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3" r:id="rId8"/>
    <p:sldId id="268" r:id="rId9"/>
    <p:sldId id="267" r:id="rId10"/>
    <p:sldId id="270" r:id="rId11"/>
    <p:sldId id="269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-701" y="-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0FBF88-FDA8-47E0-8577-4E24EC1B4BF2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BB7B357-CBE3-45D0-8C89-1DC88549ECB9}">
      <dgm:prSet phldrT="[텍스트]"/>
      <dgm:spPr>
        <a:gradFill flip="none" rotWithShape="1">
          <a:gsLst>
            <a:gs pos="87165">
              <a:srgbClr val="C2C2C2">
                <a:alpha val="50000"/>
              </a:srgbClr>
            </a:gs>
            <a:gs pos="18000">
              <a:srgbClr val="C9C9C9">
                <a:alpha val="63000"/>
              </a:srgbClr>
            </a:gs>
            <a:gs pos="59000">
              <a:srgbClr val="D7D7D7"/>
            </a:gs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2700000" scaled="1"/>
          <a:tileRect/>
        </a:gradFill>
      </dgm:spPr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</a:rPr>
            <a:t>Front End</a:t>
          </a:r>
        </a:p>
        <a:p>
          <a:pPr latinLnBrk="1"/>
          <a:r>
            <a:rPr lang="en-US" altLang="ko-KR" dirty="0" smtClean="0">
              <a:solidFill>
                <a:schemeClr val="tx1"/>
              </a:solidFill>
            </a:rPr>
            <a:t>Develop </a:t>
          </a:r>
        </a:p>
        <a:p>
          <a:pPr latinLnBrk="1"/>
          <a:r>
            <a:rPr lang="en-US" altLang="ko-KR" dirty="0" smtClean="0">
              <a:solidFill>
                <a:schemeClr val="tx1"/>
              </a:solidFill>
            </a:rPr>
            <a:t>[</a:t>
          </a:r>
          <a:r>
            <a:rPr lang="ko-KR" altLang="en-US" dirty="0" smtClean="0">
              <a:solidFill>
                <a:schemeClr val="tx1"/>
              </a:solidFill>
            </a:rPr>
            <a:t>박상윤 조동현</a:t>
          </a:r>
          <a:r>
            <a:rPr lang="en-US" altLang="ko-KR" dirty="0" smtClean="0">
              <a:solidFill>
                <a:schemeClr val="tx1"/>
              </a:solidFill>
            </a:rPr>
            <a:t>]</a:t>
          </a:r>
          <a:endParaRPr lang="ko-KR" altLang="en-US" dirty="0">
            <a:solidFill>
              <a:schemeClr val="tx1"/>
            </a:solidFill>
          </a:endParaRPr>
        </a:p>
      </dgm:t>
    </dgm:pt>
    <dgm:pt modelId="{DBFFE866-7B6A-46C9-8E36-7454AD2CF35C}" type="parTrans" cxnId="{F391C8AC-049D-4457-B4EC-C09560D70753}">
      <dgm:prSet/>
      <dgm:spPr/>
      <dgm:t>
        <a:bodyPr/>
        <a:lstStyle/>
        <a:p>
          <a:pPr latinLnBrk="1"/>
          <a:endParaRPr lang="ko-KR" altLang="en-US"/>
        </a:p>
      </dgm:t>
    </dgm:pt>
    <dgm:pt modelId="{7D97AD70-2DE5-4DA5-8927-32FB83BE6F9A}" type="sibTrans" cxnId="{F391C8AC-049D-4457-B4EC-C09560D70753}">
      <dgm:prSet/>
      <dgm:spPr/>
      <dgm:t>
        <a:bodyPr/>
        <a:lstStyle/>
        <a:p>
          <a:pPr latinLnBrk="1"/>
          <a:endParaRPr lang="ko-KR" altLang="en-US"/>
        </a:p>
      </dgm:t>
    </dgm:pt>
    <dgm:pt modelId="{F54B8B6F-45F5-4EF0-802F-87F850504077}">
      <dgm:prSet phldrT="[텍스트]"/>
      <dgm:spPr>
        <a:gradFill rotWithShape="0">
          <a:gsLst>
            <a:gs pos="87165">
              <a:srgbClr val="C2C2C2">
                <a:alpha val="50000"/>
              </a:srgbClr>
            </a:gs>
            <a:gs pos="18000">
              <a:srgbClr val="C9C9C9">
                <a:alpha val="63000"/>
              </a:srgbClr>
            </a:gs>
            <a:gs pos="59000">
              <a:srgbClr val="D7D7D7"/>
            </a:gs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2700000" scaled="1"/>
        </a:gradFill>
      </dgm:spPr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</a:rPr>
            <a:t>Back End </a:t>
          </a:r>
        </a:p>
        <a:p>
          <a:pPr latinLnBrk="1"/>
          <a:r>
            <a:rPr lang="en-US" altLang="ko-KR" dirty="0" smtClean="0">
              <a:solidFill>
                <a:schemeClr val="tx1"/>
              </a:solidFill>
            </a:rPr>
            <a:t>Develop</a:t>
          </a:r>
        </a:p>
        <a:p>
          <a:pPr latinLnBrk="1"/>
          <a:r>
            <a:rPr lang="en-US" altLang="ko-KR" dirty="0" smtClean="0">
              <a:solidFill>
                <a:schemeClr val="tx1"/>
              </a:solidFill>
            </a:rPr>
            <a:t>[</a:t>
          </a:r>
          <a:r>
            <a:rPr lang="ko-KR" altLang="en-US" dirty="0" smtClean="0">
              <a:solidFill>
                <a:schemeClr val="tx1"/>
              </a:solidFill>
            </a:rPr>
            <a:t>박정환 윤태인</a:t>
          </a:r>
          <a:r>
            <a:rPr lang="en-US" altLang="ko-KR" dirty="0" smtClean="0">
              <a:solidFill>
                <a:schemeClr val="tx1"/>
              </a:solidFill>
            </a:rPr>
            <a:t>]</a:t>
          </a:r>
          <a:endParaRPr lang="ko-KR" altLang="en-US" dirty="0">
            <a:solidFill>
              <a:schemeClr val="tx1"/>
            </a:solidFill>
          </a:endParaRPr>
        </a:p>
      </dgm:t>
    </dgm:pt>
    <dgm:pt modelId="{2956A561-7CA6-43C5-A8F8-0FE0994D2260}" type="parTrans" cxnId="{D1CD35CE-9179-4080-BCE0-106BF773B244}">
      <dgm:prSet/>
      <dgm:spPr/>
      <dgm:t>
        <a:bodyPr/>
        <a:lstStyle/>
        <a:p>
          <a:pPr latinLnBrk="1"/>
          <a:endParaRPr lang="ko-KR" altLang="en-US"/>
        </a:p>
      </dgm:t>
    </dgm:pt>
    <dgm:pt modelId="{953988A9-83AD-4163-97B4-2C4EDE34F91F}" type="sibTrans" cxnId="{D1CD35CE-9179-4080-BCE0-106BF773B244}">
      <dgm:prSet/>
      <dgm:spPr/>
      <dgm:t>
        <a:bodyPr/>
        <a:lstStyle/>
        <a:p>
          <a:pPr latinLnBrk="1"/>
          <a:endParaRPr lang="ko-KR" altLang="en-US"/>
        </a:p>
      </dgm:t>
    </dgm:pt>
    <dgm:pt modelId="{BFB34D0A-340E-4A1E-BF50-ACEDA135C33B}">
      <dgm:prSet phldrT="[텍스트]"/>
      <dgm:spPr>
        <a:gradFill rotWithShape="0">
          <a:gsLst>
            <a:gs pos="87165">
              <a:srgbClr val="C2C2C2">
                <a:alpha val="50000"/>
              </a:srgbClr>
            </a:gs>
            <a:gs pos="18000">
              <a:srgbClr val="C9C9C9">
                <a:alpha val="63000"/>
              </a:srgbClr>
            </a:gs>
            <a:gs pos="59000">
              <a:srgbClr val="D7D7D7"/>
            </a:gs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2700000" scaled="1"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게임 디자인 구현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CF0B85C8-79CE-4B2D-995A-B792823C912B}" type="parTrans" cxnId="{CC84BEF9-7B0E-4B8F-B8CD-B0DB404FD6FB}">
      <dgm:prSet/>
      <dgm:spPr/>
      <dgm:t>
        <a:bodyPr/>
        <a:lstStyle/>
        <a:p>
          <a:pPr latinLnBrk="1"/>
          <a:endParaRPr lang="ko-KR" altLang="en-US"/>
        </a:p>
      </dgm:t>
    </dgm:pt>
    <dgm:pt modelId="{C9E87ECF-8B9B-47C0-B977-E69361F97D30}" type="sibTrans" cxnId="{CC84BEF9-7B0E-4B8F-B8CD-B0DB404FD6FB}">
      <dgm:prSet/>
      <dgm:spPr/>
      <dgm:t>
        <a:bodyPr/>
        <a:lstStyle/>
        <a:p>
          <a:pPr latinLnBrk="1"/>
          <a:endParaRPr lang="ko-KR" altLang="en-US"/>
        </a:p>
      </dgm:t>
    </dgm:pt>
    <dgm:pt modelId="{2CBDDD6B-F79F-4445-9DCE-98F563FC602E}">
      <dgm:prSet phldrT="[텍스트]"/>
      <dgm:spPr>
        <a:gradFill rotWithShape="0">
          <a:gsLst>
            <a:gs pos="87165">
              <a:srgbClr val="C2C2C2">
                <a:alpha val="50000"/>
              </a:srgbClr>
            </a:gs>
            <a:gs pos="18000">
              <a:srgbClr val="C9C9C9">
                <a:alpha val="63000"/>
              </a:srgbClr>
            </a:gs>
            <a:gs pos="59000">
              <a:srgbClr val="D7D7D7"/>
            </a:gs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2700000" scaled="1"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게임 작동 코드 작성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7EF16CB6-7962-4D62-8EAF-788957909A5A}" type="parTrans" cxnId="{8AB1AEA6-22C7-4200-B242-14B300E2A1DA}">
      <dgm:prSet/>
      <dgm:spPr/>
      <dgm:t>
        <a:bodyPr/>
        <a:lstStyle/>
        <a:p>
          <a:pPr latinLnBrk="1"/>
          <a:endParaRPr lang="ko-KR" altLang="en-US"/>
        </a:p>
      </dgm:t>
    </dgm:pt>
    <dgm:pt modelId="{14BBFF7D-A00B-4ED9-89FE-3F02B048C3D3}" type="sibTrans" cxnId="{8AB1AEA6-22C7-4200-B242-14B300E2A1DA}">
      <dgm:prSet/>
      <dgm:spPr/>
      <dgm:t>
        <a:bodyPr/>
        <a:lstStyle/>
        <a:p>
          <a:pPr latinLnBrk="1"/>
          <a:endParaRPr lang="ko-KR" altLang="en-US"/>
        </a:p>
      </dgm:t>
    </dgm:pt>
    <dgm:pt modelId="{2E7C5220-FF5D-4CD4-A2BD-83C6BD26142C}">
      <dgm:prSet phldrT="[텍스트]"/>
      <dgm:spPr>
        <a:gradFill rotWithShape="0">
          <a:gsLst>
            <a:gs pos="87165">
              <a:srgbClr val="C2C2C2">
                <a:alpha val="50000"/>
              </a:srgbClr>
            </a:gs>
            <a:gs pos="18000">
              <a:srgbClr val="C9C9C9">
                <a:alpha val="63000"/>
              </a:srgbClr>
            </a:gs>
            <a:gs pos="59000">
              <a:srgbClr val="D7D7D7"/>
            </a:gs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2700000" scaled="1"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클라이언트 서버 연동 구현</a:t>
          </a:r>
          <a:endParaRPr lang="ko-KR" altLang="en-US" dirty="0"/>
        </a:p>
      </dgm:t>
    </dgm:pt>
    <dgm:pt modelId="{5CACA070-A852-4AF2-BBE1-2058FB55FCE0}" type="parTrans" cxnId="{F3044773-2606-469B-BDEC-43FEEFF13C8D}">
      <dgm:prSet/>
      <dgm:spPr/>
      <dgm:t>
        <a:bodyPr/>
        <a:lstStyle/>
        <a:p>
          <a:pPr latinLnBrk="1"/>
          <a:endParaRPr lang="ko-KR" altLang="en-US"/>
        </a:p>
      </dgm:t>
    </dgm:pt>
    <dgm:pt modelId="{EE101DC7-65CB-4D15-B9AC-BE4674024B62}" type="sibTrans" cxnId="{F3044773-2606-469B-BDEC-43FEEFF13C8D}">
      <dgm:prSet/>
      <dgm:spPr/>
      <dgm:t>
        <a:bodyPr/>
        <a:lstStyle/>
        <a:p>
          <a:pPr latinLnBrk="1"/>
          <a:endParaRPr lang="ko-KR" altLang="en-US"/>
        </a:p>
      </dgm:t>
    </dgm:pt>
    <dgm:pt modelId="{C2AB79F2-FAEC-4783-8BA9-096A25F56C61}">
      <dgm:prSet phldrT="[텍스트]"/>
      <dgm:spPr>
        <a:gradFill rotWithShape="0">
          <a:gsLst>
            <a:gs pos="87165">
              <a:srgbClr val="C2C2C2">
                <a:alpha val="50000"/>
              </a:srgbClr>
            </a:gs>
            <a:gs pos="18000">
              <a:srgbClr val="C9C9C9">
                <a:alpha val="63000"/>
              </a:srgbClr>
            </a:gs>
            <a:gs pos="59000">
              <a:srgbClr val="D7D7D7"/>
            </a:gs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2700000" scaled="1"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/>
            <a:t>GUI</a:t>
          </a:r>
          <a:r>
            <a:rPr lang="ko-KR" altLang="en-US" dirty="0" smtClean="0"/>
            <a:t>관련 코드 작성</a:t>
          </a:r>
          <a:endParaRPr lang="ko-KR" altLang="en-US" dirty="0"/>
        </a:p>
      </dgm:t>
    </dgm:pt>
    <dgm:pt modelId="{5335D8F2-9841-45BA-8905-DA5CB24A8F43}" type="parTrans" cxnId="{21FC7892-8B13-43FC-BBE7-42F985D48C38}">
      <dgm:prSet/>
      <dgm:spPr/>
      <dgm:t>
        <a:bodyPr/>
        <a:lstStyle/>
        <a:p>
          <a:pPr latinLnBrk="1"/>
          <a:endParaRPr lang="ko-KR" altLang="en-US"/>
        </a:p>
      </dgm:t>
    </dgm:pt>
    <dgm:pt modelId="{4F742496-640F-40CF-82C2-221D7055C73E}" type="sibTrans" cxnId="{21FC7892-8B13-43FC-BBE7-42F985D48C38}">
      <dgm:prSet/>
      <dgm:spPr/>
      <dgm:t>
        <a:bodyPr/>
        <a:lstStyle/>
        <a:p>
          <a:pPr latinLnBrk="1"/>
          <a:endParaRPr lang="ko-KR" altLang="en-US"/>
        </a:p>
      </dgm:t>
    </dgm:pt>
    <dgm:pt modelId="{F0E1E2B5-857C-4C4E-8688-F31CC6B2100A}">
      <dgm:prSet phldrT="[텍스트]"/>
      <dgm:spPr>
        <a:gradFill rotWithShape="0">
          <a:gsLst>
            <a:gs pos="87165">
              <a:srgbClr val="C2C2C2">
                <a:alpha val="50000"/>
              </a:srgbClr>
            </a:gs>
            <a:gs pos="18000">
              <a:srgbClr val="C9C9C9">
                <a:alpha val="63000"/>
              </a:srgbClr>
            </a:gs>
            <a:gs pos="59000">
              <a:srgbClr val="D7D7D7"/>
            </a:gs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2700000" scaled="1"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0FA2ECF5-DDBD-4F76-81FA-6F9C881E1CE8}" type="parTrans" cxnId="{C02E2EE5-DC84-442C-BB09-A31A45795DFD}">
      <dgm:prSet/>
      <dgm:spPr/>
      <dgm:t>
        <a:bodyPr/>
        <a:lstStyle/>
        <a:p>
          <a:pPr latinLnBrk="1"/>
          <a:endParaRPr lang="ko-KR" altLang="en-US"/>
        </a:p>
      </dgm:t>
    </dgm:pt>
    <dgm:pt modelId="{8BC7CF91-D9A4-47E3-9640-D4675778407F}" type="sibTrans" cxnId="{C02E2EE5-DC84-442C-BB09-A31A45795DFD}">
      <dgm:prSet/>
      <dgm:spPr/>
      <dgm:t>
        <a:bodyPr/>
        <a:lstStyle/>
        <a:p>
          <a:pPr latinLnBrk="1"/>
          <a:endParaRPr lang="ko-KR" altLang="en-US"/>
        </a:p>
      </dgm:t>
    </dgm:pt>
    <dgm:pt modelId="{82F6BEFA-DEEE-4187-984A-B7607168FCEA}" type="pres">
      <dgm:prSet presAssocID="{7D0FBF88-FDA8-47E0-8577-4E24EC1B4BF2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8969BF-C24E-40CC-B2A8-F4E104719C34}" type="pres">
      <dgm:prSet presAssocID="{0BB7B357-CBE3-45D0-8C89-1DC88549ECB9}" presName="linNode" presStyleCnt="0"/>
      <dgm:spPr/>
    </dgm:pt>
    <dgm:pt modelId="{EAA0D0F5-BE48-482F-9DBE-0F13C5AC4B3D}" type="pres">
      <dgm:prSet presAssocID="{0BB7B357-CBE3-45D0-8C89-1DC88549ECB9}" presName="parentShp" presStyleLbl="node1" presStyleIdx="0" presStyleCnt="2" custLinFactNeighborY="-134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353266-70DF-422D-989B-5672B6C7A8CE}" type="pres">
      <dgm:prSet presAssocID="{0BB7B357-CBE3-45D0-8C89-1DC88549ECB9}" presName="childShp" presStyleLbl="bgAccFollowNode1" presStyleIdx="0" presStyleCnt="2" custLinFactNeighborX="0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651207-25D4-4084-9FAB-04C2EF9736A3}" type="pres">
      <dgm:prSet presAssocID="{7D97AD70-2DE5-4DA5-8927-32FB83BE6F9A}" presName="spacing" presStyleCnt="0"/>
      <dgm:spPr/>
    </dgm:pt>
    <dgm:pt modelId="{FAFCE790-61C2-4341-8C9B-2E95D19B3B2F}" type="pres">
      <dgm:prSet presAssocID="{F54B8B6F-45F5-4EF0-802F-87F850504077}" presName="linNode" presStyleCnt="0"/>
      <dgm:spPr/>
    </dgm:pt>
    <dgm:pt modelId="{94708737-8E0B-4F50-B4F4-7284A0288648}" type="pres">
      <dgm:prSet presAssocID="{F54B8B6F-45F5-4EF0-802F-87F850504077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CD14B8-0A7C-4C8B-BFD7-750441A545A3}" type="pres">
      <dgm:prSet presAssocID="{F54B8B6F-45F5-4EF0-802F-87F850504077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3044773-2606-469B-BDEC-43FEEFF13C8D}" srcId="{F54B8B6F-45F5-4EF0-802F-87F850504077}" destId="{2E7C5220-FF5D-4CD4-A2BD-83C6BD26142C}" srcOrd="0" destOrd="0" parTransId="{5CACA070-A852-4AF2-BBE1-2058FB55FCE0}" sibTransId="{EE101DC7-65CB-4D15-B9AC-BE4674024B62}"/>
    <dgm:cxn modelId="{774C941F-8989-42A8-8F74-36715940E45E}" type="presOf" srcId="{7D0FBF88-FDA8-47E0-8577-4E24EC1B4BF2}" destId="{82F6BEFA-DEEE-4187-984A-B7607168FCEA}" srcOrd="0" destOrd="0" presId="urn:microsoft.com/office/officeart/2005/8/layout/vList6"/>
    <dgm:cxn modelId="{5D036737-5218-4507-92FF-32DC15F0C223}" type="presOf" srcId="{2E7C5220-FF5D-4CD4-A2BD-83C6BD26142C}" destId="{EFCD14B8-0A7C-4C8B-BFD7-750441A545A3}" srcOrd="0" destOrd="0" presId="urn:microsoft.com/office/officeart/2005/8/layout/vList6"/>
    <dgm:cxn modelId="{AC0DC117-EFB0-4035-AF2C-F8FC8F197E37}" type="presOf" srcId="{C2AB79F2-FAEC-4783-8BA9-096A25F56C61}" destId="{DE353266-70DF-422D-989B-5672B6C7A8CE}" srcOrd="0" destOrd="1" presId="urn:microsoft.com/office/officeart/2005/8/layout/vList6"/>
    <dgm:cxn modelId="{8AB1AEA6-22C7-4200-B242-14B300E2A1DA}" srcId="{F54B8B6F-45F5-4EF0-802F-87F850504077}" destId="{2CBDDD6B-F79F-4445-9DCE-98F563FC602E}" srcOrd="1" destOrd="0" parTransId="{7EF16CB6-7962-4D62-8EAF-788957909A5A}" sibTransId="{14BBFF7D-A00B-4ED9-89FE-3F02B048C3D3}"/>
    <dgm:cxn modelId="{21FC7892-8B13-43FC-BBE7-42F985D48C38}" srcId="{0BB7B357-CBE3-45D0-8C89-1DC88549ECB9}" destId="{C2AB79F2-FAEC-4783-8BA9-096A25F56C61}" srcOrd="1" destOrd="0" parTransId="{5335D8F2-9841-45BA-8905-DA5CB24A8F43}" sibTransId="{4F742496-640F-40CF-82C2-221D7055C73E}"/>
    <dgm:cxn modelId="{C02E2EE5-DC84-442C-BB09-A31A45795DFD}" srcId="{F54B8B6F-45F5-4EF0-802F-87F850504077}" destId="{F0E1E2B5-857C-4C4E-8688-F31CC6B2100A}" srcOrd="2" destOrd="0" parTransId="{0FA2ECF5-DDBD-4F76-81FA-6F9C881E1CE8}" sibTransId="{8BC7CF91-D9A4-47E3-9640-D4675778407F}"/>
    <dgm:cxn modelId="{D1CD35CE-9179-4080-BCE0-106BF773B244}" srcId="{7D0FBF88-FDA8-47E0-8577-4E24EC1B4BF2}" destId="{F54B8B6F-45F5-4EF0-802F-87F850504077}" srcOrd="1" destOrd="0" parTransId="{2956A561-7CA6-43C5-A8F8-0FE0994D2260}" sibTransId="{953988A9-83AD-4163-97B4-2C4EDE34F91F}"/>
    <dgm:cxn modelId="{DA7AEB49-E1C9-412A-B797-D5A465B474A1}" type="presOf" srcId="{BFB34D0A-340E-4A1E-BF50-ACEDA135C33B}" destId="{DE353266-70DF-422D-989B-5672B6C7A8CE}" srcOrd="0" destOrd="0" presId="urn:microsoft.com/office/officeart/2005/8/layout/vList6"/>
    <dgm:cxn modelId="{F391C8AC-049D-4457-B4EC-C09560D70753}" srcId="{7D0FBF88-FDA8-47E0-8577-4E24EC1B4BF2}" destId="{0BB7B357-CBE3-45D0-8C89-1DC88549ECB9}" srcOrd="0" destOrd="0" parTransId="{DBFFE866-7B6A-46C9-8E36-7454AD2CF35C}" sibTransId="{7D97AD70-2DE5-4DA5-8927-32FB83BE6F9A}"/>
    <dgm:cxn modelId="{CC84BEF9-7B0E-4B8F-B8CD-B0DB404FD6FB}" srcId="{0BB7B357-CBE3-45D0-8C89-1DC88549ECB9}" destId="{BFB34D0A-340E-4A1E-BF50-ACEDA135C33B}" srcOrd="0" destOrd="0" parTransId="{CF0B85C8-79CE-4B2D-995A-B792823C912B}" sibTransId="{C9E87ECF-8B9B-47C0-B977-E69361F97D30}"/>
    <dgm:cxn modelId="{6132DD95-6751-43EC-9A76-A4E2BF904ACF}" type="presOf" srcId="{F0E1E2B5-857C-4C4E-8688-F31CC6B2100A}" destId="{EFCD14B8-0A7C-4C8B-BFD7-750441A545A3}" srcOrd="0" destOrd="2" presId="urn:microsoft.com/office/officeart/2005/8/layout/vList6"/>
    <dgm:cxn modelId="{6AAFA439-2383-4BDA-803A-1D9A6FA40452}" type="presOf" srcId="{2CBDDD6B-F79F-4445-9DCE-98F563FC602E}" destId="{EFCD14B8-0A7C-4C8B-BFD7-750441A545A3}" srcOrd="0" destOrd="1" presId="urn:microsoft.com/office/officeart/2005/8/layout/vList6"/>
    <dgm:cxn modelId="{844C63EB-421A-42BE-BA1D-C53C0A8972E7}" type="presOf" srcId="{0BB7B357-CBE3-45D0-8C89-1DC88549ECB9}" destId="{EAA0D0F5-BE48-482F-9DBE-0F13C5AC4B3D}" srcOrd="0" destOrd="0" presId="urn:microsoft.com/office/officeart/2005/8/layout/vList6"/>
    <dgm:cxn modelId="{05571254-6CCE-44DA-803B-A2BA506C0FD7}" type="presOf" srcId="{F54B8B6F-45F5-4EF0-802F-87F850504077}" destId="{94708737-8E0B-4F50-B4F4-7284A0288648}" srcOrd="0" destOrd="0" presId="urn:microsoft.com/office/officeart/2005/8/layout/vList6"/>
    <dgm:cxn modelId="{D716FBB4-75B2-47CC-9C60-3C32C4462BD7}" type="presParOf" srcId="{82F6BEFA-DEEE-4187-984A-B7607168FCEA}" destId="{A28969BF-C24E-40CC-B2A8-F4E104719C34}" srcOrd="0" destOrd="0" presId="urn:microsoft.com/office/officeart/2005/8/layout/vList6"/>
    <dgm:cxn modelId="{FCF1EA9A-A43B-4D09-91E7-E99F3BCCA8BD}" type="presParOf" srcId="{A28969BF-C24E-40CC-B2A8-F4E104719C34}" destId="{EAA0D0F5-BE48-482F-9DBE-0F13C5AC4B3D}" srcOrd="0" destOrd="0" presId="urn:microsoft.com/office/officeart/2005/8/layout/vList6"/>
    <dgm:cxn modelId="{7DE0B70F-AA32-441B-BCEF-3C52ED28E5A5}" type="presParOf" srcId="{A28969BF-C24E-40CC-B2A8-F4E104719C34}" destId="{DE353266-70DF-422D-989B-5672B6C7A8CE}" srcOrd="1" destOrd="0" presId="urn:microsoft.com/office/officeart/2005/8/layout/vList6"/>
    <dgm:cxn modelId="{C3ECD335-8355-4DC2-A7F3-44915199783A}" type="presParOf" srcId="{82F6BEFA-DEEE-4187-984A-B7607168FCEA}" destId="{90651207-25D4-4084-9FAB-04C2EF9736A3}" srcOrd="1" destOrd="0" presId="urn:microsoft.com/office/officeart/2005/8/layout/vList6"/>
    <dgm:cxn modelId="{60177614-B65F-4EE8-8F8E-005CDEBAB3A8}" type="presParOf" srcId="{82F6BEFA-DEEE-4187-984A-B7607168FCEA}" destId="{FAFCE790-61C2-4341-8C9B-2E95D19B3B2F}" srcOrd="2" destOrd="0" presId="urn:microsoft.com/office/officeart/2005/8/layout/vList6"/>
    <dgm:cxn modelId="{BE75A897-7461-41B6-98FA-97D9EFAE7A0D}" type="presParOf" srcId="{FAFCE790-61C2-4341-8C9B-2E95D19B3B2F}" destId="{94708737-8E0B-4F50-B4F4-7284A0288648}" srcOrd="0" destOrd="0" presId="urn:microsoft.com/office/officeart/2005/8/layout/vList6"/>
    <dgm:cxn modelId="{3542C306-0B73-4C52-86F9-FFE2E3F634C3}" type="presParOf" srcId="{FAFCE790-61C2-4341-8C9B-2E95D19B3B2F}" destId="{EFCD14B8-0A7C-4C8B-BFD7-750441A545A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353266-70DF-422D-989B-5672B6C7A8CE}">
      <dsp:nvSpPr>
        <dsp:cNvPr id="0" name=""/>
        <dsp:cNvSpPr/>
      </dsp:nvSpPr>
      <dsp:spPr>
        <a:xfrm>
          <a:off x="4670066" y="629"/>
          <a:ext cx="7005099" cy="2454208"/>
        </a:xfrm>
        <a:prstGeom prst="rightArrow">
          <a:avLst>
            <a:gd name="adj1" fmla="val 75000"/>
            <a:gd name="adj2" fmla="val 50000"/>
          </a:avLst>
        </a:prstGeom>
        <a:gradFill rotWithShape="0">
          <a:gsLst>
            <a:gs pos="87165">
              <a:srgbClr val="C2C2C2">
                <a:alpha val="50000"/>
              </a:srgbClr>
            </a:gs>
            <a:gs pos="18000">
              <a:srgbClr val="C9C9C9">
                <a:alpha val="63000"/>
              </a:srgbClr>
            </a:gs>
            <a:gs pos="59000">
              <a:srgbClr val="D7D7D7"/>
            </a:gs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2700000" scaled="1"/>
        </a:gradFill>
        <a:ln w="15875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3000" kern="1200" dirty="0" smtClean="0"/>
            <a:t>게임 디자인 구현</a:t>
          </a:r>
          <a:r>
            <a:rPr lang="en-US" altLang="ko-KR" sz="3000" kern="1200" dirty="0" smtClean="0"/>
            <a:t>.</a:t>
          </a:r>
          <a:endParaRPr lang="ko-KR" altLang="en-US" sz="3000" kern="1200" dirty="0"/>
        </a:p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3000" kern="1200" dirty="0" smtClean="0"/>
            <a:t>GUI</a:t>
          </a:r>
          <a:r>
            <a:rPr lang="ko-KR" altLang="en-US" sz="3000" kern="1200" dirty="0" smtClean="0"/>
            <a:t>관련 코드 작성</a:t>
          </a:r>
          <a:endParaRPr lang="ko-KR" altLang="en-US" sz="3000" kern="1200" dirty="0"/>
        </a:p>
      </dsp:txBody>
      <dsp:txXfrm>
        <a:off x="4670066" y="629"/>
        <a:ext cx="7005099" cy="2454208"/>
      </dsp:txXfrm>
    </dsp:sp>
    <dsp:sp modelId="{EAA0D0F5-BE48-482F-9DBE-0F13C5AC4B3D}">
      <dsp:nvSpPr>
        <dsp:cNvPr id="0" name=""/>
        <dsp:cNvSpPr/>
      </dsp:nvSpPr>
      <dsp:spPr>
        <a:xfrm>
          <a:off x="0" y="0"/>
          <a:ext cx="4670066" cy="2454208"/>
        </a:xfrm>
        <a:prstGeom prst="roundRect">
          <a:avLst/>
        </a:prstGeom>
        <a:gradFill flip="none" rotWithShape="1">
          <a:gsLst>
            <a:gs pos="87165">
              <a:srgbClr val="C2C2C2">
                <a:alpha val="50000"/>
              </a:srgbClr>
            </a:gs>
            <a:gs pos="18000">
              <a:srgbClr val="C9C9C9">
                <a:alpha val="63000"/>
              </a:srgbClr>
            </a:gs>
            <a:gs pos="59000">
              <a:srgbClr val="D7D7D7"/>
            </a:gs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2700000" scaled="1"/>
          <a:tileRect/>
        </a:gra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700" kern="1200" dirty="0" smtClean="0">
              <a:solidFill>
                <a:schemeClr val="tx1"/>
              </a:solidFill>
            </a:rPr>
            <a:t>Front End</a:t>
          </a:r>
        </a:p>
        <a:p>
          <a:pPr lvl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700" kern="1200" dirty="0" smtClean="0">
              <a:solidFill>
                <a:schemeClr val="tx1"/>
              </a:solidFill>
            </a:rPr>
            <a:t>Develop </a:t>
          </a:r>
        </a:p>
        <a:p>
          <a:pPr lvl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700" kern="1200" dirty="0" smtClean="0">
              <a:solidFill>
                <a:schemeClr val="tx1"/>
              </a:solidFill>
            </a:rPr>
            <a:t>[</a:t>
          </a:r>
          <a:r>
            <a:rPr lang="ko-KR" altLang="en-US" sz="3700" kern="1200" dirty="0" smtClean="0">
              <a:solidFill>
                <a:schemeClr val="tx1"/>
              </a:solidFill>
            </a:rPr>
            <a:t>박상윤 조동현</a:t>
          </a:r>
          <a:r>
            <a:rPr lang="en-US" altLang="ko-KR" sz="3700" kern="1200" dirty="0" smtClean="0">
              <a:solidFill>
                <a:schemeClr val="tx1"/>
              </a:solidFill>
            </a:rPr>
            <a:t>]</a:t>
          </a:r>
          <a:endParaRPr lang="ko-KR" altLang="en-US" sz="3700" kern="1200" dirty="0">
            <a:solidFill>
              <a:schemeClr val="tx1"/>
            </a:solidFill>
          </a:endParaRPr>
        </a:p>
      </dsp:txBody>
      <dsp:txXfrm>
        <a:off x="0" y="0"/>
        <a:ext cx="4670066" cy="2454208"/>
      </dsp:txXfrm>
    </dsp:sp>
    <dsp:sp modelId="{EFCD14B8-0A7C-4C8B-BFD7-750441A545A3}">
      <dsp:nvSpPr>
        <dsp:cNvPr id="0" name=""/>
        <dsp:cNvSpPr/>
      </dsp:nvSpPr>
      <dsp:spPr>
        <a:xfrm>
          <a:off x="4670066" y="2700258"/>
          <a:ext cx="7005099" cy="2454208"/>
        </a:xfrm>
        <a:prstGeom prst="rightArrow">
          <a:avLst>
            <a:gd name="adj1" fmla="val 75000"/>
            <a:gd name="adj2" fmla="val 50000"/>
          </a:avLst>
        </a:prstGeom>
        <a:gradFill rotWithShape="0">
          <a:gsLst>
            <a:gs pos="87165">
              <a:srgbClr val="C2C2C2">
                <a:alpha val="50000"/>
              </a:srgbClr>
            </a:gs>
            <a:gs pos="18000">
              <a:srgbClr val="C9C9C9">
                <a:alpha val="63000"/>
              </a:srgbClr>
            </a:gs>
            <a:gs pos="59000">
              <a:srgbClr val="D7D7D7"/>
            </a:gs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2700000" scaled="1"/>
        </a:gradFill>
        <a:ln w="15875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3000" kern="1200" dirty="0" smtClean="0"/>
            <a:t>클라이언트 서버 연동 구현</a:t>
          </a:r>
          <a:endParaRPr lang="ko-KR" altLang="en-US" sz="3000" kern="1200" dirty="0"/>
        </a:p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3000" kern="1200" dirty="0" smtClean="0"/>
            <a:t>게임 작동 코드 작성</a:t>
          </a:r>
          <a:r>
            <a:rPr lang="en-US" altLang="ko-KR" sz="3000" kern="1200" dirty="0" smtClean="0"/>
            <a:t>.</a:t>
          </a:r>
          <a:endParaRPr lang="ko-KR" altLang="en-US" sz="3000" kern="1200" dirty="0"/>
        </a:p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3000" kern="1200" dirty="0"/>
        </a:p>
      </dsp:txBody>
      <dsp:txXfrm>
        <a:off x="4670066" y="2700258"/>
        <a:ext cx="7005099" cy="2454208"/>
      </dsp:txXfrm>
    </dsp:sp>
    <dsp:sp modelId="{94708737-8E0B-4F50-B4F4-7284A0288648}">
      <dsp:nvSpPr>
        <dsp:cNvPr id="0" name=""/>
        <dsp:cNvSpPr/>
      </dsp:nvSpPr>
      <dsp:spPr>
        <a:xfrm>
          <a:off x="0" y="2700258"/>
          <a:ext cx="4670066" cy="2454208"/>
        </a:xfrm>
        <a:prstGeom prst="roundRect">
          <a:avLst/>
        </a:prstGeom>
        <a:gradFill rotWithShape="0">
          <a:gsLst>
            <a:gs pos="87165">
              <a:srgbClr val="C2C2C2">
                <a:alpha val="50000"/>
              </a:srgbClr>
            </a:gs>
            <a:gs pos="18000">
              <a:srgbClr val="C9C9C9">
                <a:alpha val="63000"/>
              </a:srgbClr>
            </a:gs>
            <a:gs pos="59000">
              <a:srgbClr val="D7D7D7"/>
            </a:gs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2700000" scaled="1"/>
        </a:gra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700" kern="1200" dirty="0" smtClean="0">
              <a:solidFill>
                <a:schemeClr val="tx1"/>
              </a:solidFill>
            </a:rPr>
            <a:t>Back End </a:t>
          </a:r>
        </a:p>
        <a:p>
          <a:pPr lvl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700" kern="1200" dirty="0" smtClean="0">
              <a:solidFill>
                <a:schemeClr val="tx1"/>
              </a:solidFill>
            </a:rPr>
            <a:t>Develop</a:t>
          </a:r>
        </a:p>
        <a:p>
          <a:pPr lvl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700" kern="1200" dirty="0" smtClean="0">
              <a:solidFill>
                <a:schemeClr val="tx1"/>
              </a:solidFill>
            </a:rPr>
            <a:t>[</a:t>
          </a:r>
          <a:r>
            <a:rPr lang="ko-KR" altLang="en-US" sz="3700" kern="1200" dirty="0" smtClean="0">
              <a:solidFill>
                <a:schemeClr val="tx1"/>
              </a:solidFill>
            </a:rPr>
            <a:t>박정환 윤태인</a:t>
          </a:r>
          <a:r>
            <a:rPr lang="en-US" altLang="ko-KR" sz="3700" kern="1200" dirty="0" smtClean="0">
              <a:solidFill>
                <a:schemeClr val="tx1"/>
              </a:solidFill>
            </a:rPr>
            <a:t>]</a:t>
          </a:r>
          <a:endParaRPr lang="ko-KR" altLang="en-US" sz="3700" kern="1200" dirty="0">
            <a:solidFill>
              <a:schemeClr val="tx1"/>
            </a:solidFill>
          </a:endParaRPr>
        </a:p>
      </dsp:txBody>
      <dsp:txXfrm>
        <a:off x="0" y="2700258"/>
        <a:ext cx="4670066" cy="2454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126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8926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074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564595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5282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64886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67711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21701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627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49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8858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463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509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977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3894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8447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743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1A3B7F-3B17-4999-AA43-C14750767352}" type="datetimeFigureOut">
              <a:rPr lang="ko-KR" altLang="en-US" smtClean="0"/>
              <a:pPr/>
              <a:t>2016-06-03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090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6560" y="2194243"/>
            <a:ext cx="8006080" cy="2687637"/>
          </a:xfrm>
        </p:spPr>
        <p:txBody>
          <a:bodyPr>
            <a:noAutofit/>
          </a:bodyPr>
          <a:lstStyle/>
          <a:p>
            <a:r>
              <a:rPr lang="en-US" altLang="ko-KR" sz="13800" dirty="0" smtClean="0"/>
              <a:t>Card Of War</a:t>
            </a:r>
            <a:endParaRPr lang="ko-KR" altLang="en-US" sz="13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66480" y="3810000"/>
            <a:ext cx="2570480" cy="214376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2011122111</a:t>
            </a:r>
            <a:r>
              <a:rPr lang="ko-KR" altLang="en-US" dirty="0" err="1" smtClean="0">
                <a:solidFill>
                  <a:srgbClr val="FF0000"/>
                </a:solidFill>
              </a:rPr>
              <a:t>박상윤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2011122121</a:t>
            </a:r>
            <a:r>
              <a:rPr lang="ko-KR" altLang="en-US" dirty="0" smtClean="0"/>
              <a:t>박정환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2013122184</a:t>
            </a:r>
            <a:r>
              <a:rPr lang="ko-KR" altLang="en-US" dirty="0" smtClean="0"/>
              <a:t>윤태인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2012122272</a:t>
            </a:r>
            <a:r>
              <a:rPr lang="ko-KR" altLang="en-US" dirty="0" smtClean="0"/>
              <a:t>조동현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8208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7757" y="0"/>
            <a:ext cx="10364451" cy="1596177"/>
          </a:xfrm>
        </p:spPr>
        <p:txBody>
          <a:bodyPr/>
          <a:lstStyle/>
          <a:p>
            <a:r>
              <a:rPr lang="ko-KR" altLang="en-US" dirty="0" smtClean="0"/>
              <a:t>    </a:t>
            </a:r>
            <a:r>
              <a:rPr lang="ko-KR" altLang="en-US" sz="4400" dirty="0" smtClean="0"/>
              <a:t>임무 분담</a:t>
            </a:r>
            <a:endParaRPr lang="ko-KR" altLang="en-US" sz="44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xmlns="" val="2410812739"/>
              </p:ext>
            </p:extLst>
          </p:nvPr>
        </p:nvGraphicFramePr>
        <p:xfrm>
          <a:off x="225287" y="1258956"/>
          <a:ext cx="11675165" cy="515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10095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149" y="34561"/>
            <a:ext cx="10364451" cy="1131299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프로젝트 진행 계획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76" y="832650"/>
            <a:ext cx="10791221" cy="6025350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xmlns="" val="344223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 rot="10800000" flipV="1">
            <a:off x="3941260" y="1958814"/>
            <a:ext cx="3899719" cy="28549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3800" dirty="0" smtClean="0"/>
              <a:t>Q&amp;A</a:t>
            </a:r>
            <a:endParaRPr lang="ko-KR" altLang="en-US" sz="13800" dirty="0"/>
          </a:p>
        </p:txBody>
      </p:sp>
    </p:spTree>
    <p:extLst>
      <p:ext uri="{BB962C8B-B14F-4D97-AF65-F5344CB8AC3E}">
        <p14:creationId xmlns:p14="http://schemas.microsoft.com/office/powerpoint/2010/main" xmlns="" val="33954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9105" y="798773"/>
            <a:ext cx="4134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아이템 선정 과정</a:t>
            </a:r>
            <a:endParaRPr lang="ko-KR" altLang="en-US" sz="3200" dirty="0"/>
          </a:p>
        </p:txBody>
      </p:sp>
      <p:sp>
        <p:nvSpPr>
          <p:cNvPr id="5" name="오른쪽 화살표 4"/>
          <p:cNvSpPr/>
          <p:nvPr/>
        </p:nvSpPr>
        <p:spPr>
          <a:xfrm rot="1459684">
            <a:off x="1924385" y="1447939"/>
            <a:ext cx="1117594" cy="4882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1676872" y="2014431"/>
            <a:ext cx="5953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게임 구현 계획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209241" y="3169465"/>
            <a:ext cx="564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게임 구조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247130" y="4386055"/>
            <a:ext cx="229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임무분담</a:t>
            </a:r>
            <a:endParaRPr lang="ko-KR" altLang="en-US" sz="3600" dirty="0"/>
          </a:p>
        </p:txBody>
      </p:sp>
      <p:sp>
        <p:nvSpPr>
          <p:cNvPr id="10" name="오른쪽 화살표 9"/>
          <p:cNvSpPr/>
          <p:nvPr/>
        </p:nvSpPr>
        <p:spPr>
          <a:xfrm rot="1754080">
            <a:off x="3488418" y="2741316"/>
            <a:ext cx="1126396" cy="45322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오른쪽 화살표 10"/>
          <p:cNvSpPr/>
          <p:nvPr/>
        </p:nvSpPr>
        <p:spPr>
          <a:xfrm rot="1754080">
            <a:off x="5598939" y="3897595"/>
            <a:ext cx="1011527" cy="45437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8191502" y="402324"/>
            <a:ext cx="233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smtClean="0"/>
              <a:t>목차</a:t>
            </a:r>
            <a:endParaRPr lang="ko-KR" altLang="en-US" sz="6600" dirty="0"/>
          </a:p>
        </p:txBody>
      </p:sp>
      <p:sp>
        <p:nvSpPr>
          <p:cNvPr id="13" name="오른쪽 화살표 12"/>
          <p:cNvSpPr/>
          <p:nvPr/>
        </p:nvSpPr>
        <p:spPr>
          <a:xfrm rot="1754080">
            <a:off x="7444325" y="5134313"/>
            <a:ext cx="1111101" cy="5013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8538210" y="5316389"/>
            <a:ext cx="229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프로젝트 진행계획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1069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0574" y="-59663"/>
            <a:ext cx="10364451" cy="1596177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아이템 선정 과정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1078230" y="1959551"/>
            <a:ext cx="643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아이디어회의를 통한 프로그램 종류 토의 →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선정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5510" y="5217159"/>
            <a:ext cx="537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카드게임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공격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방어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턴 방식 </a:t>
            </a:r>
            <a:r>
              <a:rPr lang="en-US" altLang="ko-KR" sz="2400" dirty="0" smtClean="0"/>
              <a:t>+ </a:t>
            </a:r>
            <a:r>
              <a:rPr lang="ko-KR" altLang="en-US" sz="2400" dirty="0" smtClean="0"/>
              <a:t>이동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691630" y="2882881"/>
            <a:ext cx="339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포켓몬스터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턴 방식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386330" y="2894330"/>
            <a:ext cx="299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드래곤볼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공격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방어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11" name="덧셈 기호 10"/>
          <p:cNvSpPr/>
          <p:nvPr/>
        </p:nvSpPr>
        <p:spPr>
          <a:xfrm>
            <a:off x="5769610" y="2810770"/>
            <a:ext cx="535940" cy="553720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등호 12"/>
          <p:cNvSpPr/>
          <p:nvPr/>
        </p:nvSpPr>
        <p:spPr>
          <a:xfrm>
            <a:off x="5544820" y="4302481"/>
            <a:ext cx="985520" cy="619760"/>
          </a:xfrm>
          <a:prstGeom prst="mathEqua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2120900" y="3450302"/>
            <a:ext cx="7833360" cy="40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5036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896360" y="1318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게임 구현 계획</a:t>
            </a:r>
            <a:r>
              <a:rPr lang="en-US" altLang="ko-KR" dirty="0" smtClean="0"/>
              <a:t> (1)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54680" y="2606964"/>
            <a:ext cx="1483360" cy="18186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08680" y="4530943"/>
            <a:ext cx="122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캐릭터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281584" y="2631440"/>
            <a:ext cx="1483360" cy="181864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32120" y="4526831"/>
            <a:ext cx="122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캐릭터 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408488" y="2631440"/>
            <a:ext cx="1483360" cy="181864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655560" y="4526831"/>
            <a:ext cx="122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캐릭터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49680" y="1717457"/>
            <a:ext cx="607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캐릭터 카드 선택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08488" y="2619551"/>
            <a:ext cx="1485900" cy="1866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79044" y="2606964"/>
            <a:ext cx="1482436" cy="18431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80398" y="2631440"/>
            <a:ext cx="1460188" cy="179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544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1247833" y="2971849"/>
            <a:ext cx="6179127" cy="2768956"/>
          </a:xfrm>
          <a:prstGeom prst="round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8895" y="83036"/>
            <a:ext cx="10364451" cy="1596177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게임 구현 계획 </a:t>
            </a:r>
            <a:r>
              <a:rPr lang="en-US" altLang="ko-KR" sz="4400" dirty="0" smtClean="0"/>
              <a:t>(2)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76708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98815" y="3120543"/>
            <a:ext cx="923636" cy="1099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33205" y="3120543"/>
            <a:ext cx="923636" cy="1099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67595" y="3120543"/>
            <a:ext cx="923636" cy="1099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01985" y="3120543"/>
            <a:ext cx="923636" cy="1099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98815" y="4486442"/>
            <a:ext cx="923636" cy="1099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33205" y="4486442"/>
            <a:ext cx="923636" cy="1099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67595" y="4486442"/>
            <a:ext cx="923636" cy="1099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201985" y="4486442"/>
            <a:ext cx="923636" cy="1099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1820487" y="3600834"/>
            <a:ext cx="545523" cy="2685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5400000">
            <a:off x="3322261" y="3600834"/>
            <a:ext cx="545523" cy="2685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10800000">
            <a:off x="4856651" y="3618910"/>
            <a:ext cx="545523" cy="2324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6200000">
            <a:off x="6391041" y="3600834"/>
            <a:ext cx="545523" cy="2324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42266" y="3106847"/>
            <a:ext cx="84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이동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44040" y="3106786"/>
            <a:ext cx="8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이동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95370" y="3106786"/>
            <a:ext cx="89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이동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46700" y="3120542"/>
            <a:ext cx="77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이동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6936" y="4800118"/>
            <a:ext cx="827394" cy="78545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1879" y="4832825"/>
            <a:ext cx="786283" cy="75274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3166" y="4832825"/>
            <a:ext cx="796275" cy="76231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1998" y="4815671"/>
            <a:ext cx="821946" cy="78705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659295" y="4471527"/>
            <a:ext cx="90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공격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69850" y="4483309"/>
            <a:ext cx="88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공격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60672" y="4463493"/>
            <a:ext cx="101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공격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12820" y="4483309"/>
            <a:ext cx="70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방어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7930285" y="3855813"/>
            <a:ext cx="923636" cy="10991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849537" y="3848413"/>
            <a:ext cx="923636" cy="10991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759063" y="3848413"/>
            <a:ext cx="923636" cy="10991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053979" y="2668793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행동패턴 예시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934797" y="3065403"/>
            <a:ext cx="221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선택한 세가지 동작을 순서대로 수행</a:t>
            </a:r>
            <a:endParaRPr lang="ko-KR" altLang="en-US" dirty="0"/>
          </a:p>
        </p:txBody>
      </p:sp>
      <p:sp>
        <p:nvSpPr>
          <p:cNvPr id="44" name="원호 43"/>
          <p:cNvSpPr/>
          <p:nvPr/>
        </p:nvSpPr>
        <p:spPr>
          <a:xfrm rot="13530679">
            <a:off x="7665850" y="3061157"/>
            <a:ext cx="1849025" cy="189345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970549" y="4219671"/>
            <a:ext cx="84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이동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852444" y="4219671"/>
            <a:ext cx="90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공격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830563" y="4234308"/>
            <a:ext cx="88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공격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52" name="오른쪽 화살표 51"/>
          <p:cNvSpPr/>
          <p:nvPr/>
        </p:nvSpPr>
        <p:spPr>
          <a:xfrm>
            <a:off x="8028355" y="3603052"/>
            <a:ext cx="2377440" cy="266542"/>
          </a:xfrm>
          <a:prstGeom prst="rightArrow">
            <a:avLst>
              <a:gd name="adj1" fmla="val 50000"/>
              <a:gd name="adj2" fmla="val 461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788851" y="5504198"/>
            <a:ext cx="29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이동</a:t>
            </a:r>
            <a:r>
              <a:rPr lang="en-US" altLang="ko-KR" dirty="0" smtClean="0"/>
              <a:t>1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공격</a:t>
            </a:r>
            <a:r>
              <a:rPr lang="en-US" altLang="ko-KR" dirty="0" smtClean="0"/>
              <a:t>A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공격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08895" y="1820723"/>
            <a:ext cx="537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세가지 카드를 선택하여 동작을 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3979" y="5912117"/>
            <a:ext cx="673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공격범위가 클수록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소모하는 </a:t>
            </a:r>
            <a:r>
              <a:rPr lang="ko-KR" altLang="en-US" dirty="0" err="1" smtClean="0"/>
              <a:t>마나도</a:t>
            </a:r>
            <a:r>
              <a:rPr lang="ko-KR" altLang="en-US" dirty="0" smtClean="0"/>
              <a:t> 크게 하여 밸런스를 맞춘다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4416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9174" y="27519"/>
            <a:ext cx="10364451" cy="1596177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게임 구현 계획 </a:t>
            </a:r>
            <a:r>
              <a:rPr lang="en-US" altLang="ko-KR" sz="4400" dirty="0" smtClean="0"/>
              <a:t>(3)</a:t>
            </a:r>
            <a:endParaRPr lang="ko-KR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087120" y="1623696"/>
            <a:ext cx="100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각자의 사용자가 정해놓은 행동 카드 순서대로 캐릭터가 하나씩 행동하게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66844" y="3941881"/>
            <a:ext cx="29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이동</a:t>
            </a:r>
            <a:r>
              <a:rPr lang="en-US" altLang="ko-KR" dirty="0" smtClean="0"/>
              <a:t>1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공격</a:t>
            </a:r>
            <a:r>
              <a:rPr lang="en-US" altLang="ko-KR" dirty="0" smtClean="0"/>
              <a:t>A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공격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1618948" y="4730685"/>
            <a:ext cx="545523" cy="2685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4273" y="4472247"/>
            <a:ext cx="827394" cy="7854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51469" y="4504954"/>
            <a:ext cx="786283" cy="75274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973564" y="3898144"/>
            <a:ext cx="29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이동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공격</a:t>
            </a:r>
            <a:r>
              <a:rPr lang="en-US" altLang="ko-KR" dirty="0" smtClean="0"/>
              <a:t>C </a:t>
            </a:r>
            <a:r>
              <a:rPr lang="ko-KR" altLang="en-US" dirty="0" smtClean="0"/>
              <a:t>→</a:t>
            </a:r>
            <a:r>
              <a:rPr lang="en-US" altLang="ko-KR" dirty="0"/>
              <a:t> </a:t>
            </a:r>
            <a:r>
              <a:rPr lang="ko-KR" altLang="en-US" dirty="0" smtClean="0"/>
              <a:t>방어</a:t>
            </a:r>
            <a:endParaRPr lang="ko-KR" altLang="en-US" dirty="0"/>
          </a:p>
        </p:txBody>
      </p:sp>
      <p:sp>
        <p:nvSpPr>
          <p:cNvPr id="24" name="오른쪽 화살표 23"/>
          <p:cNvSpPr/>
          <p:nvPr/>
        </p:nvSpPr>
        <p:spPr>
          <a:xfrm rot="10800000">
            <a:off x="7125668" y="4686948"/>
            <a:ext cx="545523" cy="2685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42104" y="4447367"/>
            <a:ext cx="821946" cy="78705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58189" y="4459737"/>
            <a:ext cx="796275" cy="76231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299668" y="2043830"/>
            <a:ext cx="261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Player 1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942104" y="2043830"/>
            <a:ext cx="261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Player 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94273" y="2574196"/>
            <a:ext cx="948661" cy="12373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42104" y="2503768"/>
            <a:ext cx="922446" cy="116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18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0" y="873414"/>
            <a:ext cx="11083636" cy="5108431"/>
          </a:xfrm>
          <a:prstGeom prst="rect">
            <a:avLst/>
          </a:prstGeom>
          <a:effectLst>
            <a:glow>
              <a:schemeClr val="bg1"/>
            </a:glow>
            <a:reflection endPos="0" dir="5400000" sy="-100000" algn="bl" rotWithShape="0"/>
            <a:softEdge rad="1016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8065" y="-124433"/>
            <a:ext cx="10364451" cy="1596177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게임 구현 계획 </a:t>
            </a:r>
            <a:r>
              <a:rPr lang="en-US" altLang="ko-KR" sz="4400" dirty="0" smtClean="0"/>
              <a:t>(4)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39694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_x542755096" descr="cif00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20"/>
            <a:ext cx="12192000" cy="685832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</p:spPr>
        <p:txBody>
          <a:bodyPr>
            <a:normAutofit/>
          </a:bodyPr>
          <a:lstStyle/>
          <a:p>
            <a:r>
              <a:rPr lang="ko-KR" altLang="en-US" sz="4400" b="1" dirty="0" smtClean="0"/>
              <a:t>게임 방</a:t>
            </a:r>
            <a:r>
              <a:rPr lang="ko-KR" altLang="en-US" sz="4400" b="1" dirty="0" smtClean="0"/>
              <a:t>법</a:t>
            </a:r>
            <a:endParaRPr lang="ko-KR" altLang="en-US" sz="44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913775" y="1463040"/>
            <a:ext cx="10763875" cy="5394960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sz="6400" b="1" dirty="0" smtClean="0"/>
              <a:t>2</a:t>
            </a:r>
            <a:r>
              <a:rPr lang="ko-KR" altLang="en-US" sz="6400" b="1" dirty="0"/>
              <a:t>명의 플레이어가 게임을 한다</a:t>
            </a:r>
            <a:r>
              <a:rPr lang="en-US" altLang="ko-KR" sz="6400" b="1" dirty="0"/>
              <a:t>. </a:t>
            </a:r>
          </a:p>
          <a:p>
            <a:r>
              <a:rPr lang="ko-KR" altLang="en-US" sz="6400" b="1" dirty="0" smtClean="0"/>
              <a:t>각 </a:t>
            </a:r>
            <a:r>
              <a:rPr lang="ko-KR" altLang="en-US" sz="6400" b="1" dirty="0"/>
              <a:t>플레이어가 </a:t>
            </a:r>
            <a:r>
              <a:rPr lang="ko-KR" altLang="en-US" sz="6400" b="1" dirty="0" smtClean="0"/>
              <a:t>첫 라운드에서 </a:t>
            </a:r>
            <a:r>
              <a:rPr lang="en-US" altLang="ko-KR" sz="6400" b="1" dirty="0"/>
              <a:t>3</a:t>
            </a:r>
            <a:r>
              <a:rPr lang="ko-KR" altLang="en-US" sz="6400" b="1" dirty="0"/>
              <a:t>가지의 모션 카드를 선택한다</a:t>
            </a:r>
            <a:r>
              <a:rPr lang="en-US" altLang="ko-KR" sz="6400" b="1" dirty="0"/>
              <a:t>. (</a:t>
            </a:r>
            <a:r>
              <a:rPr lang="ko-KR" altLang="en-US" sz="6400" b="1" dirty="0"/>
              <a:t>상대방 플레이어가 어떤 것을 선택했는지 알 수 없다</a:t>
            </a:r>
            <a:r>
              <a:rPr lang="en-US" altLang="ko-KR" sz="6400" b="1" dirty="0"/>
              <a:t>.) </a:t>
            </a:r>
          </a:p>
          <a:p>
            <a:r>
              <a:rPr lang="ko-KR" altLang="en-US" sz="6400" b="1" dirty="0" smtClean="0"/>
              <a:t>각 </a:t>
            </a:r>
            <a:r>
              <a:rPr lang="ko-KR" altLang="en-US" sz="6400" b="1" dirty="0"/>
              <a:t>플레이어는 마나를 가지고 있으며 모션 카드에는 이동</a:t>
            </a:r>
            <a:r>
              <a:rPr lang="en-US" altLang="ko-KR" sz="6400" b="1" dirty="0"/>
              <a:t>, </a:t>
            </a:r>
            <a:r>
              <a:rPr lang="ko-KR" altLang="en-US" sz="6400" b="1" dirty="0"/>
              <a:t>기술</a:t>
            </a:r>
            <a:r>
              <a:rPr lang="en-US" altLang="ko-KR" sz="6400" b="1" dirty="0"/>
              <a:t>, </a:t>
            </a:r>
            <a:r>
              <a:rPr lang="ko-KR" altLang="en-US" sz="6400" b="1" dirty="0"/>
              <a:t>방어 세가지 종류가 있는데 모션마다 </a:t>
            </a:r>
            <a:r>
              <a:rPr lang="ko-KR" altLang="en-US" sz="6400" b="1" dirty="0" err="1" smtClean="0"/>
              <a:t>마나의</a:t>
            </a:r>
            <a:r>
              <a:rPr lang="ko-KR" altLang="en-US" sz="6400" b="1" dirty="0" smtClean="0"/>
              <a:t> 소비 정도와 </a:t>
            </a:r>
            <a:r>
              <a:rPr lang="ko-KR" altLang="en-US" sz="6400" b="1" dirty="0" err="1" smtClean="0"/>
              <a:t>데미지</a:t>
            </a:r>
            <a:r>
              <a:rPr lang="en-US" altLang="ko-KR" sz="6400" b="1" dirty="0" smtClean="0"/>
              <a:t>(</a:t>
            </a:r>
            <a:r>
              <a:rPr lang="ko-KR" altLang="en-US" sz="6400" b="1" dirty="0" smtClean="0"/>
              <a:t>공격</a:t>
            </a:r>
            <a:r>
              <a:rPr lang="en-US" altLang="ko-KR" sz="6400" b="1" dirty="0" smtClean="0"/>
              <a:t>)</a:t>
            </a:r>
            <a:r>
              <a:rPr lang="ko-KR" altLang="en-US" sz="6400" b="1" dirty="0" smtClean="0"/>
              <a:t>가 </a:t>
            </a:r>
            <a:r>
              <a:rPr lang="ko-KR" altLang="en-US" sz="6400" b="1" dirty="0"/>
              <a:t>다르다</a:t>
            </a:r>
            <a:r>
              <a:rPr lang="en-US" altLang="ko-KR" sz="6400" b="1" dirty="0"/>
              <a:t>.  </a:t>
            </a:r>
          </a:p>
          <a:p>
            <a:r>
              <a:rPr lang="en-US" altLang="ko-KR" sz="6400" b="1" dirty="0" smtClean="0"/>
              <a:t>2</a:t>
            </a:r>
            <a:r>
              <a:rPr lang="ko-KR" altLang="en-US" sz="6400" b="1" dirty="0"/>
              <a:t>명의 플레이어가 모두 선택이 완료되면 정한 모션 순서대로 하나씩 같이 모션을 취한다</a:t>
            </a:r>
            <a:r>
              <a:rPr lang="en-US" altLang="ko-KR" sz="6400" b="1" dirty="0"/>
              <a:t>.</a:t>
            </a:r>
          </a:p>
          <a:p>
            <a:pPr marL="0" indent="0">
              <a:buNone/>
            </a:pPr>
            <a:r>
              <a:rPr lang="en-US" altLang="ko-KR" sz="6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ko-KR" sz="6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6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동시에 수행하는 모션에서 </a:t>
            </a:r>
            <a:r>
              <a:rPr lang="ko-KR" altLang="en-US" sz="64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이동과 방어 </a:t>
            </a:r>
            <a:r>
              <a:rPr lang="ko-KR" altLang="en-US" sz="6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모션이 최우선순위이다</a:t>
            </a:r>
            <a:r>
              <a:rPr lang="en-US" altLang="ko-KR" sz="64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 (</a:t>
            </a:r>
            <a:r>
              <a:rPr lang="ko-KR" altLang="en-US" sz="64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이동</a:t>
            </a:r>
            <a:r>
              <a:rPr lang="en-US" altLang="ko-KR" sz="64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==</a:t>
            </a:r>
            <a:r>
              <a:rPr lang="ko-KR" altLang="en-US" sz="64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방어</a:t>
            </a:r>
            <a:r>
              <a:rPr lang="en-US" altLang="ko-KR" sz="64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r>
              <a:rPr lang="ko-KR" altLang="en-US" sz="64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공격</a:t>
            </a:r>
            <a:r>
              <a:rPr lang="en-US" altLang="ko-KR" sz="64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en-US" altLang="ko-KR" sz="64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6400" b="1" dirty="0" smtClean="0"/>
              <a:t>        </a:t>
            </a:r>
            <a:r>
              <a:rPr lang="en-US" altLang="ko-KR" sz="6400" b="1" dirty="0"/>
              <a:t>-</a:t>
            </a:r>
            <a:r>
              <a:rPr lang="ko-KR" altLang="en-US" sz="6400" b="1" dirty="0"/>
              <a:t>게임 필드 밖으로 이동하는 모션이 나왔을 경우 이동하지 않고 제자리에 멈춘다</a:t>
            </a:r>
            <a:r>
              <a:rPr lang="en-US" altLang="ko-KR" sz="6400" b="1" dirty="0" smtClean="0"/>
              <a:t>.</a:t>
            </a:r>
          </a:p>
          <a:p>
            <a:r>
              <a:rPr lang="ko-KR" altLang="en-US" sz="6400" b="1" dirty="0" smtClean="0"/>
              <a:t>게임 </a:t>
            </a:r>
            <a:r>
              <a:rPr lang="ko-KR" altLang="en-US" sz="6400" b="1" dirty="0"/>
              <a:t>도중에 캐릭터의 승패가 정해지면 멈추고</a:t>
            </a:r>
            <a:r>
              <a:rPr lang="en-US" altLang="ko-KR" sz="6400" b="1" dirty="0"/>
              <a:t>, </a:t>
            </a:r>
            <a:r>
              <a:rPr lang="ko-KR" altLang="en-US" sz="6400" b="1" dirty="0"/>
              <a:t>더 이상 추가 라운드를 진행하지 않는다</a:t>
            </a:r>
            <a:r>
              <a:rPr lang="en-US" altLang="ko-KR" sz="6400" b="1" dirty="0" smtClean="0"/>
              <a:t>.</a:t>
            </a:r>
          </a:p>
          <a:p>
            <a:pPr marL="0" indent="0">
              <a:buNone/>
            </a:pPr>
            <a:r>
              <a:rPr lang="en-US" altLang="ko-KR" sz="6400" b="1" dirty="0" smtClean="0"/>
              <a:t>         (</a:t>
            </a:r>
            <a:r>
              <a:rPr lang="ko-KR" altLang="en-US" sz="6400" b="1" dirty="0"/>
              <a:t>승패 결정은 체력이 </a:t>
            </a:r>
            <a:r>
              <a:rPr lang="en-US" altLang="ko-KR" sz="6400" b="1" dirty="0"/>
              <a:t>0 </a:t>
            </a:r>
            <a:r>
              <a:rPr lang="ko-KR" altLang="en-US" sz="6400" b="1" dirty="0"/>
              <a:t>이하가 되면 패배</a:t>
            </a:r>
            <a:r>
              <a:rPr lang="en-US" altLang="ko-KR" sz="6400" b="1" dirty="0"/>
              <a:t>, </a:t>
            </a:r>
            <a:r>
              <a:rPr lang="ko-KR" altLang="en-US" sz="6400" b="1" dirty="0">
                <a:solidFill>
                  <a:srgbClr val="FF0000"/>
                </a:solidFill>
              </a:rPr>
              <a:t>동시에 </a:t>
            </a:r>
            <a:r>
              <a:rPr lang="en-US" altLang="ko-KR" sz="6400" b="1" dirty="0">
                <a:solidFill>
                  <a:srgbClr val="FF0000"/>
                </a:solidFill>
              </a:rPr>
              <a:t>0 </a:t>
            </a:r>
            <a:r>
              <a:rPr lang="ko-KR" altLang="en-US" sz="6400" b="1" dirty="0">
                <a:solidFill>
                  <a:srgbClr val="FF0000"/>
                </a:solidFill>
              </a:rPr>
              <a:t>이하가 되면 무승부이다</a:t>
            </a:r>
            <a:r>
              <a:rPr lang="en-US" altLang="ko-KR" sz="6400" b="1" dirty="0">
                <a:solidFill>
                  <a:srgbClr val="FF0000"/>
                </a:solidFill>
              </a:rPr>
              <a:t>.)</a:t>
            </a:r>
          </a:p>
          <a:p>
            <a:r>
              <a:rPr lang="ko-KR" altLang="en-US" sz="6400" b="1" dirty="0" smtClean="0"/>
              <a:t>라운드가 </a:t>
            </a:r>
            <a:r>
              <a:rPr lang="ko-KR" altLang="en-US" sz="6400" b="1" dirty="0"/>
              <a:t>끝나도 승패가 </a:t>
            </a:r>
            <a:r>
              <a:rPr lang="ko-KR" altLang="en-US" sz="6400" b="1" dirty="0" smtClean="0"/>
              <a:t>결정이 되지 </a:t>
            </a:r>
            <a:r>
              <a:rPr lang="ko-KR" altLang="en-US" sz="6400" b="1" dirty="0"/>
              <a:t>않았다면 다시 </a:t>
            </a:r>
            <a:r>
              <a:rPr lang="en-US" altLang="ko-KR" sz="6400" b="1" dirty="0"/>
              <a:t>3</a:t>
            </a:r>
            <a:r>
              <a:rPr lang="ko-KR" altLang="en-US" sz="6400" b="1" dirty="0"/>
              <a:t>가지의 모션 </a:t>
            </a:r>
            <a:r>
              <a:rPr lang="ko-KR" altLang="en-US" sz="6400" b="1" dirty="0" smtClean="0"/>
              <a:t>카드를 </a:t>
            </a:r>
            <a:r>
              <a:rPr lang="ko-KR" altLang="en-US" sz="6400" b="1" dirty="0"/>
              <a:t>선택하고 다음 라운드를 진행한다</a:t>
            </a:r>
            <a:r>
              <a:rPr lang="en-US" altLang="ko-KR" sz="6400" b="1" dirty="0" smtClean="0"/>
              <a:t>.</a:t>
            </a:r>
          </a:p>
          <a:p>
            <a:pPr marL="0" indent="0">
              <a:buNone/>
            </a:pPr>
            <a:r>
              <a:rPr lang="en-US" altLang="ko-KR" sz="6400" b="1" dirty="0">
                <a:solidFill>
                  <a:schemeClr val="bg1"/>
                </a:solidFill>
              </a:rPr>
              <a:t> </a:t>
            </a:r>
            <a:r>
              <a:rPr lang="en-US" altLang="ko-KR" sz="6400" b="1" dirty="0" smtClean="0">
                <a:solidFill>
                  <a:schemeClr val="bg1"/>
                </a:solidFill>
              </a:rPr>
              <a:t>       (</a:t>
            </a:r>
            <a:r>
              <a:rPr lang="ko-KR" altLang="en-US" sz="6400" b="1" dirty="0">
                <a:solidFill>
                  <a:schemeClr val="bg1"/>
                </a:solidFill>
              </a:rPr>
              <a:t>승패가 </a:t>
            </a:r>
            <a:r>
              <a:rPr lang="ko-KR" altLang="en-US" sz="6400" b="1" dirty="0" smtClean="0">
                <a:solidFill>
                  <a:schemeClr val="bg1"/>
                </a:solidFill>
              </a:rPr>
              <a:t>결정될 때까지 </a:t>
            </a:r>
            <a:r>
              <a:rPr lang="ko-KR" altLang="en-US" sz="6400" b="1" dirty="0">
                <a:solidFill>
                  <a:schemeClr val="bg1"/>
                </a:solidFill>
              </a:rPr>
              <a:t>반복 된다</a:t>
            </a:r>
            <a:r>
              <a:rPr lang="en-US" altLang="ko-KR" sz="6400" b="1" dirty="0">
                <a:solidFill>
                  <a:schemeClr val="bg1"/>
                </a:solidFill>
              </a:rPr>
              <a:t>.) </a:t>
            </a:r>
            <a:endParaRPr lang="ko-KR" altLang="en-US" sz="6400" b="1" dirty="0">
              <a:solidFill>
                <a:schemeClr val="bg1"/>
              </a:solidFill>
            </a:endParaRPr>
          </a:p>
          <a:p>
            <a:r>
              <a:rPr lang="ko-KR" altLang="en-US" sz="6400" b="1" dirty="0" smtClean="0">
                <a:solidFill>
                  <a:schemeClr val="bg1"/>
                </a:solidFill>
              </a:rPr>
              <a:t>모든</a:t>
            </a:r>
            <a:r>
              <a:rPr lang="en-US" altLang="ko-KR" sz="6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6400" b="1" dirty="0" smtClean="0">
                <a:solidFill>
                  <a:schemeClr val="bg1"/>
                </a:solidFill>
              </a:rPr>
              <a:t>캐릭터의 체력과 </a:t>
            </a:r>
            <a:r>
              <a:rPr lang="ko-KR" altLang="en-US" sz="6400" b="1" dirty="0" err="1" smtClean="0">
                <a:solidFill>
                  <a:schemeClr val="bg1"/>
                </a:solidFill>
              </a:rPr>
              <a:t>마나량은</a:t>
            </a:r>
            <a:r>
              <a:rPr lang="ko-KR" altLang="en-US" sz="6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6400" b="1" dirty="0">
                <a:solidFill>
                  <a:schemeClr val="bg1"/>
                </a:solidFill>
              </a:rPr>
              <a:t>동일하다</a:t>
            </a:r>
            <a:r>
              <a:rPr lang="en-US" altLang="ko-KR" sz="6400" b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6400" b="1" dirty="0" smtClean="0">
                <a:solidFill>
                  <a:schemeClr val="bg1"/>
                </a:solidFill>
              </a:rPr>
              <a:t>캐릭터는 각자의 고유한 공격을 가지고 그 </a:t>
            </a:r>
            <a:r>
              <a:rPr lang="ko-KR" altLang="en-US" sz="6400" b="1" dirty="0" err="1" smtClean="0">
                <a:solidFill>
                  <a:schemeClr val="bg1"/>
                </a:solidFill>
              </a:rPr>
              <a:t>마나량과</a:t>
            </a:r>
            <a:r>
              <a:rPr lang="ko-KR" altLang="en-US" sz="6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6400" b="1" dirty="0" err="1" smtClean="0">
                <a:solidFill>
                  <a:schemeClr val="bg1"/>
                </a:solidFill>
              </a:rPr>
              <a:t>데미지가</a:t>
            </a:r>
            <a:r>
              <a:rPr lang="ko-KR" altLang="en-US" sz="6400" b="1" dirty="0" smtClean="0">
                <a:solidFill>
                  <a:schemeClr val="bg1"/>
                </a:solidFill>
              </a:rPr>
              <a:t> 다르다</a:t>
            </a:r>
            <a:r>
              <a:rPr lang="en-US" altLang="ko-KR" sz="6400" b="1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4800" dirty="0" smtClean="0"/>
              <a:t> </a:t>
            </a:r>
            <a:endParaRPr lang="ko-KR" altLang="en-US" sz="4800" dirty="0"/>
          </a:p>
          <a:p>
            <a:r>
              <a:rPr lang="ko-KR" altLang="en-US" dirty="0"/>
              <a:t> 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868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22277"/>
            <a:ext cx="10364451" cy="1596177"/>
          </a:xfrm>
        </p:spPr>
        <p:txBody>
          <a:bodyPr>
            <a:normAutofit/>
          </a:bodyPr>
          <a:lstStyle/>
          <a:p>
            <a:r>
              <a:rPr lang="ko-KR" altLang="en-US" sz="4800" dirty="0" smtClean="0"/>
              <a:t>게임</a:t>
            </a:r>
            <a:r>
              <a:rPr lang="ko-KR" altLang="en-US" sz="4800" dirty="0"/>
              <a:t> </a:t>
            </a:r>
            <a:r>
              <a:rPr lang="ko-KR" altLang="en-US" sz="4800" dirty="0" smtClean="0"/>
              <a:t>구조 </a:t>
            </a:r>
            <a:endParaRPr lang="ko-KR" altLang="en-US" sz="4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455037"/>
            <a:ext cx="10754360" cy="508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587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403</TotalTime>
  <Words>395</Words>
  <Application>Microsoft Office PowerPoint</Application>
  <PresentationFormat>사용자 지정</PresentationFormat>
  <Paragraphs>77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물방울</vt:lpstr>
      <vt:lpstr>Card Of War</vt:lpstr>
      <vt:lpstr>슬라이드 2</vt:lpstr>
      <vt:lpstr>아이템 선정 과정</vt:lpstr>
      <vt:lpstr>슬라이드 4</vt:lpstr>
      <vt:lpstr>게임 구현 계획 (2)</vt:lpstr>
      <vt:lpstr>게임 구현 계획 (3)</vt:lpstr>
      <vt:lpstr>게임 구현 계획 (4)</vt:lpstr>
      <vt:lpstr>게임 방법</vt:lpstr>
      <vt:lpstr>게임 구조 </vt:lpstr>
      <vt:lpstr>    임무 분담</vt:lpstr>
      <vt:lpstr>프로젝트 진행 계획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</dc:title>
  <dc:creator>park sangyoon</dc:creator>
  <cp:lastModifiedBy>한국항공대학교 윤태인</cp:lastModifiedBy>
  <cp:revision>38</cp:revision>
  <dcterms:created xsi:type="dcterms:W3CDTF">2016-05-09T10:00:46Z</dcterms:created>
  <dcterms:modified xsi:type="dcterms:W3CDTF">2016-06-03T09:34:07Z</dcterms:modified>
</cp:coreProperties>
</file>