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58" r:id="rId5"/>
    <p:sldId id="268" r:id="rId6"/>
    <p:sldId id="259" r:id="rId7"/>
    <p:sldId id="269" r:id="rId8"/>
    <p:sldId id="272" r:id="rId9"/>
    <p:sldId id="273" r:id="rId10"/>
    <p:sldId id="274" r:id="rId11"/>
    <p:sldId id="275" r:id="rId12"/>
    <p:sldId id="276" r:id="rId13"/>
    <p:sldId id="260" r:id="rId14"/>
    <p:sldId id="263" r:id="rId15"/>
    <p:sldId id="262" r:id="rId16"/>
    <p:sldId id="264" r:id="rId17"/>
    <p:sldId id="277" r:id="rId18"/>
    <p:sldId id="265" r:id="rId19"/>
    <p:sldId id="278" r:id="rId20"/>
    <p:sldId id="279" r:id="rId21"/>
    <p:sldId id="280" r:id="rId22"/>
    <p:sldId id="281" r:id="rId23"/>
    <p:sldId id="282" r:id="rId24"/>
    <p:sldId id="266" r:id="rId25"/>
    <p:sldId id="26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CE98F-42C9-4562-2D92-515857A20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1D2B05-68A4-4ED8-9CD7-AF425CC6A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358FF-F2FA-FD1D-7392-ACF8B990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2B6A-2692-4AA2-9388-B97D22D38EC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2F14B-5084-9D33-E675-7FC6C54C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5EC27-48E4-E19D-F9AB-34CECC39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007-39B9-4F75-8C81-DC674F54B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46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D2E1E-DDD3-76DE-3081-C20AAA70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79BFD0-1E72-BCB2-A35D-DF16EB8D7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494FF-1222-0215-21A2-05923A87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2B6A-2692-4AA2-9388-B97D22D38EC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150E-B211-E198-83DB-2A5D9966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DAF75-1DF5-76C4-41B0-3256A98D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007-39B9-4F75-8C81-DC674F54B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5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E48859-E6E8-C518-98CC-5F2A8AFD3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2B26D-0B67-9CEE-69FF-5B12F3125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D2AE6-BCC8-4EA1-7D56-54F1970B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2B6A-2692-4AA2-9388-B97D22D38EC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E5F25-D27E-986A-F9DA-60142CB3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FD06B-C666-6ECF-8807-B5B12744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007-39B9-4F75-8C81-DC674F54B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5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9A152-6CB9-09D5-DEE8-DFABE8B5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4E7E0-9489-99A2-67DB-20F8F6C6D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32E26-EDFC-BB3A-AF8F-3913128C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2B6A-2692-4AA2-9388-B97D22D38EC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31773-1D9A-65B6-DBA8-2C2AFB17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6515C-6951-0A7D-ED28-05F8AA58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007-39B9-4F75-8C81-DC674F54B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45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49B40-0848-B5B4-6187-DA64686F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ADB7C-C3E4-89C5-CE71-C5E79686F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D934E-DA18-A235-1FC6-DFDFC7AA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2B6A-2692-4AA2-9388-B97D22D38EC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4692C-2F87-BAD8-CEFA-0EC00DEC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2C12F-A253-58F8-A76E-F85B716E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007-39B9-4F75-8C81-DC674F54B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7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BBE5E-6BDF-0812-9921-5150EE2D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2793B-B7C6-07B8-2B46-AFE02161D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9CB7B4-77CC-94C7-382E-6474B925B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F7E1C1-5A14-DE28-3965-350A551F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2B6A-2692-4AA2-9388-B97D22D38EC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DA456-FA87-08DC-727A-BA182FE6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CA1008-0E5B-970C-AEF9-B4342AC0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007-39B9-4F75-8C81-DC674F54B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7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2EDE1-46DA-115E-226F-94A33416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071C20-A55C-BA0D-4D99-D9634BB1C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76AC5-9C47-8334-B308-8054DFB4D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0BFE68-2B59-0B12-7188-8C01E0491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E34415-76E8-1137-C415-165D8F64D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CC6D5-211D-AFA0-41F4-BBE0F04F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2B6A-2692-4AA2-9388-B97D22D38EC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C661FB-CD51-50DD-525B-CA353BAB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C0DFC6-8B79-F437-67F8-7C77C850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007-39B9-4F75-8C81-DC674F54B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D4774-0C81-4840-C9F4-2E4348B8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C79F2-AA5E-C465-E66F-7E28BB7B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2B6A-2692-4AA2-9388-B97D22D38EC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FB8981-7664-3849-BE11-98D4773A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D5567-5BD4-1AC0-B867-CFBF5D82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007-39B9-4F75-8C81-DC674F54B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26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5176DB-5CE4-58C6-975E-236B686D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2B6A-2692-4AA2-9388-B97D22D38EC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7B4A1-BAA2-D8C7-BF23-EA110EDC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85DA8-CB98-66DB-6228-904413DE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007-39B9-4F75-8C81-DC674F54B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88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161C-C2D0-8319-2C8F-97DF4454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EAF6D-C213-C253-D144-FA4283BB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BA0A90-683B-4A1E-C3F7-B5E87EA72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EE5C5-9FC8-9661-D0E5-54814140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2B6A-2692-4AA2-9388-B97D22D38EC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A5852-C2C6-F9E8-1765-DA97E009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8AE5B7-C4A7-2464-E632-DBEADB9B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007-39B9-4F75-8C81-DC674F54B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8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EB2DC-9FE0-D179-A9D8-670E0DC6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52CA65-600A-B85B-15B9-36F6D3E71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1DACA-CB9D-B213-3CF6-5FF25B931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E3F25-D700-C4A8-364B-3788BE03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2B6A-2692-4AA2-9388-B97D22D38EC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FA86C7-BA94-C1F3-D2CA-CD089FBB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FA8BE-8886-0B15-FE36-3929A3C6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C007-39B9-4F75-8C81-DC674F54B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9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4763DF-6F0F-CD37-76CA-F2FB3E4D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F9508-B57E-BD63-21D0-3E1852B5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CC0043-6106-B680-CE56-BA7D95FDF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2B6A-2692-4AA2-9388-B97D22D38ECA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8C38C-4915-3351-0FEF-77310160A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AF41A-92B4-C3B8-6AB0-A1139F0DE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C007-39B9-4F75-8C81-DC674F54B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CE2E91-2978-C644-1B1B-3259B57D5288}"/>
              </a:ext>
            </a:extLst>
          </p:cNvPr>
          <p:cNvGrpSpPr/>
          <p:nvPr/>
        </p:nvGrpSpPr>
        <p:grpSpPr>
          <a:xfrm>
            <a:off x="195261" y="200024"/>
            <a:ext cx="11801475" cy="6657975"/>
            <a:chOff x="195261" y="200024"/>
            <a:chExt cx="11801475" cy="6657975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4E5CEA30-5666-7C68-CB23-8CA1C357CD5B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8A3F4397-8215-FDF9-C4E1-97E1A3CA2297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273053B-9381-03D3-01A0-95DF50502AAF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438EAC4-61E0-D2CE-4E06-BC87F7A6E142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D456584-251B-9C9C-1CC9-8AABED95A375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D95AA89-F69C-09FD-A803-FC70AAFD8157}"/>
              </a:ext>
            </a:extLst>
          </p:cNvPr>
          <p:cNvSpPr/>
          <p:nvPr/>
        </p:nvSpPr>
        <p:spPr>
          <a:xfrm>
            <a:off x="11990388" y="5652861"/>
            <a:ext cx="201613" cy="1214665"/>
          </a:xfrm>
          <a:custGeom>
            <a:avLst/>
            <a:gdLst>
              <a:gd name="connsiteX0" fmla="*/ 6349 w 201613"/>
              <a:gd name="connsiteY0" fmla="*/ 0 h 1214665"/>
              <a:gd name="connsiteX1" fmla="*/ 128970 w 201613"/>
              <a:gd name="connsiteY1" fmla="*/ 5806 h 1214665"/>
              <a:gd name="connsiteX2" fmla="*/ 201613 w 201613"/>
              <a:gd name="connsiteY2" fmla="*/ 16193 h 1214665"/>
              <a:gd name="connsiteX3" fmla="*/ 201613 w 201613"/>
              <a:gd name="connsiteY3" fmla="*/ 1214665 h 1214665"/>
              <a:gd name="connsiteX4" fmla="*/ 0 w 201613"/>
              <a:gd name="connsiteY4" fmla="*/ 1214665 h 1214665"/>
              <a:gd name="connsiteX5" fmla="*/ 0 w 201613"/>
              <a:gd name="connsiteY5" fmla="*/ 1203790 h 1214665"/>
              <a:gd name="connsiteX6" fmla="*/ 2097 w 201613"/>
              <a:gd name="connsiteY6" fmla="*/ 1203790 h 1214665"/>
              <a:gd name="connsiteX7" fmla="*/ 2097 w 201613"/>
              <a:gd name="connsiteY7" fmla="*/ 215 h 121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613" h="1214665">
                <a:moveTo>
                  <a:pt x="6349" y="0"/>
                </a:moveTo>
                <a:cubicBezTo>
                  <a:pt x="47711" y="0"/>
                  <a:pt x="88614" y="1965"/>
                  <a:pt x="128970" y="5806"/>
                </a:cubicBezTo>
                <a:lnTo>
                  <a:pt x="201613" y="16193"/>
                </a:lnTo>
                <a:lnTo>
                  <a:pt x="201613" y="1214665"/>
                </a:lnTo>
                <a:lnTo>
                  <a:pt x="0" y="1214665"/>
                </a:lnTo>
                <a:lnTo>
                  <a:pt x="0" y="1203790"/>
                </a:lnTo>
                <a:lnTo>
                  <a:pt x="2097" y="1203790"/>
                </a:lnTo>
                <a:lnTo>
                  <a:pt x="2097" y="215"/>
                </a:lnTo>
                <a:close/>
              </a:path>
            </a:pathLst>
          </a:custGeom>
          <a:solidFill>
            <a:srgbClr val="34D1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D3E3C-68E2-09D4-26CE-8A371EF59F55}"/>
              </a:ext>
            </a:extLst>
          </p:cNvPr>
          <p:cNvSpPr txBox="1"/>
          <p:nvPr/>
        </p:nvSpPr>
        <p:spPr>
          <a:xfrm>
            <a:off x="2619040" y="2859614"/>
            <a:ext cx="6953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4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전자상거래 고객 이탈 예측</a:t>
            </a:r>
            <a:r>
              <a:rPr lang="en-US" altLang="ko-KR" sz="2400" kern="0" dirty="0"/>
              <a:t>AI_18_</a:t>
            </a:r>
            <a:r>
              <a:rPr lang="ko-KR" altLang="en-US" sz="2400" kern="0" dirty="0"/>
              <a:t>박상영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611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F11B6D2-A8AA-A404-CF2F-6BB72C47DFE5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 </a:t>
            </a: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확인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2A978-A435-BBD5-77EC-0CB24635188F}"/>
              </a:ext>
            </a:extLst>
          </p:cNvPr>
          <p:cNvSpPr txBox="1"/>
          <p:nvPr/>
        </p:nvSpPr>
        <p:spPr>
          <a:xfrm>
            <a:off x="485300" y="1167154"/>
            <a:ext cx="415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이탈과 관련 있을 거 같은 타겟 분포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3F05F9-6459-FF10-D011-4F79CDF9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8" y="2162175"/>
            <a:ext cx="5641521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3ED310-A2CB-1975-9891-0CC471B3B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2141951"/>
            <a:ext cx="5657850" cy="34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2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F11B6D2-A8AA-A404-CF2F-6BB72C47DFE5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 </a:t>
            </a: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확인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2A978-A435-BBD5-77EC-0CB24635188F}"/>
              </a:ext>
            </a:extLst>
          </p:cNvPr>
          <p:cNvSpPr txBox="1"/>
          <p:nvPr/>
        </p:nvSpPr>
        <p:spPr>
          <a:xfrm>
            <a:off x="485300" y="1167154"/>
            <a:ext cx="435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6. </a:t>
            </a:r>
            <a:r>
              <a:rPr lang="ko-KR" altLang="en-US" b="1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이탈률과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관련 있을 거 같은 타겟 분포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493FC2-DB49-F827-C693-6A64A0DF6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528419"/>
            <a:ext cx="4905375" cy="30056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5166D1-9AA8-9DE1-09E0-6A41E21DD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2424112"/>
            <a:ext cx="44196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9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F11B6D2-A8AA-A404-CF2F-6BB72C47DFE5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 </a:t>
            </a: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확인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2A978-A435-BBD5-77EC-0CB24635188F}"/>
              </a:ext>
            </a:extLst>
          </p:cNvPr>
          <p:cNvSpPr txBox="1"/>
          <p:nvPr/>
        </p:nvSpPr>
        <p:spPr>
          <a:xfrm>
            <a:off x="485300" y="1167154"/>
            <a:ext cx="435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6. </a:t>
            </a:r>
            <a:r>
              <a:rPr lang="ko-KR" altLang="en-US" b="1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이탈률과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관련 있을 거 같은 타겟 분포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250E32-DC94-ADD3-F805-310878142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43162"/>
            <a:ext cx="4495800" cy="3324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128486-F66F-F9B5-A94D-15002F814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2419350"/>
            <a:ext cx="45339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1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13E0C50A-B9F8-452B-156B-5F294B02E4E2}"/>
              </a:ext>
            </a:extLst>
          </p:cNvPr>
          <p:cNvSpPr/>
          <p:nvPr/>
        </p:nvSpPr>
        <p:spPr>
          <a:xfrm>
            <a:off x="4023562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11B6D2-A8AA-A404-CF2F-6BB72C47DFE5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모델학습 및 검증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EE7A4F-B89F-AE39-9C84-5125B0C908D2}"/>
              </a:ext>
            </a:extLst>
          </p:cNvPr>
          <p:cNvSpPr txBox="1"/>
          <p:nvPr/>
        </p:nvSpPr>
        <p:spPr>
          <a:xfrm>
            <a:off x="485300" y="13767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타겟 분리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9CE81-7627-DA72-ACD9-C5C9BD9F0FA0}"/>
              </a:ext>
            </a:extLst>
          </p:cNvPr>
          <p:cNvSpPr txBox="1"/>
          <p:nvPr/>
        </p:nvSpPr>
        <p:spPr>
          <a:xfrm>
            <a:off x="773890" y="1736928"/>
            <a:ext cx="593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① </a:t>
            </a:r>
            <a:r>
              <a:rPr lang="ko-KR" altLang="en-US" dirty="0">
                <a:solidFill>
                  <a:srgbClr val="21212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타겟 </a:t>
            </a:r>
            <a:r>
              <a:rPr lang="en-US" altLang="ko-KR" dirty="0">
                <a:solidFill>
                  <a:srgbClr val="21212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: Churn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99102-04D1-568A-20E0-C1FD9591C41B}"/>
              </a:ext>
            </a:extLst>
          </p:cNvPr>
          <p:cNvSpPr txBox="1"/>
          <p:nvPr/>
        </p:nvSpPr>
        <p:spPr>
          <a:xfrm>
            <a:off x="773889" y="2198384"/>
            <a:ext cx="596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② 데이터를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Train, Val, Test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셋으로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개로 분리 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FDFFA-49E9-3C68-DCA9-284A80F1E90A}"/>
              </a:ext>
            </a:extLst>
          </p:cNvPr>
          <p:cNvSpPr txBox="1"/>
          <p:nvPr/>
        </p:nvSpPr>
        <p:spPr>
          <a:xfrm>
            <a:off x="1050116" y="2612215"/>
            <a:ext cx="4369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Train(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훈련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) : 2758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개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Val(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검증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) : 1183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개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Test(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테스트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) : 1689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개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54B48-166F-4032-E0C8-58807585A9D2}"/>
              </a:ext>
            </a:extLst>
          </p:cNvPr>
          <p:cNvSpPr txBox="1"/>
          <p:nvPr/>
        </p:nvSpPr>
        <p:spPr>
          <a:xfrm>
            <a:off x="485300" y="3621391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2. </a:t>
            </a:r>
            <a:r>
              <a:rPr lang="en-US" altLang="ko-KR" b="1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BaseLine</a:t>
            </a:r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 구축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C13CE-60D4-4D49-FE0C-A25B6B7CC9BF}"/>
              </a:ext>
            </a:extLst>
          </p:cNvPr>
          <p:cNvSpPr txBox="1"/>
          <p:nvPr/>
        </p:nvSpPr>
        <p:spPr>
          <a:xfrm>
            <a:off x="850090" y="4194378"/>
            <a:ext cx="593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① </a:t>
            </a:r>
            <a:r>
              <a:rPr lang="ko-KR" altLang="en-US" dirty="0">
                <a:solidFill>
                  <a:srgbClr val="21212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베이스라인 </a:t>
            </a:r>
            <a:r>
              <a:rPr lang="en-US" altLang="ko-KR" dirty="0">
                <a:solidFill>
                  <a:srgbClr val="21212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Accuracy : 0.83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58CE1-A5EC-1B48-D1DE-9E8EF824E47C}"/>
              </a:ext>
            </a:extLst>
          </p:cNvPr>
          <p:cNvSpPr txBox="1"/>
          <p:nvPr/>
        </p:nvSpPr>
        <p:spPr>
          <a:xfrm>
            <a:off x="485300" y="4792966"/>
            <a:ext cx="321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3. Scaling, encoding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작업 진행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00712-978C-8036-6059-0649DB26AB2F}"/>
              </a:ext>
            </a:extLst>
          </p:cNvPr>
          <p:cNvSpPr txBox="1"/>
          <p:nvPr/>
        </p:nvSpPr>
        <p:spPr>
          <a:xfrm>
            <a:off x="859615" y="5337378"/>
            <a:ext cx="593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① </a:t>
            </a:r>
            <a:r>
              <a:rPr lang="ko-KR" altLang="en-US" dirty="0">
                <a:solidFill>
                  <a:srgbClr val="21212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스케일링 </a:t>
            </a:r>
            <a:r>
              <a:rPr lang="en-US" altLang="ko-KR" dirty="0">
                <a:solidFill>
                  <a:srgbClr val="21212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solidFill>
                  <a:srgbClr val="21212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모든 피처들의 분포나 범위를 동일하게 조정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8CC87-19DA-282A-FA80-E02BD22CE396}"/>
              </a:ext>
            </a:extLst>
          </p:cNvPr>
          <p:cNvSpPr txBox="1"/>
          <p:nvPr/>
        </p:nvSpPr>
        <p:spPr>
          <a:xfrm>
            <a:off x="859614" y="5851728"/>
            <a:ext cx="870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② </a:t>
            </a:r>
            <a:r>
              <a:rPr lang="ko-KR" altLang="en-US" dirty="0">
                <a:solidFill>
                  <a:srgbClr val="21212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인코딩 </a:t>
            </a:r>
            <a:r>
              <a:rPr lang="en-US" altLang="ko-KR" dirty="0">
                <a:solidFill>
                  <a:srgbClr val="21212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en-US" altLang="ko-KR" dirty="0" err="1">
                <a:solidFill>
                  <a:srgbClr val="21212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OnehotEncoder</a:t>
            </a:r>
            <a:r>
              <a:rPr lang="ko-KR" altLang="en-US" dirty="0">
                <a:solidFill>
                  <a:srgbClr val="21212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를 사용하여 문자형 데이터를 숫자형 데이터로 변환해준다</a:t>
            </a:r>
            <a:r>
              <a:rPr lang="en-US" altLang="ko-KR" dirty="0">
                <a:solidFill>
                  <a:srgbClr val="21212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02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1D79E725-139D-B680-06BC-4C232A455578}"/>
              </a:ext>
            </a:extLst>
          </p:cNvPr>
          <p:cNvSpPr/>
          <p:nvPr/>
        </p:nvSpPr>
        <p:spPr>
          <a:xfrm>
            <a:off x="6226054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E0C50A-B9F8-452B-156B-5F294B02E4E2}"/>
              </a:ext>
            </a:extLst>
          </p:cNvPr>
          <p:cNvSpPr/>
          <p:nvPr/>
        </p:nvSpPr>
        <p:spPr>
          <a:xfrm>
            <a:off x="4023562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11B6D2-A8AA-A404-CF2F-6BB72C47DFE5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모델학습 및 검증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EE7A4F-B89F-AE39-9C84-5125B0C908D2}"/>
              </a:ext>
            </a:extLst>
          </p:cNvPr>
          <p:cNvSpPr txBox="1"/>
          <p:nvPr/>
        </p:nvSpPr>
        <p:spPr>
          <a:xfrm>
            <a:off x="485300" y="1376704"/>
            <a:ext cx="373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학습 모델 선택 </a:t>
            </a:r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en-US" altLang="ko-KR" b="1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XGBoot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모델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2FC8D-2757-1C1F-41D7-51C59EF2F2A2}"/>
              </a:ext>
            </a:extLst>
          </p:cNvPr>
          <p:cNvSpPr txBox="1"/>
          <p:nvPr/>
        </p:nvSpPr>
        <p:spPr>
          <a:xfrm>
            <a:off x="773889" y="1884059"/>
            <a:ext cx="215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①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b="0" i="0" dirty="0" err="1"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RandomForest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C5568-018D-89D6-6D5B-5A918EC79E0A}"/>
              </a:ext>
            </a:extLst>
          </p:cNvPr>
          <p:cNvSpPr txBox="1"/>
          <p:nvPr/>
        </p:nvSpPr>
        <p:spPr>
          <a:xfrm>
            <a:off x="6365064" y="1884059"/>
            <a:ext cx="215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②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b="0" i="0" dirty="0"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KNN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BA16F-5462-4879-9192-214A393829C9}"/>
              </a:ext>
            </a:extLst>
          </p:cNvPr>
          <p:cNvSpPr txBox="1"/>
          <p:nvPr/>
        </p:nvSpPr>
        <p:spPr>
          <a:xfrm>
            <a:off x="773889" y="3941459"/>
            <a:ext cx="270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③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b="0" i="0" dirty="0"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Logistic Regression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FBAB9-E9F6-479E-8CF8-7056EFC1F02A}"/>
              </a:ext>
            </a:extLst>
          </p:cNvPr>
          <p:cNvSpPr txBox="1"/>
          <p:nvPr/>
        </p:nvSpPr>
        <p:spPr>
          <a:xfrm>
            <a:off x="6365064" y="3941459"/>
            <a:ext cx="215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④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b="0" i="0" dirty="0" err="1"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XGBoost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5F2565-77DD-16B0-7E08-2601B89F6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286000"/>
            <a:ext cx="3305175" cy="1657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17C2FBF-3584-03E5-AA66-7E8C422EC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2333625"/>
            <a:ext cx="3276600" cy="1657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D808D4-0D55-7622-3702-37212E83F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7" y="4495800"/>
            <a:ext cx="3228975" cy="1600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C03908-F760-EFBD-F277-1336595BE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012" y="4538662"/>
            <a:ext cx="32861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37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1D79E725-139D-B680-06BC-4C232A455578}"/>
              </a:ext>
            </a:extLst>
          </p:cNvPr>
          <p:cNvSpPr/>
          <p:nvPr/>
        </p:nvSpPr>
        <p:spPr>
          <a:xfrm>
            <a:off x="6226054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E0C50A-B9F8-452B-156B-5F294B02E4E2}"/>
              </a:ext>
            </a:extLst>
          </p:cNvPr>
          <p:cNvSpPr/>
          <p:nvPr/>
        </p:nvSpPr>
        <p:spPr>
          <a:xfrm>
            <a:off x="4023562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C4F7C-D9E1-2A6D-0AB9-FF83A443D407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모델학습 및 검증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4D56B-EFD6-3D6C-F7F4-FB2156E711BC}"/>
              </a:ext>
            </a:extLst>
          </p:cNvPr>
          <p:cNvSpPr txBox="1"/>
          <p:nvPr/>
        </p:nvSpPr>
        <p:spPr>
          <a:xfrm>
            <a:off x="485300" y="137670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순열중요도 파악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85815C-E841-ACCF-1D32-81C7A8F1F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371600"/>
            <a:ext cx="80486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99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1D79E725-139D-B680-06BC-4C232A455578}"/>
              </a:ext>
            </a:extLst>
          </p:cNvPr>
          <p:cNvSpPr/>
          <p:nvPr/>
        </p:nvSpPr>
        <p:spPr>
          <a:xfrm>
            <a:off x="6226054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E0C50A-B9F8-452B-156B-5F294B02E4E2}"/>
              </a:ext>
            </a:extLst>
          </p:cNvPr>
          <p:cNvSpPr/>
          <p:nvPr/>
        </p:nvSpPr>
        <p:spPr>
          <a:xfrm>
            <a:off x="4023562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C4F7C-D9E1-2A6D-0AB9-FF83A443D407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모델학습 및 검증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4D56B-EFD6-3D6C-F7F4-FB2156E711BC}"/>
              </a:ext>
            </a:extLst>
          </p:cNvPr>
          <p:cNvSpPr txBox="1"/>
          <p:nvPr/>
        </p:nvSpPr>
        <p:spPr>
          <a:xfrm>
            <a:off x="7324250" y="338479"/>
            <a:ext cx="469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 분균형을 해결하게 위해 여러 샘플링 적용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4F19C43-E51C-13C1-660E-C120371EB616}"/>
              </a:ext>
            </a:extLst>
          </p:cNvPr>
          <p:cNvSpPr/>
          <p:nvPr/>
        </p:nvSpPr>
        <p:spPr>
          <a:xfrm>
            <a:off x="6226054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57BDF4-A6ED-0FC1-E199-1B841C880875}"/>
              </a:ext>
            </a:extLst>
          </p:cNvPr>
          <p:cNvSpPr/>
          <p:nvPr/>
        </p:nvSpPr>
        <p:spPr>
          <a:xfrm>
            <a:off x="4023562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F6CC02-8A7A-62EB-DAA9-9DA016F09CEC}"/>
              </a:ext>
            </a:extLst>
          </p:cNvPr>
          <p:cNvSpPr txBox="1"/>
          <p:nvPr/>
        </p:nvSpPr>
        <p:spPr>
          <a:xfrm>
            <a:off x="485300" y="1376704"/>
            <a:ext cx="469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 분균형을 해결하게 위해 여러 샘플링 적용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F26F17-1F53-9C16-3556-72C62551E21E}"/>
              </a:ext>
            </a:extLst>
          </p:cNvPr>
          <p:cNvSpPr txBox="1"/>
          <p:nvPr/>
        </p:nvSpPr>
        <p:spPr>
          <a:xfrm>
            <a:off x="773889" y="1884059"/>
            <a:ext cx="215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①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0" i="0" dirty="0" err="1"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다운샘플링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F85AFD-90CE-4F2B-A2B0-EF69BA66D0CF}"/>
              </a:ext>
            </a:extLst>
          </p:cNvPr>
          <p:cNvSpPr txBox="1"/>
          <p:nvPr/>
        </p:nvSpPr>
        <p:spPr>
          <a:xfrm>
            <a:off x="6365064" y="1884059"/>
            <a:ext cx="215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②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0" i="0" dirty="0" err="1"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업샘플링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B4794A-1802-30EA-2005-0694AF2F3416}"/>
              </a:ext>
            </a:extLst>
          </p:cNvPr>
          <p:cNvSpPr txBox="1"/>
          <p:nvPr/>
        </p:nvSpPr>
        <p:spPr>
          <a:xfrm>
            <a:off x="773889" y="3941459"/>
            <a:ext cx="270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③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b="0" i="0" dirty="0"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SMOTE </a:t>
            </a:r>
            <a:r>
              <a:rPr lang="ko-KR" altLang="en-US" b="0" i="0" dirty="0"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샘플링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0343D7-D149-F3C9-4E96-515D5125137E}"/>
              </a:ext>
            </a:extLst>
          </p:cNvPr>
          <p:cNvSpPr txBox="1"/>
          <p:nvPr/>
        </p:nvSpPr>
        <p:spPr>
          <a:xfrm>
            <a:off x="6365064" y="3941459"/>
            <a:ext cx="215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④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b="0" i="0" dirty="0" err="1"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Class_weight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25B9461-5496-C868-AFF8-37AEA1B8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366962"/>
            <a:ext cx="3190875" cy="151447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02E58850-1489-6123-9CEA-83D27DB0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2352675"/>
            <a:ext cx="3257550" cy="146685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77CAE3A-F9B4-C682-2829-8946DA7A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25" y="4581525"/>
            <a:ext cx="3314700" cy="1524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3D98A4D2-A4C9-D57F-1B50-9DC548718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362" y="4524375"/>
            <a:ext cx="32289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9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b="1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b="1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b="1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b="1">
                <a:solidFill>
                  <a:prstClr val="white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1D79E725-139D-B680-06BC-4C232A455578}"/>
              </a:ext>
            </a:extLst>
          </p:cNvPr>
          <p:cNvSpPr/>
          <p:nvPr/>
        </p:nvSpPr>
        <p:spPr>
          <a:xfrm>
            <a:off x="7121404" y="4377437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E0C50A-B9F8-452B-156B-5F294B02E4E2}"/>
              </a:ext>
            </a:extLst>
          </p:cNvPr>
          <p:cNvSpPr/>
          <p:nvPr/>
        </p:nvSpPr>
        <p:spPr>
          <a:xfrm>
            <a:off x="4023562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C4F7C-D9E1-2A6D-0AB9-FF83A443D407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모델학습 및 검증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4D56B-EFD6-3D6C-F7F4-FB2156E711BC}"/>
              </a:ext>
            </a:extLst>
          </p:cNvPr>
          <p:cNvSpPr txBox="1"/>
          <p:nvPr/>
        </p:nvSpPr>
        <p:spPr>
          <a:xfrm>
            <a:off x="7324250" y="338479"/>
            <a:ext cx="469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 분균형을 해결하게 위해 여러 샘플링 적용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4F19C43-E51C-13C1-660E-C120371EB616}"/>
              </a:ext>
            </a:extLst>
          </p:cNvPr>
          <p:cNvSpPr/>
          <p:nvPr/>
        </p:nvSpPr>
        <p:spPr>
          <a:xfrm>
            <a:off x="7121404" y="4377437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B57BDF4-A6ED-0FC1-E199-1B841C880875}"/>
              </a:ext>
            </a:extLst>
          </p:cNvPr>
          <p:cNvSpPr/>
          <p:nvPr/>
        </p:nvSpPr>
        <p:spPr>
          <a:xfrm>
            <a:off x="4023562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F6CC02-8A7A-62EB-DAA9-9DA016F09CEC}"/>
              </a:ext>
            </a:extLst>
          </p:cNvPr>
          <p:cNvSpPr txBox="1"/>
          <p:nvPr/>
        </p:nvSpPr>
        <p:spPr>
          <a:xfrm>
            <a:off x="485300" y="1376704"/>
            <a:ext cx="692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 분균형을 해결하게 위해 여러 샘플링 적용 </a:t>
            </a:r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b="1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업샘플링이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가장 높다</a:t>
            </a:r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endParaRPr lang="ko-KR" altLang="en-US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F85AFD-90CE-4F2B-A2B0-EF69BA66D0CF}"/>
              </a:ext>
            </a:extLst>
          </p:cNvPr>
          <p:cNvSpPr txBox="1"/>
          <p:nvPr/>
        </p:nvSpPr>
        <p:spPr>
          <a:xfrm>
            <a:off x="7260414" y="2103134"/>
            <a:ext cx="215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b="0" i="0" dirty="0" err="1"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업샘플링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0343D7-D149-F3C9-4E96-515D5125137E}"/>
              </a:ext>
            </a:extLst>
          </p:cNvPr>
          <p:cNvSpPr txBox="1"/>
          <p:nvPr/>
        </p:nvSpPr>
        <p:spPr>
          <a:xfrm>
            <a:off x="7260414" y="4160534"/>
            <a:ext cx="215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en-US" altLang="ko-KR" b="0" i="0" dirty="0" err="1">
                <a:effectLst/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Class_weight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23593-A7BA-BD6F-B9AE-51AAF169B475}"/>
              </a:ext>
            </a:extLst>
          </p:cNvPr>
          <p:cNvSpPr txBox="1"/>
          <p:nvPr/>
        </p:nvSpPr>
        <p:spPr>
          <a:xfrm>
            <a:off x="773890" y="1736928"/>
            <a:ext cx="593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- 100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번 반복하여 랜덤으로 추출한 결과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6A743-35C9-A586-934D-7BD6A099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2376487"/>
            <a:ext cx="6448425" cy="3895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B8FFEA-8BD4-CB30-CF91-0E327AE13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137" y="2476500"/>
            <a:ext cx="3305175" cy="14859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1007228-347A-B9E5-040B-0D48B6B05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962" y="4643437"/>
            <a:ext cx="32861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79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1D79E725-139D-B680-06BC-4C232A455578}"/>
              </a:ext>
            </a:extLst>
          </p:cNvPr>
          <p:cNvSpPr/>
          <p:nvPr/>
        </p:nvSpPr>
        <p:spPr>
          <a:xfrm>
            <a:off x="6226054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E0C50A-B9F8-452B-156B-5F294B02E4E2}"/>
              </a:ext>
            </a:extLst>
          </p:cNvPr>
          <p:cNvSpPr/>
          <p:nvPr/>
        </p:nvSpPr>
        <p:spPr>
          <a:xfrm>
            <a:off x="4023562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C4F7C-D9E1-2A6D-0AB9-FF83A443D407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모델학습 및 검증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4D56B-EFD6-3D6C-F7F4-FB2156E711BC}"/>
              </a:ext>
            </a:extLst>
          </p:cNvPr>
          <p:cNvSpPr txBox="1"/>
          <p:nvPr/>
        </p:nvSpPr>
        <p:spPr>
          <a:xfrm>
            <a:off x="485300" y="1376704"/>
            <a:ext cx="682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7. </a:t>
            </a:r>
            <a:r>
              <a:rPr lang="en-US" altLang="ko-KR" b="1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XGBClassifier</a:t>
            </a:r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b="1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하이퍼파라미터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조정 </a:t>
            </a:r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 AUC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높은 그리드 </a:t>
            </a:r>
            <a:r>
              <a:rPr lang="ko-KR" altLang="en-US" b="1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서치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B7CBB-654E-0F13-0FF7-17D55AEA794D}"/>
              </a:ext>
            </a:extLst>
          </p:cNvPr>
          <p:cNvSpPr txBox="1"/>
          <p:nvPr/>
        </p:nvSpPr>
        <p:spPr>
          <a:xfrm>
            <a:off x="773890" y="1994103"/>
            <a:ext cx="5931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① 그리드 </a:t>
            </a:r>
            <a:r>
              <a:rPr lang="ko-KR" altLang="en-US" b="1" dirty="0" err="1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서치</a:t>
            </a:r>
            <a:endParaRPr lang="en-US" altLang="ko-KR" b="1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en-US" altLang="ko-KR" dirty="0" err="1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max_depth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조정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en-US" altLang="ko-KR" dirty="0" err="1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min_child_weight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조정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en-US" altLang="ko-KR" dirty="0" err="1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Colsample_bytree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조정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8A713-4AD9-C295-7B02-AD76792EE296}"/>
              </a:ext>
            </a:extLst>
          </p:cNvPr>
          <p:cNvSpPr txBox="1"/>
          <p:nvPr/>
        </p:nvSpPr>
        <p:spPr>
          <a:xfrm>
            <a:off x="735790" y="3308553"/>
            <a:ext cx="878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최적 파라미터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최적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AUC : 0.99737)</a:t>
            </a:r>
          </a:p>
          <a:p>
            <a:r>
              <a:rPr lang="en-US" altLang="ko-KR" dirty="0" err="1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max_depth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: 6,  </a:t>
            </a:r>
            <a:r>
              <a:rPr lang="en-US" altLang="ko-KR" dirty="0" err="1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min_child_weight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: 2, </a:t>
            </a:r>
            <a:r>
              <a:rPr lang="en-US" altLang="ko-KR" dirty="0" err="1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Colsample_bytree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: 0.6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A5F06-0B7B-086F-6125-C382BE473EFD}"/>
              </a:ext>
            </a:extLst>
          </p:cNvPr>
          <p:cNvSpPr txBox="1"/>
          <p:nvPr/>
        </p:nvSpPr>
        <p:spPr>
          <a:xfrm>
            <a:off x="764365" y="4127703"/>
            <a:ext cx="5931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② 랜덤 </a:t>
            </a:r>
            <a:r>
              <a:rPr lang="ko-KR" altLang="en-US" b="1" dirty="0" err="1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서치</a:t>
            </a:r>
            <a:endParaRPr lang="en-US" altLang="ko-KR" b="1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en-US" altLang="ko-KR" dirty="0" err="1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max_depth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조정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en-US" altLang="ko-KR" dirty="0" err="1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min_child_weight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조정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en-US" altLang="ko-KR" dirty="0" err="1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Colsample_bytree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조정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88DC5-3DA4-FB6A-E36A-46D28D47BFE3}"/>
              </a:ext>
            </a:extLst>
          </p:cNvPr>
          <p:cNvSpPr txBox="1"/>
          <p:nvPr/>
        </p:nvSpPr>
        <p:spPr>
          <a:xfrm>
            <a:off x="726265" y="5442153"/>
            <a:ext cx="878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최적 파라미터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최적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AUC : 0.99589)</a:t>
            </a:r>
          </a:p>
          <a:p>
            <a:r>
              <a:rPr lang="en-US" altLang="ko-KR" dirty="0" err="1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max_depth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: 6,  </a:t>
            </a:r>
            <a:r>
              <a:rPr lang="en-US" altLang="ko-KR" dirty="0" err="1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min_child_weight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: 4, </a:t>
            </a:r>
            <a:r>
              <a:rPr lang="en-US" altLang="ko-KR" dirty="0" err="1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Colsample_bytree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: 0.7280349921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53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CC4F7C-D9E1-2A6D-0AB9-FF83A443D407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모델학습 및 검증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4D56B-EFD6-3D6C-F7F4-FB2156E711BC}"/>
              </a:ext>
            </a:extLst>
          </p:cNvPr>
          <p:cNvSpPr txBox="1"/>
          <p:nvPr/>
        </p:nvSpPr>
        <p:spPr>
          <a:xfrm>
            <a:off x="485300" y="1376704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8.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 모델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56987-E175-CDEC-41AA-AA9FFE0D5BC4}"/>
              </a:ext>
            </a:extLst>
          </p:cNvPr>
          <p:cNvSpPr txBox="1"/>
          <p:nvPr/>
        </p:nvSpPr>
        <p:spPr>
          <a:xfrm>
            <a:off x="599600" y="4548529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9.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테스트셋 적용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1599E7-5819-40D5-4956-DA6FCEB23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957387"/>
            <a:ext cx="4462463" cy="21097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1A52EF3-2D78-9806-5D65-0E1CC849F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25" y="1104900"/>
            <a:ext cx="4128721" cy="35004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1C63DDE-A27A-5F57-863A-D352C3119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425" y="4605337"/>
            <a:ext cx="4318882" cy="195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0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CE2E91-2978-C644-1B1B-3259B57D5288}"/>
              </a:ext>
            </a:extLst>
          </p:cNvPr>
          <p:cNvGrpSpPr/>
          <p:nvPr/>
        </p:nvGrpSpPr>
        <p:grpSpPr>
          <a:xfrm>
            <a:off x="195261" y="200024"/>
            <a:ext cx="11801475" cy="6657975"/>
            <a:chOff x="195261" y="200024"/>
            <a:chExt cx="11801475" cy="6657975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4E5CEA30-5666-7C68-CB23-8CA1C357CD5B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8A3F4397-8215-FDF9-C4E1-97E1A3CA2297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273053B-9381-03D3-01A0-95DF50502AAF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438EAC4-61E0-D2CE-4E06-BC87F7A6E142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D456584-251B-9C9C-1CC9-8AABED95A375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D95AA89-F69C-09FD-A803-FC70AAFD8157}"/>
              </a:ext>
            </a:extLst>
          </p:cNvPr>
          <p:cNvSpPr/>
          <p:nvPr/>
        </p:nvSpPr>
        <p:spPr>
          <a:xfrm>
            <a:off x="11990388" y="5652861"/>
            <a:ext cx="201613" cy="1214665"/>
          </a:xfrm>
          <a:custGeom>
            <a:avLst/>
            <a:gdLst>
              <a:gd name="connsiteX0" fmla="*/ 6349 w 201613"/>
              <a:gd name="connsiteY0" fmla="*/ 0 h 1214665"/>
              <a:gd name="connsiteX1" fmla="*/ 128970 w 201613"/>
              <a:gd name="connsiteY1" fmla="*/ 5806 h 1214665"/>
              <a:gd name="connsiteX2" fmla="*/ 201613 w 201613"/>
              <a:gd name="connsiteY2" fmla="*/ 16193 h 1214665"/>
              <a:gd name="connsiteX3" fmla="*/ 201613 w 201613"/>
              <a:gd name="connsiteY3" fmla="*/ 1214665 h 1214665"/>
              <a:gd name="connsiteX4" fmla="*/ 0 w 201613"/>
              <a:gd name="connsiteY4" fmla="*/ 1214665 h 1214665"/>
              <a:gd name="connsiteX5" fmla="*/ 0 w 201613"/>
              <a:gd name="connsiteY5" fmla="*/ 1203790 h 1214665"/>
              <a:gd name="connsiteX6" fmla="*/ 2097 w 201613"/>
              <a:gd name="connsiteY6" fmla="*/ 1203790 h 1214665"/>
              <a:gd name="connsiteX7" fmla="*/ 2097 w 201613"/>
              <a:gd name="connsiteY7" fmla="*/ 215 h 121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613" h="1214665">
                <a:moveTo>
                  <a:pt x="6349" y="0"/>
                </a:moveTo>
                <a:cubicBezTo>
                  <a:pt x="47711" y="0"/>
                  <a:pt x="88614" y="1965"/>
                  <a:pt x="128970" y="5806"/>
                </a:cubicBezTo>
                <a:lnTo>
                  <a:pt x="201613" y="16193"/>
                </a:lnTo>
                <a:lnTo>
                  <a:pt x="201613" y="1214665"/>
                </a:lnTo>
                <a:lnTo>
                  <a:pt x="0" y="1214665"/>
                </a:lnTo>
                <a:lnTo>
                  <a:pt x="0" y="1203790"/>
                </a:lnTo>
                <a:lnTo>
                  <a:pt x="2097" y="1203790"/>
                </a:lnTo>
                <a:lnTo>
                  <a:pt x="2097" y="215"/>
                </a:lnTo>
                <a:close/>
              </a:path>
            </a:pathLst>
          </a:custGeom>
          <a:solidFill>
            <a:srgbClr val="34D1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06581-0DC0-4D70-BB79-E71FEF4BF2A9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B0CDA-5E10-AFC7-1E56-78C16F87F239}"/>
              </a:ext>
            </a:extLst>
          </p:cNvPr>
          <p:cNvSpPr txBox="1"/>
          <p:nvPr/>
        </p:nvSpPr>
        <p:spPr>
          <a:xfrm>
            <a:off x="1094900" y="180532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분석 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B76D3-371F-AEA6-3FEA-BD726BCF4B29}"/>
              </a:ext>
            </a:extLst>
          </p:cNvPr>
          <p:cNvSpPr txBox="1"/>
          <p:nvPr/>
        </p:nvSpPr>
        <p:spPr>
          <a:xfrm>
            <a:off x="1094900" y="2313321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2. DATA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파악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ACC33C-18C3-7B76-167D-017A039B6912}"/>
              </a:ext>
            </a:extLst>
          </p:cNvPr>
          <p:cNvSpPr txBox="1"/>
          <p:nvPr/>
        </p:nvSpPr>
        <p:spPr>
          <a:xfrm>
            <a:off x="1094900" y="2821313"/>
            <a:ext cx="169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3. DATA </a:t>
            </a:r>
            <a:r>
              <a:rPr lang="ko-KR" altLang="en-US" b="1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전처리</a:t>
            </a:r>
            <a:endParaRPr lang="ko-KR" altLang="en-US" b="1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A8692-2DE6-53FF-6C23-2E18C649BF41}"/>
              </a:ext>
            </a:extLst>
          </p:cNvPr>
          <p:cNvSpPr txBox="1"/>
          <p:nvPr/>
        </p:nvSpPr>
        <p:spPr>
          <a:xfrm>
            <a:off x="1094900" y="3329305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4. DATA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D4F7E2-6478-FD07-1D71-0D05B3772279}"/>
              </a:ext>
            </a:extLst>
          </p:cNvPr>
          <p:cNvSpPr txBox="1"/>
          <p:nvPr/>
        </p:nvSpPr>
        <p:spPr>
          <a:xfrm>
            <a:off x="1094900" y="3837297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모델학습 및 검정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67D0C4-A4ED-3C08-2FDD-BE838485CFA6}"/>
              </a:ext>
            </a:extLst>
          </p:cNvPr>
          <p:cNvSpPr txBox="1"/>
          <p:nvPr/>
        </p:nvSpPr>
        <p:spPr>
          <a:xfrm>
            <a:off x="1094900" y="434529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6.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결론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D0D9BB6-EA05-5C62-A18C-072ABE349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37" y="918145"/>
            <a:ext cx="5567363" cy="55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65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1D79E725-139D-B680-06BC-4C232A455578}"/>
              </a:ext>
            </a:extLst>
          </p:cNvPr>
          <p:cNvSpPr/>
          <p:nvPr/>
        </p:nvSpPr>
        <p:spPr>
          <a:xfrm>
            <a:off x="6226054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E0C50A-B9F8-452B-156B-5F294B02E4E2}"/>
              </a:ext>
            </a:extLst>
          </p:cNvPr>
          <p:cNvSpPr/>
          <p:nvPr/>
        </p:nvSpPr>
        <p:spPr>
          <a:xfrm>
            <a:off x="4023562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4D56B-EFD6-3D6C-F7F4-FB2156E711BC}"/>
              </a:ext>
            </a:extLst>
          </p:cNvPr>
          <p:cNvSpPr txBox="1"/>
          <p:nvPr/>
        </p:nvSpPr>
        <p:spPr>
          <a:xfrm>
            <a:off x="485300" y="1376704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10. PDP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0550A0-BDE5-A4B3-40E4-CC28762F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2333625"/>
            <a:ext cx="5433259" cy="3414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C1CDC-1313-B3C8-0509-0A56B8D3D025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모델학습 및 검증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A846A0-261B-6040-A7AA-8213CB4B1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18" y="2343150"/>
            <a:ext cx="545521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9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0" y="190498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1D79E725-139D-B680-06BC-4C232A455578}"/>
              </a:ext>
            </a:extLst>
          </p:cNvPr>
          <p:cNvSpPr/>
          <p:nvPr/>
        </p:nvSpPr>
        <p:spPr>
          <a:xfrm>
            <a:off x="6226054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E0C50A-B9F8-452B-156B-5F294B02E4E2}"/>
              </a:ext>
            </a:extLst>
          </p:cNvPr>
          <p:cNvSpPr/>
          <p:nvPr/>
        </p:nvSpPr>
        <p:spPr>
          <a:xfrm>
            <a:off x="4023562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4D56B-EFD6-3D6C-F7F4-FB2156E711BC}"/>
              </a:ext>
            </a:extLst>
          </p:cNvPr>
          <p:cNvSpPr txBox="1"/>
          <p:nvPr/>
        </p:nvSpPr>
        <p:spPr>
          <a:xfrm>
            <a:off x="485300" y="1376704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10. PDP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C1CDC-1313-B3C8-0509-0A56B8D3D025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모델학습 및 검증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FF2ECD-DA7F-AAD8-AA3F-193E86B9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2436891"/>
            <a:ext cx="5005388" cy="31828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FFED28-1AF3-3D19-07F4-ED75AE5CB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38" y="2249143"/>
            <a:ext cx="5662612" cy="353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95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0" y="190498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1D79E725-139D-B680-06BC-4C232A455578}"/>
              </a:ext>
            </a:extLst>
          </p:cNvPr>
          <p:cNvSpPr/>
          <p:nvPr/>
        </p:nvSpPr>
        <p:spPr>
          <a:xfrm>
            <a:off x="6226054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E0C50A-B9F8-452B-156B-5F294B02E4E2}"/>
              </a:ext>
            </a:extLst>
          </p:cNvPr>
          <p:cNvSpPr/>
          <p:nvPr/>
        </p:nvSpPr>
        <p:spPr>
          <a:xfrm>
            <a:off x="4023562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4D56B-EFD6-3D6C-F7F4-FB2156E711BC}"/>
              </a:ext>
            </a:extLst>
          </p:cNvPr>
          <p:cNvSpPr txBox="1"/>
          <p:nvPr/>
        </p:nvSpPr>
        <p:spPr>
          <a:xfrm>
            <a:off x="485300" y="1376704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10. PDP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C1CDC-1313-B3C8-0509-0A56B8D3D025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모델학습 및 검증</a:t>
            </a:r>
            <a:endParaRPr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C6B25E-AEE6-F07C-20FC-29BD0E9B1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838325"/>
            <a:ext cx="4855951" cy="4748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D2B350-3566-B430-D2C2-9ED15428B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88" y="1685925"/>
            <a:ext cx="4565702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6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0" y="190498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1D79E725-139D-B680-06BC-4C232A455578}"/>
              </a:ext>
            </a:extLst>
          </p:cNvPr>
          <p:cNvSpPr/>
          <p:nvPr/>
        </p:nvSpPr>
        <p:spPr>
          <a:xfrm>
            <a:off x="6226054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E0C50A-B9F8-452B-156B-5F294B02E4E2}"/>
              </a:ext>
            </a:extLst>
          </p:cNvPr>
          <p:cNvSpPr/>
          <p:nvPr/>
        </p:nvSpPr>
        <p:spPr>
          <a:xfrm>
            <a:off x="4023562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4D56B-EFD6-3D6C-F7F4-FB2156E711BC}"/>
              </a:ext>
            </a:extLst>
          </p:cNvPr>
          <p:cNvSpPr txBox="1"/>
          <p:nvPr/>
        </p:nvSpPr>
        <p:spPr>
          <a:xfrm>
            <a:off x="6924200" y="139575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종합적인 영향도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C1CDC-1313-B3C8-0509-0A56B8D3D025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모델학습 및 검증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52151B-EF66-7B89-1A40-64A337FD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77" y="1800224"/>
            <a:ext cx="4126085" cy="4886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2CBAC4-66EA-0F14-E3EC-1EFC32A714BC}"/>
              </a:ext>
            </a:extLst>
          </p:cNvPr>
          <p:cNvSpPr txBox="1"/>
          <p:nvPr/>
        </p:nvSpPr>
        <p:spPr>
          <a:xfrm>
            <a:off x="485300" y="1376704"/>
            <a:ext cx="20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11. ICE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POLT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9A81CB-DE08-1CE1-24C2-D0C39D2C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054118"/>
            <a:ext cx="3227464" cy="19940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D394A7-31D0-9B54-D046-FF9F486B8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212" y="2065834"/>
            <a:ext cx="3308999" cy="19727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1387B5-DC68-7C01-54BB-62CE3CD58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25" y="4410075"/>
            <a:ext cx="3485369" cy="20716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F9A0112-DC30-D2B6-C95E-4B5552D93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00" y="4400549"/>
            <a:ext cx="3352800" cy="2025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5E49F7-FE0F-5B71-B5E1-427BDEBE1CF2}"/>
              </a:ext>
            </a:extLst>
          </p:cNvPr>
          <p:cNvSpPr txBox="1"/>
          <p:nvPr/>
        </p:nvSpPr>
        <p:spPr>
          <a:xfrm>
            <a:off x="440514" y="1712609"/>
            <a:ext cx="215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en-US" altLang="ko-KR" sz="1400" b="0" i="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Tunure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8122E2-643C-D1F3-B46E-616E9BA4F1AE}"/>
              </a:ext>
            </a:extLst>
          </p:cNvPr>
          <p:cNvSpPr txBox="1"/>
          <p:nvPr/>
        </p:nvSpPr>
        <p:spPr>
          <a:xfrm>
            <a:off x="3783789" y="1674509"/>
            <a:ext cx="215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en-US" altLang="ko-KR" sz="1400" b="0" i="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CityTier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5A56CC-AEF9-33B4-A296-1175D2EF26DE}"/>
              </a:ext>
            </a:extLst>
          </p:cNvPr>
          <p:cNvSpPr txBox="1"/>
          <p:nvPr/>
        </p:nvSpPr>
        <p:spPr>
          <a:xfrm>
            <a:off x="364314" y="4074809"/>
            <a:ext cx="215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en-US" altLang="ko-KR" sz="1400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Complain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A144E-FE79-0658-AD2F-4306DEF5195B}"/>
              </a:ext>
            </a:extLst>
          </p:cNvPr>
          <p:cNvSpPr txBox="1"/>
          <p:nvPr/>
        </p:nvSpPr>
        <p:spPr>
          <a:xfrm>
            <a:off x="3840939" y="4103384"/>
            <a:ext cx="2159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en-US" altLang="ko-KR" sz="1400" b="0" i="0" dirty="0" err="1"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SatisfactionScore</a:t>
            </a:r>
            <a:endParaRPr lang="en-US" altLang="ko-KR" sz="1400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613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1D79E725-139D-B680-06BC-4C232A455578}"/>
              </a:ext>
            </a:extLst>
          </p:cNvPr>
          <p:cNvSpPr/>
          <p:nvPr/>
        </p:nvSpPr>
        <p:spPr>
          <a:xfrm>
            <a:off x="6226054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E0C50A-B9F8-452B-156B-5F294B02E4E2}"/>
              </a:ext>
            </a:extLst>
          </p:cNvPr>
          <p:cNvSpPr/>
          <p:nvPr/>
        </p:nvSpPr>
        <p:spPr>
          <a:xfrm>
            <a:off x="4023562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C4F7C-D9E1-2A6D-0AB9-FF83A443D407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결론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5753C-4E99-C7B6-0FA3-2B3B60D7BB42}"/>
              </a:ext>
            </a:extLst>
          </p:cNvPr>
          <p:cNvSpPr txBox="1"/>
          <p:nvPr/>
        </p:nvSpPr>
        <p:spPr>
          <a:xfrm>
            <a:off x="1293896" y="2799743"/>
            <a:ext cx="94708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온라인 전자상거래 고객 데이터를 바탕으로 미래에 발생할 </a:t>
            </a:r>
            <a:endParaRPr lang="en-US" altLang="ko-KR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고객 이탈 예측 정보를 제공하여</a:t>
            </a:r>
            <a:endParaRPr lang="en-US" altLang="ko-KR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이탈할 고객들을 대상으로 프로모션을 진행 또는 이탈 요인을 해결할 수 있는 </a:t>
            </a:r>
            <a:endParaRPr lang="en-US" altLang="ko-KR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방안을 도출하여 고객에 맞게 이탈을 줄일 수 있도록 한다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525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1D79E725-139D-B680-06BC-4C232A455578}"/>
              </a:ext>
            </a:extLst>
          </p:cNvPr>
          <p:cNvSpPr/>
          <p:nvPr/>
        </p:nvSpPr>
        <p:spPr>
          <a:xfrm>
            <a:off x="6226054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E0C50A-B9F8-452B-156B-5F294B02E4E2}"/>
              </a:ext>
            </a:extLst>
          </p:cNvPr>
          <p:cNvSpPr/>
          <p:nvPr/>
        </p:nvSpPr>
        <p:spPr>
          <a:xfrm>
            <a:off x="4023562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C4F7C-D9E1-2A6D-0AB9-FF83A443D407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한계점 및 추후 개선사항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4D56B-EFD6-3D6C-F7F4-FB2156E711BC}"/>
              </a:ext>
            </a:extLst>
          </p:cNvPr>
          <p:cNvSpPr txBox="1"/>
          <p:nvPr/>
        </p:nvSpPr>
        <p:spPr>
          <a:xfrm>
            <a:off x="485300" y="1376704"/>
            <a:ext cx="576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lang="ko-KR" altLang="en-US" b="1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하이퍼파라미터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조정에 대한 조금 더 세부적인 검토가 필요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526C2-9436-D5F0-F53E-2E0585C99DC4}"/>
              </a:ext>
            </a:extLst>
          </p:cNvPr>
          <p:cNvSpPr txBox="1"/>
          <p:nvPr/>
        </p:nvSpPr>
        <p:spPr>
          <a:xfrm>
            <a:off x="485300" y="2395879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모델에 대한 해석능력 필요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F2B9C-805B-BB23-4863-D1FF9EE9449E}"/>
              </a:ext>
            </a:extLst>
          </p:cNvPr>
          <p:cNvSpPr txBox="1"/>
          <p:nvPr/>
        </p:nvSpPr>
        <p:spPr>
          <a:xfrm>
            <a:off x="542450" y="3405529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코드에 대한 구체적인 이해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3159B-18C9-B3DC-E4EA-42DAC0951BDD}"/>
              </a:ext>
            </a:extLst>
          </p:cNvPr>
          <p:cNvSpPr txBox="1"/>
          <p:nvPr/>
        </p:nvSpPr>
        <p:spPr>
          <a:xfrm>
            <a:off x="580550" y="4319929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코드에 대한 구체적인 이해</a:t>
            </a:r>
          </a:p>
        </p:txBody>
      </p:sp>
    </p:spTree>
    <p:extLst>
      <p:ext uri="{BB962C8B-B14F-4D97-AF65-F5344CB8AC3E}">
        <p14:creationId xmlns:p14="http://schemas.microsoft.com/office/powerpoint/2010/main" val="364164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1D79E725-139D-B680-06BC-4C232A455578}"/>
              </a:ext>
            </a:extLst>
          </p:cNvPr>
          <p:cNvSpPr/>
          <p:nvPr/>
        </p:nvSpPr>
        <p:spPr>
          <a:xfrm>
            <a:off x="6226054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E0C50A-B9F8-452B-156B-5F294B02E4E2}"/>
              </a:ext>
            </a:extLst>
          </p:cNvPr>
          <p:cNvSpPr/>
          <p:nvPr/>
        </p:nvSpPr>
        <p:spPr>
          <a:xfrm>
            <a:off x="4023562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11B6D2-A8AA-A404-CF2F-6BB72C47DFE5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 </a:t>
            </a: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분석 목적</a:t>
            </a:r>
            <a:endParaRPr lang="ko-KR" alt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3EB84-DF37-1466-AEF9-B5DDB07F9D05}"/>
              </a:ext>
            </a:extLst>
          </p:cNvPr>
          <p:cNvSpPr txBox="1"/>
          <p:nvPr/>
        </p:nvSpPr>
        <p:spPr>
          <a:xfrm>
            <a:off x="485300" y="137670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분석 배경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D30A6A-1A82-2F3F-A916-66D945BFE983}"/>
              </a:ext>
            </a:extLst>
          </p:cNvPr>
          <p:cNvSpPr txBox="1"/>
          <p:nvPr/>
        </p:nvSpPr>
        <p:spPr>
          <a:xfrm>
            <a:off x="773890" y="1946478"/>
            <a:ext cx="5913798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① 온라인 전자상거래 회사의 고객들의 이탈율을 파악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②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온라인 전자상거래처럼 고객을 유지하는 것은 굉장히 중요</a:t>
            </a:r>
            <a:endParaRPr lang="en-US" altLang="ko-KR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③</a:t>
            </a:r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소비자의 이탈을 막기 위해 고객 이탈 예측 시스템 개발 필요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B1A9B2-AE43-2BE9-5858-4C0A7FC1284F}"/>
              </a:ext>
            </a:extLst>
          </p:cNvPr>
          <p:cNvSpPr txBox="1"/>
          <p:nvPr/>
        </p:nvSpPr>
        <p:spPr>
          <a:xfrm>
            <a:off x="485300" y="383094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분석 목표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75C2A6-E825-9EF5-6946-65A32EBE95A6}"/>
              </a:ext>
            </a:extLst>
          </p:cNvPr>
          <p:cNvSpPr txBox="1"/>
          <p:nvPr/>
        </p:nvSpPr>
        <p:spPr>
          <a:xfrm>
            <a:off x="2432177" y="4942868"/>
            <a:ext cx="7327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온라인 전자상거래 고객 데이터를 바탕으로 미래에 발생할 </a:t>
            </a:r>
            <a:endParaRPr lang="en-US" altLang="ko-KR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고객 이탈 예측 정보를 제공해</a:t>
            </a:r>
            <a:r>
              <a:rPr lang="en-US" altLang="ko-KR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4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효과적인 고객관리 전략 수립</a:t>
            </a:r>
          </a:p>
        </p:txBody>
      </p:sp>
    </p:spTree>
    <p:extLst>
      <p:ext uri="{BB962C8B-B14F-4D97-AF65-F5344CB8AC3E}">
        <p14:creationId xmlns:p14="http://schemas.microsoft.com/office/powerpoint/2010/main" val="103751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1D79E725-139D-B680-06BC-4C232A455578}"/>
              </a:ext>
            </a:extLst>
          </p:cNvPr>
          <p:cNvSpPr/>
          <p:nvPr/>
        </p:nvSpPr>
        <p:spPr>
          <a:xfrm>
            <a:off x="6226054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E0C50A-B9F8-452B-156B-5F294B02E4E2}"/>
              </a:ext>
            </a:extLst>
          </p:cNvPr>
          <p:cNvSpPr/>
          <p:nvPr/>
        </p:nvSpPr>
        <p:spPr>
          <a:xfrm>
            <a:off x="4023562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11B6D2-A8AA-A404-CF2F-6BB72C47DFE5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 </a:t>
            </a: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파악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86F94-B97E-10C5-548C-07694E9277C3}"/>
              </a:ext>
            </a:extLst>
          </p:cNvPr>
          <p:cNvSpPr txBox="1"/>
          <p:nvPr/>
        </p:nvSpPr>
        <p:spPr>
          <a:xfrm>
            <a:off x="384233" y="1141615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출처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캐글</a:t>
            </a:r>
            <a:endParaRPr lang="ko-KR" altLang="en-US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FDCE8-9E2E-2FA1-A0E3-1D6F0B71F44E}"/>
              </a:ext>
            </a:extLst>
          </p:cNvPr>
          <p:cNvSpPr txBox="1"/>
          <p:nvPr/>
        </p:nvSpPr>
        <p:spPr>
          <a:xfrm>
            <a:off x="388989" y="1508631"/>
            <a:ext cx="3113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특징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온라인 접속 정보 로그 데이터 형태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9B329-D0A4-58C3-A342-4EAFBFE38670}"/>
              </a:ext>
            </a:extLst>
          </p:cNvPr>
          <p:cNvSpPr txBox="1"/>
          <p:nvPr/>
        </p:nvSpPr>
        <p:spPr>
          <a:xfrm>
            <a:off x="395042" y="1875647"/>
            <a:ext cx="3770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구성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5,630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data, 20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column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으로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9188-4CB4-75A4-2350-489B56204D55}"/>
              </a:ext>
            </a:extLst>
          </p:cNvPr>
          <p:cNvSpPr txBox="1"/>
          <p:nvPr/>
        </p:nvSpPr>
        <p:spPr>
          <a:xfrm>
            <a:off x="405202" y="2242663"/>
            <a:ext cx="11426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주요정보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: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고유고객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ID,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이탈여부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가입기간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로그인장치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도시등급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창고와 고객과의 거리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결제방식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성별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체류시간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장치수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선호주문범주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만족도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결혼여부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</a:p>
          <a:p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        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주소의 수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불만사항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전년대비주문비율증가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지난달 총 쿠폰사용건수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지난달 총 주문 건수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마지막 주문 일자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캐쉬백금액</a:t>
            </a:r>
            <a:endParaRPr lang="ko-KR" altLang="en-US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7E9D77-2CE4-6777-0C34-B1A577EA8B60}"/>
              </a:ext>
            </a:extLst>
          </p:cNvPr>
          <p:cNvSpPr/>
          <p:nvPr/>
        </p:nvSpPr>
        <p:spPr>
          <a:xfrm>
            <a:off x="269240" y="3180080"/>
            <a:ext cx="11653520" cy="3556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4545543-3E0A-9817-05B1-54789126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35082"/>
            <a:ext cx="11401425" cy="32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3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F11B6D2-A8AA-A404-CF2F-6BB72C47DFE5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 </a:t>
            </a: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전처리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2A978-A435-BBD5-77EC-0CB24635188F}"/>
              </a:ext>
            </a:extLst>
          </p:cNvPr>
          <p:cNvSpPr txBox="1"/>
          <p:nvPr/>
        </p:nvSpPr>
        <p:spPr>
          <a:xfrm>
            <a:off x="485300" y="1167154"/>
            <a:ext cx="23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불필요한 </a:t>
            </a:r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DATA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제외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279F5-6425-DD74-A9F6-47B3443E12D7}"/>
              </a:ext>
            </a:extLst>
          </p:cNvPr>
          <p:cNvSpPr txBox="1"/>
          <p:nvPr/>
        </p:nvSpPr>
        <p:spPr>
          <a:xfrm>
            <a:off x="773890" y="1736928"/>
            <a:ext cx="593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①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CustomerID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컬럼 삭제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분석에 필요하지 않는 데이터 삭제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E75FE-79ED-1607-F6B7-5E54E1743AE8}"/>
              </a:ext>
            </a:extLst>
          </p:cNvPr>
          <p:cNvSpPr txBox="1"/>
          <p:nvPr/>
        </p:nvSpPr>
        <p:spPr>
          <a:xfrm>
            <a:off x="773890" y="2198384"/>
            <a:ext cx="180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② 중복치확인 </a:t>
            </a:r>
            <a:r>
              <a:rPr lang="en-US" altLang="ko-KR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3650A-E907-869C-07BD-D05AE4F80409}"/>
              </a:ext>
            </a:extLst>
          </p:cNvPr>
          <p:cNvSpPr txBox="1"/>
          <p:nvPr/>
        </p:nvSpPr>
        <p:spPr>
          <a:xfrm>
            <a:off x="773891" y="2659840"/>
            <a:ext cx="4369610" cy="337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③ 결측치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수치형 데이터로 평균치로 대체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Tenure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: 264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개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WarehouseToHome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: 251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개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HourSpendOnApp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: 255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개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OrderAmountHikeFromlastYear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265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개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CouponUsed</a:t>
            </a:r>
            <a:r>
              <a:rPr lang="en-US" altLang="ko-KR" dirty="0">
                <a:solidFill>
                  <a:srgbClr val="21212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 256</a:t>
            </a:r>
            <a:r>
              <a:rPr lang="ko-KR" altLang="en-US" dirty="0">
                <a:solidFill>
                  <a:srgbClr val="21212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</a:t>
            </a:r>
            <a:endParaRPr lang="en-US" altLang="ko-KR" b="0" i="0" dirty="0">
              <a:solidFill>
                <a:srgbClr val="212121"/>
              </a:solidFill>
              <a:effectLst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1212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OrderCount : 258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</a:t>
            </a:r>
            <a:endParaRPr lang="en-US" altLang="ko-KR" dirty="0">
              <a:solidFill>
                <a:srgbClr val="21212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DaySinceLastOrder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 : 307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개</a:t>
            </a:r>
            <a:endParaRPr lang="en-US" altLang="ko-KR" dirty="0"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0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F11B6D2-A8AA-A404-CF2F-6BB72C47DFE5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 </a:t>
            </a: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확인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2A978-A435-BBD5-77EC-0CB24635188F}"/>
              </a:ext>
            </a:extLst>
          </p:cNvPr>
          <p:cNvSpPr txBox="1"/>
          <p:nvPr/>
        </p:nvSpPr>
        <p:spPr>
          <a:xfrm>
            <a:off x="485300" y="116715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타겟분포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7D603BF-D211-26AD-153A-4A7CD324E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823912"/>
            <a:ext cx="4381500" cy="3324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8CD65F-38B5-D493-8AD3-AF9EEACC6BD7}"/>
              </a:ext>
            </a:extLst>
          </p:cNvPr>
          <p:cNvSpPr txBox="1"/>
          <p:nvPr/>
        </p:nvSpPr>
        <p:spPr>
          <a:xfrm>
            <a:off x="646164" y="1680081"/>
            <a:ext cx="4777783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현재 타겟에 대한 분포는 불균형 상태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나중에 타겟의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Class Inbalsnce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문제 해결을 위한 전처리 필요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1ED2C2F-E0FC-4C51-D209-EA793DB89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4885403"/>
            <a:ext cx="6415088" cy="13106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56836D-4D81-CE29-CD8E-2F78EABE0861}"/>
              </a:ext>
            </a:extLst>
          </p:cNvPr>
          <p:cNvSpPr txBox="1"/>
          <p:nvPr/>
        </p:nvSpPr>
        <p:spPr>
          <a:xfrm>
            <a:off x="485300" y="3929404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오브젝트 타입 데이터 확인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9B907E-6FFF-A1C6-5B6D-925042C7C52C}"/>
              </a:ext>
            </a:extLst>
          </p:cNvPr>
          <p:cNvSpPr txBox="1"/>
          <p:nvPr/>
        </p:nvSpPr>
        <p:spPr>
          <a:xfrm>
            <a:off x="531864" y="4337556"/>
            <a:ext cx="5078634" cy="2004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Unique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확인 결과 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Cardinality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큰 데이터는 없는 것으로 판단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모바일 핸드폰으로 접속이 제일 많음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Debit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Card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주 결제가 이루어짐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남성의 비율이 높음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지난달에 </a:t>
            </a:r>
            <a:r>
              <a:rPr lang="en-US" altLang="ko-KR" sz="14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Latop&amp;Accessory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카테고리가 구매가 많음</a:t>
            </a: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결혼한 사람에 대한 비율이 높음 </a:t>
            </a:r>
          </a:p>
        </p:txBody>
      </p:sp>
    </p:spTree>
    <p:extLst>
      <p:ext uri="{BB962C8B-B14F-4D97-AF65-F5344CB8AC3E}">
        <p14:creationId xmlns:p14="http://schemas.microsoft.com/office/powerpoint/2010/main" val="407326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F11B6D2-A8AA-A404-CF2F-6BB72C47DFE5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 </a:t>
            </a: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확인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2A978-A435-BBD5-77EC-0CB24635188F}"/>
              </a:ext>
            </a:extLst>
          </p:cNvPr>
          <p:cNvSpPr txBox="1"/>
          <p:nvPr/>
        </p:nvSpPr>
        <p:spPr>
          <a:xfrm>
            <a:off x="485300" y="116715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3. </a:t>
            </a:r>
            <a:r>
              <a:rPr lang="ko-KR" altLang="en-US" b="1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수치형데이터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CD65F-38B5-D493-8AD3-AF9EEACC6BD7}"/>
              </a:ext>
            </a:extLst>
          </p:cNvPr>
          <p:cNvSpPr txBox="1"/>
          <p:nvPr/>
        </p:nvSpPr>
        <p:spPr>
          <a:xfrm>
            <a:off x="646164" y="1680081"/>
            <a:ext cx="4624984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수치형 데이터 분포 확인 결과 큰 이상치는 발견되지 않았다</a:t>
            </a:r>
            <a:r>
              <a:rPr lang="en-US" altLang="ko-KR" sz="14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A49AFF-69A8-8F9C-4C57-FAB3441D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39" y="2143125"/>
            <a:ext cx="11318962" cy="15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3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F11B6D2-A8AA-A404-CF2F-6BB72C47DFE5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 </a:t>
            </a: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확인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2A978-A435-BBD5-77EC-0CB24635188F}"/>
              </a:ext>
            </a:extLst>
          </p:cNvPr>
          <p:cNvSpPr txBox="1"/>
          <p:nvPr/>
        </p:nvSpPr>
        <p:spPr>
          <a:xfrm>
            <a:off x="485300" y="116715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분포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E48631-8C9E-63EE-C204-93C49700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771650"/>
            <a:ext cx="2182383" cy="21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A6C646-4C01-8F53-9125-78C1889AD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525" y="1771650"/>
            <a:ext cx="2243505" cy="216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6C327B-41E0-3D25-AB1D-7FD32533C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847" y="1771650"/>
            <a:ext cx="2187412" cy="21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2A9C64-AE5F-286F-CF9F-752839ABD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075" y="1771650"/>
            <a:ext cx="2215670" cy="21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08E8FF-937A-8000-C957-6DC937F70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462" y="4260056"/>
            <a:ext cx="2181985" cy="216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57DA77-060B-64CA-0AF7-6C54BF8CC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8452" y="4260056"/>
            <a:ext cx="2122481" cy="216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50F6695-0383-E013-4D84-539B4FF766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3938" y="4260056"/>
            <a:ext cx="2176531" cy="216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A69BA59-E9B3-DC2D-90C6-EC8F690CE3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3475" y="4260056"/>
            <a:ext cx="2138182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4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1E508F-79DA-0ACF-D346-DEE14625A81B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572C3C-DC1A-D0E6-8546-D0B1F9B1487C}"/>
                </a:ext>
              </a:extLst>
            </p:cNvPr>
            <p:cNvGrpSpPr/>
            <p:nvPr/>
          </p:nvGrpSpPr>
          <p:grpSpPr>
            <a:xfrm>
              <a:off x="195261" y="200024"/>
              <a:ext cx="11801475" cy="6657975"/>
              <a:chOff x="195261" y="200024"/>
              <a:chExt cx="11801475" cy="6657975"/>
            </a:xfrm>
          </p:grpSpPr>
          <p:sp>
            <p:nvSpPr>
              <p:cNvPr id="40" name="사각형: 둥근 위쪽 모서리 39">
                <a:extLst>
                  <a:ext uri="{FF2B5EF4-FFF2-40B4-BE49-F238E27FC236}">
                    <a16:creationId xmlns:a16="http://schemas.microsoft.com/office/drawing/2014/main" id="{E8121E83-4EF3-033A-929F-F70A7672958C}"/>
                  </a:ext>
                </a:extLst>
              </p:cNvPr>
              <p:cNvSpPr/>
              <p:nvPr/>
            </p:nvSpPr>
            <p:spPr>
              <a:xfrm>
                <a:off x="195261" y="200024"/>
                <a:ext cx="11801475" cy="6657975"/>
              </a:xfrm>
              <a:prstGeom prst="round2SameRect">
                <a:avLst>
                  <a:gd name="adj1" fmla="val 1502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  <a:alpha val="1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사각형: 둥근 위쪽 모서리 40">
                <a:extLst>
                  <a:ext uri="{FF2B5EF4-FFF2-40B4-BE49-F238E27FC236}">
                    <a16:creationId xmlns:a16="http://schemas.microsoft.com/office/drawing/2014/main" id="{2C1EC5F4-423A-9AA7-B6D6-B3F9D517A5F4}"/>
                  </a:ext>
                </a:extLst>
              </p:cNvPr>
              <p:cNvSpPr/>
              <p:nvPr/>
            </p:nvSpPr>
            <p:spPr>
              <a:xfrm>
                <a:off x="195264" y="209550"/>
                <a:ext cx="11795123" cy="290512"/>
              </a:xfrm>
              <a:prstGeom prst="round2SameRect">
                <a:avLst>
                  <a:gd name="adj1" fmla="val 28963"/>
                  <a:gd name="adj2" fmla="val 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88F3724-791F-8008-C6C4-6B3BDBE0E545}"/>
                  </a:ext>
                </a:extLst>
              </p:cNvPr>
              <p:cNvSpPr/>
              <p:nvPr/>
            </p:nvSpPr>
            <p:spPr>
              <a:xfrm>
                <a:off x="392361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C9F80B3E-0D6C-FC88-2177-E1E6C24268F4}"/>
                  </a:ext>
                </a:extLst>
              </p:cNvPr>
              <p:cNvSpPr/>
              <p:nvPr/>
            </p:nvSpPr>
            <p:spPr>
              <a:xfrm>
                <a:off x="590005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D176F8F-9A59-0B12-E5BE-B82942FFA64B}"/>
                  </a:ext>
                </a:extLst>
              </p:cNvPr>
              <p:cNvSpPr/>
              <p:nvPr/>
            </p:nvSpPr>
            <p:spPr>
              <a:xfrm>
                <a:off x="787649" y="313188"/>
                <a:ext cx="108000" cy="108000"/>
              </a:xfrm>
              <a:prstGeom prst="ellipse">
                <a:avLst/>
              </a:prstGeom>
              <a:solidFill>
                <a:srgbClr val="34D1C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82563" algn="ctr" latinLnBrk="0">
                  <a:defRPr/>
                </a:pPr>
                <a:endParaRPr lang="en-US" altLang="ko-KR" sz="24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296E2CD-0270-D833-EBC7-C1DBBFD19713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F11B6D2-A8AA-A404-CF2F-6BB72C47DFE5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 </a:t>
            </a:r>
            <a:r>
              <a:rPr lang="ko-KR" altLang="en-US" sz="2400" b="1" i="1" kern="0" dirty="0">
                <a:ln w="15875">
                  <a:noFill/>
                </a:ln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확인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2A978-A435-BBD5-77EC-0CB24635188F}"/>
              </a:ext>
            </a:extLst>
          </p:cNvPr>
          <p:cNvSpPr txBox="1"/>
          <p:nvPr/>
        </p:nvSpPr>
        <p:spPr>
          <a:xfrm>
            <a:off x="485300" y="116715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5. </a:t>
            </a:r>
            <a:r>
              <a:rPr lang="ko-KR" altLang="en-US" b="1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분포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3DB135-D7DE-FF2D-049F-3C6F4A17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828800"/>
            <a:ext cx="2176531" cy="21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6FA8E2-76EA-E77F-A4AA-65482697E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58" y="1828800"/>
            <a:ext cx="2181873" cy="21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1E1086-CD9D-5F10-F5C6-D1C9E1E3F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271" y="1828800"/>
            <a:ext cx="2209340" cy="216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556DAF-3165-5099-4395-7B8C6B9DC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951" y="1828800"/>
            <a:ext cx="2192727" cy="216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C3BFD1C-70BA-B34D-BBFD-9DDC56390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812" y="4233862"/>
            <a:ext cx="2209592" cy="216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4EEDFE0-65BB-6A28-B76F-7022DB895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976" y="4233862"/>
            <a:ext cx="2209466" cy="216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55FF2B7-6DB7-D3D9-170C-07E5B35EE0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7014" y="4233862"/>
            <a:ext cx="2187551" cy="216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ED95D3B-5235-821C-F6F5-9F58BAB8FC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0137" y="4233862"/>
            <a:ext cx="219231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Microsoft Office PowerPoint</Application>
  <PresentationFormat>와이드스크린</PresentationFormat>
  <Paragraphs>131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KoPubWorld돋움체 Light</vt:lpstr>
      <vt:lpstr>KoPub돋움체 Bold</vt:lpstr>
      <vt:lpstr>KoPub돋움체 Light</vt:lpstr>
      <vt:lpstr>Tmon몬소리 Black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pmskye928@naver.com</dc:creator>
  <cp:lastModifiedBy>pmskye928@naver.com</cp:lastModifiedBy>
  <cp:revision>2</cp:revision>
  <dcterms:created xsi:type="dcterms:W3CDTF">2023-04-12T03:25:55Z</dcterms:created>
  <dcterms:modified xsi:type="dcterms:W3CDTF">2023-04-12T08:26:59Z</dcterms:modified>
</cp:coreProperties>
</file>