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1" r:id="rId19"/>
    <p:sldId id="293" r:id="rId20"/>
    <p:sldId id="294" r:id="rId21"/>
    <p:sldId id="309" r:id="rId22"/>
    <p:sldId id="310" r:id="rId23"/>
    <p:sldId id="311" r:id="rId24"/>
    <p:sldId id="312" r:id="rId25"/>
    <p:sldId id="295" r:id="rId26"/>
    <p:sldId id="296" r:id="rId27"/>
    <p:sldId id="297" r:id="rId28"/>
    <p:sldId id="298" r:id="rId29"/>
    <p:sldId id="299" r:id="rId30"/>
    <p:sldId id="302" r:id="rId31"/>
    <p:sldId id="301" r:id="rId32"/>
    <p:sldId id="300" r:id="rId33"/>
    <p:sldId id="303" r:id="rId34"/>
    <p:sldId id="304" r:id="rId35"/>
    <p:sldId id="305" r:id="rId36"/>
    <p:sldId id="306" r:id="rId37"/>
    <p:sldId id="307" r:id="rId38"/>
    <p:sldId id="308" r:id="rId3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0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28/11/2024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4EE4-B814-85FF-1DAD-3015EE53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4DCA83B-3146-7EF7-757E-E351BEABE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BBC491-0566-DA90-B838-1DC9D7A4C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6ABD1A2-113E-182E-EDD9-59362C88E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91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89C7-DBB9-AD49-4F15-546CA94E1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0729529-6B2E-E1F0-FF2C-8A9E6889D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575542-103B-B30C-AED3-7B6A2CD28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1CFFF35-7E57-2A8A-41D5-0FAD364AE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62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849D6-8732-59EB-1E54-6349F0105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33A6ED4-364A-4E44-0DD5-A03F1C194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F893E0-652D-4702-9515-4CF9EDD93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92C319-C063-A27F-3D7D-F4D249CBB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1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CF09-0263-DF4A-C693-753DEE88C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5C124F9-9F15-AC33-EF5D-5E52DB89A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24F93A-BC28-9498-CFC6-76D9431F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3213280-88AB-6539-EF66-6EE1E90E4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96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09163-DF9C-C5E8-8870-47777CF01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2866934-D3DA-5231-8ABB-E02FAE2C9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AA88E2-FE82-079C-57B7-32CA8256E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E9B9E93-947F-53A7-1A70-8806EBBD7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44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B7C19-1F12-D68E-B1EB-DABBFF561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16E74EC-E273-A961-4239-93A639456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EC84AE-C918-FD20-B466-27B95663E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C25A50D-ECC7-1998-3DA0-2DEDB252D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23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2C306-F556-C5D9-D535-9FBEA649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A9055C-E2BD-CD0D-75C2-9D574EED2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75FDCF-A117-ECD1-7AEC-B90798B92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2B986A8-548B-A510-58C2-36C96BAF8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06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F2C0-2ADA-AD92-B7A0-4FA01787E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94BBBFE-09AC-D549-6A2A-1B8ED7CD5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C54C8E-F574-BFB5-B468-ED3BB16BB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017A137-B4CD-1AE6-729E-7CFEBC1B1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096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B1073-EDCE-7170-C430-CA783761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CE54F41-BA82-F911-8F43-AA522AF05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1C90DB-2BBF-8856-A60F-19A307758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EA42437-FC6A-C0C0-51CC-F3DAB1F22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9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E782A-B23F-F61F-9531-A973CE00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0265746-F265-18AE-8B4F-E8042813F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B26D5F-6EC6-5876-546B-66851851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2A96E94-2841-EA7A-304C-2921DD7D6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3876B-1B83-B0DC-8C65-D355DC5D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C6A7CC4-FC64-0374-E7AF-08125FA02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CA1DE0-1138-C53F-4480-E60F7C3C2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D2AE639-6C0F-EF31-3264-9E61B436C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30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5DEEF-D6A2-C49E-EB6F-1F0607F3E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4C430C3-1B27-C523-6D43-CACB7C577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B4AEE3-B65A-6AB3-E683-DA8AF18C6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C9095AF-8EA4-C0EF-C9EB-BD1114E84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244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5686-6EF4-8D90-3034-3C0C794E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4A2284-D966-8E86-F8C6-D861C49D2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FEAE36-081C-9AFE-CB58-0F9FC3A3E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D1E3E5-20C9-BA73-D38A-1C4948070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417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A1B2-788D-D16F-AE84-BE936E9F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F2349C-575F-D50D-5B32-042354F9A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3596C3-F197-EE03-2F8D-EF1B79500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2A39097-4B6C-1A20-7D93-A8EAAEF5D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2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7B30-4260-930A-3484-EB0C1B42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37B07D5-DEE9-8068-FB41-21558C082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515F44-363C-84FA-90A8-3DECC9774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7E976BD-FBE2-BA2A-50C0-DB79E7747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789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7D20-01E2-187A-F640-7429D69F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8048664-24C2-C3DE-0048-9CE3B0006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720613-0188-A1C7-F225-D7B15C49B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052D135-DE01-E42D-60CB-3468B41F4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38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307A0-620A-D368-07C8-060F1C3E3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632B83B-C67B-68EF-FAEA-23435AF0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FDCC08-730B-5EB7-7C1D-94A769AC6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1DCD07-1D11-CA95-DBEE-8E2B7AA3B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120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3025-2D36-E3E4-C277-7C986FF3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6B4EBC7-ED2E-B766-C7F9-F5EDEEAA3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A0AE15B-5A42-E69C-61B8-12FEEAD29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8C2894-09DC-98DD-763E-AC1518AB5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469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2C411-B98F-8E0B-0321-307E5324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14FD40E-020A-76B0-A142-28C3D6654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2DDA2E-BA19-DC9F-A664-1FFE69548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ADABE2C-FADF-A9DC-69F1-0D233ED70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365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82078-CBA0-0BF2-1BE9-AA161322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39F531-D828-0D24-E9E0-1D9E9F1ED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DD45BB-98AC-AE11-1A7A-8AC9ED2C7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FEC7FE6-9B7E-3C48-FA14-858E017EA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37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7095-F50A-41FA-A2B2-4E256E58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83C0358-46D2-86A5-0B6A-A0413782F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9530DF-41D0-A2E2-C463-83AF6C50F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3D9AF04-DEC2-6AB4-5E54-D9B135295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728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85387-63A7-5741-FD3C-9E3726FBF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01F0B2E-1E29-72EE-9C87-811CDB86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2E4CC7-8806-F951-BCB4-A6AE5A9B3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D3B8C90-4988-3B10-59D7-E9B0255DA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164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37058-6E00-DDD6-7E9A-E8ADCCB6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BE13807-3ADE-479E-F0D8-5D64262DA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1C8246-D275-FE0B-32B7-0176BFB01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461A20-EE6F-6403-8FB0-127AD7478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219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F3724-CA36-2AE5-F6BE-BE9A1878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E902AA7-DE92-CB49-E0CF-7289557A9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05D623-CBF5-721A-5232-8349BD686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C23098-A0E5-3AFA-2FE7-FF0764656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5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2D1E6-6327-EEDC-56F6-B2DE82B0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8C27025-3C1D-F7CF-61C6-6AF231991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7D516D-BEB0-6540-992F-900426061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A4742CD-5C21-DB81-77EA-BCCAE1EF5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98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E6B17-6374-414C-B883-BAF00B9D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D78D87B-ECB7-8C51-38C5-97283E98A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62C43C-9428-CFAA-C41C-00E809293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A74238-CB54-8892-4102-D514BC511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848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002E-6190-BCD9-C675-F94399E3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FA6F78C-7DA9-0005-4E8B-B27B622AD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EBD497-A6BB-E9CD-7880-9BC13781E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2203C1C-D422-0B5C-24AF-D38551E6C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60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AB65-3DCD-8A27-9DE4-2752E829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854C154-EA0A-17EA-A178-BD2AF46D6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CF75A5-5BEA-E86C-1998-6FBDB19CC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44694F-F7C0-D6EE-DEA3-3D0485F1C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47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C4725-7693-34AC-DB77-E4C6C6DC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F52AA23-80A8-57B8-8B53-D5E4701F3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F4AB63-1AAF-A7C4-DEFC-0E66FBB4A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740F924-56BD-89C0-4879-7926C23A4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82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91D59-90B5-21D7-506A-2CAF7A3D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F4F0C46-9368-9DC5-F8BC-CD8B1158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90FE3B-724A-2942-5B00-420ECFD15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B8E3E0-6431-5976-1A10-1E740A4FE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FADD-56F2-1627-92D6-6D752AA9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0D903B7-FE1C-1973-E01E-D38A4EE33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BB7985-CFC0-C964-07B4-41E1FF484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60741C3-3E79-DEFB-54F0-40F35FC4A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553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0B09E-CB49-2E8A-BFEC-92027656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28B1AE1-1801-3EE7-4F16-CC95F47FD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3F082E-6345-ADFB-70E5-31BE86B80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2661270-D04E-74F0-B6A3-071C562BB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69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AEE9C-ADEB-123B-C608-C8E50DFD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61F308D-813A-E7A2-1D8B-23051E136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99B4AA-E56C-A166-B4E0-3CB0827FD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E76F5BA-67D0-70BC-63F2-81394ED2E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28/11/2024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 fontScale="90000"/>
          </a:bodyPr>
          <a:lstStyle/>
          <a:p>
            <a:pPr algn="just"/>
            <a:r>
              <a:rPr lang="pt-BR" sz="4000" dirty="0"/>
              <a:t>O sistema de Gerenciamento de Resíduos e Reciclagem Doméstica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</a:t>
            </a:r>
            <a:r>
              <a:rPr lang="pt-BR" dirty="0" err="1"/>
              <a:t>esenvolvimento</a:t>
            </a:r>
            <a:r>
              <a:rPr lang="pt-BR" dirty="0"/>
              <a:t> de Software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0171-0641-65E5-3CE4-FE6F030A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EDA20-A1BE-C9E5-048C-A940036E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Requisitos Iniciais Funcionais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FFF5FB-D74B-B4B5-078C-5B75C8C4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Resíduos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561691-0B00-179A-C8B8-4BDCED8349D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000" dirty="0"/>
              <a:t>O sistema deve permitir o registro de resíduos pelos usuários, incluindo:</a:t>
            </a:r>
          </a:p>
          <a:p>
            <a:pPr algn="just"/>
            <a:r>
              <a:rPr lang="pt-BR" sz="2000" dirty="0"/>
              <a:t>•	Tipo de resíduo (plástico, papel, orgânico, etc.)</a:t>
            </a:r>
          </a:p>
          <a:p>
            <a:pPr algn="just"/>
            <a:r>
              <a:rPr lang="pt-BR" sz="2000" dirty="0"/>
              <a:t>•	Quantidade (em kg ou unidades)</a:t>
            </a:r>
          </a:p>
          <a:p>
            <a:pPr algn="just"/>
            <a:r>
              <a:rPr lang="pt-BR" sz="2000" dirty="0"/>
              <a:t>•	Data e horário do registro</a:t>
            </a:r>
          </a:p>
          <a:p>
            <a:pPr algn="just"/>
            <a:r>
              <a:rPr lang="pt-BR" sz="2000" dirty="0"/>
              <a:t>•	Validação dos dados antes do registro final, garantindo que todas as informações obrigatórias sejam preenchidas corretamente.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DC0A98-E81D-9771-7B7A-EB1BF454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sz="1800" dirty="0" err="1"/>
              <a:t>Relatórios</a:t>
            </a:r>
            <a:r>
              <a:rPr lang="en-US" sz="1800" dirty="0"/>
              <a:t> de </a:t>
            </a:r>
            <a:r>
              <a:rPr lang="en-US" sz="1800" dirty="0" err="1"/>
              <a:t>Resíduos</a:t>
            </a:r>
            <a:r>
              <a:rPr lang="en-US" sz="1800" dirty="0"/>
              <a:t> </a:t>
            </a:r>
            <a:r>
              <a:rPr lang="en-US" sz="1800" dirty="0" err="1"/>
              <a:t>Gerados</a:t>
            </a:r>
            <a:endParaRPr lang="en-US" sz="18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B816027-DB70-841C-D727-456AB669265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O sistema deve fornecer relatórios detalhados sobre o volume de resíduos gerados, incluindo:</a:t>
            </a:r>
          </a:p>
          <a:p>
            <a:pPr algn="just"/>
            <a:r>
              <a:rPr lang="pt-BR" sz="2000" dirty="0"/>
              <a:t>•	Relatórios diários, semanais e mensais</a:t>
            </a:r>
          </a:p>
          <a:p>
            <a:pPr algn="just"/>
            <a:r>
              <a:rPr lang="pt-BR" sz="2000" dirty="0"/>
              <a:t>•	Gráficos e tabelas comparativas</a:t>
            </a:r>
          </a:p>
          <a:p>
            <a:pPr algn="just"/>
            <a:r>
              <a:rPr lang="pt-BR" sz="2000" dirty="0"/>
              <a:t>•	Visualização por tipo de resíduo, localização e histórico do usuário.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2292BE6-1103-3D57-04E4-6025B65D9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pt-BR" sz="2000" dirty="0"/>
              <a:t>Notificações e Dicas de Consumo Responsável</a:t>
            </a:r>
            <a:endParaRPr lang="en-US" sz="20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16AEBE0-C89D-6310-280E-967A6775DD8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000" dirty="0"/>
              <a:t>O sistema deve enviar notificações personalizadas com dicas sobre consumo        responsável, baseadas no histórico de resíduos gerados, como:</a:t>
            </a:r>
          </a:p>
          <a:p>
            <a:pPr algn="just"/>
            <a:r>
              <a:rPr lang="pt-BR" sz="2000" dirty="0"/>
              <a:t>•	Dicas de redução de consumo</a:t>
            </a:r>
          </a:p>
          <a:p>
            <a:pPr algn="just"/>
            <a:r>
              <a:rPr lang="pt-BR" sz="2000" dirty="0"/>
              <a:t>•	Sugestões de reciclagem e reutilização</a:t>
            </a:r>
          </a:p>
          <a:p>
            <a:pPr algn="just"/>
            <a:r>
              <a:rPr lang="pt-BR" sz="2000" dirty="0"/>
              <a:t>•	Dicas personalizadas, dependendo do perfil de resíduos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257162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16704-3D47-5EC9-4AF1-C45DBBF4E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63C9-BD29-4BA8-8103-B9886122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Requisitos Iniciais Funcionais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62E413-0BD2-1727-4925-A73E73A4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70" y="1026908"/>
            <a:ext cx="4552981" cy="764782"/>
          </a:xfrm>
        </p:spPr>
        <p:txBody>
          <a:bodyPr/>
          <a:lstStyle/>
          <a:p>
            <a:r>
              <a:rPr lang="en-US" sz="2500" dirty="0" err="1"/>
              <a:t>Agendamento</a:t>
            </a:r>
            <a:r>
              <a:rPr lang="en-US" sz="2500" dirty="0"/>
              <a:t> de Coleta </a:t>
            </a:r>
            <a:r>
              <a:rPr lang="en-US" sz="2500" dirty="0" err="1"/>
              <a:t>Seletiva</a:t>
            </a:r>
            <a:endParaRPr lang="en-US" sz="25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E1B38F4-15FA-12DC-057E-C09DCFFA939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780570" y="1845174"/>
            <a:ext cx="3201005" cy="48604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/>
              <a:t>O sistema deve permitir que o usuário agende coletas seletivas, incluindo:</a:t>
            </a:r>
          </a:p>
          <a:p>
            <a:pPr algn="just"/>
            <a:r>
              <a:rPr lang="pt-BR" sz="2000" dirty="0"/>
              <a:t>•	Escolha do tipo de resíduo a ser coletado</a:t>
            </a:r>
          </a:p>
          <a:p>
            <a:pPr algn="just"/>
            <a:r>
              <a:rPr lang="pt-BR" sz="2000" dirty="0"/>
              <a:t>•	Inserção da localização para a coleta</a:t>
            </a:r>
          </a:p>
          <a:p>
            <a:pPr algn="just"/>
            <a:r>
              <a:rPr lang="pt-BR" sz="2000" dirty="0"/>
              <a:t>•	Escolha da data e horário para a coleta (com validação de disponibilidade de horário).</a:t>
            </a:r>
          </a:p>
          <a:p>
            <a:pPr algn="just"/>
            <a:r>
              <a:rPr lang="pt-BR" sz="2000" dirty="0"/>
              <a:t>•	Caso o horário desejado não esteja disponível, o sistema deve sugerir horários alternativos.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7681F1-1294-A8D2-CA87-31F1DC7F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851" y="1026907"/>
            <a:ext cx="4705350" cy="764783"/>
          </a:xfrm>
        </p:spPr>
        <p:txBody>
          <a:bodyPr/>
          <a:lstStyle/>
          <a:p>
            <a:r>
              <a:rPr lang="en-US" sz="2500" dirty="0" err="1"/>
              <a:t>Gráfico</a:t>
            </a:r>
            <a:r>
              <a:rPr lang="en-US" sz="2500" dirty="0"/>
              <a:t> de </a:t>
            </a:r>
            <a:r>
              <a:rPr lang="en-US" sz="2500" dirty="0" err="1"/>
              <a:t>Consumo</a:t>
            </a:r>
            <a:r>
              <a:rPr lang="en-US" sz="2500" dirty="0"/>
              <a:t> </a:t>
            </a:r>
            <a:r>
              <a:rPr lang="en-US" sz="2500" dirty="0" err="1"/>
              <a:t>Consciente</a:t>
            </a:r>
            <a:r>
              <a:rPr lang="en-US" sz="2500" dirty="0"/>
              <a:t>: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A279DB3-534E-BD4A-FE51-1CDBCFFFAB4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110446" y="1851035"/>
            <a:ext cx="3300984" cy="39401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O sistema deve gerar um gráfico do consumo consciente ao longo do tempo, baseado nos dados de resíduos reciclados, mostrando:</a:t>
            </a:r>
          </a:p>
          <a:p>
            <a:pPr algn="just"/>
            <a:r>
              <a:rPr lang="pt-BR" sz="2000" dirty="0"/>
              <a:t>•	A evolução da reciclagem de resíduos</a:t>
            </a:r>
          </a:p>
          <a:p>
            <a:pPr algn="just"/>
            <a:r>
              <a:rPr lang="pt-BR" sz="2000" dirty="0"/>
              <a:t>•	Comparações entre períodos (diário, semanal, mensal)</a:t>
            </a:r>
          </a:p>
          <a:p>
            <a:pPr algn="just"/>
            <a:r>
              <a:rPr lang="pt-BR" sz="2000" dirty="0"/>
              <a:t>•	Dados sobre o impacto ambiental de suas escolhas de consumo.</a:t>
            </a:r>
          </a:p>
        </p:txBody>
      </p:sp>
    </p:spTree>
    <p:extLst>
      <p:ext uri="{BB962C8B-B14F-4D97-AF65-F5344CB8AC3E}">
        <p14:creationId xmlns:p14="http://schemas.microsoft.com/office/powerpoint/2010/main" val="173016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A02B6-D304-71C4-DD61-4C28019F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29E2C-A044-F6F7-E7BF-FF21AB29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Requisitos Iniciais Não-Funcionais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F9B8CE-CDEC-36C5-327E-1EB4B10D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026907"/>
            <a:ext cx="4057650" cy="764782"/>
          </a:xfrm>
        </p:spPr>
        <p:txBody>
          <a:bodyPr/>
          <a:lstStyle/>
          <a:p>
            <a:r>
              <a:rPr lang="en-US" dirty="0" err="1"/>
              <a:t>Acessibilidade</a:t>
            </a:r>
            <a:r>
              <a:rPr lang="en-US" dirty="0"/>
              <a:t> Multi-Plataforma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34B4BB-E071-FF8B-94B9-5EDE88653C2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sistema deve ser acessível em dispositivos móveis (smartphones, tablets) e desktops, adaptando-se automaticamente ao tipo de dispositivo utilizado.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CAB0D4-9819-BE03-6198-7E0678DAE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sz="2000" dirty="0"/>
              <a:t>Interface de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Intuitiva</a:t>
            </a:r>
            <a:endParaRPr lang="en-US" sz="20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77FB4F8-7993-0A58-A99C-120B4E0087A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500696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 interface do sistema deve ser simples, clara e de fácil navegação, considerando usuários de diferentes faixas etárias e habilidades digitais. Deve ser projetada com foco na experiência do usuário, com design acessível e de fácil entendimento.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7326A55-7C61-0A1B-8AB8-584C5DB7A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pt-BR" sz="1800" dirty="0"/>
              <a:t>Segurança e Proteção de Dados</a:t>
            </a:r>
            <a:endParaRPr lang="en-US" sz="18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BD9387B-7ABC-825C-0D37-AA625D7684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446037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/>
              <a:t>O sistema deve garantir a segurança dos dados dos usuários, incluindo:</a:t>
            </a:r>
          </a:p>
          <a:p>
            <a:pPr algn="just"/>
            <a:r>
              <a:rPr lang="pt-BR" sz="2000" dirty="0"/>
              <a:t>•	Proteção de informações pessoais, como localização e hábitos de consumo, por meio de criptografia</a:t>
            </a:r>
          </a:p>
          <a:p>
            <a:pPr algn="just"/>
            <a:r>
              <a:rPr lang="pt-BR" sz="2000" dirty="0"/>
              <a:t>•	Autenticação segura para acesso ao sistema</a:t>
            </a:r>
          </a:p>
          <a:p>
            <a:pPr algn="just"/>
            <a:r>
              <a:rPr lang="pt-BR" sz="2000" dirty="0"/>
              <a:t>•	Proteção contra acessos não autorizados e vazamentos de dados.</a:t>
            </a:r>
          </a:p>
        </p:txBody>
      </p:sp>
    </p:spTree>
    <p:extLst>
      <p:ext uri="{BB962C8B-B14F-4D97-AF65-F5344CB8AC3E}">
        <p14:creationId xmlns:p14="http://schemas.microsoft.com/office/powerpoint/2010/main" val="199753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5931-793F-2802-2124-1BF17F166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274E-1B6A-4AFB-623E-EC634813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67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Requisitos Iniciais Não-Funcionais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9D43FD6-F1EB-AB43-1804-F0AB7C1D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170" y="1026908"/>
            <a:ext cx="4552981" cy="764782"/>
          </a:xfrm>
        </p:spPr>
        <p:txBody>
          <a:bodyPr/>
          <a:lstStyle/>
          <a:p>
            <a:r>
              <a:rPr lang="en-US" sz="2500" dirty="0" err="1"/>
              <a:t>Escalabilidade</a:t>
            </a:r>
            <a:r>
              <a:rPr lang="en-US" sz="2500" dirty="0"/>
              <a:t> e </a:t>
            </a:r>
            <a:r>
              <a:rPr lang="en-US" sz="2500" dirty="0" err="1"/>
              <a:t>Desempenho</a:t>
            </a:r>
            <a:endParaRPr lang="en-US" sz="25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EC6722-196E-4D86-D0F3-8DFAB4F2ED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780570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sistema deve ser capaz de lidar com grandes volumes de dados e usuários simultâneos, sem comprometer o desempenho. As operações de registro, consulta e geração de relatórios devem ser rápidas e eficientes.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0CF40F-D02F-A217-305A-5EEFBE717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851" y="1026907"/>
            <a:ext cx="4705350" cy="764783"/>
          </a:xfrm>
        </p:spPr>
        <p:txBody>
          <a:bodyPr/>
          <a:lstStyle/>
          <a:p>
            <a:r>
              <a:rPr lang="en-US" sz="2000" dirty="0" err="1"/>
              <a:t>Compatibilidade</a:t>
            </a:r>
            <a:r>
              <a:rPr lang="en-US" sz="2000" dirty="0"/>
              <a:t> com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Idiomas</a:t>
            </a:r>
            <a:endParaRPr lang="en-US" sz="20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475FF2D-2036-E470-3919-FCC8EB76EC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110446" y="1851035"/>
            <a:ext cx="3300984" cy="394016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sistema deve oferecer suporte a múltiplos idiomas, permitindo que usuários de diferentes regiões e idiomas possam utilizá-lo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405774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40FDC-1697-BAC7-EA33-7125A01E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7A4F-6D87-CAC8-8DC0-1BC0959D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2798064"/>
            <a:ext cx="5229225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sequência</a:t>
            </a:r>
            <a:br>
              <a:rPr lang="pt-BR" dirty="0"/>
            </a:br>
            <a:r>
              <a:rPr lang="pt-BR" dirty="0"/>
              <a:t>Caso de Uso 1: Registrar Resíduos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A49BF2-BA24-AD0B-4687-CC23650D2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75" y="191135"/>
            <a:ext cx="6448425" cy="6475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9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83D1-002A-107F-E931-6AECE12A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F6AC-3327-D71A-C29F-380CACAB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798064"/>
            <a:ext cx="5346575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sequência</a:t>
            </a:r>
            <a:br>
              <a:rPr lang="pt-BR" dirty="0"/>
            </a:br>
            <a:r>
              <a:rPr lang="pt-BR" dirty="0"/>
              <a:t>Caso de Uso 2: Receber Dicas de Consumo Responsável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5CB9B1-0E95-BFCF-99FC-CBB01469D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875" y="842645"/>
            <a:ext cx="6448425" cy="5172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8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D916C-B11F-D5FA-E77C-AA97F778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54574-07BD-5652-7946-3E2BBAED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398014"/>
            <a:ext cx="5295525" cy="1261872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r>
              <a:rPr lang="pt-BR" dirty="0"/>
              <a:t>Diagramas de sequência Caso de Uso 3: Monitorar Quantidade de Resíduos Recicláveis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16070-C9AD-EFA1-6095-09F9E1C73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29" y="1156652"/>
            <a:ext cx="6455410" cy="4544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79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E0BA-714C-D406-980C-158634D0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A8AAA-0888-A88B-180C-DEC4AE6C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99" y="2798064"/>
            <a:ext cx="5295899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sequência</a:t>
            </a:r>
            <a:br>
              <a:rPr lang="pt-BR" dirty="0"/>
            </a:br>
            <a:r>
              <a:rPr lang="pt-BR" dirty="0"/>
              <a:t>Caso de Uso 4: Agendar Coleta de Resíduos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009DFA-F3EC-262C-E519-3A1BE6CA3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789"/>
            <a:ext cx="5906612" cy="6518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91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2F69-4E27-BD56-7658-336D57E3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66A21-C6F1-2313-C0F6-A8292D60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10" y="539496"/>
            <a:ext cx="8899780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Comunicação</a:t>
            </a:r>
            <a:br>
              <a:rPr lang="pt-BR" dirty="0"/>
            </a:br>
            <a:r>
              <a:rPr lang="pt-BR" dirty="0"/>
              <a:t>Caso de Uso 1: Registrar Resíduos 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0B1C66E-771A-4205-5B46-DA118D32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23" y="2322329"/>
            <a:ext cx="11624553" cy="27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7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6C6C-7AAE-2E46-7B35-26C2500B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6E5E9-CC3F-A241-240E-0D01DE98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56" y="539496"/>
            <a:ext cx="11780520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Comunicação</a:t>
            </a:r>
            <a:br>
              <a:rPr lang="pt-BR" dirty="0"/>
            </a:br>
            <a:r>
              <a:rPr lang="pt-BR" dirty="0"/>
              <a:t>Caso de Uso 2: Receber Dicas de Consumo Responsável </a:t>
            </a:r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FC031D36-B572-A8BE-1869-8FEBB4DDC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" y="2409773"/>
            <a:ext cx="1163164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4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Justificativa: 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85000" lnSpcReduction="10000"/>
          </a:bodyPr>
          <a:lstStyle/>
          <a:p>
            <a:pPr algn="just" rtl="0"/>
            <a:r>
              <a:rPr lang="pt-BR" sz="2400" dirty="0"/>
              <a:t>O consumo responsável e a gestão adequada de resíduos são partes fundamentais para reduzir o impacto ambiental. Com este sistema, os usuários poderão organizar seu consumo de forma mais consciente, acompanhando o volume de resíduos gerados e orientando-se sobre práticas de reciclagem. Isso apoia diretamente a meta do ODS 12, que visa reduzir a geração de resíduos por meio de prevenção, redução, reciclagem e reuso. </a:t>
            </a:r>
          </a:p>
        </p:txBody>
      </p:sp>
      <p:pic>
        <p:nvPicPr>
          <p:cNvPr id="2050" name="Picture 2" descr="Expenses | Breaking Bad Wiki | Fandom">
            <a:extLst>
              <a:ext uri="{FF2B5EF4-FFF2-40B4-BE49-F238E27FC236}">
                <a16:creationId xmlns:a16="http://schemas.microsoft.com/office/drawing/2014/main" id="{50B2C05C-C4A0-DC32-FC11-3EDB05C66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8" t="7065" r="32134" b="7844"/>
          <a:stretch/>
        </p:blipFill>
        <p:spPr bwMode="auto">
          <a:xfrm>
            <a:off x="594133" y="1197864"/>
            <a:ext cx="4909511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3F2BB-7A58-56EC-5CA2-F03C42CD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B1E8-13D6-C2F4-907F-71650E6D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0478" y="649224"/>
            <a:ext cx="13192956" cy="1115568"/>
          </a:xfrm>
        </p:spPr>
        <p:txBody>
          <a:bodyPr rtlCol="0" anchor="ctr">
            <a:normAutofit/>
          </a:bodyPr>
          <a:lstStyle/>
          <a:p>
            <a:r>
              <a:rPr lang="pt-BR" sz="3500" dirty="0"/>
              <a:t>Diagramas de Comunicação</a:t>
            </a:r>
            <a:br>
              <a:rPr lang="pt-BR" sz="3500" dirty="0"/>
            </a:br>
            <a:r>
              <a:rPr lang="pt-BR" sz="3500" dirty="0"/>
              <a:t>Caso de Uso 3: Monitorar Quantidade de Resíduos Recicláveis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83447C4-E1CF-0A0B-77A5-5709DC27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2840248"/>
            <a:ext cx="1190791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1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9A5E3-609A-D70B-22B2-BC73DB85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0BCE7-44B7-24A5-4291-D953443D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19" y="539496"/>
            <a:ext cx="9674162" cy="1261872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Diagramas de Comunicação</a:t>
            </a:r>
            <a:br>
              <a:rPr lang="pt-BR" dirty="0"/>
            </a:br>
            <a:r>
              <a:rPr lang="pt-BR" dirty="0"/>
              <a:t>Caso de Uso 4: Agendar Coleta de Resíduos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95019AB-CFC5-6BED-C4C2-13AAC96C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7" y="2441604"/>
            <a:ext cx="11031166" cy="31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E023B-2F4A-A5E8-BBE8-45948E147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8136A-699E-0B5D-F4C0-3379E7FD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r>
              <a:rPr lang="pt-BR" dirty="0"/>
              <a:t>Classe: </a:t>
            </a:r>
            <a:r>
              <a:rPr lang="pt-BR" dirty="0" err="1"/>
              <a:t>Usuario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578FFF-8681-62C8-AC9B-774A110C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24EA54-567B-DFBB-0C9C-41BAD827C5F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id: </a:t>
            </a:r>
            <a:r>
              <a:rPr lang="pt-BR" sz="1600" dirty="0" err="1"/>
              <a:t>int</a:t>
            </a:r>
            <a:r>
              <a:rPr lang="pt-BR" sz="1600" dirty="0"/>
              <a:t> — Identificador único do usuário.</a:t>
            </a:r>
          </a:p>
          <a:p>
            <a:pPr algn="just"/>
            <a:r>
              <a:rPr lang="pt-BR" sz="1600" dirty="0"/>
              <a:t>o	nome: </a:t>
            </a:r>
            <a:r>
              <a:rPr lang="pt-BR" sz="1600" dirty="0" err="1"/>
              <a:t>string</a:t>
            </a:r>
            <a:r>
              <a:rPr lang="pt-BR" sz="1600" dirty="0"/>
              <a:t> — Nome completo do usuário.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email</a:t>
            </a:r>
            <a:r>
              <a:rPr lang="pt-BR" sz="1600" dirty="0"/>
              <a:t>: </a:t>
            </a:r>
            <a:r>
              <a:rPr lang="pt-BR" sz="1600" dirty="0" err="1"/>
              <a:t>string</a:t>
            </a:r>
            <a:r>
              <a:rPr lang="pt-BR" sz="1600" dirty="0"/>
              <a:t> — E-mail do usuário para contato e autenticação.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10C5244-094C-5FAF-3A0D-DA1D176F4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508" y="1026024"/>
            <a:ext cx="3300984" cy="764783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2ED6D8-1A90-6564-5DCF-F85575B4664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sz="1600" dirty="0"/>
              <a:t>o	</a:t>
            </a:r>
            <a:r>
              <a:rPr lang="pt-BR" sz="1600" dirty="0" err="1"/>
              <a:t>registrarResiduos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Método que permite o usuário registrar os resíduos que gera.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receberDicas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Método que possibilita o usuário receber dicas sobre consumo responsável.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monitorarResiduos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Método para que o usuário visualize seus dados de resíduos gerados.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agendarColeta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Método para que o usuário agende a coleta de resíduos recicláveis.</a:t>
            </a:r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5DC7F1F-DFB5-1AB9-F0B3-500CD69CF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Relacionamentos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2F66AC6-8E57-C21A-01EA-64014E90384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1600" dirty="0"/>
              <a:t>o	Associação com Resido: Um usuário pode registrar vários resíduos, ou seja, há uma relação de 1 para N entre </a:t>
            </a:r>
            <a:r>
              <a:rPr lang="pt-BR" sz="1600" dirty="0" err="1"/>
              <a:t>Usuario</a:t>
            </a:r>
            <a:r>
              <a:rPr lang="pt-BR" sz="1600" dirty="0"/>
              <a:t> e Resido.</a:t>
            </a:r>
          </a:p>
          <a:p>
            <a:pPr algn="just"/>
            <a:r>
              <a:rPr lang="pt-BR" sz="1600" dirty="0"/>
              <a:t>o	Associação com Dica: O usuário recebe várias dicas personalizadas do sistema, formando uma relação de 1 para N entre </a:t>
            </a:r>
            <a:r>
              <a:rPr lang="pt-BR" sz="1600" dirty="0" err="1"/>
              <a:t>Usuario</a:t>
            </a:r>
            <a:r>
              <a:rPr lang="pt-BR" sz="1600" dirty="0"/>
              <a:t> e Dica.</a:t>
            </a:r>
          </a:p>
          <a:p>
            <a:pPr algn="just"/>
            <a:r>
              <a:rPr lang="pt-BR" sz="1600" dirty="0"/>
              <a:t>o	Associação com Coleta: O usuário pode agendar várias coletas, o que estabelece uma relação de 1 para N entre </a:t>
            </a:r>
            <a:r>
              <a:rPr lang="pt-BR" sz="1600" dirty="0" err="1"/>
              <a:t>Usuario</a:t>
            </a:r>
            <a:r>
              <a:rPr lang="pt-BR" sz="1600" dirty="0"/>
              <a:t> e Coleta.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A75D2B-E34F-FBEF-F21B-FA6E591F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986137"/>
            <a:ext cx="3084985" cy="24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D45E-D129-6BCE-1446-E379FE84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A1BF-CC82-C6AE-1BA5-E5488CD2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r>
              <a:rPr lang="pt-BR" dirty="0"/>
              <a:t>Classe: Sistema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3F17E50-ED13-98FA-4604-2645550C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6D6B34C-0A4F-C46A-7220-B6AA88C53E5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id: </a:t>
            </a:r>
            <a:r>
              <a:rPr lang="pt-BR" sz="1600" dirty="0" err="1"/>
              <a:t>int</a:t>
            </a:r>
            <a:r>
              <a:rPr lang="pt-BR" sz="1600" dirty="0"/>
              <a:t> — Identificador único do sistema.</a:t>
            </a:r>
          </a:p>
          <a:p>
            <a:pPr algn="just"/>
            <a:r>
              <a:rPr lang="pt-BR" sz="1600" dirty="0"/>
              <a:t>o	nome: </a:t>
            </a:r>
            <a:r>
              <a:rPr lang="pt-BR" sz="1600" dirty="0" err="1"/>
              <a:t>string</a:t>
            </a:r>
            <a:r>
              <a:rPr lang="pt-BR" sz="1600" dirty="0"/>
              <a:t> — Nome do sistema.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B0676A6-C50D-79F5-524B-A81FC333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16AE05-A596-9CA7-9FCB-C6E38B2278C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sz="1600" dirty="0"/>
              <a:t>o	</a:t>
            </a:r>
            <a:r>
              <a:rPr lang="pt-BR" sz="1600" dirty="0" err="1"/>
              <a:t>validarDadosResiduos</a:t>
            </a:r>
            <a:r>
              <a:rPr lang="pt-BR" sz="1600" dirty="0"/>
              <a:t>(): </a:t>
            </a:r>
            <a:r>
              <a:rPr lang="pt-BR" sz="1600" dirty="0" err="1"/>
              <a:t>bool</a:t>
            </a:r>
            <a:r>
              <a:rPr lang="pt-BR" sz="1600" dirty="0"/>
              <a:t> — Valida os dados informados pelo usuário sobre os resíduos.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gerarRelatorios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Gera relatórios sobre o volume e tipo de resíduos registrados.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enviarNotificacoes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Envia notificações personalizadas aos usuários sobre consumo responsável.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agendarColeta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Agenda coletas de resíduos recicláveis com base na disponibilidade.</a:t>
            </a:r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B8AE3F3-CE16-BFF3-794B-A5A9F5CD0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Relacionamentos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079DCEE-D81B-E63A-AD8B-FF58BF4C9A8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2300" dirty="0"/>
              <a:t>o	Associação com Resido: O sistema valida os dados dos resíduos registrados pelos usuários, formando uma relação de 1 para N entre Sistema e Resido.</a:t>
            </a:r>
          </a:p>
          <a:p>
            <a:pPr algn="just"/>
            <a:r>
              <a:rPr lang="pt-BR" sz="2300" dirty="0"/>
              <a:t>o	Associação com Dica: O sistema gera dicas de consumo responsável com base nos resíduos registrados, criando uma relação de 1 para N entre Sistema e Dica.</a:t>
            </a:r>
          </a:p>
          <a:p>
            <a:pPr algn="just"/>
            <a:r>
              <a:rPr lang="pt-BR" sz="2300" dirty="0"/>
              <a:t>o	Associação com Coleta: O sistema agenda coletas de resíduos, estabelecendo uma relação de 1 para N entre Sistema e Coleta.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51C5C3-9579-122B-80F3-4A5D9592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01" y="4079402"/>
            <a:ext cx="3677999" cy="22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B7826-11C0-DE68-22F0-B0D73254C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154E-3D2C-0C67-A8B7-9AE7EA5E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r>
              <a:rPr lang="pt-BR" dirty="0"/>
              <a:t>Classe: </a:t>
            </a:r>
            <a:r>
              <a:rPr lang="pt-BR" dirty="0" err="1"/>
              <a:t>Residuo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7D2D5-34BC-67D6-8849-685CE2C1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30CCBB2-AC11-9CAB-34B9-43970C5CAB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1500" dirty="0"/>
              <a:t>o	id: </a:t>
            </a:r>
            <a:r>
              <a:rPr lang="pt-BR" sz="1500" dirty="0" err="1"/>
              <a:t>int</a:t>
            </a:r>
            <a:r>
              <a:rPr lang="pt-BR" sz="1500" dirty="0"/>
              <a:t> — Identificador único do resíduo.</a:t>
            </a:r>
          </a:p>
          <a:p>
            <a:pPr algn="just"/>
            <a:r>
              <a:rPr lang="pt-BR" sz="1500" dirty="0"/>
              <a:t>o	tipo: </a:t>
            </a:r>
            <a:r>
              <a:rPr lang="pt-BR" sz="1500" dirty="0" err="1"/>
              <a:t>string</a:t>
            </a:r>
            <a:r>
              <a:rPr lang="pt-BR" sz="1500" dirty="0"/>
              <a:t> — Tipo de resíduo (</a:t>
            </a:r>
            <a:r>
              <a:rPr lang="pt-BR" sz="1500" dirty="0" err="1"/>
              <a:t>ex</a:t>
            </a:r>
            <a:r>
              <a:rPr lang="pt-BR" sz="1500" dirty="0"/>
              <a:t>: plástico, papel, orgânico).</a:t>
            </a:r>
          </a:p>
          <a:p>
            <a:pPr algn="just"/>
            <a:r>
              <a:rPr lang="pt-BR" sz="1500" dirty="0"/>
              <a:t>o	quantidade: </a:t>
            </a:r>
            <a:r>
              <a:rPr lang="pt-BR" sz="1500" dirty="0" err="1"/>
              <a:t>float</a:t>
            </a:r>
            <a:r>
              <a:rPr lang="pt-BR" sz="1500" dirty="0"/>
              <a:t> — Quantidade do resíduo registrado.</a:t>
            </a:r>
          </a:p>
          <a:p>
            <a:pPr algn="just"/>
            <a:r>
              <a:rPr lang="pt-BR" sz="1500" dirty="0"/>
              <a:t>o	</a:t>
            </a:r>
            <a:r>
              <a:rPr lang="pt-BR" sz="1500" dirty="0" err="1"/>
              <a:t>dataRegistro</a:t>
            </a:r>
            <a:r>
              <a:rPr lang="pt-BR" sz="1500" dirty="0"/>
              <a:t>: Date — Data e horário do registro do resíduo.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B8A9D7-939F-D6DF-8878-F06A7B3BB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5A32945-30F2-A61C-4CE6-71A5300A36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	</a:t>
            </a:r>
            <a:r>
              <a:rPr lang="pt-BR" sz="2000" dirty="0" err="1"/>
              <a:t>validarDados</a:t>
            </a:r>
            <a:r>
              <a:rPr lang="pt-BR" sz="2000" dirty="0"/>
              <a:t>(): </a:t>
            </a:r>
            <a:r>
              <a:rPr lang="pt-BR" sz="2000" dirty="0" err="1"/>
              <a:t>bool</a:t>
            </a:r>
            <a:r>
              <a:rPr lang="pt-BR" sz="2000" dirty="0"/>
              <a:t> — Valida os dados informados sobre o resíduo antes de ser registrado no sistema.</a:t>
            </a:r>
            <a:endParaRPr lang="en-US" sz="200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AE2573F-399F-C755-29EA-24A3B93BD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Relacionamentos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428288D-A526-74B7-87BB-F839F891D18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o	Associação com </a:t>
            </a:r>
            <a:r>
              <a:rPr lang="pt-BR" sz="2000" dirty="0" err="1"/>
              <a:t>Usuario</a:t>
            </a:r>
            <a:r>
              <a:rPr lang="pt-BR" sz="2000" dirty="0"/>
              <a:t>: Um usuário pode registrar vários resíduos, formando uma relação de 1 para N entre </a:t>
            </a:r>
            <a:r>
              <a:rPr lang="pt-BR" sz="2000" dirty="0" err="1"/>
              <a:t>Usuario</a:t>
            </a:r>
            <a:r>
              <a:rPr lang="pt-BR" sz="2000" dirty="0"/>
              <a:t> e Resido.</a:t>
            </a:r>
          </a:p>
          <a:p>
            <a:pPr algn="just"/>
            <a:r>
              <a:rPr lang="pt-BR" sz="2000" dirty="0"/>
              <a:t>o	Associação com Sistema: O sistema valida os dados de resíduos, criando uma relação de 1 para N entre Sistema e Resido.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1C6C6F-6329-96EC-D61A-5A616A20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14" y="4539437"/>
            <a:ext cx="2822337" cy="21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4D96-C398-50D1-95AD-78B28660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55853-9B85-6F7A-643B-312B591A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r>
              <a:rPr lang="pt-BR" dirty="0"/>
              <a:t>Classe: Coleta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0561FD-F35A-589B-3954-34DE8782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EDB642-A7EB-C84F-3936-12BF8B83B8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id: </a:t>
            </a:r>
            <a:r>
              <a:rPr lang="pt-BR" sz="1600" dirty="0" err="1"/>
              <a:t>int</a:t>
            </a:r>
            <a:r>
              <a:rPr lang="pt-BR" sz="1600" dirty="0"/>
              <a:t> — Identificador único da coleta.</a:t>
            </a:r>
          </a:p>
          <a:p>
            <a:pPr algn="just"/>
            <a:r>
              <a:rPr lang="pt-BR" sz="1600" dirty="0"/>
              <a:t>o	data: Date — Data da coleta.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horario</a:t>
            </a:r>
            <a:r>
              <a:rPr lang="pt-BR" sz="1600" dirty="0"/>
              <a:t>: </a:t>
            </a:r>
            <a:r>
              <a:rPr lang="pt-BR" sz="1600" dirty="0" err="1"/>
              <a:t>string</a:t>
            </a:r>
            <a:r>
              <a:rPr lang="pt-BR" sz="1600" dirty="0"/>
              <a:t> — Horário agendado para a coleta.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localizacao</a:t>
            </a:r>
            <a:r>
              <a:rPr lang="pt-BR" sz="1600" dirty="0"/>
              <a:t>: </a:t>
            </a:r>
            <a:r>
              <a:rPr lang="pt-BR" sz="1600" dirty="0" err="1"/>
              <a:t>string</a:t>
            </a:r>
            <a:r>
              <a:rPr lang="pt-BR" sz="1600" dirty="0"/>
              <a:t> — Localização onde o resíduo será coletado.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44A6AF8-DF6F-8480-CF40-5F0B442C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0917440-F860-E504-5FB2-EA7234D54D4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sz="1600" dirty="0"/>
              <a:t>o	</a:t>
            </a:r>
            <a:r>
              <a:rPr lang="pt-BR" sz="1600" dirty="0" err="1"/>
              <a:t>confirmarDisponibilidade</a:t>
            </a:r>
            <a:r>
              <a:rPr lang="pt-BR" sz="1600" dirty="0"/>
              <a:t>(): </a:t>
            </a:r>
            <a:r>
              <a:rPr lang="pt-BR" sz="1600" dirty="0" err="1"/>
              <a:t>bool</a:t>
            </a:r>
            <a:r>
              <a:rPr lang="pt-BR" sz="1600" dirty="0"/>
              <a:t> — Confirma se o horário e local da coleta estão disponíveis.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confirmarColeta</a:t>
            </a:r>
            <a:r>
              <a:rPr lang="pt-BR" sz="1600" dirty="0"/>
              <a:t>(): </a:t>
            </a:r>
            <a:r>
              <a:rPr lang="pt-BR" sz="1600" dirty="0" err="1"/>
              <a:t>void</a:t>
            </a:r>
            <a:r>
              <a:rPr lang="pt-BR" sz="1600" dirty="0"/>
              <a:t> — Confirma o agendamento da coleta e informa o usuário.</a:t>
            </a:r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9882F60-CF8B-48B5-09B6-780445F23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Relacionamentos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B9A0047-E048-EB62-8B15-D714C165524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Associação com </a:t>
            </a:r>
            <a:r>
              <a:rPr lang="pt-BR" sz="1600" dirty="0" err="1"/>
              <a:t>Usuario</a:t>
            </a:r>
            <a:r>
              <a:rPr lang="pt-BR" sz="1600" dirty="0"/>
              <a:t>: Um usuário pode agendar várias coletas, estabelecendo uma relação de 1 para N entre </a:t>
            </a:r>
            <a:r>
              <a:rPr lang="pt-BR" sz="1600" dirty="0" err="1"/>
              <a:t>Usuario</a:t>
            </a:r>
            <a:r>
              <a:rPr lang="pt-BR" sz="1600" dirty="0"/>
              <a:t> e Coleta.</a:t>
            </a:r>
          </a:p>
          <a:p>
            <a:pPr algn="just"/>
            <a:r>
              <a:rPr lang="pt-BR" sz="1600" dirty="0"/>
              <a:t>o	Associação com Sistema: O sistema é responsável por agendar e gerenciar as coletas, criando uma relação de 1 para N entre Sistema e Coleta.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3BA62-6F7B-0EB5-B4D5-FE6FE815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88183"/>
            <a:ext cx="3906453" cy="35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6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2947E-59E2-2B48-27E2-DA049787C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455E4-A44E-020F-13F0-AE94A1C3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Diagrama de Classes</a:t>
            </a:r>
            <a:br>
              <a:rPr lang="pt-BR" dirty="0"/>
            </a:br>
            <a:r>
              <a:rPr lang="pt-BR" dirty="0"/>
              <a:t>Classe: Dica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2826CB9-12D2-767F-B824-24098E9D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2461DA-3D7B-1CFA-5E0B-1596D0465F9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id: </a:t>
            </a:r>
            <a:r>
              <a:rPr lang="pt-BR" sz="1600" dirty="0" err="1"/>
              <a:t>int</a:t>
            </a:r>
            <a:r>
              <a:rPr lang="pt-BR" sz="1600" dirty="0"/>
              <a:t> — Identificador único da dica.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conteudo</a:t>
            </a:r>
            <a:r>
              <a:rPr lang="pt-BR" sz="1600" dirty="0"/>
              <a:t>: </a:t>
            </a:r>
            <a:r>
              <a:rPr lang="pt-BR" sz="1600" dirty="0" err="1"/>
              <a:t>string</a:t>
            </a:r>
            <a:r>
              <a:rPr lang="pt-BR" sz="1600" dirty="0"/>
              <a:t> — Conteúdo da dica sobre consumo responsável.</a:t>
            </a:r>
          </a:p>
          <a:p>
            <a:pPr algn="just"/>
            <a:r>
              <a:rPr lang="pt-BR" sz="1600" dirty="0"/>
              <a:t>o	</a:t>
            </a:r>
            <a:r>
              <a:rPr lang="pt-BR" sz="1600" dirty="0" err="1"/>
              <a:t>tipoResido</a:t>
            </a:r>
            <a:r>
              <a:rPr lang="pt-BR" sz="1600" dirty="0"/>
              <a:t>: </a:t>
            </a:r>
            <a:r>
              <a:rPr lang="pt-BR" sz="1600" dirty="0" err="1"/>
              <a:t>string</a:t>
            </a:r>
            <a:r>
              <a:rPr lang="pt-BR" sz="1600" dirty="0"/>
              <a:t> — Tipo de resíduo para o qual a dica é direcionada.</a:t>
            </a:r>
          </a:p>
          <a:p>
            <a:endParaRPr lang="en-US" sz="16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7C9F5DB-A28B-C4D9-94AF-4967B3D1D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1CAA18-4F74-EB61-4EC1-62F1E457428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	</a:t>
            </a:r>
            <a:r>
              <a:rPr lang="pt-BR" sz="1800" dirty="0" err="1"/>
              <a:t>gerarDicas</a:t>
            </a:r>
            <a:r>
              <a:rPr lang="pt-BR" sz="1800" dirty="0"/>
              <a:t>(): </a:t>
            </a:r>
            <a:r>
              <a:rPr lang="pt-BR" sz="1800" dirty="0" err="1"/>
              <a:t>string</a:t>
            </a:r>
            <a:r>
              <a:rPr lang="pt-BR" sz="1800" dirty="0"/>
              <a:t> — Gera uma lista de dicas personalizadas com base nos resíduos do usuário.</a:t>
            </a:r>
            <a:endParaRPr lang="en-US" sz="180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0C288A1-5DD2-2EAE-B210-D6CB686A7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Relacionamentos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22A54B-AFB5-B005-C825-433108305FF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o	Associação com </a:t>
            </a:r>
            <a:r>
              <a:rPr lang="pt-BR" sz="1600" dirty="0" err="1"/>
              <a:t>Usuario</a:t>
            </a:r>
            <a:r>
              <a:rPr lang="pt-BR" sz="1600" dirty="0"/>
              <a:t>: O usuário pode receber várias dicas, estabelecendo uma relação de 1 para N entre </a:t>
            </a:r>
            <a:r>
              <a:rPr lang="pt-BR" sz="1600" dirty="0" err="1"/>
              <a:t>Usuario</a:t>
            </a:r>
            <a:r>
              <a:rPr lang="pt-BR" sz="1600" dirty="0"/>
              <a:t> e Dica.</a:t>
            </a:r>
          </a:p>
          <a:p>
            <a:pPr algn="just"/>
            <a:r>
              <a:rPr lang="pt-BR" sz="1600" dirty="0"/>
              <a:t>o	Associação com Sistema: O sistema gera as dicas com base no comportamento do usuário, criando uma relação de 1 para N entre Sistema e Dica.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A9A669-7A4A-3CB0-9D7E-30B01544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275387"/>
            <a:ext cx="331516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2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FD0D6-5E95-8B55-8BC9-553483981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20FE2-43E1-6B78-313B-CBAE60DF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Classes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FD5AB50-37DC-8A2B-EAF6-7DCFC3AF1EE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386350"/>
            <a:ext cx="10353762" cy="486042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Herança: Não foi utilizado no modelo, pois todas as classes são independentes e não existe uma hierarquia entre elas.</a:t>
            </a:r>
          </a:p>
          <a:p>
            <a:pPr algn="just"/>
            <a:r>
              <a:rPr lang="pt-BR" sz="2000" dirty="0"/>
              <a:t>Agregação/Composição: Não há casos explícitos de agregação ou composição no modelo, já que cada classe é independente e não contém outras classes como parte essencial de sua estrutura. No entanto, poderia ser considerada uma relação de agregação entre Sistema e as outras classes, visto que o sistema interage com os resíduos, coletas e dicas sem necessariamente possuí-los diretamente.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8463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23E8-EE04-D300-D43A-36F4A13F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D1AEE-AE0D-F14F-16E0-C36D41C9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2776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Classes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924D5E7-5BB4-5FC8-FECF-67660201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23" y="1476115"/>
            <a:ext cx="8344505" cy="49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9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3215B-7B0B-F0EF-CDFB-5D1BF2FE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3F2E-F554-52B9-E354-1E9A9EEB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Atividades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F984D48-3672-4A8F-AF0B-538C1B01ACA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86006" y="1580050"/>
            <a:ext cx="5904669" cy="4860426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/>
              <a:t>Fluxo para "Registrar Resíduos"</a:t>
            </a:r>
          </a:p>
          <a:p>
            <a:pPr algn="l"/>
            <a:r>
              <a:rPr lang="pt-BR" sz="1600" b="1" dirty="0"/>
              <a:t>•	</a:t>
            </a:r>
            <a:r>
              <a:rPr lang="pt-BR" sz="1600" dirty="0"/>
              <a:t>Início: O usuário acessa a opção "Registrar Resíduos".</a:t>
            </a:r>
          </a:p>
          <a:p>
            <a:pPr algn="l"/>
            <a:r>
              <a:rPr lang="pt-BR" sz="1600" dirty="0"/>
              <a:t>•	Atividade: O sistema solicita o tipo e a quantidade de resíduo.</a:t>
            </a:r>
          </a:p>
          <a:p>
            <a:pPr algn="l"/>
            <a:r>
              <a:rPr lang="pt-BR" sz="1600" dirty="0"/>
              <a:t>•	Atividade: O usuário insere os dados.</a:t>
            </a:r>
          </a:p>
          <a:p>
            <a:pPr algn="l"/>
            <a:r>
              <a:rPr lang="pt-BR" sz="1600" dirty="0"/>
              <a:t>•	Decisão: O sistema valida se os dados são válidos.</a:t>
            </a:r>
          </a:p>
          <a:p>
            <a:pPr algn="l"/>
            <a:r>
              <a:rPr lang="pt-BR" sz="1600" dirty="0"/>
              <a:t>	o	Se sim: Registra os dados.</a:t>
            </a:r>
          </a:p>
          <a:p>
            <a:pPr algn="l"/>
            <a:r>
              <a:rPr lang="pt-BR" sz="1600" dirty="0"/>
              <a:t>	o	Se não: Exibe mensagem de erro e solicita correção.</a:t>
            </a:r>
          </a:p>
          <a:p>
            <a:pPr algn="l"/>
            <a:r>
              <a:rPr lang="pt-BR" sz="1600" dirty="0"/>
              <a:t>•	Fim: O sistema confirma o registro com o usuário.</a:t>
            </a:r>
          </a:p>
          <a:p>
            <a:endParaRPr lang="en-US" sz="16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370F33B-CFB2-7B0E-A6C0-2A9D3F7567C6}"/>
              </a:ext>
            </a:extLst>
          </p:cNvPr>
          <p:cNvSpPr txBox="1">
            <a:spLocks/>
          </p:cNvSpPr>
          <p:nvPr/>
        </p:nvSpPr>
        <p:spPr>
          <a:xfrm>
            <a:off x="6388360" y="1580050"/>
            <a:ext cx="5617634" cy="4860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Fluxo para "Receber Dicas de Consumo Responsável"</a:t>
            </a:r>
          </a:p>
          <a:p>
            <a:pPr algn="l"/>
            <a:r>
              <a:rPr lang="pt-BR" sz="1600" b="1" dirty="0"/>
              <a:t>•	</a:t>
            </a:r>
            <a:r>
              <a:rPr lang="pt-BR" sz="1600" dirty="0"/>
              <a:t>Início: O usuário acessa a opção "Receber Dicas".</a:t>
            </a:r>
          </a:p>
          <a:p>
            <a:pPr algn="l"/>
            <a:r>
              <a:rPr lang="pt-BR" sz="1600" dirty="0"/>
              <a:t>•	Atividade: O sistema determina o perfil do usuário.</a:t>
            </a:r>
          </a:p>
          <a:p>
            <a:pPr algn="l"/>
            <a:r>
              <a:rPr lang="pt-BR" sz="1600" dirty="0"/>
              <a:t>•	Atividade: O sistema exibe dicas personalizadas ou genéricas.</a:t>
            </a:r>
          </a:p>
          <a:p>
            <a:pPr algn="l"/>
            <a:r>
              <a:rPr lang="pt-BR" sz="1600" dirty="0"/>
              <a:t>•	Decisão: O usuário interage com as dicas.</a:t>
            </a:r>
          </a:p>
          <a:p>
            <a:pPr algn="l"/>
            <a:r>
              <a:rPr lang="pt-BR" sz="1600" dirty="0"/>
              <a:t>	o	Se sim: Marca como "Lida" ou "Interessante".</a:t>
            </a:r>
          </a:p>
          <a:p>
            <a:pPr algn="l"/>
            <a:r>
              <a:rPr lang="pt-BR" sz="1600" dirty="0"/>
              <a:t>	o	Se não: Ignora a dica.</a:t>
            </a:r>
          </a:p>
          <a:p>
            <a:pPr algn="l"/>
            <a:r>
              <a:rPr lang="pt-BR" sz="1600" dirty="0"/>
              <a:t>•	Fim: O sistema termina a entrega das dicas.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05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17BF1-AAA1-2B98-965D-32B7106FC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1253-1E62-8513-613A-3B5844F0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rmAutofit/>
          </a:bodyPr>
          <a:lstStyle/>
          <a:p>
            <a:r>
              <a:rPr lang="pt-BR" dirty="0"/>
              <a:t>ODS 12: Consumo e produção responsáveis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77897C-6328-3B32-D5A5-AECF18EC2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69" r="24969"/>
          <a:stretch/>
        </p:blipFill>
        <p:spPr>
          <a:xfrm>
            <a:off x="7442551" y="1379785"/>
            <a:ext cx="3275751" cy="3680655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82DF111-DF5E-61CF-A1C2-D45D90EB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 fontScale="92500" lnSpcReduction="20000"/>
          </a:bodyPr>
          <a:lstStyle/>
          <a:p>
            <a:pPr algn="just" rtl="0"/>
            <a:r>
              <a:rPr lang="pt-BR" dirty="0"/>
              <a:t>O ODS 12 tem como objetivo garantir padrões de consumo e produção sustentáveis, com foco na redução do desperdício e na promoção da reciclagem e reuso. Em relação ao nosso projeto, ele se alinha diretamente com essa meta ao incentivar o consumo responsável e a gestão adequada de resíduos. Por meio do sistema de gerenciamento de resíduos e reciclagem doméstica, buscamos contribuir para a redução da quantidade de resíduos gerados, promovendo práticas sustentáveis como a reciclagem e a separação correta dos resíduos. Através da conscientização dos usuários sobre suas práticas de consumo e descarte, o sistema apoia ativamente a preservação ambiental e a construção de uma sociedade mais sustentável.</a:t>
            </a:r>
          </a:p>
        </p:txBody>
      </p:sp>
    </p:spTree>
    <p:extLst>
      <p:ext uri="{BB962C8B-B14F-4D97-AF65-F5344CB8AC3E}">
        <p14:creationId xmlns:p14="http://schemas.microsoft.com/office/powerpoint/2010/main" val="329313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42CE3-63FD-C31B-F9D7-B01E854D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FDD50-CBD6-1772-0E65-4721E6D7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Atividades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FAA72A5-2F4B-EBFD-13F6-3DF85F6872F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86006" y="1580050"/>
            <a:ext cx="5904669" cy="4860426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/>
              <a:t>Fluxo para "Monitorar Quantidade de Resíduos Recicláveis"</a:t>
            </a:r>
          </a:p>
          <a:p>
            <a:pPr algn="l"/>
            <a:r>
              <a:rPr lang="pt-BR" sz="1600" b="1" dirty="0"/>
              <a:t>•	</a:t>
            </a:r>
            <a:r>
              <a:rPr lang="pt-BR" sz="1600" dirty="0"/>
              <a:t>Início: O usuário acessa "Monitorar Quantidade de Resíduos".</a:t>
            </a:r>
          </a:p>
          <a:p>
            <a:pPr algn="l"/>
            <a:r>
              <a:rPr lang="pt-BR" sz="1600" dirty="0"/>
              <a:t>•	Atividade: O sistema exibe gráficos com dados de reciclagem.</a:t>
            </a:r>
          </a:p>
          <a:p>
            <a:pPr algn="l"/>
            <a:r>
              <a:rPr lang="pt-BR" sz="1600" dirty="0"/>
              <a:t>•	Decisão: O usuário escolhe o período para análise.</a:t>
            </a:r>
          </a:p>
          <a:p>
            <a:pPr algn="l"/>
            <a:r>
              <a:rPr lang="pt-BR" sz="1600" dirty="0"/>
              <a:t>	o	Se sim: O sistema atualiza os gráficos com o intervalo escolhido.</a:t>
            </a:r>
          </a:p>
          <a:p>
            <a:pPr algn="l"/>
            <a:r>
              <a:rPr lang="pt-BR" sz="1600" dirty="0"/>
              <a:t>	o	Se não: O sistema exibe mensagem de erro.</a:t>
            </a:r>
          </a:p>
          <a:p>
            <a:pPr algn="l"/>
            <a:r>
              <a:rPr lang="pt-BR" sz="1600" dirty="0"/>
              <a:t>•	Fim: O usuário visualiza os relatórios.</a:t>
            </a:r>
          </a:p>
          <a:p>
            <a:endParaRPr lang="en-US" sz="16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98EFBB2-FB2D-9684-9FEB-5637E536A969}"/>
              </a:ext>
            </a:extLst>
          </p:cNvPr>
          <p:cNvSpPr txBox="1">
            <a:spLocks/>
          </p:cNvSpPr>
          <p:nvPr/>
        </p:nvSpPr>
        <p:spPr>
          <a:xfrm>
            <a:off x="6388360" y="1580050"/>
            <a:ext cx="5617634" cy="4860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Fluxo para "Agendar Coleta de Resíduos"</a:t>
            </a:r>
          </a:p>
          <a:p>
            <a:pPr algn="l"/>
            <a:r>
              <a:rPr lang="pt-BR" sz="1600" dirty="0"/>
              <a:t>•	Início: O usuário acessa "Agendar Coleta".</a:t>
            </a:r>
          </a:p>
          <a:p>
            <a:pPr algn="l"/>
            <a:r>
              <a:rPr lang="pt-BR" sz="1600" dirty="0"/>
              <a:t>•	Atividade: O sistema solicita localização e tipo de resíduo.</a:t>
            </a:r>
          </a:p>
          <a:p>
            <a:pPr algn="l"/>
            <a:r>
              <a:rPr lang="pt-BR" sz="1600" dirty="0"/>
              <a:t>•	Atividade: O usuário escolhe a data e horário.</a:t>
            </a:r>
          </a:p>
          <a:p>
            <a:pPr algn="l"/>
            <a:r>
              <a:rPr lang="pt-BR" sz="1600" dirty="0"/>
              <a:t>•	Decisão: O sistema válida a disponibilidade do horário.</a:t>
            </a:r>
          </a:p>
          <a:p>
            <a:pPr algn="l"/>
            <a:r>
              <a:rPr lang="pt-BR" sz="1600" dirty="0"/>
              <a:t>	o	Se sim: Confirma o agendamento.</a:t>
            </a:r>
          </a:p>
          <a:p>
            <a:pPr algn="l"/>
            <a:r>
              <a:rPr lang="pt-BR" sz="1600" dirty="0"/>
              <a:t>	o	Se não: Oferece horários alternativos.</a:t>
            </a:r>
          </a:p>
          <a:p>
            <a:pPr algn="l"/>
            <a:r>
              <a:rPr lang="pt-BR" sz="1600" dirty="0"/>
              <a:t>•	Fim: O sistema confirma a coleta agendada.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5403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72E7D-B5D2-071C-1B9C-EDDA27300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477D-97BE-2AC7-916C-21AA1D3B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2776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Atividades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BC3370-37AA-B4F1-94B9-120D504AC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-308" r="83" b="48782"/>
          <a:stretch/>
        </p:blipFill>
        <p:spPr bwMode="auto">
          <a:xfrm>
            <a:off x="858795" y="1354983"/>
            <a:ext cx="4620911" cy="511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015043-B0CD-7A6A-DF4C-01A99422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0"/>
          <a:stretch/>
        </p:blipFill>
        <p:spPr bwMode="auto">
          <a:xfrm>
            <a:off x="6712295" y="1354681"/>
            <a:ext cx="4853895" cy="5110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25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64FA-9494-197D-1EDC-E182A29A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32261-9AF9-EF33-451F-82EF4B9B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Estados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B4FDFDC-5B31-FAEA-4BE8-9071BA92C73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86006" y="1580050"/>
            <a:ext cx="5904669" cy="4860426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/>
              <a:t>Ciclo de Vida do Objeto "</a:t>
            </a:r>
            <a:r>
              <a:rPr lang="pt-BR" sz="1600" b="1" dirty="0" err="1"/>
              <a:t>Residuo</a:t>
            </a:r>
            <a:r>
              <a:rPr lang="pt-BR" sz="1600" b="1" dirty="0"/>
              <a:t>"</a:t>
            </a:r>
          </a:p>
          <a:p>
            <a:pPr algn="l"/>
            <a:r>
              <a:rPr lang="pt-BR" sz="1600" dirty="0"/>
              <a:t>•	Estado Inicial: Resíduo não registrado.</a:t>
            </a:r>
          </a:p>
          <a:p>
            <a:pPr algn="l"/>
            <a:r>
              <a:rPr lang="pt-BR" sz="1600" dirty="0"/>
              <a:t>•	Estado 1: Dados do resíduo inseridos.</a:t>
            </a:r>
          </a:p>
          <a:p>
            <a:pPr algn="l"/>
            <a:r>
              <a:rPr lang="pt-BR" sz="1600" dirty="0"/>
              <a:t>•	Estado 2: Dados validados.</a:t>
            </a:r>
          </a:p>
          <a:p>
            <a:pPr algn="l"/>
            <a:r>
              <a:rPr lang="pt-BR" sz="1600" dirty="0"/>
              <a:t>•	Estado 3: Resíduo registrado.</a:t>
            </a:r>
          </a:p>
          <a:p>
            <a:pPr algn="l"/>
            <a:r>
              <a:rPr lang="pt-BR" sz="1600" dirty="0"/>
              <a:t>•	Estado Final: Resíduo armazenado no banco de dados ou erro de validação.</a:t>
            </a:r>
          </a:p>
          <a:p>
            <a:endParaRPr lang="en-US" sz="16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9BA9621-8A7D-05A6-5D34-E2A1D49D93DC}"/>
              </a:ext>
            </a:extLst>
          </p:cNvPr>
          <p:cNvSpPr txBox="1">
            <a:spLocks/>
          </p:cNvSpPr>
          <p:nvPr/>
        </p:nvSpPr>
        <p:spPr>
          <a:xfrm>
            <a:off x="6388360" y="1580050"/>
            <a:ext cx="5617634" cy="4860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Ciclo de Vida do Objeto "</a:t>
            </a:r>
            <a:r>
              <a:rPr lang="pt-BR" sz="1600" b="1" dirty="0" err="1"/>
              <a:t>Usuario</a:t>
            </a:r>
            <a:r>
              <a:rPr lang="pt-BR" sz="1600" b="1" dirty="0"/>
              <a:t>"</a:t>
            </a:r>
          </a:p>
          <a:p>
            <a:pPr algn="l"/>
            <a:r>
              <a:rPr lang="pt-BR" sz="1600" dirty="0"/>
              <a:t>•	Estado Inicial: Usuário não registrado ou não autenticado.</a:t>
            </a:r>
          </a:p>
          <a:p>
            <a:pPr algn="l"/>
            <a:r>
              <a:rPr lang="pt-BR" sz="1600" dirty="0"/>
              <a:t>•	Estado 1: Usuário autenticado.</a:t>
            </a:r>
          </a:p>
          <a:p>
            <a:pPr algn="l"/>
            <a:r>
              <a:rPr lang="pt-BR" sz="1600" dirty="0"/>
              <a:t>•	Estado 2: Registrando resíduos.</a:t>
            </a:r>
          </a:p>
          <a:p>
            <a:pPr algn="l"/>
            <a:r>
              <a:rPr lang="pt-BR" sz="1600" dirty="0"/>
              <a:t>•	Estado 3: Recebendo dicas.</a:t>
            </a:r>
          </a:p>
          <a:p>
            <a:pPr algn="l"/>
            <a:r>
              <a:rPr lang="pt-BR" sz="1600" dirty="0"/>
              <a:t>•	Estado 4: Monitorando resíduos recicláveis.</a:t>
            </a:r>
          </a:p>
          <a:p>
            <a:pPr algn="l"/>
            <a:r>
              <a:rPr lang="pt-BR" sz="1600" dirty="0"/>
              <a:t>•	Estado 5: Agendando coleta.</a:t>
            </a:r>
          </a:p>
          <a:p>
            <a:pPr algn="l"/>
            <a:r>
              <a:rPr lang="pt-BR" sz="1600" dirty="0"/>
              <a:t>•	Estado Final: Usuário se desconecta ou finalizado o uso do sistema.</a:t>
            </a:r>
          </a:p>
        </p:txBody>
      </p:sp>
    </p:spTree>
    <p:extLst>
      <p:ext uri="{BB962C8B-B14F-4D97-AF65-F5344CB8AC3E}">
        <p14:creationId xmlns:p14="http://schemas.microsoft.com/office/powerpoint/2010/main" val="3662221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D3657-1EBE-A293-8D37-9F6CF9BF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E692A-A39E-B802-3005-1B4FEACB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Estados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DEB7EE2-4591-CB4E-57A5-AEB13A8B0D2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86006" y="1580050"/>
            <a:ext cx="5904669" cy="4860426"/>
          </a:xfrm>
        </p:spPr>
        <p:txBody>
          <a:bodyPr>
            <a:normAutofit/>
          </a:bodyPr>
          <a:lstStyle/>
          <a:p>
            <a:pPr algn="l"/>
            <a:r>
              <a:rPr lang="pt-BR" sz="1600" b="1" dirty="0"/>
              <a:t>Ciclo de Vida do Objeto "Coleta"</a:t>
            </a:r>
          </a:p>
          <a:p>
            <a:pPr algn="l"/>
            <a:r>
              <a:rPr lang="pt-BR" sz="1600" dirty="0"/>
              <a:t>•	Estado Inicial: Coleta não agendada.</a:t>
            </a:r>
          </a:p>
          <a:p>
            <a:pPr algn="l"/>
            <a:r>
              <a:rPr lang="pt-BR" sz="1600" dirty="0"/>
              <a:t>•	Estado 1: Dados de coleta inseridos.</a:t>
            </a:r>
          </a:p>
          <a:p>
            <a:pPr algn="l"/>
            <a:r>
              <a:rPr lang="pt-BR" sz="1600" dirty="0"/>
              <a:t>•	Estado 2: Validação de disponibilidade de horário.</a:t>
            </a:r>
          </a:p>
          <a:p>
            <a:pPr algn="l"/>
            <a:r>
              <a:rPr lang="pt-BR" sz="1600" dirty="0"/>
              <a:t>•	Estado 3: Coleta agendada.</a:t>
            </a:r>
          </a:p>
          <a:p>
            <a:pPr algn="l"/>
            <a:r>
              <a:rPr lang="pt-BR" sz="1600" dirty="0"/>
              <a:t>•	Estado Final: Coleta realizada ou erro no agendamento.</a:t>
            </a:r>
          </a:p>
          <a:p>
            <a:endParaRPr lang="en-US" sz="16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F404425-E545-FF46-3B3D-03B559CD7588}"/>
              </a:ext>
            </a:extLst>
          </p:cNvPr>
          <p:cNvSpPr txBox="1">
            <a:spLocks/>
          </p:cNvSpPr>
          <p:nvPr/>
        </p:nvSpPr>
        <p:spPr>
          <a:xfrm>
            <a:off x="6388360" y="1580050"/>
            <a:ext cx="5617634" cy="48604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Ciclo de Vida do Objeto "Dica"</a:t>
            </a:r>
          </a:p>
          <a:p>
            <a:pPr algn="l"/>
            <a:r>
              <a:rPr lang="pt-BR" sz="1600" dirty="0"/>
              <a:t>•	Estado Inicial: Dica não gerada.</a:t>
            </a:r>
          </a:p>
          <a:p>
            <a:pPr algn="l"/>
            <a:r>
              <a:rPr lang="pt-BR" sz="1600" dirty="0"/>
              <a:t>•	Estado 1: Dica gerada pelo sistema.</a:t>
            </a:r>
          </a:p>
          <a:p>
            <a:pPr algn="l"/>
            <a:r>
              <a:rPr lang="pt-BR" sz="1600" dirty="0"/>
              <a:t>•	Estado 2: Dica visualizada pelo usuário.</a:t>
            </a:r>
          </a:p>
          <a:p>
            <a:pPr algn="l"/>
            <a:r>
              <a:rPr lang="pt-BR" sz="1600" dirty="0"/>
              <a:t>•	Estado 3: Dica marcada como lida ou interessante.</a:t>
            </a:r>
          </a:p>
          <a:p>
            <a:pPr algn="l"/>
            <a:r>
              <a:rPr lang="pt-BR" sz="1600" dirty="0"/>
              <a:t>•	Estado Final: Dica descartada ou desconsiderada.</a:t>
            </a:r>
          </a:p>
        </p:txBody>
      </p:sp>
    </p:spTree>
    <p:extLst>
      <p:ext uri="{BB962C8B-B14F-4D97-AF65-F5344CB8AC3E}">
        <p14:creationId xmlns:p14="http://schemas.microsoft.com/office/powerpoint/2010/main" val="119170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D79C-9BD8-19E4-DE82-2B9A3462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CC7DA-BFFF-CCAB-0DFF-A9D64191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2776"/>
            <a:ext cx="10353762" cy="970450"/>
          </a:xfrm>
        </p:spPr>
        <p:txBody>
          <a:bodyPr rtlCol="0" anchor="ctr"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Diagrama de Estados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8351DB-479A-FBD9-5C41-539451BB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2" y="1744310"/>
            <a:ext cx="10599676" cy="4720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E5D8-F053-ADDD-10EA-725D9E544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C8D0B-EE3A-677C-1BC9-DC5D6B74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Conclus</a:t>
            </a:r>
            <a:r>
              <a:rPr lang="pt-BR" sz="4800" dirty="0"/>
              <a:t>ã</a:t>
            </a:r>
            <a:r>
              <a:rPr lang="pt-BR" dirty="0"/>
              <a:t>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3A12672-F950-3384-D383-4EF4C437465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86006" y="1580050"/>
            <a:ext cx="11719855" cy="486042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1600" b="1" dirty="0"/>
              <a:t>Conclusão</a:t>
            </a:r>
          </a:p>
          <a:p>
            <a:pPr algn="l"/>
            <a:r>
              <a:rPr lang="pt-BR" sz="1600" b="1" dirty="0"/>
              <a:t>O Sistema de Gerenciamento de Resíduos e Reciclagem Doméstica desenvolvido tem como objetivo apoiar os cidadãos na prática de um consumo mais responsável, incentivando o registro adequado de resíduos, o monitoramento da quantidade reciclada e o agendamento de coletas seletivas. Por meio das funcionalidades propostas, o sistema proporciona uma experiência intuitiva e acessível, ao mesmo tempo que oferece uma série de recursos para engajar os usuários na adoção de hábitos mais sustentáveis.</a:t>
            </a:r>
          </a:p>
          <a:p>
            <a:pPr algn="l"/>
            <a:r>
              <a:rPr lang="pt-BR" sz="1600" b="1" dirty="0"/>
              <a:t>Com base na análise dos requisitos e no desenvolvimento das funcionalidades, foi possível observar que o sistema contribui significativamente para o alcance da meta do Objetivo de Desenvolvimento Sustentável (ODS) 12, ao estimular a prevenção, a reciclagem e o reuso de resíduos. A implementação de dicas personalizadas de consumo responsável e a geração de relatórios detalhados sobre a quantidade de resíduos reciclados são recursos importantes para educar e incentivar os usuários a tomar decisões mais conscientes sobre seus hábitos de consumo.</a:t>
            </a:r>
          </a:p>
          <a:p>
            <a:pPr algn="l"/>
            <a:r>
              <a:rPr lang="pt-BR" sz="1600" b="1" dirty="0"/>
              <a:t>Além disso, a funcionalidade de agendamento de coletas seletivas promove a prática de descarte adequado, facilitando a logística e incentivando a separação dos resíduos de forma eficiente. A arquitetura do sistema foi projetada para garantir a escalabilidade, a segurança dos dados dos usuários e a acessibilidade em diferentes plataformas, assegurando uma experiência contínua e sem falhas para os usuários.</a:t>
            </a:r>
          </a:p>
          <a:p>
            <a:pPr algn="l"/>
            <a:r>
              <a:rPr lang="pt-BR" sz="1600" b="1" dirty="0"/>
              <a:t>Por fim, o projeto não só contribui para a redução do impacto ambiental causado pelos resíduos, mas também oferece uma ferramenta prática para a promoção de um futuro mais sustentável, alinhado com as diretrizes globais de preservação ambiental. Ao incentivar a participação ativa dos cidadãos, o sistema representa um passo importante para a criação de um ciclo mais eficiente de consumo e descarte de resíduos.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30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95F6A-0A8A-D459-1FCC-B3F29EAF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A5C7-E1A7-AB31-5649-08501F75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2DFE7-F587-2930-81D3-0E73E45C1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35" y="2494151"/>
            <a:ext cx="10160130" cy="3269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395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963F-8A47-3CAF-B10A-40A7E9FA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B4B36-74DD-E1E5-4C46-0D69C606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Caso de Uso 1: Registrar Resíduos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46C21-DF5F-3E79-8F18-7405DFD4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Normal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4DDDEF3-0F37-84F3-970F-36E2F7A804D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1.	O usuário acessa a funcionalidade "Registrar Resíduos" no sistema. </a:t>
            </a:r>
          </a:p>
          <a:p>
            <a:pPr algn="just"/>
            <a:r>
              <a:rPr lang="pt-BR" dirty="0"/>
              <a:t>2.	O sistema solicita que o usuário informe o tipo de resíduo (plástico, papel, orgânico, etc.) e a quantidade (em kg ou unidades). </a:t>
            </a:r>
          </a:p>
          <a:p>
            <a:pPr algn="just"/>
            <a:r>
              <a:rPr lang="pt-BR" dirty="0"/>
              <a:t>3.	(Include) O sistema executa o fluxo "Validar Dados de Resíduos" para garantir que as informações estão corretas antes do registro.</a:t>
            </a:r>
          </a:p>
          <a:p>
            <a:pPr algn="just"/>
            <a:r>
              <a:rPr lang="pt-BR" dirty="0"/>
              <a:t>4.	O usuário preenche as informações e clica no botão "Registrar". </a:t>
            </a:r>
          </a:p>
          <a:p>
            <a:pPr algn="just"/>
            <a:r>
              <a:rPr lang="pt-BR" dirty="0"/>
              <a:t>5.	O sistema valida as informações (verifica se os campos obrigatórios foram preenchidos). </a:t>
            </a:r>
          </a:p>
          <a:p>
            <a:pPr algn="just"/>
            <a:r>
              <a:rPr lang="pt-BR" dirty="0"/>
              <a:t>6.	O sistema registra os dados de resíduos no banco de dados e confirma o registro ao usuário com uma mensagem de sucesso. </a:t>
            </a:r>
          </a:p>
          <a:p>
            <a:pPr algn="just"/>
            <a:r>
              <a:rPr lang="pt-BR" dirty="0"/>
              <a:t>7.	O usuário finaliza o processo ou insere novos registros.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76F2969-85B5-C2EF-475B-8B14BB5E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Alternativo: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37F46C-CF49-86EB-66B2-E1DC24CD64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dirty="0"/>
              <a:t>•	Se o tipo de resíduo informado pelo usuário não estiver na lista permitida, o sistema exibe uma mensagem de erro e apresenta uma lista de materiais aceitos para escolha. </a:t>
            </a:r>
          </a:p>
          <a:p>
            <a:pPr algn="just"/>
            <a:r>
              <a:rPr lang="pt-BR" dirty="0"/>
              <a:t>•	O usuário pode corrigir as informações e submeter </a:t>
            </a:r>
            <a:r>
              <a:rPr lang="pt-BR" u="sng" dirty="0"/>
              <a:t>novamente</a:t>
            </a:r>
            <a:r>
              <a:rPr lang="pt-BR" dirty="0"/>
              <a:t>. </a:t>
            </a:r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1810D8B-3FD7-7D2B-78AC-AA20351BD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: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3B30BB4-7830-0354-D78F-964FC0F25B2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/>
          <a:lstStyle/>
          <a:p>
            <a:pPr algn="just"/>
            <a:r>
              <a:rPr lang="pt-BR" dirty="0"/>
              <a:t>•	Se houver uma falha de conexão ou erro no banco de dados durante o registro, o sistema exibe uma mensagem de erro ao usuário, sugerindo tentar novamente mais tarde. </a:t>
            </a:r>
          </a:p>
          <a:p>
            <a:pPr algn="just"/>
            <a:r>
              <a:rPr lang="pt-BR" dirty="0"/>
              <a:t>•	O sistema pode oferecer uma opção para salvar os dados localmente até que a conexão seja restabelecida.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9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A5244-03E0-C4F0-D289-9BF96781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152F-542A-763D-845E-7289A486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Autofit/>
          </a:bodyPr>
          <a:lstStyle/>
          <a:p>
            <a:r>
              <a:rPr lang="pt-BR" sz="3500" dirty="0"/>
              <a:t>Caso de Uso 2: Receber Dicas de Consumo Responsável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C066DB-A090-05A5-4461-59DAE24E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Normal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F619A04-E8EE-C544-8DB7-28AC39510C4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1.	O usuário acessa a funcionalidade "Receber Dicas de Consumo Responsável". </a:t>
            </a:r>
          </a:p>
          <a:p>
            <a:pPr algn="just"/>
            <a:r>
              <a:rPr lang="pt-BR" dirty="0"/>
              <a:t>2.	(Include) O sistema executa o fluxo "Selecionar Perfil do Usuário" para definir dicas personalizadas com base no perfil do usuário.</a:t>
            </a:r>
          </a:p>
          <a:p>
            <a:pPr algn="just"/>
            <a:r>
              <a:rPr lang="pt-BR" dirty="0"/>
              <a:t>3.	O sistema exibe uma lista de dicas personalizadas com base no tipo de resíduo mais gerado pelo usuário. </a:t>
            </a:r>
          </a:p>
          <a:p>
            <a:pPr algn="just"/>
            <a:r>
              <a:rPr lang="pt-BR" dirty="0"/>
              <a:t>4.	O usuário pode clicar em uma dica para visualizar detalhes adicionais ou ignorá-las. </a:t>
            </a:r>
          </a:p>
          <a:p>
            <a:pPr algn="just"/>
            <a:r>
              <a:rPr lang="pt-BR" dirty="0"/>
              <a:t>5.	O sistema permite que o usuário marque as dicas como "Lidas" ou "Interessantes", para referenciá-las posteriormente.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DA61843-71CB-BF50-7ECB-A4729C167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Alternativo: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BBFBA24-39EF-0E53-C773-75454AB7DC1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dirty="0"/>
              <a:t>•	Se o sistema não encontrar dados suficientes sobre o perfil de consumo do usuário, ele pode exibir dicas genéricas de consumo consciente. </a:t>
            </a:r>
            <a:endParaRPr lang="en-US" u="sn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F2C20AA-EF47-02CA-B7B4-28E575CDF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: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6FFA315-DD79-4989-3490-5C30569DCB8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46985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•	Se houver uma falha de conexão ou erro no banco de dados durante o registro, o sistema exibe uma mensagem de erro ao usuário, sugerindo tentar novamente mais tarde. </a:t>
            </a:r>
          </a:p>
          <a:p>
            <a:pPr algn="just"/>
            <a:r>
              <a:rPr lang="pt-BR" dirty="0"/>
              <a:t>•	O sistema pode oferecer uma opção para salvar os dados localmente até que a conexão seja restabelecida. •	Se houver um erro no carregamento das dicas (por exemplo, falha no serviço de recomendação), o sistema notifica o usuário e tenta carregar novamente após um intervalo de tempo.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7DA9-4693-7A23-D026-8D7714FB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2AF16-62CE-C6A4-92E9-D1DD530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Autofit/>
          </a:bodyPr>
          <a:lstStyle/>
          <a:p>
            <a:r>
              <a:rPr lang="pt-BR" sz="3000" dirty="0"/>
              <a:t>Caso de Uso 3: Monitorar Quantidade de Resíduos Recicláveis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7ED2F1-39D7-F836-D831-A373072E3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Normal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684B0A-4C13-0DD0-BD16-255217B8786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1.	O usuário acessa a funcionalidade "Registrar Resíduos" no sistema. </a:t>
            </a:r>
          </a:p>
          <a:p>
            <a:pPr algn="just"/>
            <a:r>
              <a:rPr lang="pt-BR" dirty="0"/>
              <a:t>2.	O sistema solicita que o usuário informe o tipo de resíduo (plástico, papel, orgânico, etc.) e a quantidade (em kg ou unidades). </a:t>
            </a:r>
          </a:p>
          <a:p>
            <a:pPr algn="just"/>
            <a:r>
              <a:rPr lang="pt-BR" dirty="0"/>
              <a:t>3.	(Include) O sistema executa o fluxo "Validar Dados de Resíduos" para garantir que as informações estão corretas antes do registro.</a:t>
            </a:r>
          </a:p>
          <a:p>
            <a:pPr algn="just"/>
            <a:r>
              <a:rPr lang="pt-BR" dirty="0"/>
              <a:t>4.	O usuário preenche as informações e clica no botão "Registrar". </a:t>
            </a:r>
          </a:p>
          <a:p>
            <a:pPr algn="just"/>
            <a:r>
              <a:rPr lang="pt-BR" dirty="0"/>
              <a:t>5.	O sistema valida as informações (verifica se os campos obrigatórios foram preenchidos). </a:t>
            </a:r>
          </a:p>
          <a:p>
            <a:pPr algn="just"/>
            <a:r>
              <a:rPr lang="pt-BR" dirty="0"/>
              <a:t>6.	O sistema registra os dados de resíduos no banco de dados e confirma o registro ao usuário com uma mensagem de sucesso. </a:t>
            </a:r>
          </a:p>
          <a:p>
            <a:pPr algn="just"/>
            <a:r>
              <a:rPr lang="pt-BR" dirty="0"/>
              <a:t>7.	O usuário finaliza o processo ou insere novos registros. 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98DEE1-C3A3-996E-E413-453B947A4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Alternativo: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2162713-B82F-18FD-0961-1094B053AE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dirty="0"/>
              <a:t>•	Se o tipo de resíduo informado pelo usuário não estiver na lista permitida, o sistema exibe uma mensagem de erro e apresenta uma lista de materiais aceitos para escolha. </a:t>
            </a:r>
          </a:p>
          <a:p>
            <a:pPr algn="just"/>
            <a:r>
              <a:rPr lang="pt-BR" dirty="0"/>
              <a:t>•	O usuário pode corrigir as informações e submeter </a:t>
            </a:r>
            <a:r>
              <a:rPr lang="pt-BR" u="sng" dirty="0"/>
              <a:t>novamente</a:t>
            </a:r>
            <a:r>
              <a:rPr lang="pt-BR" dirty="0"/>
              <a:t>. </a:t>
            </a:r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FE7C786-FC09-6B4D-FD9B-4244E8B77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: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ABEFF6D-0197-5C07-0175-047438D7C0C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/>
          <a:lstStyle/>
          <a:p>
            <a:pPr algn="just"/>
            <a:r>
              <a:rPr lang="pt-BR" dirty="0"/>
              <a:t>•	Se houver uma falha de conexão ou erro no banco de dados durante o registro, o sistema exibe uma mensagem de erro ao usuário, sugerindo tentar novamente mais tarde. </a:t>
            </a:r>
          </a:p>
          <a:p>
            <a:pPr algn="just"/>
            <a:r>
              <a:rPr lang="pt-BR" dirty="0"/>
              <a:t>•	O sistema pode oferecer uma opção para salvar os dados localmente até que a conexão seja restabelecida.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35E-5CF1-74C3-66E6-B2FC3019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8D81E-79D4-8B22-DDCB-BC7FFA50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 fontScale="90000"/>
          </a:bodyPr>
          <a:lstStyle/>
          <a:p>
            <a:r>
              <a:rPr lang="pt-BR" dirty="0"/>
              <a:t>Caso de Uso 4: Agendar Coleta de Resíduos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7634AC-E8E3-1B9D-8DF0-F87E9517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Normal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A1E8255-8B9E-6877-E4B7-3B27AB52571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1.	O usuário acessa a funcionalidade "Agendar Coleta de Resíduos". </a:t>
            </a:r>
          </a:p>
          <a:p>
            <a:pPr algn="just"/>
            <a:r>
              <a:rPr lang="pt-BR" dirty="0"/>
              <a:t>2.	O sistema solicita que o usuário insira a localização para a coleta e selecione o tipo de resíduo a ser coletado. </a:t>
            </a:r>
          </a:p>
          <a:p>
            <a:pPr algn="just"/>
            <a:r>
              <a:rPr lang="pt-BR" dirty="0"/>
              <a:t>3.	O usuário escolhe uma data e horário disponíveis para a coleta. </a:t>
            </a:r>
          </a:p>
          <a:p>
            <a:pPr algn="just"/>
            <a:r>
              <a:rPr lang="pt-BR" dirty="0"/>
              <a:t>4.	(</a:t>
            </a:r>
            <a:r>
              <a:rPr lang="pt-BR" dirty="0" err="1"/>
              <a:t>Extend</a:t>
            </a:r>
            <a:r>
              <a:rPr lang="pt-BR" dirty="0"/>
              <a:t>) Se o horário desejado não estiver disponível, o sistema executa o fluxo "Confirmar Disponibilidade de Horário" para sugerir datas alternativas.</a:t>
            </a:r>
          </a:p>
          <a:p>
            <a:pPr algn="just"/>
            <a:r>
              <a:rPr lang="pt-BR" dirty="0"/>
              <a:t>5.	O sistema valida as informações e confirma o agendamento. </a:t>
            </a:r>
          </a:p>
          <a:p>
            <a:pPr algn="just"/>
            <a:r>
              <a:rPr lang="pt-BR" dirty="0"/>
              <a:t>6.	O usuário recebe uma confirmação e pode visualizar ou editar o agendamento futuramente. </a:t>
            </a:r>
          </a:p>
          <a:p>
            <a:pPr algn="just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0FD7B52-3DCA-BFD7-E8A0-D0F35C993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Alternativo: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0126D9C-2701-D0EE-BFB1-9CDAADDDA59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/>
          <a:lstStyle/>
          <a:p>
            <a:pPr algn="just"/>
            <a:r>
              <a:rPr lang="pt-BR" dirty="0"/>
              <a:t>•	Se não houver disponibilidade de data/horário, o sistema informa o usuário e sugere datas alternativas para a coleta.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0FABDC5-9DEE-04D3-B6C6-0424DEDA0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Exceção</a:t>
            </a:r>
            <a:r>
              <a:rPr lang="en-US" dirty="0"/>
              <a:t>: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83FF737-9BBF-0699-D5CB-789FB6D5B96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/>
          <a:lstStyle/>
          <a:p>
            <a:pPr algn="just"/>
            <a:r>
              <a:rPr lang="pt-BR" dirty="0"/>
              <a:t>Se houver uma falha de comunicação com o serviço de agendamento, o sistema exibe uma mensagem de erro e sugere que o usuário tente novamente mais tarde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895E-558D-3E03-DB9D-6F97E0E40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534F1-9AB2-5C15-1963-44A71087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 anchor="ctr">
            <a:normAutofit/>
          </a:bodyPr>
          <a:lstStyle/>
          <a:p>
            <a:r>
              <a:rPr lang="pt-BR" dirty="0"/>
              <a:t>Atores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35A626-0BD0-6309-E669-BB1AFDA3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26907"/>
            <a:ext cx="3300984" cy="764782"/>
          </a:xfrm>
        </p:spPr>
        <p:txBody>
          <a:bodyPr/>
          <a:lstStyle/>
          <a:p>
            <a:r>
              <a:rPr lang="en-US" dirty="0" err="1"/>
              <a:t>Usuário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A2E008F-14F7-013E-DD9C-0FDD20AA5A0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1845174"/>
            <a:ext cx="3201005" cy="4860426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Representa o cidadão que utiliza o sistema para registrar resíduos, receber dicas, monitorar a quantidade reciclada e agendar coletas de resíduos recicláveis.</a:t>
            </a:r>
            <a:endParaRPr lang="en-US" sz="20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AF34049-424F-40F4-3E31-28781A69F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026905"/>
            <a:ext cx="3300984" cy="764783"/>
          </a:xfrm>
        </p:spPr>
        <p:txBody>
          <a:bodyPr/>
          <a:lstStyle/>
          <a:p>
            <a:r>
              <a:rPr lang="en-US" dirty="0"/>
              <a:t>Sistema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49B683-1AD3-7518-2311-48A64A94C1B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1851033"/>
            <a:ext cx="3300984" cy="3940165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Atua na interação com o usuário, processando dados, validando informações e fornecendo respostas às solicitações.</a:t>
            </a:r>
            <a:endParaRPr lang="en-US" sz="200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1F77FD7-3240-9611-C3BD-34ABF5D8C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026025"/>
            <a:ext cx="3300984" cy="764782"/>
          </a:xfrm>
        </p:spPr>
        <p:txBody>
          <a:bodyPr/>
          <a:lstStyle/>
          <a:p>
            <a:r>
              <a:rPr lang="en-US" sz="2000" dirty="0" err="1"/>
              <a:t>Serviço</a:t>
            </a:r>
            <a:r>
              <a:rPr lang="en-US" sz="2000" dirty="0"/>
              <a:t> de Coleta(</a:t>
            </a:r>
            <a:r>
              <a:rPr lang="en-US" sz="2000" dirty="0" err="1"/>
              <a:t>Opcional</a:t>
            </a:r>
            <a:r>
              <a:rPr lang="en-US" sz="2000" dirty="0"/>
              <a:t>)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70E7651-409C-8C86-6F55-8A96DE54D8E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1845174"/>
            <a:ext cx="3300984" cy="3023089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Pode ser incluído caso o sistema interaja diretamente com serviços de coleta externos.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5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{D87889D7-3CD3-4385-962A-164FFF4C7421}tf55705232_win32</Template>
  <TotalTime>130</TotalTime>
  <Words>3735</Words>
  <Application>Microsoft Office PowerPoint</Application>
  <PresentationFormat>Widescreen</PresentationFormat>
  <Paragraphs>288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Goudy Old Style</vt:lpstr>
      <vt:lpstr>Wingdings 2</vt:lpstr>
      <vt:lpstr>SlateVTI</vt:lpstr>
      <vt:lpstr>O sistema de Gerenciamento de Resíduos e Reciclagem Doméstica </vt:lpstr>
      <vt:lpstr>Justificativa: </vt:lpstr>
      <vt:lpstr>ODS 12: Consumo e produção responsáveis </vt:lpstr>
      <vt:lpstr>Diagrama de Casos de Uso</vt:lpstr>
      <vt:lpstr>Caso de Uso 1: Registrar Resíduos </vt:lpstr>
      <vt:lpstr>Caso de Uso 2: Receber Dicas de Consumo Responsável </vt:lpstr>
      <vt:lpstr>Caso de Uso 3: Monitorar Quantidade de Resíduos Recicláveis </vt:lpstr>
      <vt:lpstr>Caso de Uso 4: Agendar Coleta de Resíduos </vt:lpstr>
      <vt:lpstr>Atores</vt:lpstr>
      <vt:lpstr>Requisitos Iniciais Funcionais</vt:lpstr>
      <vt:lpstr>Requisitos Iniciais Funcionais</vt:lpstr>
      <vt:lpstr>Requisitos Iniciais Não-Funcionais</vt:lpstr>
      <vt:lpstr>Requisitos Iniciais Não-Funcionais</vt:lpstr>
      <vt:lpstr>Diagramas de sequência Caso de Uso 1: Registrar Resíduos </vt:lpstr>
      <vt:lpstr>Diagramas de sequência Caso de Uso 2: Receber Dicas de Consumo Responsável </vt:lpstr>
      <vt:lpstr> Diagramas de sequência Caso de Uso 3: Monitorar Quantidade de Resíduos Recicláveis </vt:lpstr>
      <vt:lpstr>Diagramas de sequência Caso de Uso 4: Agendar Coleta de Resíduos </vt:lpstr>
      <vt:lpstr>Diagramas de Comunicação Caso de Uso 1: Registrar Resíduos </vt:lpstr>
      <vt:lpstr>Diagramas de Comunicação Caso de Uso 2: Receber Dicas de Consumo Responsável </vt:lpstr>
      <vt:lpstr>Diagramas de Comunicação Caso de Uso 3: Monitorar Quantidade de Resíduos Recicláveis </vt:lpstr>
      <vt:lpstr>Diagramas de Comunicação Caso de Uso 4: Agendar Coleta de Resíduos </vt:lpstr>
      <vt:lpstr>Diagrama de Classes Classe: Usuario </vt:lpstr>
      <vt:lpstr>Diagrama de Classes Classe: Sistema </vt:lpstr>
      <vt:lpstr>Diagrama de Classes Classe: Residuo </vt:lpstr>
      <vt:lpstr>Diagrama de Classes Classe: Coleta </vt:lpstr>
      <vt:lpstr>Diagrama de Classes Classe: Dica </vt:lpstr>
      <vt:lpstr>  Diagrama de Classes  </vt:lpstr>
      <vt:lpstr>  Diagrama de Classes  </vt:lpstr>
      <vt:lpstr>  Diagrama de Atividades  </vt:lpstr>
      <vt:lpstr>  Diagrama de Atividades  </vt:lpstr>
      <vt:lpstr>  Diagrama de Atividades  </vt:lpstr>
      <vt:lpstr>  Diagrama de Estados  </vt:lpstr>
      <vt:lpstr>  Diagrama de Estados  </vt:lpstr>
      <vt:lpstr>  Diagrama de Estados 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Paulo</dc:creator>
  <cp:lastModifiedBy>Joao Paulo</cp:lastModifiedBy>
  <cp:revision>9</cp:revision>
  <dcterms:created xsi:type="dcterms:W3CDTF">2024-11-28T18:49:13Z</dcterms:created>
  <dcterms:modified xsi:type="dcterms:W3CDTF">2024-11-28T21:13:03Z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