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508" r:id="rId6"/>
    <p:sldId id="561" r:id="rId7"/>
    <p:sldId id="522" r:id="rId8"/>
    <p:sldId id="558" r:id="rId9"/>
    <p:sldId id="559" r:id="rId10"/>
    <p:sldId id="549" r:id="rId11"/>
    <p:sldId id="550" r:id="rId12"/>
    <p:sldId id="551" r:id="rId13"/>
    <p:sldId id="489" r:id="rId14"/>
    <p:sldId id="265" r:id="rId15"/>
    <p:sldId id="267" r:id="rId16"/>
    <p:sldId id="564" r:id="rId17"/>
    <p:sldId id="563" r:id="rId18"/>
    <p:sldId id="271" r:id="rId19"/>
    <p:sldId id="272" r:id="rId20"/>
    <p:sldId id="562" r:id="rId21"/>
    <p:sldId id="524" r:id="rId22"/>
    <p:sldId id="565" r:id="rId23"/>
    <p:sldId id="525" r:id="rId24"/>
    <p:sldId id="503" r:id="rId25"/>
    <p:sldId id="504" r:id="rId26"/>
    <p:sldId id="505" r:id="rId27"/>
    <p:sldId id="506" r:id="rId28"/>
    <p:sldId id="292" r:id="rId29"/>
    <p:sldId id="293" r:id="rId30"/>
    <p:sldId id="511" r:id="rId31"/>
    <p:sldId id="513" r:id="rId32"/>
    <p:sldId id="294" r:id="rId33"/>
    <p:sldId id="533" r:id="rId34"/>
    <p:sldId id="295" r:id="rId35"/>
    <p:sldId id="560" r:id="rId36"/>
    <p:sldId id="566" r:id="rId37"/>
    <p:sldId id="297" r:id="rId38"/>
    <p:sldId id="298" r:id="rId3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9D2"/>
    <a:srgbClr val="E3E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0" autoAdjust="0"/>
    <p:restoredTop sz="74183" autoAdjust="0"/>
  </p:normalViewPr>
  <p:slideViewPr>
    <p:cSldViewPr snapToGrid="0">
      <p:cViewPr varScale="1">
        <p:scale>
          <a:sx n="76" d="100"/>
          <a:sy n="76" d="100"/>
        </p:scale>
        <p:origin x="6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20145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092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다음은 저희 프로젝트의 전체적인 과정입니다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먼저 자산 중에는 </a:t>
            </a:r>
            <a:r>
              <a:rPr lang="en-US" altLang="ko-KR" baseline="0" dirty="0"/>
              <a:t>ETF, SPY, IEV…</a:t>
            </a:r>
            <a:r>
              <a:rPr lang="ko-KR" altLang="en-US" baseline="0" dirty="0"/>
              <a:t>이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중 사용자가 자신이 가지고 있거나</a:t>
            </a:r>
            <a:r>
              <a:rPr lang="en-US" altLang="ko-KR" baseline="0" dirty="0"/>
              <a:t> </a:t>
            </a:r>
            <a:r>
              <a:rPr lang="ko-KR" altLang="en-US" baseline="0" dirty="0"/>
              <a:t>투자하려고 하는 자산 선택합니다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 뒤 전략 알고리즘을 선택합니다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전략 종류 중에 전통적 자산배분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위험기반 자산배분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모멘텀기반</a:t>
            </a:r>
            <a:r>
              <a:rPr lang="ko-KR" altLang="en-US" baseline="0" dirty="0"/>
              <a:t> 자산배분이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중 전통적 자산배분에는 </a:t>
            </a:r>
            <a:r>
              <a:rPr lang="ko-KR" altLang="en-US" baseline="0" dirty="0" err="1"/>
              <a:t>동일비중이있고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위험기반 자산배분에는 최대분산 효과</a:t>
            </a:r>
            <a:r>
              <a:rPr lang="en-US" altLang="ko-KR" baseline="0" dirty="0"/>
              <a:t>, </a:t>
            </a:r>
            <a:r>
              <a:rPr lang="ko-KR" altLang="en-US" baseline="0" dirty="0"/>
              <a:t>최소분산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위험균형이 있고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모멘텀</a:t>
            </a:r>
            <a:r>
              <a:rPr lang="ko-KR" altLang="en-US" baseline="0" dirty="0"/>
              <a:t> 기반 자산배분에는 </a:t>
            </a:r>
            <a:r>
              <a:rPr lang="ko-KR" altLang="en-US" baseline="0" dirty="0" err="1"/>
              <a:t>모멘텀이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</a:t>
            </a:r>
            <a:r>
              <a:rPr lang="ko-KR" altLang="en-US" baseline="0" dirty="0" err="1"/>
              <a:t>전략중에</a:t>
            </a:r>
            <a:r>
              <a:rPr lang="ko-KR" altLang="en-US" baseline="0" dirty="0"/>
              <a:t> 사용자가 원하는 전략 알고리즘 선택합니다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 뒤 사용자가 선택한 전략 알고리즘을 세부조정 한 후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그에 따른 과거시뮬레이션 결과를 보여줍니다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사용자가 원하는 결과가 나오지 않았다면 전략 알고리즘 세부조정을 다시 조정하거나 전략 알고리즘을 다시 선택하는 방법으로 사용자가 원하는 결과를 얻을 수 있게끔 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중에서 이번 주는 동일비중전략 부분에 대해 설명하겠습니다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추천포트폴리오 제시</a:t>
            </a:r>
            <a:r>
              <a:rPr lang="en-US" altLang="ko-KR" baseline="0" dirty="0"/>
              <a:t>?</a:t>
            </a:r>
          </a:p>
          <a:p>
            <a:r>
              <a:rPr lang="ko-KR" altLang="en-US" baseline="0" dirty="0"/>
              <a:t>과거에 </a:t>
            </a:r>
            <a:r>
              <a:rPr lang="en-US" altLang="ko-KR" baseline="0" dirty="0"/>
              <a:t>5:5 </a:t>
            </a:r>
            <a:r>
              <a:rPr lang="ko-KR" altLang="en-US" baseline="0" dirty="0"/>
              <a:t>비중으로 투자를 했다면 다음에는 </a:t>
            </a:r>
            <a:r>
              <a:rPr lang="en-US" altLang="ko-KR" baseline="0" dirty="0"/>
              <a:t>?:?</a:t>
            </a:r>
            <a:r>
              <a:rPr lang="ko-KR" altLang="en-US" baseline="0" dirty="0"/>
              <a:t> 비중으로 투자를 </a:t>
            </a:r>
            <a:r>
              <a:rPr lang="ko-KR" altLang="en-US" baseline="0" dirty="0" err="1"/>
              <a:t>하는게</a:t>
            </a:r>
            <a:r>
              <a:rPr lang="ko-KR" altLang="en-US" baseline="0" dirty="0"/>
              <a:t> 수익률이 </a:t>
            </a:r>
            <a:r>
              <a:rPr lang="ko-KR" altLang="en-US" baseline="0" dirty="0" err="1"/>
              <a:t>좋을것이다라고</a:t>
            </a:r>
            <a:r>
              <a:rPr lang="ko-KR" altLang="en-US" baseline="0" dirty="0"/>
              <a:t> 제시해주는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전략알고리즘이 타당한지에 대한 설명 </a:t>
            </a:r>
            <a:r>
              <a:rPr lang="en-US" altLang="ko-KR" baseline="0" dirty="0"/>
              <a:t>: </a:t>
            </a:r>
          </a:p>
          <a:p>
            <a:r>
              <a:rPr lang="ko-KR" altLang="en-US" baseline="0" dirty="0"/>
              <a:t> 사용자가 선택한 전략이 특정 </a:t>
            </a:r>
            <a:r>
              <a:rPr lang="ko-KR" altLang="en-US" baseline="0" dirty="0" err="1"/>
              <a:t>자산군</a:t>
            </a:r>
            <a:r>
              <a:rPr lang="ko-KR" altLang="en-US" baseline="0" dirty="0"/>
              <a:t> 데이터에만 적용되어 </a:t>
            </a:r>
            <a:r>
              <a:rPr lang="ko-KR" altLang="en-US" baseline="0" dirty="0" err="1"/>
              <a:t>과최적화</a:t>
            </a:r>
            <a:r>
              <a:rPr lang="ko-KR" altLang="en-US" baseline="0" dirty="0"/>
              <a:t> 될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이러한 </a:t>
            </a:r>
            <a:r>
              <a:rPr lang="ko-KR" altLang="en-US" baseline="0" dirty="0" err="1"/>
              <a:t>과최적화를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막기위해서</a:t>
            </a:r>
            <a:r>
              <a:rPr lang="ko-KR" altLang="en-US" baseline="0" dirty="0"/>
              <a:t> 사용자는</a:t>
            </a:r>
            <a:endParaRPr lang="en-US" altLang="ko-KR" baseline="0" dirty="0"/>
          </a:p>
          <a:p>
            <a:r>
              <a:rPr lang="ko-KR" altLang="en-US" baseline="0" dirty="0"/>
              <a:t>다른 </a:t>
            </a:r>
            <a:r>
              <a:rPr lang="ko-KR" altLang="en-US" baseline="0" dirty="0" err="1"/>
              <a:t>자산군을</a:t>
            </a:r>
            <a:r>
              <a:rPr lang="ko-KR" altLang="en-US" baseline="0" dirty="0"/>
              <a:t> 선택하여 이 전략이 다른 </a:t>
            </a:r>
            <a:r>
              <a:rPr lang="ko-KR" altLang="en-US" baseline="0" dirty="0" err="1"/>
              <a:t>자산군에서도</a:t>
            </a:r>
            <a:r>
              <a:rPr lang="ko-KR" altLang="en-US" baseline="0" dirty="0"/>
              <a:t> 효과적인지 아닌지 볼 수 있습니다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en-US" altLang="ko-KR" baseline="0" dirty="0"/>
              <a:t>DBC</a:t>
            </a:r>
            <a:r>
              <a:rPr lang="ko-KR" altLang="en-US" baseline="0" dirty="0"/>
              <a:t>는 상품</a:t>
            </a:r>
            <a:r>
              <a:rPr lang="en-US" altLang="ko-KR" baseline="0" dirty="0"/>
              <a:t>ETF</a:t>
            </a:r>
            <a:r>
              <a:rPr lang="ko-KR" altLang="en-US" baseline="0" dirty="0"/>
              <a:t>를 말하며 예를 들어 원유가 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예를 들어 위험을 싫어하는 사용자들은 최소분산 포트폴리오를 선택할 것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3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632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63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632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82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314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이해하기 쉽게 예를 들어보겠습니다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화면에 보이시는 </a:t>
            </a:r>
            <a:r>
              <a:rPr lang="en-US" altLang="ko-KR" baseline="0" dirty="0"/>
              <a:t>SPY, TLT</a:t>
            </a:r>
            <a:r>
              <a:rPr lang="ko-KR" altLang="en-US" baseline="0" dirty="0"/>
              <a:t>라는 </a:t>
            </a:r>
            <a:r>
              <a:rPr lang="en-US" altLang="ko-KR" baseline="0" dirty="0"/>
              <a:t>ETF</a:t>
            </a:r>
            <a:r>
              <a:rPr lang="ko-KR" altLang="en-US" baseline="0" dirty="0"/>
              <a:t>로 하나는 </a:t>
            </a:r>
            <a:r>
              <a:rPr lang="ko-KR" altLang="en-US" baseline="0" dirty="0" err="1"/>
              <a:t>동일비중</a:t>
            </a:r>
            <a:r>
              <a:rPr lang="ko-KR" altLang="en-US" baseline="0" dirty="0"/>
              <a:t> 포트폴리오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하나는 최대분산효과 포트폴리오로 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여기서 최대분산효과 포트폴리오는 </a:t>
            </a:r>
            <a:r>
              <a:rPr lang="ko-KR" altLang="en-US" baseline="0" dirty="0" err="1"/>
              <a:t>동일비중</a:t>
            </a:r>
            <a:r>
              <a:rPr lang="ko-KR" altLang="en-US" baseline="0" dirty="0"/>
              <a:t> 포트폴리오보다 개선된 포트폴리오 전략입니다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동일 비중 포트폴리오의 상관관계는 </a:t>
            </a:r>
            <a:r>
              <a:rPr lang="en-US" altLang="ko-KR" baseline="0" dirty="0"/>
              <a:t>-0.43, </a:t>
            </a:r>
            <a:r>
              <a:rPr lang="ko-KR" altLang="en-US" baseline="0" dirty="0"/>
              <a:t>최대 </a:t>
            </a:r>
            <a:r>
              <a:rPr lang="ko-KR" altLang="en-US" baseline="0" dirty="0" err="1"/>
              <a:t>분산효과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포트폴리의</a:t>
            </a:r>
            <a:r>
              <a:rPr lang="ko-KR" altLang="en-US" baseline="0" dirty="0"/>
              <a:t> 상관관계는 </a:t>
            </a:r>
            <a:r>
              <a:rPr lang="en-US" altLang="ko-KR" baseline="0" dirty="0"/>
              <a:t>0.89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보시면 아시겠지만 연평균 수익률은 동일 비중 포트폴리오가 최대분산효과 포트폴리오보다 높게 나옵니다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또한 </a:t>
            </a:r>
            <a:r>
              <a:rPr lang="ko-KR" altLang="en-US" baseline="0" dirty="0" err="1"/>
              <a:t>동일비중</a:t>
            </a:r>
            <a:r>
              <a:rPr lang="ko-KR" altLang="en-US" baseline="0" dirty="0"/>
              <a:t> 포트폴리오는 안정적인 </a:t>
            </a:r>
            <a:r>
              <a:rPr lang="ko-KR" altLang="en-US" baseline="0" dirty="0" err="1"/>
              <a:t>우상향</a:t>
            </a:r>
            <a:r>
              <a:rPr lang="ko-KR" altLang="en-US" baseline="0" dirty="0"/>
              <a:t> 그래프를 나타내며 최대분산효과 포트폴리오는 변동성이 심합니다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위험이 높을수록 수익률이 높은 </a:t>
            </a:r>
            <a:r>
              <a:rPr lang="ko-KR" altLang="en-US" baseline="0" dirty="0" err="1"/>
              <a:t>하이리스크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하이리턴이</a:t>
            </a:r>
            <a:r>
              <a:rPr lang="ko-KR" altLang="en-US" baseline="0" dirty="0"/>
              <a:t> 일반적이며</a:t>
            </a:r>
            <a:r>
              <a:rPr lang="en-US" altLang="ko-KR" baseline="0" dirty="0"/>
              <a:t> </a:t>
            </a:r>
            <a:r>
              <a:rPr lang="ko-KR" altLang="en-US" baseline="0" dirty="0"/>
              <a:t>상관관계가 낮은 </a:t>
            </a:r>
            <a:r>
              <a:rPr lang="ko-KR" altLang="en-US" baseline="0" dirty="0" err="1"/>
              <a:t>자산군을</a:t>
            </a:r>
            <a:r>
              <a:rPr lang="ko-KR" altLang="en-US" baseline="0" dirty="0"/>
              <a:t> 선택하면 상관관계가 높은 </a:t>
            </a:r>
            <a:r>
              <a:rPr lang="ko-KR" altLang="en-US" baseline="0" dirty="0" err="1"/>
              <a:t>자산군을</a:t>
            </a:r>
            <a:endParaRPr lang="en-US" altLang="ko-KR" baseline="0" dirty="0"/>
          </a:p>
          <a:p>
            <a:r>
              <a:rPr lang="ko-KR" altLang="en-US" baseline="0" dirty="0"/>
              <a:t>선택하는 것보다 위험도 작고 수익률이 높아집니다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더 좋은 전략이더라도 어떤 </a:t>
            </a:r>
            <a:r>
              <a:rPr lang="ko-KR" altLang="en-US" baseline="0" dirty="0" err="1"/>
              <a:t>자산군을</a:t>
            </a:r>
            <a:r>
              <a:rPr lang="ko-KR" altLang="en-US" baseline="0" dirty="0"/>
              <a:t> 선택하느냐에 따라서 성과 차이가 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57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이해하기 쉽게 예를 들어보겠습니다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화면에 보이시는 </a:t>
            </a:r>
            <a:r>
              <a:rPr lang="en-US" altLang="ko-KR" baseline="0" dirty="0"/>
              <a:t>SPY, TLT</a:t>
            </a:r>
            <a:r>
              <a:rPr lang="ko-KR" altLang="en-US" baseline="0" dirty="0"/>
              <a:t>라는 </a:t>
            </a:r>
            <a:r>
              <a:rPr lang="en-US" altLang="ko-KR" baseline="0" dirty="0"/>
              <a:t>ETF</a:t>
            </a:r>
            <a:r>
              <a:rPr lang="ko-KR" altLang="en-US" baseline="0" dirty="0"/>
              <a:t>로 하나는 </a:t>
            </a:r>
            <a:r>
              <a:rPr lang="ko-KR" altLang="en-US" baseline="0" dirty="0" err="1"/>
              <a:t>동일비중</a:t>
            </a:r>
            <a:r>
              <a:rPr lang="ko-KR" altLang="en-US" baseline="0" dirty="0"/>
              <a:t> 포트폴리오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하나는 최대분산효과 포트폴리오로 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여기서 최대분산효과 포트폴리오는 </a:t>
            </a:r>
            <a:r>
              <a:rPr lang="ko-KR" altLang="en-US" baseline="0" dirty="0" err="1"/>
              <a:t>동일비중</a:t>
            </a:r>
            <a:r>
              <a:rPr lang="ko-KR" altLang="en-US" baseline="0" dirty="0"/>
              <a:t> 포트폴리오보다 개선된 포트폴리오 전략입니다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동일 비중 포트폴리오의 상관관계는 </a:t>
            </a:r>
            <a:r>
              <a:rPr lang="en-US" altLang="ko-KR" baseline="0" dirty="0"/>
              <a:t>-0.43, </a:t>
            </a:r>
            <a:r>
              <a:rPr lang="ko-KR" altLang="en-US" baseline="0" dirty="0"/>
              <a:t>최대 </a:t>
            </a:r>
            <a:r>
              <a:rPr lang="ko-KR" altLang="en-US" baseline="0" dirty="0" err="1"/>
              <a:t>분산효과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포트폴리의</a:t>
            </a:r>
            <a:r>
              <a:rPr lang="ko-KR" altLang="en-US" baseline="0" dirty="0"/>
              <a:t> 상관관계는 </a:t>
            </a:r>
            <a:r>
              <a:rPr lang="en-US" altLang="ko-KR" baseline="0" dirty="0"/>
              <a:t>0.89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보시면 아시겠지만 연평균 수익률은 동일 비중 포트폴리오가 최대분산효과 포트폴리오보다 높게 나옵니다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또한 </a:t>
            </a:r>
            <a:r>
              <a:rPr lang="ko-KR" altLang="en-US" baseline="0" dirty="0" err="1"/>
              <a:t>동일비중</a:t>
            </a:r>
            <a:r>
              <a:rPr lang="ko-KR" altLang="en-US" baseline="0" dirty="0"/>
              <a:t> 포트폴리오는 안정적인 </a:t>
            </a:r>
            <a:r>
              <a:rPr lang="ko-KR" altLang="en-US" baseline="0" dirty="0" err="1"/>
              <a:t>우상향</a:t>
            </a:r>
            <a:r>
              <a:rPr lang="ko-KR" altLang="en-US" baseline="0" dirty="0"/>
              <a:t> 그래프를 나타내며 최대분산효과 포트폴리오는 변동성이 심합니다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위험이 높을수록 수익률이 높은 </a:t>
            </a:r>
            <a:r>
              <a:rPr lang="ko-KR" altLang="en-US" baseline="0" dirty="0" err="1"/>
              <a:t>하이리스크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하이리턴이</a:t>
            </a:r>
            <a:r>
              <a:rPr lang="ko-KR" altLang="en-US" baseline="0" dirty="0"/>
              <a:t> 일반적이며</a:t>
            </a:r>
            <a:r>
              <a:rPr lang="en-US" altLang="ko-KR" baseline="0" dirty="0"/>
              <a:t> </a:t>
            </a:r>
            <a:r>
              <a:rPr lang="ko-KR" altLang="en-US" baseline="0" dirty="0"/>
              <a:t>상관관계가 낮은 </a:t>
            </a:r>
            <a:r>
              <a:rPr lang="ko-KR" altLang="en-US" baseline="0" dirty="0" err="1"/>
              <a:t>자산군을</a:t>
            </a:r>
            <a:r>
              <a:rPr lang="ko-KR" altLang="en-US" baseline="0" dirty="0"/>
              <a:t> 선택하면 상관관계가 높은 </a:t>
            </a:r>
            <a:r>
              <a:rPr lang="ko-KR" altLang="en-US" baseline="0" dirty="0" err="1"/>
              <a:t>자산군을</a:t>
            </a:r>
            <a:endParaRPr lang="en-US" altLang="ko-KR" baseline="0" dirty="0"/>
          </a:p>
          <a:p>
            <a:r>
              <a:rPr lang="ko-KR" altLang="en-US" baseline="0" dirty="0"/>
              <a:t>선택하는 것보다 위험도 작고 수익률이 높아집니다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더 좋은 전략이더라도 어떤 </a:t>
            </a:r>
            <a:r>
              <a:rPr lang="ko-KR" altLang="en-US" baseline="0" dirty="0" err="1"/>
              <a:t>자산군을</a:t>
            </a:r>
            <a:r>
              <a:rPr lang="ko-KR" altLang="en-US" baseline="0" dirty="0"/>
              <a:t> 선택하느냐에 따라서 성과 차이가 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6198D64-7E71-4ADE-8B89-C19C743667F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57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이해하기 쉽게 예를 들어보겠습니다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화면에 보이시는 </a:t>
            </a:r>
            <a:r>
              <a:rPr lang="en-US" altLang="ko-KR" baseline="0" dirty="0"/>
              <a:t>SPY, TLT</a:t>
            </a:r>
            <a:r>
              <a:rPr lang="ko-KR" altLang="en-US" baseline="0" dirty="0"/>
              <a:t>라는 </a:t>
            </a:r>
            <a:r>
              <a:rPr lang="en-US" altLang="ko-KR" baseline="0" dirty="0"/>
              <a:t>ETF</a:t>
            </a:r>
            <a:r>
              <a:rPr lang="ko-KR" altLang="en-US" baseline="0" dirty="0"/>
              <a:t>로 하나는 </a:t>
            </a:r>
            <a:r>
              <a:rPr lang="ko-KR" altLang="en-US" baseline="0" dirty="0" err="1"/>
              <a:t>동일비중</a:t>
            </a:r>
            <a:r>
              <a:rPr lang="ko-KR" altLang="en-US" baseline="0" dirty="0"/>
              <a:t> 포트폴리오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하나는 최대분산효과 포트폴리오로 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여기서 최대분산효과 포트폴리오는 </a:t>
            </a:r>
            <a:r>
              <a:rPr lang="ko-KR" altLang="en-US" baseline="0" dirty="0" err="1"/>
              <a:t>동일비중</a:t>
            </a:r>
            <a:r>
              <a:rPr lang="ko-KR" altLang="en-US" baseline="0" dirty="0"/>
              <a:t> 포트폴리오보다 개선된 포트폴리오 전략입니다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동일 비중 포트폴리오의 상관관계는 </a:t>
            </a:r>
            <a:r>
              <a:rPr lang="en-US" altLang="ko-KR" baseline="0" dirty="0"/>
              <a:t>-0.43, </a:t>
            </a:r>
            <a:r>
              <a:rPr lang="ko-KR" altLang="en-US" baseline="0" dirty="0"/>
              <a:t>최대 </a:t>
            </a:r>
            <a:r>
              <a:rPr lang="ko-KR" altLang="en-US" baseline="0" dirty="0" err="1"/>
              <a:t>분산효과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포트폴리의</a:t>
            </a:r>
            <a:r>
              <a:rPr lang="ko-KR" altLang="en-US" baseline="0" dirty="0"/>
              <a:t> 상관관계는 </a:t>
            </a:r>
            <a:r>
              <a:rPr lang="en-US" altLang="ko-KR" baseline="0" dirty="0"/>
              <a:t>0.89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보시면 아시겠지만 연평균 수익률은 동일 비중 포트폴리오가 최대분산효과 포트폴리오보다 높게 나옵니다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또한 </a:t>
            </a:r>
            <a:r>
              <a:rPr lang="ko-KR" altLang="en-US" baseline="0" dirty="0" err="1"/>
              <a:t>동일비중</a:t>
            </a:r>
            <a:r>
              <a:rPr lang="ko-KR" altLang="en-US" baseline="0" dirty="0"/>
              <a:t> 포트폴리오는 안정적인 </a:t>
            </a:r>
            <a:r>
              <a:rPr lang="ko-KR" altLang="en-US" baseline="0" dirty="0" err="1"/>
              <a:t>우상향</a:t>
            </a:r>
            <a:r>
              <a:rPr lang="ko-KR" altLang="en-US" baseline="0" dirty="0"/>
              <a:t> 그래프를 나타내며 최대분산효과 포트폴리오는 변동성이 심합니다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위험이 높을수록 수익률이 높은 </a:t>
            </a:r>
            <a:r>
              <a:rPr lang="ko-KR" altLang="en-US" baseline="0" dirty="0" err="1"/>
              <a:t>하이리스크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하이리턴이</a:t>
            </a:r>
            <a:r>
              <a:rPr lang="ko-KR" altLang="en-US" baseline="0" dirty="0"/>
              <a:t> 일반적이며</a:t>
            </a:r>
            <a:r>
              <a:rPr lang="en-US" altLang="ko-KR" baseline="0" dirty="0"/>
              <a:t> </a:t>
            </a:r>
            <a:r>
              <a:rPr lang="ko-KR" altLang="en-US" baseline="0" dirty="0"/>
              <a:t>상관관계가 낮은 </a:t>
            </a:r>
            <a:r>
              <a:rPr lang="ko-KR" altLang="en-US" baseline="0" dirty="0" err="1"/>
              <a:t>자산군을</a:t>
            </a:r>
            <a:r>
              <a:rPr lang="ko-KR" altLang="en-US" baseline="0" dirty="0"/>
              <a:t> 선택하면 상관관계가 높은 </a:t>
            </a:r>
            <a:r>
              <a:rPr lang="ko-KR" altLang="en-US" baseline="0" dirty="0" err="1"/>
              <a:t>자산군을</a:t>
            </a:r>
            <a:endParaRPr lang="en-US" altLang="ko-KR" baseline="0" dirty="0"/>
          </a:p>
          <a:p>
            <a:r>
              <a:rPr lang="ko-KR" altLang="en-US" baseline="0" dirty="0"/>
              <a:t>선택하는 것보다 위험도 작고 수익률이 높아집니다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더 좋은 전략이더라도 어떤 </a:t>
            </a:r>
            <a:r>
              <a:rPr lang="ko-KR" altLang="en-US" baseline="0" dirty="0" err="1"/>
              <a:t>자산군을</a:t>
            </a:r>
            <a:r>
              <a:rPr lang="ko-KR" altLang="en-US" baseline="0" dirty="0"/>
              <a:t> 선택하느냐에 따라서 성과 차이가 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95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76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686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801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 다음은 최소 분산 전략과 최대분산효과전략에 대한 년도 별 수익률 그래프 입니다</a:t>
            </a:r>
          </a:p>
          <a:p>
            <a:r>
              <a:rPr lang="ko-KR" altLang="en-US" dirty="0"/>
              <a:t>해당 그래프를 보시면 </a:t>
            </a:r>
            <a:r>
              <a:rPr lang="en-US" altLang="ko-KR" dirty="0"/>
              <a:t>2008</a:t>
            </a:r>
            <a:r>
              <a:rPr lang="ko-KR" altLang="en-US" dirty="0"/>
              <a:t>년 금융위기 이벤트 때</a:t>
            </a:r>
          </a:p>
          <a:p>
            <a:r>
              <a:rPr lang="ko-KR" altLang="en-US" dirty="0"/>
              <a:t>최대분산효과 전략은 상대적으로 최소분산전략보다  체계적위험을 방어하는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</a:t>
            </a:r>
            <a:r>
              <a:rPr lang="en-US" altLang="ko-KR" dirty="0"/>
              <a:t>2005</a:t>
            </a:r>
            <a:r>
              <a:rPr lang="ko-KR" altLang="en-US" dirty="0"/>
              <a:t>년 경제가 호황일 때   최대분산효과전략은 상대적으로 높은 수익률을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이러한 이벤트에 대해 </a:t>
            </a:r>
          </a:p>
          <a:p>
            <a:r>
              <a:rPr lang="ko-KR" altLang="en-US" dirty="0"/>
              <a:t>전략이 어떻게 반응하는지를 보고 사용자는 전략을 세부 조정 하는 등의 전략을 발전시킬 수 있게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그래프는 년도로 보여진 그래프는 거시적이며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06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전략의 월별 수익률과 연도별 수익률을 값을 보여주는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시계열</a:t>
            </a:r>
            <a:r>
              <a:rPr lang="ko-KR" altLang="en-US" baseline="0" dirty="0"/>
              <a:t> 자료 </a:t>
            </a:r>
            <a:r>
              <a:rPr lang="ko-KR" altLang="en-US" dirty="0"/>
              <a:t>코드</a:t>
            </a:r>
            <a:r>
              <a:rPr lang="ko-KR" altLang="en-US" baseline="0" dirty="0"/>
              <a:t> 설명 부분입니다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왼쪽이 월을 보여주는 표이며 오른쪽이 년도를 보여주는 표 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위에 보여지는 </a:t>
            </a:r>
            <a:r>
              <a:rPr lang="en-US" altLang="ko-KR" baseline="0" dirty="0"/>
              <a:t>Show 10 entries</a:t>
            </a:r>
            <a:r>
              <a:rPr lang="ko-KR" altLang="en-US" baseline="0" dirty="0"/>
              <a:t>에서 표 에 보여지는 개수를 조절 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표 에 보여지는 최대 개수는 </a:t>
            </a:r>
            <a:r>
              <a:rPr lang="en-US" altLang="ko-KR" baseline="0" dirty="0"/>
              <a:t>10</a:t>
            </a:r>
            <a:r>
              <a:rPr lang="ko-KR" altLang="en-US" baseline="0" dirty="0"/>
              <a:t>개씩 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이러한 </a:t>
            </a:r>
            <a:r>
              <a:rPr lang="ko-KR" altLang="en-US" baseline="0" dirty="0" err="1"/>
              <a:t>시계열</a:t>
            </a:r>
            <a:r>
              <a:rPr lang="ko-KR" altLang="en-US" baseline="0" dirty="0"/>
              <a:t> 자료는 통계분석 하는데 쓰이기 때문에 궁극적으로 저희는 사용자들에게 </a:t>
            </a:r>
            <a:r>
              <a:rPr lang="ko-KR" altLang="en-US" baseline="0" dirty="0" err="1"/>
              <a:t>데이터값을</a:t>
            </a:r>
            <a:r>
              <a:rPr lang="ko-KR" altLang="en-US" baseline="0" dirty="0"/>
              <a:t> 제공해줍니다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02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표는 전략의</a:t>
            </a:r>
            <a:r>
              <a:rPr lang="ko-KR" altLang="en-US" baseline="0" dirty="0"/>
              <a:t> 역사적 가중치를 보여주는 표입니다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위에 보여지는 </a:t>
            </a:r>
            <a:r>
              <a:rPr lang="en-US" altLang="ko-KR" baseline="0" dirty="0"/>
              <a:t>show 10 entries</a:t>
            </a:r>
            <a:r>
              <a:rPr lang="ko-KR" altLang="en-US" baseline="0" dirty="0"/>
              <a:t>에서 표에 보여지는 개수를 조절할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표에 보여지는 개수는 최대 </a:t>
            </a:r>
            <a:r>
              <a:rPr lang="en-US" altLang="ko-KR" baseline="0" dirty="0"/>
              <a:t>10</a:t>
            </a:r>
            <a:r>
              <a:rPr lang="ko-KR" altLang="en-US" baseline="0" dirty="0"/>
              <a:t>개입니다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사용자가 쉽게 전략에 대한 가중치 데이터를 </a:t>
            </a:r>
            <a:r>
              <a:rPr lang="ko-KR" altLang="en-US" dirty="0" err="1"/>
              <a:t>볼수있게합니다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8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GTAA</a:t>
            </a:r>
            <a:r>
              <a:rPr lang="ko-KR" altLang="en-US" dirty="0"/>
              <a:t>프로젝트를 통해 얻을 수 있는 기대효과</a:t>
            </a:r>
            <a:r>
              <a:rPr lang="ko-KR" altLang="en-US" baseline="0" dirty="0"/>
              <a:t> 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첫 번째론 일반인들도 쉽게 전 세계 자산에 투자할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두 번째 일반인들도 쉽게 펀드매니저들이 투자하는 방식으로 스스로 투자할 수 있으며 자신이 원하는 투자 전략을 만들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세 </a:t>
            </a:r>
            <a:r>
              <a:rPr lang="ko-KR" altLang="en-US" dirty="0" err="1"/>
              <a:t>번재</a:t>
            </a:r>
            <a:r>
              <a:rPr lang="ko-KR" altLang="en-US" dirty="0"/>
              <a:t> 펀드를 들지 않기 때문에 거래수수료 및 운용 수수료를 최소화 함으로써 기대 수익률을 높일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이상 </a:t>
            </a:r>
            <a:r>
              <a:rPr lang="en-US" altLang="ko-KR" dirty="0"/>
              <a:t>GTAA F</a:t>
            </a:r>
            <a:r>
              <a:rPr lang="ko-KR" altLang="en-US" dirty="0"/>
              <a:t>조 최종발표를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34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/>
              <a:t>피터린치의</a:t>
            </a:r>
            <a:r>
              <a:rPr lang="ko-KR" altLang="en-US" baseline="0" dirty="0"/>
              <a:t> 마젤란펀드는 </a:t>
            </a:r>
            <a:r>
              <a:rPr lang="en-US" altLang="ko-KR" baseline="0" dirty="0"/>
              <a:t>13</a:t>
            </a:r>
            <a:r>
              <a:rPr lang="ko-KR" altLang="en-US" baseline="0" dirty="0" err="1"/>
              <a:t>년동안</a:t>
            </a:r>
            <a:r>
              <a:rPr lang="ko-KR" altLang="en-US" baseline="0" dirty="0"/>
              <a:t> </a:t>
            </a:r>
            <a:r>
              <a:rPr lang="en-US" altLang="ko-KR" baseline="0" dirty="0"/>
              <a:t>2700%</a:t>
            </a:r>
            <a:r>
              <a:rPr lang="ko-KR" altLang="en-US" baseline="0" dirty="0"/>
              <a:t>의 수익을 낸 펀드로 유명한데요</a:t>
            </a:r>
            <a:r>
              <a:rPr lang="en-US" altLang="ko-KR" baseline="0" dirty="0"/>
              <a:t>, (</a:t>
            </a:r>
            <a:r>
              <a:rPr lang="ko-KR" altLang="en-US" baseline="0" dirty="0"/>
              <a:t>위 그래프를 보면 주황색은 시장수익률이고 파란색은 </a:t>
            </a:r>
            <a:r>
              <a:rPr lang="ko-KR" altLang="en-US" baseline="0" dirty="0" err="1"/>
              <a:t>마젤란펀드</a:t>
            </a:r>
            <a:r>
              <a:rPr lang="ko-KR" altLang="en-US" baseline="0" dirty="0"/>
              <a:t> 수익률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 펀드의 수익률이 높을수록 시장대비 위험</a:t>
            </a:r>
            <a:r>
              <a:rPr lang="en-US" altLang="ko-KR" baseline="0" dirty="0"/>
              <a:t>(</a:t>
            </a:r>
            <a:r>
              <a:rPr lang="ko-KR" altLang="en-US" baseline="0" dirty="0"/>
              <a:t>변동성</a:t>
            </a:r>
            <a:r>
              <a:rPr lang="en-US" altLang="ko-KR" baseline="0" dirty="0"/>
              <a:t>) </a:t>
            </a:r>
            <a:r>
              <a:rPr lang="ko-KR" altLang="en-US" baseline="0" dirty="0"/>
              <a:t>또한 크다는 걸 알 수 있습니다</a:t>
            </a:r>
            <a:r>
              <a:rPr lang="en-US" altLang="ko-KR" baseline="0" dirty="0"/>
              <a:t>.) </a:t>
            </a:r>
          </a:p>
          <a:p>
            <a:r>
              <a:rPr lang="ko-KR" altLang="en-US" baseline="0" dirty="0"/>
              <a:t>하지만 마젤란 펀드 고객 중 절반이상이 손실을 봤다고 합니다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왜냐하면 투자자들은 단기적으로 시장이 상승할 때 펀드에 가입하고 시장이 하락 할 때 펀드를 파는 방식으로 투자를 해왔기 때문입니다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따라서 아무리 좋은 펀드 상품이 있다고 해도 펀드를 잘 이해하지 않으면 소용이 없습니다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이처럼 투자를 성공적으로 하기 위해서는 펀드의 투자전략을 잘 이해해야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저희 </a:t>
            </a:r>
            <a:r>
              <a:rPr lang="en-US" altLang="ko-KR" baseline="0" dirty="0"/>
              <a:t>GTAA</a:t>
            </a:r>
            <a:r>
              <a:rPr lang="ko-KR" altLang="en-US" baseline="0" dirty="0"/>
              <a:t>는 스스로 투자전략을 구현하고 시뮬레이션 함으로써 투자자들이 과거 투자전략의 성과를 믿고 장기적으로 </a:t>
            </a:r>
            <a:r>
              <a:rPr lang="ko-KR" altLang="en-US" baseline="0" dirty="0" err="1"/>
              <a:t>투자할수있게끔</a:t>
            </a:r>
            <a:r>
              <a:rPr lang="ko-KR" altLang="en-US" baseline="0" dirty="0"/>
              <a:t> 도와주는 것이 저희 프로젝트의 목적입니다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1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0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89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89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89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8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8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inclasse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35"/>
          <p:cNvSpPr txBox="1"/>
          <p:nvPr/>
        </p:nvSpPr>
        <p:spPr>
          <a:xfrm>
            <a:off x="176348" y="778789"/>
            <a:ext cx="9081590" cy="441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9000" b="1" i="1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GTAA</a:t>
            </a:r>
          </a:p>
          <a:p>
            <a:pPr algn="ctr">
              <a:lnSpc>
                <a:spcPct val="150000"/>
              </a:lnSpc>
              <a:defRPr sz="4000" b="1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(</a:t>
            </a:r>
            <a:r>
              <a:rPr dirty="0">
                <a:solidFill>
                  <a:srgbClr val="45C8DC"/>
                </a:solidFill>
              </a:rPr>
              <a:t>G</a:t>
            </a:r>
            <a:r>
              <a:rPr dirty="0"/>
              <a:t>lobal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5C8DC"/>
                </a:solidFill>
              </a:rPr>
              <a:t>T</a:t>
            </a:r>
            <a:r>
              <a:rPr dirty="0"/>
              <a:t>actical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5C8DC"/>
                </a:solidFill>
              </a:rPr>
              <a:t>A</a:t>
            </a:r>
            <a:r>
              <a:rPr dirty="0"/>
              <a:t>sset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5C8DC"/>
                </a:solidFill>
              </a:rPr>
              <a:t>A</a:t>
            </a:r>
            <a:r>
              <a:rPr dirty="0"/>
              <a:t>llocation)</a:t>
            </a:r>
          </a:p>
          <a:p>
            <a:pPr algn="ctr">
              <a:lnSpc>
                <a:spcPct val="150000"/>
              </a:lnSpc>
              <a:defRPr sz="4000" b="1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: </a:t>
            </a:r>
            <a:r>
              <a:rPr dirty="0" err="1"/>
              <a:t>글로벌</a:t>
            </a:r>
            <a:r>
              <a:rPr dirty="0"/>
              <a:t> </a:t>
            </a:r>
            <a:r>
              <a:rPr dirty="0" err="1"/>
              <a:t>전술적</a:t>
            </a:r>
            <a:r>
              <a:rPr dirty="0"/>
              <a:t> </a:t>
            </a:r>
            <a:r>
              <a:rPr dirty="0" err="1"/>
              <a:t>자산</a:t>
            </a:r>
            <a:r>
              <a:rPr dirty="0"/>
              <a:t> </a:t>
            </a:r>
            <a:r>
              <a:rPr dirty="0" err="1"/>
              <a:t>배분</a:t>
            </a:r>
            <a:endParaRPr dirty="0"/>
          </a:p>
          <a:p>
            <a:pPr>
              <a:lnSpc>
                <a:spcPct val="150000"/>
              </a:lnSpc>
              <a:defRPr sz="2000" b="1">
                <a:solidFill>
                  <a:srgbClr val="40404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                   </a:t>
            </a:r>
            <a:r>
              <a:rPr dirty="0">
                <a:solidFill>
                  <a:srgbClr val="808080"/>
                </a:solidFill>
              </a:rPr>
              <a:t> 03 </a:t>
            </a:r>
            <a:r>
              <a:rPr dirty="0" err="1">
                <a:solidFill>
                  <a:srgbClr val="808080"/>
                </a:solidFill>
              </a:rPr>
              <a:t>분반</a:t>
            </a:r>
            <a:r>
              <a:rPr dirty="0">
                <a:solidFill>
                  <a:srgbClr val="808080"/>
                </a:solidFill>
              </a:rPr>
              <a:t> / </a:t>
            </a:r>
            <a:r>
              <a:rPr dirty="0" err="1">
                <a:solidFill>
                  <a:srgbClr val="808080"/>
                </a:solidFill>
              </a:rPr>
              <a:t>산학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캡스톤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디자인</a:t>
            </a:r>
            <a:r>
              <a:rPr dirty="0">
                <a:solidFill>
                  <a:srgbClr val="808080"/>
                </a:solidFill>
              </a:rPr>
              <a:t> 2</a:t>
            </a:r>
          </a:p>
        </p:txBody>
      </p:sp>
      <p:sp>
        <p:nvSpPr>
          <p:cNvPr id="95" name="TextBox 1"/>
          <p:cNvSpPr txBox="1"/>
          <p:nvPr/>
        </p:nvSpPr>
        <p:spPr>
          <a:xfrm>
            <a:off x="8661820" y="5167087"/>
            <a:ext cx="3380076" cy="147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rPr dirty="0" err="1"/>
              <a:t>F조</a:t>
            </a:r>
            <a:endParaRPr dirty="0"/>
          </a:p>
          <a:p>
            <a:pPr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rPr dirty="0" err="1"/>
              <a:t>김민찬</a:t>
            </a:r>
            <a:r>
              <a:rPr dirty="0"/>
              <a:t>, </a:t>
            </a:r>
            <a:r>
              <a:rPr dirty="0" err="1"/>
              <a:t>박유영</a:t>
            </a:r>
            <a:r>
              <a:rPr dirty="0"/>
              <a:t>, </a:t>
            </a:r>
            <a:r>
              <a:rPr dirty="0" err="1"/>
              <a:t>최영규</a:t>
            </a:r>
            <a:r>
              <a:rPr dirty="0"/>
              <a:t>, </a:t>
            </a:r>
            <a:r>
              <a:rPr dirty="0" err="1"/>
              <a:t>홍성주</a:t>
            </a:r>
            <a:endParaRPr dirty="0"/>
          </a:p>
          <a:p>
            <a:pPr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rPr dirty="0" err="1"/>
              <a:t>발표자</a:t>
            </a:r>
            <a:r>
              <a:rPr dirty="0"/>
              <a:t> : </a:t>
            </a:r>
            <a:r>
              <a:rPr dirty="0" err="1"/>
              <a:t>홍성주</a:t>
            </a:r>
            <a:endParaRPr dirty="0"/>
          </a:p>
          <a:p>
            <a:pPr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rPr dirty="0" err="1"/>
              <a:t>발표날짜</a:t>
            </a:r>
            <a:r>
              <a:rPr dirty="0"/>
              <a:t> : 19. </a:t>
            </a:r>
            <a:r>
              <a:rPr lang="en-US" altLang="ko-KR" dirty="0"/>
              <a:t>12. 03</a:t>
            </a:r>
            <a:endParaRPr dirty="0"/>
          </a:p>
          <a:p>
            <a:pPr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rPr dirty="0" err="1"/>
              <a:t>담당교수님</a:t>
            </a:r>
            <a:r>
              <a:rPr dirty="0"/>
              <a:t> : </a:t>
            </a:r>
            <a:r>
              <a:rPr dirty="0" err="1"/>
              <a:t>정호엽</a:t>
            </a:r>
            <a:r>
              <a:rPr dirty="0"/>
              <a:t> </a:t>
            </a:r>
            <a:r>
              <a:rPr dirty="0" err="1"/>
              <a:t>교수님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3000" b="1" dirty="0">
                <a:solidFill>
                  <a:schemeClr val="tx1"/>
                </a:solidFill>
                <a:latin typeface="+mn-ea"/>
              </a:rPr>
              <a:t>2.3 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</a:rPr>
              <a:t>유사프로그램 단점</a:t>
            </a:r>
            <a:endParaRPr lang="en-US" altLang="ko-KR" sz="3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50" name="Picture 2" descr="C:\Users\win7\Desktop\켑스\젠포트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7"/>
          <a:stretch/>
        </p:blipFill>
        <p:spPr bwMode="auto">
          <a:xfrm>
            <a:off x="3081243" y="2359376"/>
            <a:ext cx="5938579" cy="406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in7\Desktop\켑스\젠포트!!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81" y="1409863"/>
            <a:ext cx="11071138" cy="7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CD3AD7-33AF-4418-8772-301F4951F8F0}"/>
              </a:ext>
            </a:extLst>
          </p:cNvPr>
          <p:cNvSpPr txBox="1"/>
          <p:nvPr/>
        </p:nvSpPr>
        <p:spPr>
          <a:xfrm>
            <a:off x="444500" y="901741"/>
            <a:ext cx="5932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  </a:t>
            </a:r>
            <a:r>
              <a:rPr lang="ko-KR" altLang="en-US" sz="2400" b="1" dirty="0" err="1"/>
              <a:t>젠포트</a:t>
            </a:r>
            <a:r>
              <a:rPr lang="en-US" altLang="ko-KR" sz="2400" b="1" dirty="0"/>
              <a:t> : </a:t>
            </a:r>
            <a:r>
              <a:rPr lang="ko-KR" altLang="en-US" sz="2400" b="1" dirty="0"/>
              <a:t>전략 생성 및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26783021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3000" b="1" dirty="0">
                <a:solidFill>
                  <a:schemeClr val="tx1"/>
                </a:solidFill>
                <a:latin typeface="+mn-ea"/>
              </a:rPr>
              <a:t>2.3 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</a:rPr>
              <a:t>유사프로그램 단점</a:t>
            </a:r>
            <a:endParaRPr lang="en-US" altLang="ko-KR" sz="3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Picture 2" descr="C:\Users\win7\Desktop\켑스\젠포트 백테스팅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7" y="1610676"/>
            <a:ext cx="8924925" cy="44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7A46E4-1A2E-4895-AE7B-7AD26E1BA219}"/>
              </a:ext>
            </a:extLst>
          </p:cNvPr>
          <p:cNvSpPr txBox="1"/>
          <p:nvPr/>
        </p:nvSpPr>
        <p:spPr>
          <a:xfrm>
            <a:off x="381000" y="933759"/>
            <a:ext cx="5932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  </a:t>
            </a:r>
            <a:r>
              <a:rPr lang="ko-KR" altLang="en-US" sz="2400" b="1" dirty="0" err="1"/>
              <a:t>젠포트</a:t>
            </a:r>
            <a:r>
              <a:rPr lang="en-US" altLang="ko-KR" sz="2400" b="1" dirty="0"/>
              <a:t> : </a:t>
            </a:r>
            <a:r>
              <a:rPr lang="ko-KR" altLang="en-US" sz="2400" b="1" dirty="0"/>
              <a:t>전략 생성 및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1593050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3000" b="1" dirty="0">
                <a:solidFill>
                  <a:schemeClr val="tx1"/>
                </a:solidFill>
                <a:latin typeface="+mn-ea"/>
              </a:rPr>
              <a:t>2.3 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</a:rPr>
              <a:t>유사프로그램 단점</a:t>
            </a:r>
            <a:endParaRPr lang="en-US" altLang="ko-KR" sz="3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8" name="Picture 2" descr="C:\Users\win7\Desktop\켑스\벡테스팅 결과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" y="1650882"/>
            <a:ext cx="5314356" cy="46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929FA4-1BA9-4265-9A0F-D4ED2B4DA76A}"/>
              </a:ext>
            </a:extLst>
          </p:cNvPr>
          <p:cNvSpPr txBox="1"/>
          <p:nvPr/>
        </p:nvSpPr>
        <p:spPr>
          <a:xfrm>
            <a:off x="6096000" y="1841490"/>
            <a:ext cx="5594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n-lt"/>
              </a:rPr>
              <a:t>단점 </a:t>
            </a:r>
            <a:r>
              <a:rPr lang="en-US" altLang="ko-KR" sz="2400" b="1" dirty="0">
                <a:latin typeface="+mn-lt"/>
              </a:rPr>
              <a:t> </a:t>
            </a:r>
          </a:p>
          <a:p>
            <a:endParaRPr lang="en-US" altLang="ko-KR" sz="2400" b="1" dirty="0">
              <a:latin typeface="+mn-lt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+mn-lt"/>
              </a:rPr>
              <a:t>시뮬레이션 돌릴 때마다 비용 발생</a:t>
            </a:r>
            <a:endParaRPr lang="en-US" altLang="ko-KR" sz="2400" b="1" dirty="0">
              <a:latin typeface="+mn-lt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+mn-lt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latin typeface="+mn-lt"/>
              </a:rPr>
              <a:t>10</a:t>
            </a:r>
            <a:r>
              <a:rPr lang="ko-KR" altLang="en-US" sz="2400" b="1" dirty="0">
                <a:latin typeface="+mn-lt"/>
              </a:rPr>
              <a:t>년이라는 짧은 데이터</a:t>
            </a:r>
            <a:endParaRPr lang="en-US" altLang="ko-KR" sz="2400" b="1" dirty="0">
              <a:latin typeface="+mn-lt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+mn-lt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+mn-lt"/>
              </a:rPr>
              <a:t>국내 자산으로 한정 </a:t>
            </a:r>
            <a:endParaRPr lang="en-US" altLang="ko-KR" sz="2400" b="1" dirty="0">
              <a:latin typeface="+mn-lt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+mn-lt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+mn-lt"/>
              </a:rPr>
              <a:t>자산배분이 아닌 알고리즘 </a:t>
            </a:r>
            <a:r>
              <a:rPr lang="ko-KR" altLang="en-US" sz="2400" b="1" dirty="0" err="1">
                <a:latin typeface="+mn-lt"/>
              </a:rPr>
              <a:t>트레이딩</a:t>
            </a:r>
            <a:endParaRPr lang="ko-KR" altLang="en-US" sz="2400" b="1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BA939-A9A6-4B0F-A66E-DD6DFD66941B}"/>
              </a:ext>
            </a:extLst>
          </p:cNvPr>
          <p:cNvSpPr txBox="1"/>
          <p:nvPr/>
        </p:nvSpPr>
        <p:spPr>
          <a:xfrm>
            <a:off x="381000" y="869932"/>
            <a:ext cx="5932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  </a:t>
            </a:r>
            <a:r>
              <a:rPr lang="ko-KR" altLang="en-US" sz="2400" b="1" dirty="0" err="1"/>
              <a:t>젠포트</a:t>
            </a:r>
            <a:r>
              <a:rPr lang="en-US" altLang="ko-KR" sz="2400" b="1" dirty="0"/>
              <a:t> : </a:t>
            </a:r>
            <a:r>
              <a:rPr lang="ko-KR" altLang="en-US" sz="2400" b="1" dirty="0"/>
              <a:t>전략 생성 및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2119711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2.1 </a:t>
            </a:r>
            <a:r>
              <a:rPr lang="en-US" altLang="ko-KR" sz="3000" b="1" dirty="0">
                <a:solidFill>
                  <a:schemeClr val="tx1"/>
                </a:solidFill>
                <a:latin typeface="+mn-ea"/>
              </a:rPr>
              <a:t>GTAA 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</a:rPr>
              <a:t>사용순서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Google Shape;1159;p172"/>
          <p:cNvSpPr txBox="1"/>
          <p:nvPr/>
        </p:nvSpPr>
        <p:spPr>
          <a:xfrm>
            <a:off x="767623" y="1089816"/>
            <a:ext cx="10656753" cy="5191675"/>
          </a:xfrm>
          <a:prstGeom prst="rect">
            <a:avLst/>
          </a:prstGeom>
          <a:solidFill>
            <a:srgbClr val="C6C9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/>
              <a:t> 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20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20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79218" y="1360967"/>
            <a:ext cx="1914801" cy="818707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자산선택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(Asset selection)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863" y="2392326"/>
            <a:ext cx="2206667" cy="830997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r>
              <a:rPr lang="ko-KR" altLang="en-US" sz="1600" b="1" dirty="0"/>
              <a:t>전세계 </a:t>
            </a:r>
            <a:r>
              <a:rPr lang="en-US" altLang="ko-KR" sz="1600" b="1" dirty="0"/>
              <a:t>20</a:t>
            </a:r>
            <a:r>
              <a:rPr lang="ko-KR" altLang="en-US" sz="1600" b="1" dirty="0"/>
              <a:t>만 가지 자산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37840" y="1360967"/>
            <a:ext cx="2739815" cy="822245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전략 알고리즘 선택</a:t>
            </a:r>
            <a:endParaRPr lang="en-US" altLang="ko-KR" sz="16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504561" y="1364505"/>
            <a:ext cx="1701210" cy="818707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시뮬레이션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 결과</a:t>
            </a:r>
            <a:endParaRPr lang="en-US" altLang="ko-KR" sz="1600" b="1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935098" y="1770321"/>
            <a:ext cx="696464" cy="35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283330" y="2390809"/>
            <a:ext cx="3486881" cy="579965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754510" y="1788030"/>
            <a:ext cx="766110" cy="35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407911" y="1773859"/>
            <a:ext cx="696464" cy="35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0321099" y="2195622"/>
            <a:ext cx="0" cy="71514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423039" y="2899195"/>
            <a:ext cx="1871331" cy="818707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추천포트폴리오 제시</a:t>
            </a:r>
            <a:endParaRPr lang="en-US" altLang="ko-KR" sz="16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95050" y="3035711"/>
            <a:ext cx="3486881" cy="1170529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8634" y="4307403"/>
            <a:ext cx="3486881" cy="877156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45335" y="2434975"/>
            <a:ext cx="2303260" cy="5037469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b="1" dirty="0"/>
              <a:t>동일비중포트폴리오</a:t>
            </a:r>
            <a:endParaRPr lang="en-US" altLang="ko-KR" sz="1500" b="1" dirty="0"/>
          </a:p>
          <a:p>
            <a:pPr>
              <a:lnSpc>
                <a:spcPct val="200000"/>
              </a:lnSpc>
            </a:pPr>
            <a:r>
              <a:rPr lang="ko-KR" altLang="en-US" sz="1500" b="1" dirty="0"/>
              <a:t>최소분산포트폴리오</a:t>
            </a:r>
            <a:endParaRPr lang="en-US" altLang="ko-KR" sz="1500" b="1" dirty="0"/>
          </a:p>
          <a:p>
            <a:pPr>
              <a:lnSpc>
                <a:spcPct val="200000"/>
              </a:lnSpc>
            </a:pPr>
            <a:r>
              <a:rPr lang="ko-KR" altLang="en-US" sz="1500" b="1" dirty="0"/>
              <a:t>최대분산효과포트폴리오</a:t>
            </a:r>
            <a:endParaRPr lang="en-US" altLang="ko-KR" sz="1500" b="1" dirty="0"/>
          </a:p>
          <a:p>
            <a:pPr>
              <a:lnSpc>
                <a:spcPct val="200000"/>
              </a:lnSpc>
            </a:pPr>
            <a:r>
              <a:rPr lang="ko-KR" altLang="en-US" sz="1500" b="1" dirty="0"/>
              <a:t>위험균형포트폴리오</a:t>
            </a:r>
            <a:endParaRPr lang="en-US" altLang="ko-KR" sz="15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상대</a:t>
            </a:r>
            <a:r>
              <a:rPr lang="ko-KR" altLang="en-US" sz="1600" dirty="0"/>
              <a:t> </a:t>
            </a:r>
            <a:r>
              <a:rPr lang="ko-KR" altLang="en-US" sz="1500" b="1" dirty="0"/>
              <a:t>모멘텀 포트폴리오</a:t>
            </a:r>
            <a:endParaRPr lang="en-US" altLang="ko-KR" sz="15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듀얼 모멘텀 포트폴리오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모멘텀 </a:t>
            </a:r>
            <a:r>
              <a:rPr lang="en-US" altLang="ko-KR" sz="1400" b="1" dirty="0"/>
              <a:t>x </a:t>
            </a:r>
            <a:r>
              <a:rPr lang="ko-KR" altLang="en-US" sz="1400" b="1" dirty="0"/>
              <a:t>위험 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endParaRPr lang="en-US" altLang="ko-KR" sz="1400" b="1" dirty="0"/>
          </a:p>
          <a:p>
            <a:pPr>
              <a:lnSpc>
                <a:spcPct val="200000"/>
              </a:lnSpc>
            </a:pPr>
            <a:endParaRPr lang="en-US" altLang="ko-KR" sz="1500" b="1" dirty="0"/>
          </a:p>
          <a:p>
            <a:pPr>
              <a:lnSpc>
                <a:spcPct val="200000"/>
              </a:lnSpc>
            </a:pPr>
            <a:endParaRPr lang="en-US" altLang="ko-KR" sz="1500" b="1" dirty="0"/>
          </a:p>
          <a:p>
            <a:pPr>
              <a:lnSpc>
                <a:spcPct val="200000"/>
              </a:lnSpc>
            </a:pPr>
            <a:r>
              <a:rPr lang="en-US" altLang="ko-KR" sz="1500" b="1" dirty="0"/>
              <a:t>…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8153" y="2466757"/>
            <a:ext cx="115127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전통적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자산배분전략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위험 기반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자산배분전략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모멘텀 기반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 자산배분전략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멀티 </a:t>
            </a:r>
            <a:r>
              <a:rPr lang="ko-KR" altLang="en-US" sz="1200" b="1" dirty="0" err="1"/>
              <a:t>팩터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자산배분전략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05308" y="1360967"/>
            <a:ext cx="1701211" cy="818707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전략알고리즘 세부조정</a:t>
            </a:r>
            <a:endParaRPr lang="en-US" altLang="ko-KR" sz="1600" b="1" dirty="0"/>
          </a:p>
        </p:txBody>
      </p:sp>
      <p:sp>
        <p:nvSpPr>
          <p:cNvPr id="28" name="모서리가 둥근 직사각형 8">
            <a:extLst>
              <a:ext uri="{FF2B5EF4-FFF2-40B4-BE49-F238E27FC236}">
                <a16:creationId xmlns:a16="http://schemas.microsoft.com/office/drawing/2014/main" id="{366CDF91-6013-4757-819E-E1D3EABA6D62}"/>
              </a:ext>
            </a:extLst>
          </p:cNvPr>
          <p:cNvSpPr/>
          <p:nvPr/>
        </p:nvSpPr>
        <p:spPr>
          <a:xfrm>
            <a:off x="3268653" y="5266840"/>
            <a:ext cx="3486881" cy="769435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497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양쪽 모서리가 둥근 사각형 18"/>
          <p:cNvSpPr/>
          <p:nvPr/>
        </p:nvSpPr>
        <p:spPr>
          <a:xfrm>
            <a:off x="1175342" y="237473"/>
            <a:ext cx="459824" cy="897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36" name="모서리가 둥근 직사각형 21"/>
          <p:cNvGrpSpPr/>
          <p:nvPr/>
        </p:nvGrpSpPr>
        <p:grpSpPr>
          <a:xfrm>
            <a:off x="162885" y="502877"/>
            <a:ext cx="11366505" cy="6007103"/>
            <a:chOff x="-1" y="0"/>
            <a:chExt cx="11366503" cy="6007102"/>
          </a:xfrm>
        </p:grpSpPr>
        <p:sp>
          <p:nvSpPr>
            <p:cNvPr id="234" name="모서리가 둥근 직사각형"/>
            <p:cNvSpPr/>
            <p:nvPr/>
          </p:nvSpPr>
          <p:spPr>
            <a:xfrm>
              <a:off x="-1" y="0"/>
              <a:ext cx="11366503" cy="6007102"/>
            </a:xfrm>
            <a:prstGeom prst="roundRect">
              <a:avLst>
                <a:gd name="adj" fmla="val 3115"/>
              </a:avLst>
            </a:prstGeom>
            <a:solidFill>
              <a:srgbClr val="FFFFFF"/>
            </a:solidFill>
            <a:ln w="53975" cap="flat">
              <a:solidFill>
                <a:srgbClr val="45C8DC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35" name="전통적 자산배분전략(Traditional Asset Allocation)…"/>
            <p:cNvSpPr txBox="1"/>
            <p:nvPr/>
          </p:nvSpPr>
          <p:spPr>
            <a:xfrm>
              <a:off x="100524" y="1033781"/>
              <a:ext cx="11165452" cy="3939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dirty="0"/>
            </a:p>
            <a:p>
              <a:pPr marL="514350" indent="-514350">
                <a:buAutoNum type="arabicPeriod"/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2800" dirty="0" err="1"/>
                <a:t>위험</a:t>
              </a:r>
              <a:r>
                <a:rPr sz="2800" dirty="0"/>
                <a:t> </a:t>
              </a:r>
              <a:r>
                <a:rPr sz="2800" dirty="0" err="1"/>
                <a:t>기반</a:t>
              </a:r>
              <a:r>
                <a:rPr sz="2800" dirty="0"/>
                <a:t> </a:t>
              </a:r>
              <a:r>
                <a:rPr sz="2800" dirty="0" err="1"/>
                <a:t>자산배분전략</a:t>
              </a:r>
              <a:r>
                <a:rPr sz="2800" dirty="0"/>
                <a:t>( Risk basic Asset Allocation )</a:t>
              </a:r>
              <a:endParaRPr lang="en-US" altLang="ko-KR" sz="2800" dirty="0"/>
            </a:p>
            <a:p>
              <a:pPr marL="514350" indent="-514350">
                <a:buAutoNum type="arabicPeriod"/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lang="en-US" altLang="ko-KR" sz="2800" dirty="0">
                <a:solidFill>
                  <a:srgbClr val="FFFFFF"/>
                </a:solidFill>
              </a:endParaRPr>
            </a:p>
            <a:p>
              <a:pPr marL="514350" indent="-514350">
                <a:buAutoNum type="arabicPeriod"/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2800" dirty="0">
                <a:solidFill>
                  <a:srgbClr val="FFFFFF"/>
                </a:solidFill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2800" dirty="0">
                <a:solidFill>
                  <a:srgbClr val="FFFFFF"/>
                </a:solidFill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2800" dirty="0"/>
                <a:t>    		</a:t>
              </a:r>
              <a:endParaRPr sz="2800" dirty="0">
                <a:solidFill>
                  <a:srgbClr val="FFFFFF"/>
                </a:solidFill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2800" dirty="0">
                <a:solidFill>
                  <a:srgbClr val="FFFFFF"/>
                </a:solidFill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2800" dirty="0"/>
                <a:t>2</a:t>
              </a:r>
              <a:r>
                <a:rPr sz="2800" dirty="0"/>
                <a:t> . </a:t>
              </a:r>
              <a:r>
                <a:rPr sz="2800" dirty="0" err="1"/>
                <a:t>모멘텀</a:t>
              </a:r>
              <a:r>
                <a:rPr sz="2800" dirty="0"/>
                <a:t> </a:t>
              </a:r>
              <a:r>
                <a:rPr sz="2800" dirty="0" err="1"/>
                <a:t>기반</a:t>
              </a:r>
              <a:r>
                <a:rPr sz="2800" dirty="0"/>
                <a:t> </a:t>
              </a:r>
              <a:r>
                <a:rPr sz="2800" dirty="0" err="1"/>
                <a:t>자산배분전략</a:t>
              </a:r>
              <a:r>
                <a:rPr sz="2800" dirty="0"/>
                <a:t>( Momentum basic Asset Allocation)</a:t>
              </a:r>
              <a:endParaRPr sz="2800" dirty="0">
                <a:solidFill>
                  <a:srgbClr val="FFFFFF"/>
                </a:solidFill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	</a:t>
              </a:r>
              <a:endParaRPr dirty="0">
                <a:solidFill>
                  <a:srgbClr val="FFFFFF"/>
                </a:solidFill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	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9" name="자유형 23"/>
          <p:cNvGrpSpPr/>
          <p:nvPr/>
        </p:nvGrpSpPr>
        <p:grpSpPr>
          <a:xfrm>
            <a:off x="1462403" y="237474"/>
            <a:ext cx="5484499" cy="617254"/>
            <a:chOff x="-1" y="0"/>
            <a:chExt cx="5484498" cy="617253"/>
          </a:xfrm>
        </p:grpSpPr>
        <p:sp>
          <p:nvSpPr>
            <p:cNvPr id="237" name="도형"/>
            <p:cNvSpPr/>
            <p:nvPr/>
          </p:nvSpPr>
          <p:spPr>
            <a:xfrm>
              <a:off x="-1" y="0"/>
              <a:ext cx="5484498" cy="61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38" name="EW(Equal Weight)"/>
            <p:cNvSpPr txBox="1"/>
            <p:nvPr/>
          </p:nvSpPr>
          <p:spPr>
            <a:xfrm>
              <a:off x="45718" y="31628"/>
              <a:ext cx="5393059" cy="553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3000" b="1" dirty="0">
                  <a:sym typeface="맑은 고딕"/>
                </a:rPr>
                <a:t>2.4</a:t>
              </a:r>
              <a:r>
                <a:rPr lang="ko-KR" altLang="en-US" sz="3000" b="1" dirty="0">
                  <a:sym typeface="맑은 고딕"/>
                </a:rPr>
                <a:t> </a:t>
              </a:r>
              <a:r>
                <a:rPr lang="ko-KR" altLang="en-US" sz="3000" b="1" dirty="0" err="1">
                  <a:sym typeface="맑은 고딕"/>
                </a:rPr>
                <a:t>개발내용</a:t>
              </a:r>
              <a:endParaRPr lang="ko-KR" altLang="en-US" sz="3000" b="1" dirty="0">
                <a:sym typeface="맑은 고딕"/>
              </a:endParaRPr>
            </a:p>
          </p:txBody>
        </p:sp>
      </p:grpSp>
      <p:sp>
        <p:nvSpPr>
          <p:cNvPr id="240" name="포인트가 5개인 별 24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양쪽 모서리가 둥근 사각형 18"/>
          <p:cNvSpPr/>
          <p:nvPr/>
        </p:nvSpPr>
        <p:spPr>
          <a:xfrm>
            <a:off x="1175342" y="237473"/>
            <a:ext cx="459824" cy="897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55" name="모서리가 둥근 직사각형 21"/>
          <p:cNvGrpSpPr/>
          <p:nvPr/>
        </p:nvGrpSpPr>
        <p:grpSpPr>
          <a:xfrm>
            <a:off x="351771" y="546098"/>
            <a:ext cx="11366503" cy="6007102"/>
            <a:chOff x="0" y="0"/>
            <a:chExt cx="11366501" cy="6007101"/>
          </a:xfrm>
        </p:grpSpPr>
        <p:sp>
          <p:nvSpPr>
            <p:cNvPr id="253" name="모서리가 둥근 직사각형"/>
            <p:cNvSpPr/>
            <p:nvPr/>
          </p:nvSpPr>
          <p:spPr>
            <a:xfrm>
              <a:off x="-1" y="0"/>
              <a:ext cx="11366503" cy="6007102"/>
            </a:xfrm>
            <a:prstGeom prst="roundRect">
              <a:avLst>
                <a:gd name="adj" fmla="val 3115"/>
              </a:avLst>
            </a:prstGeom>
            <a:solidFill>
              <a:srgbClr val="FFFFFF"/>
            </a:solidFill>
            <a:ln w="53975" cap="flat">
              <a:solidFill>
                <a:srgbClr val="45C8DC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54" name="텍스트"/>
            <p:cNvSpPr txBox="1"/>
            <p:nvPr/>
          </p:nvSpPr>
          <p:spPr>
            <a:xfrm>
              <a:off x="100524" y="2665729"/>
              <a:ext cx="11165452" cy="675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20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  <a:p>
              <a:pPr algn="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 </a:t>
              </a:r>
            </a:p>
          </p:txBody>
        </p:sp>
      </p:grpSp>
      <p:grpSp>
        <p:nvGrpSpPr>
          <p:cNvPr id="258" name="자유형 23"/>
          <p:cNvGrpSpPr/>
          <p:nvPr/>
        </p:nvGrpSpPr>
        <p:grpSpPr>
          <a:xfrm>
            <a:off x="1510015" y="237474"/>
            <a:ext cx="5436889" cy="617254"/>
            <a:chOff x="-1" y="0"/>
            <a:chExt cx="5436887" cy="617253"/>
          </a:xfrm>
        </p:grpSpPr>
        <p:sp>
          <p:nvSpPr>
            <p:cNvPr id="256" name="도형"/>
            <p:cNvSpPr/>
            <p:nvPr/>
          </p:nvSpPr>
          <p:spPr>
            <a:xfrm>
              <a:off x="-1" y="0"/>
              <a:ext cx="5436887" cy="61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57" name="Why Risk and Momentum ?"/>
            <p:cNvSpPr txBox="1"/>
            <p:nvPr/>
          </p:nvSpPr>
          <p:spPr>
            <a:xfrm>
              <a:off x="45718" y="31628"/>
              <a:ext cx="5345448" cy="553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3000" b="1" dirty="0">
                  <a:sym typeface="맑은 고딕"/>
                </a:rPr>
                <a:t>2.4</a:t>
              </a:r>
              <a:r>
                <a:rPr lang="ko-KR" altLang="en-US" sz="3000" b="1" dirty="0">
                  <a:sym typeface="맑은 고딕"/>
                </a:rPr>
                <a:t> 개발내용</a:t>
              </a:r>
            </a:p>
          </p:txBody>
        </p:sp>
      </p:grpSp>
      <p:sp>
        <p:nvSpPr>
          <p:cNvPr id="259" name="포인트가 5개인 별 24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260" name="직사각형 1"/>
          <p:cNvSpPr txBox="1"/>
          <p:nvPr/>
        </p:nvSpPr>
        <p:spPr>
          <a:xfrm>
            <a:off x="595252" y="1008421"/>
            <a:ext cx="10879540" cy="415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14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 algn="ctr">
              <a:defRPr sz="2800">
                <a:latin typeface="+mn-lt"/>
                <a:ea typeface="+mn-ea"/>
                <a:cs typeface="+mn-cs"/>
                <a:sym typeface="맑은 고딕"/>
              </a:defRPr>
            </a:pPr>
            <a:r>
              <a:rPr lang="en-US" altLang="ko-KR" dirty="0"/>
              <a:t> &lt; </a:t>
            </a:r>
            <a:r>
              <a:rPr lang="ko-KR" altLang="en-US" dirty="0"/>
              <a:t>현대 금융 이론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algn="ctr">
              <a:defRPr sz="2800">
                <a:latin typeface="+mn-lt"/>
                <a:ea typeface="+mn-ea"/>
                <a:cs typeface="+mn-cs"/>
                <a:sym typeface="맑은 고딕"/>
              </a:defRPr>
            </a:pPr>
            <a:endParaRPr lang="en-US" altLang="ko-KR" dirty="0"/>
          </a:p>
          <a:p>
            <a:pPr algn="ctr">
              <a:defRPr sz="2800">
                <a:latin typeface="+mn-lt"/>
                <a:ea typeface="+mn-ea"/>
                <a:cs typeface="+mn-cs"/>
                <a:sym typeface="맑은 고딕"/>
              </a:defRPr>
            </a:pPr>
            <a:r>
              <a:rPr lang="en-US" altLang="ko-KR" dirty="0"/>
              <a:t>“</a:t>
            </a:r>
            <a:r>
              <a:rPr lang="en-US" altLang="ko-KR" sz="2800" dirty="0">
                <a:sym typeface="맑은 고딕"/>
              </a:rPr>
              <a:t>High – Risk  =&gt; High – Return</a:t>
            </a:r>
            <a:r>
              <a:rPr lang="en-US" altLang="ko-KR" dirty="0"/>
              <a:t>"</a:t>
            </a:r>
            <a:endParaRPr dirty="0"/>
          </a:p>
          <a:p>
            <a:pPr>
              <a:defRPr sz="28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28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28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 algn="ctr">
              <a:defRPr sz="2800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돈 많이 벌고 싶으면 높은 위험을 감당하세요＂</a:t>
            </a:r>
          </a:p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양쪽 모서리가 둥근 사각형 18"/>
          <p:cNvSpPr/>
          <p:nvPr/>
        </p:nvSpPr>
        <p:spPr>
          <a:xfrm>
            <a:off x="1175342" y="237473"/>
            <a:ext cx="459824" cy="897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36" name="모서리가 둥근 직사각형 21"/>
          <p:cNvGrpSpPr/>
          <p:nvPr/>
        </p:nvGrpSpPr>
        <p:grpSpPr>
          <a:xfrm>
            <a:off x="162885" y="502877"/>
            <a:ext cx="11366505" cy="6380668"/>
            <a:chOff x="-1" y="0"/>
            <a:chExt cx="11366503" cy="6380667"/>
          </a:xfrm>
        </p:grpSpPr>
        <p:sp>
          <p:nvSpPr>
            <p:cNvPr id="234" name="모서리가 둥근 직사각형"/>
            <p:cNvSpPr/>
            <p:nvPr/>
          </p:nvSpPr>
          <p:spPr>
            <a:xfrm>
              <a:off x="-1" y="0"/>
              <a:ext cx="11366503" cy="6007102"/>
            </a:xfrm>
            <a:prstGeom prst="roundRect">
              <a:avLst>
                <a:gd name="adj" fmla="val 3115"/>
              </a:avLst>
            </a:prstGeom>
            <a:solidFill>
              <a:srgbClr val="FFFFFF"/>
            </a:solidFill>
            <a:ln w="53975" cap="flat">
              <a:solidFill>
                <a:srgbClr val="45C8DC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35" name="전통적 자산배분전략(Traditional Asset Allocation)…"/>
            <p:cNvSpPr txBox="1"/>
            <p:nvPr/>
          </p:nvSpPr>
          <p:spPr>
            <a:xfrm>
              <a:off x="201050" y="563695"/>
              <a:ext cx="11165452" cy="581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sz="2800" dirty="0"/>
                <a:t>1. </a:t>
              </a:r>
              <a:r>
                <a:rPr sz="2800" dirty="0" err="1"/>
                <a:t>위험</a:t>
              </a:r>
              <a:r>
                <a:rPr sz="2800" dirty="0"/>
                <a:t> </a:t>
              </a:r>
              <a:r>
                <a:rPr sz="2800" dirty="0" err="1"/>
                <a:t>기반</a:t>
              </a:r>
              <a:r>
                <a:rPr sz="2800" dirty="0"/>
                <a:t> </a:t>
              </a:r>
              <a:r>
                <a:rPr sz="2800" dirty="0" err="1"/>
                <a:t>자산배분전략</a:t>
              </a:r>
              <a:r>
                <a:rPr sz="2800" dirty="0"/>
                <a:t>( Risk basic Asset Allocation )</a:t>
              </a:r>
              <a:endParaRPr lang="en-US" sz="2800" dirty="0"/>
            </a:p>
            <a:p>
              <a:pPr marL="514350" indent="-514350">
                <a:buAutoNum type="arabicPeriod"/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lang="en-US" altLang="ko-KR" sz="2800" dirty="0"/>
            </a:p>
            <a:p>
              <a:pPr algn="ctr">
                <a:defRPr sz="2400">
                  <a:latin typeface="+mn-lt"/>
                  <a:ea typeface="+mn-ea"/>
                  <a:cs typeface="+mn-cs"/>
                  <a:sym typeface="맑은 고딕"/>
                </a:defRPr>
              </a:pPr>
              <a:endParaRPr lang="en-US" altLang="ko-KR" sz="2800" dirty="0">
                <a:sym typeface="맑은 고딕"/>
              </a:endParaRPr>
            </a:p>
            <a:p>
              <a:pPr algn="ctr">
                <a:defRPr sz="2400">
                  <a:latin typeface="+mn-lt"/>
                  <a:ea typeface="+mn-ea"/>
                  <a:cs typeface="+mn-cs"/>
                  <a:sym typeface="맑은 고딕"/>
                </a:defRPr>
              </a:pPr>
              <a:endParaRPr lang="en-US" altLang="ko-KR" sz="2800" dirty="0">
                <a:sym typeface="맑은 고딕"/>
              </a:endParaRPr>
            </a:p>
            <a:p>
              <a:pPr algn="ctr">
                <a:defRPr sz="24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2800" dirty="0">
                  <a:sym typeface="맑은 고딕"/>
                </a:rPr>
                <a:t>Low Risk Anomaly (</a:t>
              </a:r>
              <a:r>
                <a:rPr lang="ko-KR" altLang="en-US" sz="2800" dirty="0">
                  <a:sym typeface="맑은 고딕"/>
                </a:rPr>
                <a:t>저 위험 이례현상</a:t>
              </a:r>
              <a:r>
                <a:rPr lang="en-US" altLang="ko-KR" sz="2800" dirty="0">
                  <a:sym typeface="맑은 고딕"/>
                </a:rPr>
                <a:t>)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2000" dirty="0">
                  <a:sym typeface="맑은 고딕"/>
                </a:rPr>
                <a:t> 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2000" dirty="0">
                  <a:sym typeface="맑은 고딕"/>
                </a:rPr>
                <a:t>	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lang="en-US" altLang="ko-KR" sz="2000" dirty="0">
                <a:sym typeface="맑은 고딕"/>
              </a:endParaRPr>
            </a:p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2400" dirty="0">
                  <a:sym typeface="맑은 고딕"/>
                </a:rPr>
                <a:t>- Low Risk =&gt; High Return (</a:t>
              </a:r>
              <a:r>
                <a:rPr lang="ko-KR" altLang="en-US" sz="2400" dirty="0">
                  <a:sym typeface="맑은 고딕"/>
                </a:rPr>
                <a:t>위험이 낮으면 수익률이 높은 이상현상</a:t>
              </a:r>
              <a:r>
                <a:rPr lang="en-US" altLang="ko-KR" sz="2400" dirty="0">
                  <a:sym typeface="맑은 고딕"/>
                </a:rPr>
                <a:t>)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2800" dirty="0"/>
                <a:t>    		</a:t>
              </a:r>
              <a:endParaRPr sz="2800" dirty="0">
                <a:solidFill>
                  <a:srgbClr val="FFFFFF"/>
                </a:solidFill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2800" dirty="0">
                <a:solidFill>
                  <a:srgbClr val="FFFFFF"/>
                </a:solidFill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lang="en-US" sz="2800" dirty="0"/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2800" dirty="0">
                <a:solidFill>
                  <a:srgbClr val="FFFFFF"/>
                </a:solidFill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	</a:t>
              </a:r>
              <a:endParaRPr dirty="0">
                <a:solidFill>
                  <a:srgbClr val="FFFFFF"/>
                </a:solidFill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	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9" name="자유형 23"/>
          <p:cNvGrpSpPr/>
          <p:nvPr/>
        </p:nvGrpSpPr>
        <p:grpSpPr>
          <a:xfrm>
            <a:off x="1462403" y="237474"/>
            <a:ext cx="5484499" cy="617254"/>
            <a:chOff x="-1" y="0"/>
            <a:chExt cx="5484498" cy="617253"/>
          </a:xfrm>
        </p:grpSpPr>
        <p:sp>
          <p:nvSpPr>
            <p:cNvPr id="237" name="도형"/>
            <p:cNvSpPr/>
            <p:nvPr/>
          </p:nvSpPr>
          <p:spPr>
            <a:xfrm>
              <a:off x="-1" y="0"/>
              <a:ext cx="5484498" cy="61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38" name="EW(Equal Weight)"/>
            <p:cNvSpPr txBox="1"/>
            <p:nvPr/>
          </p:nvSpPr>
          <p:spPr>
            <a:xfrm>
              <a:off x="45718" y="31628"/>
              <a:ext cx="5393059" cy="553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3000" b="1" dirty="0">
                  <a:sym typeface="맑은 고딕"/>
                </a:rPr>
                <a:t>2.4</a:t>
              </a:r>
              <a:r>
                <a:rPr lang="ko-KR" altLang="en-US" sz="3000" b="1" dirty="0">
                  <a:sym typeface="맑은 고딕"/>
                </a:rPr>
                <a:t> </a:t>
              </a:r>
              <a:r>
                <a:rPr lang="ko-KR" altLang="en-US" sz="3000" b="1" dirty="0" err="1">
                  <a:sym typeface="맑은 고딕"/>
                </a:rPr>
                <a:t>개발내용</a:t>
              </a:r>
              <a:endParaRPr lang="ko-KR" altLang="en-US" sz="3000" b="1" dirty="0">
                <a:sym typeface="맑은 고딕"/>
              </a:endParaRPr>
            </a:p>
          </p:txBody>
        </p:sp>
      </p:grpSp>
      <p:sp>
        <p:nvSpPr>
          <p:cNvPr id="240" name="포인트가 5개인 별 24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5735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양쪽 모서리가 둥근 사각형 18"/>
          <p:cNvSpPr/>
          <p:nvPr/>
        </p:nvSpPr>
        <p:spPr>
          <a:xfrm>
            <a:off x="1175342" y="237473"/>
            <a:ext cx="459824" cy="897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36" name="모서리가 둥근 직사각형 21"/>
          <p:cNvGrpSpPr/>
          <p:nvPr/>
        </p:nvGrpSpPr>
        <p:grpSpPr>
          <a:xfrm>
            <a:off x="162885" y="502877"/>
            <a:ext cx="11366505" cy="6037881"/>
            <a:chOff x="-1" y="0"/>
            <a:chExt cx="11366503" cy="6037880"/>
          </a:xfrm>
        </p:grpSpPr>
        <p:sp>
          <p:nvSpPr>
            <p:cNvPr id="234" name="모서리가 둥근 직사각형"/>
            <p:cNvSpPr/>
            <p:nvPr/>
          </p:nvSpPr>
          <p:spPr>
            <a:xfrm>
              <a:off x="-1" y="0"/>
              <a:ext cx="11366503" cy="6007102"/>
            </a:xfrm>
            <a:prstGeom prst="roundRect">
              <a:avLst>
                <a:gd name="adj" fmla="val 3115"/>
              </a:avLst>
            </a:prstGeom>
            <a:solidFill>
              <a:srgbClr val="FFFFFF"/>
            </a:solidFill>
            <a:ln w="53975" cap="flat">
              <a:solidFill>
                <a:srgbClr val="45C8DC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35" name="전통적 자산배분전략(Traditional Asset Allocation)…"/>
            <p:cNvSpPr txBox="1"/>
            <p:nvPr/>
          </p:nvSpPr>
          <p:spPr>
            <a:xfrm>
              <a:off x="201050" y="713351"/>
              <a:ext cx="11165452" cy="5324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2800" dirty="0">
                <a:solidFill>
                  <a:srgbClr val="FFFFFF"/>
                </a:solidFill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2800" dirty="0"/>
                <a:t>2</a:t>
              </a:r>
              <a:r>
                <a:rPr sz="2800" dirty="0"/>
                <a:t> . </a:t>
              </a:r>
              <a:r>
                <a:rPr sz="2800" dirty="0" err="1"/>
                <a:t>모멘텀</a:t>
              </a:r>
              <a:r>
                <a:rPr sz="2800" dirty="0"/>
                <a:t> </a:t>
              </a:r>
              <a:r>
                <a:rPr sz="2800" dirty="0" err="1"/>
                <a:t>기반</a:t>
              </a:r>
              <a:r>
                <a:rPr sz="2800" dirty="0"/>
                <a:t> </a:t>
              </a:r>
              <a:r>
                <a:rPr sz="2800" dirty="0" err="1"/>
                <a:t>자산배분전략</a:t>
              </a:r>
              <a:r>
                <a:rPr sz="2800" dirty="0"/>
                <a:t>( Momentum basic Asset Allocation)</a:t>
              </a:r>
              <a:endParaRPr lang="en-US" sz="2800" dirty="0"/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lang="en-US" sz="2800" dirty="0"/>
            </a:p>
            <a:p>
              <a:pPr algn="ctr">
                <a:defRPr sz="24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2400" dirty="0">
                  <a:sym typeface="맑은 고딕"/>
                </a:rPr>
                <a:t>Momentum Anomaly (</a:t>
              </a:r>
              <a:r>
                <a:rPr lang="ko-KR" altLang="en-US" sz="2400" dirty="0" err="1">
                  <a:sym typeface="맑은 고딕"/>
                </a:rPr>
                <a:t>모멘텀</a:t>
              </a:r>
              <a:r>
                <a:rPr lang="ko-KR" altLang="en-US" sz="2400" dirty="0">
                  <a:sym typeface="맑은 고딕"/>
                </a:rPr>
                <a:t> 이례현상</a:t>
              </a:r>
              <a:r>
                <a:rPr lang="en-US" altLang="ko-KR" sz="2400" dirty="0">
                  <a:sym typeface="맑은 고딕"/>
                </a:rPr>
                <a:t>) </a:t>
              </a:r>
            </a:p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lang="en-US" altLang="ko-KR" sz="2400" dirty="0">
                <a:sym typeface="맑은 고딕"/>
              </a:endParaRPr>
            </a:p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lang="en-US" altLang="ko-KR" sz="2400" dirty="0">
                <a:sym typeface="맑은 고딕"/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2400" dirty="0">
                  <a:sym typeface="맑은 고딕"/>
                </a:rPr>
                <a:t> - </a:t>
              </a:r>
              <a:r>
                <a:rPr lang="ko-KR" altLang="en-US" sz="2400" dirty="0">
                  <a:sym typeface="맑은 고딕"/>
                </a:rPr>
                <a:t>과거 수익률이 높았던 자산들이 미래에도 수익률이 높은 이상현상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lang="en-US" altLang="ko-KR" sz="2400" dirty="0">
                <a:sym typeface="맑은 고딕"/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2400" dirty="0">
                  <a:sym typeface="맑은 고딕"/>
                </a:rPr>
                <a:t> - </a:t>
              </a:r>
              <a:r>
                <a:rPr lang="ko-KR" altLang="en-US" sz="2400" dirty="0">
                  <a:sym typeface="맑은 고딕"/>
                </a:rPr>
                <a:t>위험과 수익률이 상관 관계가 없음             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ko-KR" altLang="en-US" sz="2000" dirty="0">
                  <a:sym typeface="맑은 고딕"/>
                </a:rPr>
                <a:t> 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lang="en-US" sz="2800" dirty="0"/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2800" dirty="0">
                <a:solidFill>
                  <a:srgbClr val="FFFFFF"/>
                </a:solidFill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	</a:t>
              </a:r>
              <a:endParaRPr dirty="0">
                <a:solidFill>
                  <a:srgbClr val="FFFFFF"/>
                </a:solidFill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	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9" name="자유형 23"/>
          <p:cNvGrpSpPr/>
          <p:nvPr/>
        </p:nvGrpSpPr>
        <p:grpSpPr>
          <a:xfrm>
            <a:off x="1462403" y="237474"/>
            <a:ext cx="5484499" cy="617254"/>
            <a:chOff x="-1" y="0"/>
            <a:chExt cx="5484498" cy="617253"/>
          </a:xfrm>
        </p:grpSpPr>
        <p:sp>
          <p:nvSpPr>
            <p:cNvPr id="237" name="도형"/>
            <p:cNvSpPr/>
            <p:nvPr/>
          </p:nvSpPr>
          <p:spPr>
            <a:xfrm>
              <a:off x="-1" y="0"/>
              <a:ext cx="5484498" cy="61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38" name="EW(Equal Weight)"/>
            <p:cNvSpPr txBox="1"/>
            <p:nvPr/>
          </p:nvSpPr>
          <p:spPr>
            <a:xfrm>
              <a:off x="45718" y="31628"/>
              <a:ext cx="5393059" cy="553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3000" b="1" dirty="0">
                  <a:sym typeface="맑은 고딕"/>
                </a:rPr>
                <a:t>2.4</a:t>
              </a:r>
              <a:r>
                <a:rPr lang="ko-KR" altLang="en-US" sz="3000" b="1" dirty="0">
                  <a:sym typeface="맑은 고딕"/>
                </a:rPr>
                <a:t> </a:t>
              </a:r>
              <a:r>
                <a:rPr lang="ko-KR" altLang="en-US" sz="3000" b="1" dirty="0" err="1">
                  <a:sym typeface="맑은 고딕"/>
                </a:rPr>
                <a:t>개발내용</a:t>
              </a:r>
              <a:endParaRPr lang="ko-KR" altLang="en-US" sz="3000" b="1" dirty="0">
                <a:sym typeface="맑은 고딕"/>
              </a:endParaRPr>
            </a:p>
          </p:txBody>
        </p:sp>
      </p:grpSp>
      <p:sp>
        <p:nvSpPr>
          <p:cNvPr id="240" name="포인트가 5개인 별 24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8708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양쪽 모서리가 둥근 사각형 18"/>
          <p:cNvSpPr/>
          <p:nvPr/>
        </p:nvSpPr>
        <p:spPr>
          <a:xfrm>
            <a:off x="1175342" y="237473"/>
            <a:ext cx="459824" cy="897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03" name="모서리가 둥근 직사각형 21"/>
          <p:cNvGrpSpPr/>
          <p:nvPr/>
        </p:nvGrpSpPr>
        <p:grpSpPr>
          <a:xfrm>
            <a:off x="381000" y="546100"/>
            <a:ext cx="11366500" cy="6007100"/>
            <a:chOff x="0" y="0"/>
            <a:chExt cx="11366500" cy="6007100"/>
          </a:xfrm>
        </p:grpSpPr>
        <p:sp>
          <p:nvSpPr>
            <p:cNvPr id="301" name="모서리가 둥근 직사각형"/>
            <p:cNvSpPr/>
            <p:nvPr/>
          </p:nvSpPr>
          <p:spPr>
            <a:xfrm>
              <a:off x="0" y="0"/>
              <a:ext cx="11366500" cy="6007100"/>
            </a:xfrm>
            <a:prstGeom prst="roundRect">
              <a:avLst>
                <a:gd name="adj" fmla="val 3115"/>
              </a:avLst>
            </a:prstGeom>
            <a:solidFill>
              <a:srgbClr val="FFFFFF"/>
            </a:solidFill>
            <a:ln w="53975" cap="flat">
              <a:solidFill>
                <a:srgbClr val="45C8DC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02" name="Low Risk Anomaly &amp; Momentum Anomaly"/>
            <p:cNvSpPr txBox="1"/>
            <p:nvPr/>
          </p:nvSpPr>
          <p:spPr>
            <a:xfrm>
              <a:off x="100524" y="2818129"/>
              <a:ext cx="11165451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Low Risk Anomaly &amp; Momentum Anomaly</a:t>
              </a:r>
            </a:p>
          </p:txBody>
        </p:sp>
      </p:grpSp>
      <p:grpSp>
        <p:nvGrpSpPr>
          <p:cNvPr id="306" name="자유형 23"/>
          <p:cNvGrpSpPr/>
          <p:nvPr/>
        </p:nvGrpSpPr>
        <p:grpSpPr>
          <a:xfrm>
            <a:off x="1462403" y="237474"/>
            <a:ext cx="5484499" cy="617254"/>
            <a:chOff x="-1" y="0"/>
            <a:chExt cx="5484498" cy="617253"/>
          </a:xfrm>
        </p:grpSpPr>
        <p:sp>
          <p:nvSpPr>
            <p:cNvPr id="304" name="도형"/>
            <p:cNvSpPr/>
            <p:nvPr/>
          </p:nvSpPr>
          <p:spPr>
            <a:xfrm>
              <a:off x="-1" y="0"/>
              <a:ext cx="5484498" cy="61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05" name="Why Risk and Momentum ?"/>
            <p:cNvSpPr txBox="1"/>
            <p:nvPr/>
          </p:nvSpPr>
          <p:spPr>
            <a:xfrm>
              <a:off x="45718" y="31628"/>
              <a:ext cx="5393059" cy="553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3000" b="1" dirty="0">
                  <a:sym typeface="맑은 고딕"/>
                </a:rPr>
                <a:t>2.4</a:t>
              </a:r>
              <a:r>
                <a:rPr lang="ko-KR" altLang="en-US" sz="3000" b="1" dirty="0">
                  <a:sym typeface="맑은 고딕"/>
                </a:rPr>
                <a:t> </a:t>
              </a:r>
              <a:r>
                <a:rPr lang="ko-KR" altLang="en-US" sz="3000" b="1" dirty="0" err="1">
                  <a:sym typeface="맑은 고딕"/>
                </a:rPr>
                <a:t>개발내용</a:t>
              </a:r>
              <a:endParaRPr lang="ko-KR" altLang="en-US" sz="3000" b="1" dirty="0">
                <a:sym typeface="맑은 고딕"/>
              </a:endParaRPr>
            </a:p>
          </p:txBody>
        </p:sp>
      </p:grpSp>
      <p:sp>
        <p:nvSpPr>
          <p:cNvPr id="307" name="포인트가 5개인 별 24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308" name="TextBox 1"/>
          <p:cNvSpPr txBox="1"/>
          <p:nvPr/>
        </p:nvSpPr>
        <p:spPr>
          <a:xfrm>
            <a:off x="659512" y="1005703"/>
            <a:ext cx="10872975" cy="797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1. Low Risk Anomaly (저 </a:t>
            </a:r>
            <a:r>
              <a:rPr dirty="0" err="1"/>
              <a:t>위험</a:t>
            </a:r>
            <a:r>
              <a:rPr dirty="0"/>
              <a:t> </a:t>
            </a:r>
            <a:r>
              <a:rPr dirty="0" err="1"/>
              <a:t>이례현상</a:t>
            </a:r>
            <a:r>
              <a:rPr dirty="0"/>
              <a:t>)</a:t>
            </a:r>
          </a:p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 </a:t>
            </a:r>
            <a:endParaRPr sz="1200" dirty="0"/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endParaRPr sz="1200" dirty="0"/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-  Malcolm Baker, Brendan Bradley, and Jeffrey </a:t>
            </a:r>
            <a:r>
              <a:rPr dirty="0" err="1"/>
              <a:t>Wurgler</a:t>
            </a:r>
            <a:r>
              <a:rPr dirty="0"/>
              <a:t>. (2011). Benchmarks as Limits to Arbitrage: Understanding the Low-Volatility Anomaly</a:t>
            </a:r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-  Malcolm Baker, Brendan Bradley, Ryan Taliaferro. (2013). The Low Beta Anomaly: A Decomposition into Micro and Macro Effects. </a:t>
            </a:r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-  Carvalho, </a:t>
            </a:r>
            <a:r>
              <a:rPr dirty="0" err="1"/>
              <a:t>XiaioLu</a:t>
            </a:r>
            <a:r>
              <a:rPr dirty="0"/>
              <a:t>, Moulin (2015), Low-Risk Anomaly Everywhere: Evidence from Equity Sectors</a:t>
            </a:r>
            <a:endParaRPr lang="en-US" dirty="0"/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buSzPct val="100000"/>
              <a:defRPr sz="1200">
                <a:latin typeface="+mn-lt"/>
                <a:ea typeface="+mn-ea"/>
                <a:cs typeface="+mn-cs"/>
                <a:sym typeface="맑은 고딕"/>
              </a:defRPr>
            </a:pPr>
            <a:r>
              <a:rPr lang="en-US" sz="2000" dirty="0"/>
              <a:t>- </a:t>
            </a:r>
            <a:r>
              <a:rPr lang="ko-KR" altLang="en-US" sz="2000" dirty="0"/>
              <a:t>홍성주</a:t>
            </a:r>
            <a:r>
              <a:rPr lang="en-US" altLang="ko-KR" sz="2000" dirty="0"/>
              <a:t>, </a:t>
            </a:r>
            <a:r>
              <a:rPr lang="ko-KR" altLang="en-US" sz="2000" dirty="0"/>
              <a:t>임상수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(2019) , </a:t>
            </a:r>
            <a:r>
              <a:rPr lang="ko-KR" altLang="en-US" sz="2000" b="1" dirty="0">
                <a:sym typeface="맑은 고딕"/>
              </a:rPr>
              <a:t>한국 주식시장에서 시장 베타와 수익률 간의 관계에 대한 실증 분석</a:t>
            </a:r>
            <a:endParaRPr lang="ko-KR" altLang="en-US" sz="2000" dirty="0">
              <a:sym typeface="맑은 고딕"/>
            </a:endParaRPr>
          </a:p>
          <a:p>
            <a:pPr>
              <a:buSzPct val="100000"/>
              <a:defRPr sz="12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24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2400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2. Momentum Anomaly (</a:t>
            </a:r>
            <a:r>
              <a:rPr dirty="0" err="1"/>
              <a:t>모멘텀</a:t>
            </a:r>
            <a:r>
              <a:rPr dirty="0"/>
              <a:t> </a:t>
            </a:r>
            <a:r>
              <a:rPr dirty="0" err="1"/>
              <a:t>이례현상</a:t>
            </a:r>
            <a:r>
              <a:rPr dirty="0"/>
              <a:t>) </a:t>
            </a:r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- Gary </a:t>
            </a:r>
            <a:r>
              <a:rPr dirty="0" err="1"/>
              <a:t>Antonacci</a:t>
            </a:r>
            <a:r>
              <a:rPr dirty="0"/>
              <a:t>. (2012). “Risk Premia Harvesting Through Dual Momentum”</a:t>
            </a:r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- CLIFFORD S. ASNESS, TOBIAS J. MOSKOWITZ, and LASSE HEJE PEDERSEN. (2013). “Value and Momentum Everywhere”. THE JOURNAL OF FINANCE</a:t>
            </a:r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- Ian D’Souza, </a:t>
            </a:r>
            <a:r>
              <a:rPr dirty="0" err="1"/>
              <a:t>Voraphat</a:t>
            </a:r>
            <a:r>
              <a:rPr dirty="0"/>
              <a:t> </a:t>
            </a:r>
            <a:r>
              <a:rPr dirty="0" err="1"/>
              <a:t>Srichanachaichok</a:t>
            </a:r>
            <a:r>
              <a:rPr dirty="0"/>
              <a:t>, George Wang, </a:t>
            </a:r>
            <a:r>
              <a:rPr dirty="0" err="1"/>
              <a:t>Yaqiong</a:t>
            </a:r>
            <a:r>
              <a:rPr dirty="0"/>
              <a:t> Yao. (2016). “The Enduring Effect of Time-Series Momentum on Stock Returns                                             over nearly 100-Years</a:t>
            </a:r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- </a:t>
            </a:r>
            <a:r>
              <a:rPr dirty="0" err="1"/>
              <a:t>Tarun</a:t>
            </a:r>
            <a:r>
              <a:rPr dirty="0"/>
              <a:t> Gupta and Bryan Kelly (2019) “Factor Momentum Everywhere”</a:t>
            </a:r>
          </a:p>
          <a:p>
            <a:pPr>
              <a:defRPr sz="12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br>
              <a:rPr dirty="0"/>
            </a:br>
            <a:endParaRPr dirty="0"/>
          </a:p>
          <a:p>
            <a:pPr>
              <a:defRPr sz="2400">
                <a:latin typeface="+mn-lt"/>
                <a:ea typeface="+mn-ea"/>
                <a:cs typeface="+mn-cs"/>
                <a:sym typeface="맑은 고딕"/>
              </a:defRPr>
            </a:pPr>
            <a:br>
              <a:rPr dirty="0"/>
            </a:br>
            <a:br>
              <a:rPr dirty="0"/>
            </a:b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양쪽 모서리가 둥근 사각형 18"/>
          <p:cNvSpPr/>
          <p:nvPr/>
        </p:nvSpPr>
        <p:spPr>
          <a:xfrm>
            <a:off x="1175342" y="237473"/>
            <a:ext cx="459824" cy="897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13" name="모서리가 둥근 직사각형 21"/>
          <p:cNvGrpSpPr/>
          <p:nvPr/>
        </p:nvGrpSpPr>
        <p:grpSpPr>
          <a:xfrm>
            <a:off x="381000" y="546100"/>
            <a:ext cx="11366500" cy="6007100"/>
            <a:chOff x="0" y="0"/>
            <a:chExt cx="11366500" cy="6007100"/>
          </a:xfrm>
        </p:grpSpPr>
        <p:sp>
          <p:nvSpPr>
            <p:cNvPr id="311" name="모서리가 둥근 직사각형"/>
            <p:cNvSpPr/>
            <p:nvPr/>
          </p:nvSpPr>
          <p:spPr>
            <a:xfrm>
              <a:off x="0" y="0"/>
              <a:ext cx="11366500" cy="6007100"/>
            </a:xfrm>
            <a:prstGeom prst="roundRect">
              <a:avLst>
                <a:gd name="adj" fmla="val 3115"/>
              </a:avLst>
            </a:prstGeom>
            <a:solidFill>
              <a:srgbClr val="FFFFFF"/>
            </a:solidFill>
            <a:ln w="53975" cap="flat">
              <a:solidFill>
                <a:srgbClr val="45C8DC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12" name="Low Risk Anomaly &amp; Momentum Anomaly"/>
            <p:cNvSpPr txBox="1"/>
            <p:nvPr/>
          </p:nvSpPr>
          <p:spPr>
            <a:xfrm>
              <a:off x="100524" y="2818129"/>
              <a:ext cx="11165451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Low Risk Anomaly &amp; Momentum Anomaly</a:t>
              </a:r>
            </a:p>
          </p:txBody>
        </p:sp>
      </p:grpSp>
      <p:grpSp>
        <p:nvGrpSpPr>
          <p:cNvPr id="316" name="자유형 23"/>
          <p:cNvGrpSpPr/>
          <p:nvPr/>
        </p:nvGrpSpPr>
        <p:grpSpPr>
          <a:xfrm>
            <a:off x="1462403" y="237474"/>
            <a:ext cx="5484499" cy="617254"/>
            <a:chOff x="-1" y="0"/>
            <a:chExt cx="5484498" cy="617253"/>
          </a:xfrm>
        </p:grpSpPr>
        <p:sp>
          <p:nvSpPr>
            <p:cNvPr id="314" name="도형"/>
            <p:cNvSpPr/>
            <p:nvPr/>
          </p:nvSpPr>
          <p:spPr>
            <a:xfrm>
              <a:off x="-1" y="0"/>
              <a:ext cx="5484498" cy="61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15" name="Why Risk and Momentum ?"/>
            <p:cNvSpPr txBox="1"/>
            <p:nvPr/>
          </p:nvSpPr>
          <p:spPr>
            <a:xfrm>
              <a:off x="45718" y="31628"/>
              <a:ext cx="5393059" cy="553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3000" b="1" dirty="0">
                  <a:sym typeface="맑은 고딕"/>
                </a:rPr>
                <a:t>2.4</a:t>
              </a:r>
              <a:r>
                <a:rPr lang="ko-KR" altLang="en-US" sz="3000" b="1" dirty="0">
                  <a:sym typeface="맑은 고딕"/>
                </a:rPr>
                <a:t> </a:t>
              </a:r>
              <a:r>
                <a:rPr lang="ko-KR" altLang="en-US" sz="3000" b="1" dirty="0" err="1">
                  <a:sym typeface="맑은 고딕"/>
                </a:rPr>
                <a:t>개발내용</a:t>
              </a:r>
              <a:endParaRPr lang="ko-KR" altLang="en-US" sz="3000" b="1" dirty="0">
                <a:sym typeface="맑은 고딕"/>
              </a:endParaRPr>
            </a:p>
          </p:txBody>
        </p:sp>
      </p:grpSp>
      <p:sp>
        <p:nvSpPr>
          <p:cNvPr id="317" name="포인트가 5개인 별 24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318" name="TextBox 1"/>
          <p:cNvSpPr txBox="1"/>
          <p:nvPr/>
        </p:nvSpPr>
        <p:spPr>
          <a:xfrm>
            <a:off x="659512" y="1005702"/>
            <a:ext cx="10872975" cy="510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Why Risk and Momentum ?</a:t>
            </a:r>
          </a:p>
          <a:p>
            <a:pPr>
              <a:defRPr sz="2800" b="1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 marL="514350" indent="-514350">
              <a:buSzPct val="100000"/>
              <a:buAutoNum type="arabicPeriod"/>
              <a:defRPr sz="2800" b="1">
                <a:latin typeface="+mn-lt"/>
                <a:ea typeface="+mn-ea"/>
                <a:cs typeface="+mn-cs"/>
                <a:sym typeface="맑은 고딕"/>
              </a:defRPr>
            </a:pPr>
            <a:r>
              <a:rPr lang="en-US" dirty="0"/>
              <a:t>Risk :</a:t>
            </a:r>
            <a:r>
              <a:rPr dirty="0" err="1"/>
              <a:t>낮은</a:t>
            </a:r>
            <a:r>
              <a:rPr dirty="0"/>
              <a:t> </a:t>
            </a:r>
            <a:r>
              <a:rPr dirty="0" err="1"/>
              <a:t>위험으로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수익률을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buSzPct val="100000"/>
              <a:defRPr sz="2800" b="1">
                <a:latin typeface="+mn-lt"/>
                <a:ea typeface="+mn-ea"/>
                <a:cs typeface="+mn-cs"/>
                <a:sym typeface="맑은 고딕"/>
              </a:defRPr>
            </a:pPr>
            <a:endParaRPr lang="en-US" dirty="0"/>
          </a:p>
          <a:p>
            <a:pPr marL="514350" indent="-514350">
              <a:buSzPct val="100000"/>
              <a:buAutoNum type="arabicPeriod"/>
              <a:defRPr sz="2800" b="1">
                <a:latin typeface="+mn-lt"/>
                <a:ea typeface="+mn-ea"/>
                <a:cs typeface="+mn-cs"/>
                <a:sym typeface="맑은 고딕"/>
              </a:defRPr>
            </a:pPr>
            <a:endParaRPr lang="en-US" sz="1600" dirty="0"/>
          </a:p>
          <a:p>
            <a:pPr>
              <a:buSzPct val="100000"/>
              <a:defRPr sz="2800" b="1">
                <a:latin typeface="+mn-lt"/>
                <a:ea typeface="+mn-ea"/>
                <a:cs typeface="+mn-cs"/>
                <a:sym typeface="맑은 고딕"/>
              </a:defRPr>
            </a:pPr>
            <a:r>
              <a:rPr lang="en-US" sz="2800" dirty="0"/>
              <a:t>2. Momentum : </a:t>
            </a:r>
            <a:r>
              <a:rPr sz="2800" dirty="0" err="1"/>
              <a:t>위험과는</a:t>
            </a:r>
            <a:r>
              <a:rPr sz="2800" dirty="0"/>
              <a:t> </a:t>
            </a:r>
            <a:r>
              <a:rPr sz="2800" dirty="0" err="1"/>
              <a:t>관련이</a:t>
            </a:r>
            <a:r>
              <a:rPr sz="2800" dirty="0"/>
              <a:t> </a:t>
            </a:r>
            <a:r>
              <a:rPr sz="2800" dirty="0" err="1"/>
              <a:t>없다</a:t>
            </a:r>
            <a:r>
              <a:rPr sz="2800" dirty="0"/>
              <a:t>.</a:t>
            </a:r>
          </a:p>
          <a:p>
            <a:pPr marL="514350" indent="-514350">
              <a:buSzPct val="100000"/>
              <a:buAutoNum type="arabicPeriod" startAt="2"/>
              <a:defRPr sz="1600" b="1">
                <a:latin typeface="+mn-lt"/>
                <a:ea typeface="+mn-ea"/>
                <a:cs typeface="+mn-cs"/>
                <a:sym typeface="맑은 고딕"/>
              </a:defRPr>
            </a:pPr>
            <a:endParaRPr sz="1600" dirty="0"/>
          </a:p>
          <a:p>
            <a:pPr marL="514350" indent="-514350">
              <a:buSzPct val="100000"/>
              <a:buAutoNum type="arabicPeriod" startAt="4"/>
              <a:defRPr sz="2800" b="1">
                <a:latin typeface="+mn-lt"/>
                <a:ea typeface="+mn-ea"/>
                <a:cs typeface="+mn-cs"/>
                <a:sym typeface="맑은 고딕"/>
              </a:defRPr>
            </a:pPr>
            <a:endParaRPr sz="1600" dirty="0"/>
          </a:p>
          <a:p>
            <a:pPr>
              <a:defRPr sz="2800" b="1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3. </a:t>
            </a:r>
            <a:r>
              <a:rPr dirty="0" err="1"/>
              <a:t>이론으로</a:t>
            </a:r>
            <a:r>
              <a:rPr dirty="0"/>
              <a:t> </a:t>
            </a:r>
            <a:r>
              <a:rPr dirty="0" err="1"/>
              <a:t>정립되지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실증분석</a:t>
            </a:r>
            <a:r>
              <a:rPr dirty="0"/>
              <a:t> </a:t>
            </a:r>
            <a:r>
              <a:rPr dirty="0" err="1"/>
              <a:t>결과</a:t>
            </a:r>
            <a:r>
              <a:rPr dirty="0"/>
              <a:t> </a:t>
            </a:r>
            <a:r>
              <a:rPr dirty="0" err="1"/>
              <a:t>이다</a:t>
            </a:r>
            <a:r>
              <a:rPr dirty="0"/>
              <a:t>.</a:t>
            </a:r>
          </a:p>
          <a:p>
            <a:pPr>
              <a:defRPr b="1">
                <a:latin typeface="+mn-lt"/>
                <a:ea typeface="+mn-ea"/>
                <a:cs typeface="+mn-cs"/>
                <a:sym typeface="맑은 고딕"/>
              </a:defRPr>
            </a:pPr>
            <a:endParaRPr lang="en-US" altLang="ko-KR" dirty="0"/>
          </a:p>
          <a:p>
            <a:pPr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rPr lang="en-US" altLang="ko-KR" dirty="0"/>
              <a:t>(</a:t>
            </a:r>
            <a:r>
              <a:rPr lang="ko-KR" altLang="en-US" dirty="0"/>
              <a:t>많은 사람들이 전략으로 사용하지 않아서 높은 기대 수익률을 예상 할 수 있다</a:t>
            </a:r>
            <a:r>
              <a:rPr lang="en-US" altLang="ko-KR" dirty="0"/>
              <a:t>.)</a:t>
            </a:r>
          </a:p>
          <a:p>
            <a:pPr>
              <a:defRPr b="1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2800" b="1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2800" b="1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양쪽 모서리가 둥근 사각형 30"/>
          <p:cNvSpPr/>
          <p:nvPr/>
        </p:nvSpPr>
        <p:spPr>
          <a:xfrm>
            <a:off x="2907427" y="1209659"/>
            <a:ext cx="459824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100" name="모서리가 둥근 직사각형 31"/>
          <p:cNvGrpSpPr/>
          <p:nvPr/>
        </p:nvGrpSpPr>
        <p:grpSpPr>
          <a:xfrm>
            <a:off x="2267010" y="1475061"/>
            <a:ext cx="7120677" cy="4909464"/>
            <a:chOff x="0" y="0"/>
            <a:chExt cx="7120676" cy="4909463"/>
          </a:xfrm>
        </p:grpSpPr>
        <p:sp>
          <p:nvSpPr>
            <p:cNvPr id="98" name="모서리가 둥근 직사각형"/>
            <p:cNvSpPr/>
            <p:nvPr/>
          </p:nvSpPr>
          <p:spPr>
            <a:xfrm>
              <a:off x="0" y="0"/>
              <a:ext cx="7120676" cy="4909463"/>
            </a:xfrm>
            <a:prstGeom prst="roundRect">
              <a:avLst>
                <a:gd name="adj" fmla="val 3115"/>
              </a:avLst>
            </a:prstGeom>
            <a:solidFill>
              <a:srgbClr val="E3E5E9"/>
            </a:solidFill>
            <a:ln w="53975" cap="flat">
              <a:solidFill>
                <a:srgbClr val="45C8DC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2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99" name="1. F조 소개…"/>
            <p:cNvSpPr txBox="1"/>
            <p:nvPr/>
          </p:nvSpPr>
          <p:spPr>
            <a:xfrm>
              <a:off x="90510" y="377240"/>
              <a:ext cx="6939654" cy="4154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2200" b="1">
                  <a:latin typeface="+mn-lt"/>
                  <a:ea typeface="+mn-ea"/>
                  <a:cs typeface="+mn-cs"/>
                  <a:sym typeface="맑은 고딕"/>
                </a:defRPr>
              </a:pPr>
              <a:endParaRPr dirty="0"/>
            </a:p>
            <a:p>
              <a:pPr>
                <a:defRPr sz="22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1. </a:t>
              </a:r>
              <a:r>
                <a:rPr dirty="0" err="1"/>
                <a:t>F조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/>
            </a:p>
            <a:p>
              <a:pPr marL="457200" indent="-457200">
                <a:buClr>
                  <a:srgbClr val="333333"/>
                </a:buClr>
                <a:buSzPct val="25000"/>
                <a:buAutoNum type="arabicPeriod"/>
                <a:defRPr sz="2200" b="1">
                  <a:latin typeface="+mn-lt"/>
                  <a:ea typeface="+mn-ea"/>
                  <a:cs typeface="+mn-cs"/>
                  <a:sym typeface="맑은 고딕"/>
                </a:defRPr>
              </a:pPr>
              <a:endParaRPr dirty="0"/>
            </a:p>
            <a:p>
              <a:pPr>
                <a:defRPr sz="22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2. GTAA </a:t>
              </a:r>
              <a:r>
                <a:rPr dirty="0" err="1"/>
                <a:t>프로젝트</a:t>
              </a:r>
              <a:r>
                <a:rPr dirty="0"/>
                <a:t> </a:t>
              </a:r>
              <a:r>
                <a:rPr dirty="0" err="1"/>
                <a:t>소개</a:t>
              </a:r>
              <a:r>
                <a:rPr dirty="0"/>
                <a:t> </a:t>
              </a:r>
              <a:endParaRPr dirty="0">
                <a:solidFill>
                  <a:schemeClr val="tx1"/>
                </a:solidFill>
              </a:endParaRPr>
            </a:p>
            <a:p>
              <a:pPr>
                <a:defRPr sz="22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	2.</a:t>
              </a:r>
              <a:r>
                <a:rPr lang="en-US" dirty="0"/>
                <a:t>1</a:t>
              </a:r>
              <a:r>
                <a:rPr dirty="0"/>
                <a:t> </a:t>
              </a:r>
              <a:r>
                <a:rPr dirty="0" err="1"/>
                <a:t>개발동기</a:t>
              </a:r>
              <a:endParaRPr dirty="0"/>
            </a:p>
            <a:p>
              <a:pPr>
                <a:defRPr sz="22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	2.</a:t>
              </a:r>
              <a:r>
                <a:rPr lang="en-US" dirty="0"/>
                <a:t>2</a:t>
              </a:r>
              <a:r>
                <a:rPr dirty="0"/>
                <a:t> </a:t>
              </a:r>
              <a:r>
                <a:rPr lang="ko-KR" altLang="en-US" dirty="0"/>
                <a:t>유사 프로그램 단점</a:t>
              </a:r>
              <a:endParaRPr dirty="0"/>
            </a:p>
            <a:p>
              <a:pPr lvl="2" indent="914400">
                <a:defRPr sz="22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2200" b="1" dirty="0">
                  <a:solidFill>
                    <a:schemeClr val="tx1"/>
                  </a:solidFill>
                  <a:sym typeface="맑은 고딕"/>
                </a:rPr>
                <a:t>2.3 GTAA </a:t>
              </a:r>
              <a:r>
                <a:rPr lang="ko-KR" altLang="en-US" sz="2200" b="1" dirty="0">
                  <a:solidFill>
                    <a:schemeClr val="tx1"/>
                  </a:solidFill>
                  <a:sym typeface="맑은 고딕"/>
                </a:rPr>
                <a:t>사용 순서</a:t>
              </a:r>
              <a:endParaRPr lang="en-US" sz="2200" dirty="0"/>
            </a:p>
            <a:p>
              <a:pPr lvl="2" indent="914400">
                <a:defRPr sz="22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2.</a:t>
              </a:r>
              <a:r>
                <a:rPr lang="en-US" dirty="0"/>
                <a:t>4</a:t>
              </a:r>
              <a:r>
                <a:rPr dirty="0"/>
                <a:t> </a:t>
              </a:r>
              <a:r>
                <a:rPr lang="ko-KR" altLang="en-US" dirty="0" err="1"/>
                <a:t>개발내용</a:t>
              </a:r>
              <a:endParaRPr lang="en-US" altLang="ko-KR" dirty="0"/>
            </a:p>
            <a:p>
              <a:pPr lvl="2" indent="914400">
                <a:defRPr sz="22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dirty="0"/>
                <a:t>2.5 </a:t>
              </a:r>
              <a:r>
                <a:rPr lang="ko-KR" altLang="en-US" dirty="0"/>
                <a:t>기대효과</a:t>
              </a:r>
              <a:endParaRPr lang="en-US" altLang="ko-KR" dirty="0"/>
            </a:p>
            <a:p>
              <a:pPr lvl="2" indent="914400">
                <a:defRPr sz="22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dirty="0"/>
                <a:t>2.6</a:t>
              </a:r>
              <a:r>
                <a:rPr lang="ko-KR" altLang="en-US" dirty="0"/>
                <a:t> </a:t>
              </a:r>
              <a:r>
                <a:rPr lang="en-US" altLang="ko-KR" dirty="0" err="1"/>
                <a:t>Github</a:t>
              </a:r>
              <a:r>
                <a:rPr lang="en-US" altLang="ko-KR" dirty="0"/>
                <a:t> </a:t>
              </a:r>
              <a:r>
                <a:rPr lang="ko-KR" altLang="en-US" dirty="0"/>
                <a:t>업데이트</a:t>
              </a:r>
              <a:endParaRPr dirty="0"/>
            </a:p>
            <a:p>
              <a:pPr>
                <a:defRPr sz="22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	</a:t>
              </a:r>
              <a:endParaRPr dirty="0">
                <a:solidFill>
                  <a:srgbClr val="FFFFFF"/>
                </a:solidFill>
              </a:endParaRPr>
            </a:p>
            <a:p>
              <a:pPr>
                <a:defRPr sz="22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3. Q&amp;A</a:t>
              </a:r>
            </a:p>
          </p:txBody>
        </p:sp>
      </p:grpSp>
      <p:grpSp>
        <p:nvGrpSpPr>
          <p:cNvPr id="103" name="자유형 32"/>
          <p:cNvGrpSpPr/>
          <p:nvPr/>
        </p:nvGrpSpPr>
        <p:grpSpPr>
          <a:xfrm>
            <a:off x="3194489" y="1209659"/>
            <a:ext cx="5484498" cy="617255"/>
            <a:chOff x="0" y="0"/>
            <a:chExt cx="5484497" cy="617254"/>
          </a:xfrm>
        </p:grpSpPr>
        <p:sp>
          <p:nvSpPr>
            <p:cNvPr id="101" name="도형"/>
            <p:cNvSpPr/>
            <p:nvPr/>
          </p:nvSpPr>
          <p:spPr>
            <a:xfrm>
              <a:off x="-1" y="0"/>
              <a:ext cx="5484498" cy="617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02" name="CONTENTS"/>
            <p:cNvSpPr txBox="1"/>
            <p:nvPr/>
          </p:nvSpPr>
          <p:spPr>
            <a:xfrm>
              <a:off x="45718" y="34305"/>
              <a:ext cx="5393059" cy="548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C</a:t>
              </a:r>
              <a:r>
                <a:rPr>
                  <a:solidFill>
                    <a:srgbClr val="FFFFFF"/>
                  </a:solidFill>
                </a:rPr>
                <a:t>ONTENTS</a:t>
              </a:r>
            </a:p>
          </p:txBody>
        </p:sp>
      </p:grpSp>
      <p:sp>
        <p:nvSpPr>
          <p:cNvPr id="104" name="포인트가 5개인 별 33"/>
          <p:cNvSpPr/>
          <p:nvPr/>
        </p:nvSpPr>
        <p:spPr>
          <a:xfrm>
            <a:off x="8482134" y="1099185"/>
            <a:ext cx="260352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107" name="직사각형 20"/>
          <p:cNvGrpSpPr/>
          <p:nvPr/>
        </p:nvGrpSpPr>
        <p:grpSpPr>
          <a:xfrm>
            <a:off x="0" y="-37893"/>
            <a:ext cx="12192000" cy="575316"/>
            <a:chOff x="0" y="0"/>
            <a:chExt cx="12192000" cy="575315"/>
          </a:xfrm>
        </p:grpSpPr>
        <p:sp>
          <p:nvSpPr>
            <p:cNvPr id="105" name="직사각형"/>
            <p:cNvSpPr/>
            <p:nvPr/>
          </p:nvSpPr>
          <p:spPr>
            <a:xfrm>
              <a:off x="0" y="37892"/>
              <a:ext cx="12192000" cy="499534"/>
            </a:xfrm>
            <a:prstGeom prst="rect">
              <a:avLst/>
            </a:prstGeom>
            <a:solidFill>
              <a:srgbClr val="45C8DC"/>
            </a:solidFill>
            <a:ln w="12700" cap="flat">
              <a:noFill/>
              <a:miter lim="400000"/>
            </a:ln>
            <a:effectLst>
              <a:outerShdw blurRad="190500" dist="38100" dir="5400000" rotWithShape="0">
                <a:srgbClr val="000000">
                  <a:alpha val="1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50000"/>
                </a:lnSpc>
                <a:defRPr sz="3600" b="1">
                  <a:solidFill>
                    <a:srgbClr val="404040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06" name="F조 PRESENTATION CONTENTS"/>
            <p:cNvSpPr txBox="1"/>
            <p:nvPr/>
          </p:nvSpPr>
          <p:spPr>
            <a:xfrm>
              <a:off x="45718" y="-1"/>
              <a:ext cx="12100563" cy="575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2" indent="914400">
                <a:lnSpc>
                  <a:spcPct val="150000"/>
                </a:lnSpc>
                <a:defRPr sz="3000" b="1" i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F조 </a:t>
              </a:r>
              <a:r>
                <a:rPr sz="2000">
                  <a:solidFill>
                    <a:srgbClr val="FA4E7E"/>
                  </a:solidFill>
                </a:rPr>
                <a:t>PRESENTATION </a:t>
              </a:r>
              <a:r>
                <a:rPr sz="2000">
                  <a:solidFill>
                    <a:srgbClr val="FA3C71"/>
                  </a:solidFill>
                </a:rPr>
                <a:t>CONTENTS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양쪽 모서리가 둥근 사각형 18"/>
          <p:cNvSpPr/>
          <p:nvPr/>
        </p:nvSpPr>
        <p:spPr>
          <a:xfrm>
            <a:off x="1175342" y="237473"/>
            <a:ext cx="459824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51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554" name="자유형 23"/>
          <p:cNvGrpSpPr/>
          <p:nvPr/>
        </p:nvGrpSpPr>
        <p:grpSpPr>
          <a:xfrm>
            <a:off x="1462404" y="237474"/>
            <a:ext cx="5484498" cy="617252"/>
            <a:chOff x="0" y="0"/>
            <a:chExt cx="5484497" cy="617251"/>
          </a:xfrm>
        </p:grpSpPr>
        <p:sp>
          <p:nvSpPr>
            <p:cNvPr id="552" name="도형"/>
            <p:cNvSpPr/>
            <p:nvPr/>
          </p:nvSpPr>
          <p:spPr>
            <a:xfrm>
              <a:off x="-1" y="0"/>
              <a:ext cx="5484498" cy="61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553" name="2.2 개발내용"/>
            <p:cNvSpPr txBox="1"/>
            <p:nvPr/>
          </p:nvSpPr>
          <p:spPr>
            <a:xfrm>
              <a:off x="45718" y="20966"/>
              <a:ext cx="5393058" cy="575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2.</a:t>
              </a:r>
              <a:r>
                <a:rPr lang="en-US" dirty="0"/>
                <a:t>4</a:t>
              </a:r>
              <a:r>
                <a:rPr dirty="0"/>
                <a:t> </a:t>
              </a:r>
              <a:r>
                <a:rPr dirty="0" err="1"/>
                <a:t>개발내용</a:t>
              </a:r>
              <a:endParaRPr dirty="0"/>
            </a:p>
          </p:txBody>
        </p:sp>
      </p:grpSp>
      <p:sp>
        <p:nvSpPr>
          <p:cNvPr id="555" name="포인트가 5개인 별 24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9E48B-DB8A-4D3F-857F-D84CC3739D95}"/>
              </a:ext>
            </a:extLst>
          </p:cNvPr>
          <p:cNvSpPr txBox="1"/>
          <p:nvPr/>
        </p:nvSpPr>
        <p:spPr>
          <a:xfrm>
            <a:off x="966497" y="1376700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전세계 모든 자산 및 개별 주식 선택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81" y="1008422"/>
            <a:ext cx="5942346" cy="54509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0" y="1728717"/>
            <a:ext cx="4803845" cy="385341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AED673-3B0D-4FB6-8F6E-4DB0C1838D11}"/>
              </a:ext>
            </a:extLst>
          </p:cNvPr>
          <p:cNvSpPr/>
          <p:nvPr/>
        </p:nvSpPr>
        <p:spPr>
          <a:xfrm>
            <a:off x="949562" y="2900928"/>
            <a:ext cx="4555089" cy="278347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C5C3E6-7EFF-430B-BF35-3E90A4F47851}"/>
              </a:ext>
            </a:extLst>
          </p:cNvPr>
          <p:cNvSpPr txBox="1"/>
          <p:nvPr/>
        </p:nvSpPr>
        <p:spPr>
          <a:xfrm>
            <a:off x="2013485" y="3306452"/>
            <a:ext cx="2427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1. </a:t>
            </a:r>
            <a:r>
              <a:rPr lang="ko-KR" altLang="en-US" sz="2000" b="1" dirty="0">
                <a:solidFill>
                  <a:srgbClr val="FF0000"/>
                </a:solidFill>
              </a:rPr>
              <a:t>자산 코드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EC89C4-4B22-4FA3-8C19-C4BCBB589D69}"/>
              </a:ext>
            </a:extLst>
          </p:cNvPr>
          <p:cNvSpPr txBox="1"/>
          <p:nvPr/>
        </p:nvSpPr>
        <p:spPr>
          <a:xfrm>
            <a:off x="3140932" y="4058579"/>
            <a:ext cx="202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2. </a:t>
            </a:r>
            <a:r>
              <a:rPr lang="ko-KR" altLang="en-US" sz="2000" b="1" dirty="0">
                <a:solidFill>
                  <a:srgbClr val="FF0000"/>
                </a:solidFill>
              </a:rPr>
              <a:t>입력 </a:t>
            </a:r>
            <a:r>
              <a:rPr lang="en-US" altLang="ko-KR" sz="2000" b="1" dirty="0">
                <a:solidFill>
                  <a:srgbClr val="FF0000"/>
                </a:solidFill>
              </a:rPr>
              <a:t>&amp; </a:t>
            </a:r>
            <a:r>
              <a:rPr lang="ko-KR" altLang="en-US" sz="2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6A45FC-44E3-4B62-986A-91E125F25C21}"/>
              </a:ext>
            </a:extLst>
          </p:cNvPr>
          <p:cNvSpPr txBox="1"/>
          <p:nvPr/>
        </p:nvSpPr>
        <p:spPr>
          <a:xfrm>
            <a:off x="3507256" y="4969740"/>
            <a:ext cx="1997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FF0000"/>
                </a:solidFill>
              </a:rPr>
              <a:t>3. </a:t>
            </a:r>
            <a:r>
              <a:rPr lang="ko-KR" altLang="en-US" sz="2200" b="1" dirty="0">
                <a:solidFill>
                  <a:srgbClr val="FF0000"/>
                </a:solidFill>
              </a:rPr>
              <a:t>입력된 코드</a:t>
            </a:r>
          </a:p>
        </p:txBody>
      </p:sp>
    </p:spTree>
    <p:extLst>
      <p:ext uri="{BB962C8B-B14F-4D97-AF65-F5344CB8AC3E}">
        <p14:creationId xmlns:p14="http://schemas.microsoft.com/office/powerpoint/2010/main" val="375882886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099"/>
            <a:ext cx="11611708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457200" algn="ctr">
              <a:defRPr sz="3000" b="1">
                <a:latin typeface="+mn-lt"/>
                <a:ea typeface="+mn-ea"/>
                <a:cs typeface="+mn-cs"/>
                <a:sym typeface="맑은 고딕"/>
              </a:defRPr>
            </a:pPr>
            <a:r>
              <a:rPr lang="en-US" altLang="ko-KR" sz="3000" b="1" dirty="0">
                <a:solidFill>
                  <a:schemeClr val="tx1"/>
                </a:solidFill>
                <a:sym typeface="맑은 고딕"/>
              </a:rPr>
              <a:t>2.4</a:t>
            </a:r>
            <a:r>
              <a:rPr lang="ko-KR" altLang="en-US" sz="3000" b="1" dirty="0">
                <a:solidFill>
                  <a:schemeClr val="tx1"/>
                </a:solidFill>
                <a:sym typeface="맑은 고딕"/>
              </a:rPr>
              <a:t> </a:t>
            </a:r>
            <a:r>
              <a:rPr lang="ko-KR" altLang="en-US" sz="3000" b="1" dirty="0" err="1">
                <a:solidFill>
                  <a:schemeClr val="tx1"/>
                </a:solidFill>
                <a:sym typeface="맑은 고딕"/>
              </a:rPr>
              <a:t>개발내용</a:t>
            </a:r>
            <a:endParaRPr lang="ko-KR" altLang="en-US" sz="3000" b="1" dirty="0">
              <a:solidFill>
                <a:schemeClr val="tx1"/>
              </a:solidFill>
              <a:sym typeface="맑은 고딕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win7\Desktop\garbage-in-garbage-ou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4" y="1644649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0660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02877"/>
            <a:ext cx="11611708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457200" algn="ctr">
              <a:defRPr sz="3000" b="1">
                <a:latin typeface="+mn-lt"/>
                <a:ea typeface="+mn-ea"/>
                <a:cs typeface="+mn-cs"/>
                <a:sym typeface="맑은 고딕"/>
              </a:defRPr>
            </a:pPr>
            <a:r>
              <a:rPr lang="en-US" altLang="ko-KR" sz="3000" b="1" dirty="0">
                <a:solidFill>
                  <a:schemeClr val="tx1"/>
                </a:solidFill>
                <a:sym typeface="맑은 고딕"/>
              </a:rPr>
              <a:t>2.4</a:t>
            </a:r>
            <a:r>
              <a:rPr lang="ko-KR" altLang="en-US" sz="3000" b="1" dirty="0">
                <a:solidFill>
                  <a:schemeClr val="tx1"/>
                </a:solidFill>
                <a:sym typeface="맑은 고딕"/>
              </a:rPr>
              <a:t> </a:t>
            </a:r>
            <a:r>
              <a:rPr lang="ko-KR" altLang="en-US" sz="3000" b="1" dirty="0" err="1">
                <a:solidFill>
                  <a:schemeClr val="tx1"/>
                </a:solidFill>
                <a:sym typeface="맑은 고딕"/>
              </a:rPr>
              <a:t>개발내용</a:t>
            </a:r>
            <a:endParaRPr lang="ko-KR" altLang="en-US" sz="3000" b="1" dirty="0">
              <a:solidFill>
                <a:schemeClr val="tx1"/>
              </a:solidFill>
              <a:sym typeface="맑은 고딕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2"/>
          <a:stretch/>
        </p:blipFill>
        <p:spPr>
          <a:xfrm>
            <a:off x="789108" y="1138486"/>
            <a:ext cx="7184929" cy="47358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74038" y="1554753"/>
            <a:ext cx="42179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최대분산포트폴리오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자산 </a:t>
            </a:r>
            <a:r>
              <a:rPr lang="en-US" altLang="ko-KR" sz="2400" b="1" dirty="0">
                <a:solidFill>
                  <a:srgbClr val="FF0000"/>
                </a:solidFill>
              </a:rPr>
              <a:t>: SPY, IEV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상관관계 </a:t>
            </a:r>
            <a:r>
              <a:rPr lang="en-US" altLang="ko-KR" sz="2400" b="1" dirty="0">
                <a:solidFill>
                  <a:srgbClr val="FF0000"/>
                </a:solidFill>
              </a:rPr>
              <a:t>: 0.89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연평균 수익률 </a:t>
            </a:r>
            <a:r>
              <a:rPr lang="en-US" altLang="ko-KR" sz="2400" b="1" dirty="0">
                <a:solidFill>
                  <a:srgbClr val="FF0000"/>
                </a:solidFill>
              </a:rPr>
              <a:t>: 6%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위험 </a:t>
            </a:r>
            <a:r>
              <a:rPr lang="en-US" altLang="ko-KR" sz="2400" b="1" dirty="0">
                <a:solidFill>
                  <a:srgbClr val="FF0000"/>
                </a:solidFill>
              </a:rPr>
              <a:t>: 0.2</a:t>
            </a:r>
          </a:p>
          <a:p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97118" y="2217360"/>
            <a:ext cx="2678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변동성이 심함</a:t>
            </a:r>
          </a:p>
        </p:txBody>
      </p:sp>
    </p:spTree>
    <p:extLst>
      <p:ext uri="{BB962C8B-B14F-4D97-AF65-F5344CB8AC3E}">
        <p14:creationId xmlns:p14="http://schemas.microsoft.com/office/powerpoint/2010/main" val="21132273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02877"/>
            <a:ext cx="11611708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457200" algn="ctr">
              <a:defRPr sz="3000" b="1">
                <a:latin typeface="+mn-lt"/>
                <a:ea typeface="+mn-ea"/>
                <a:cs typeface="+mn-cs"/>
                <a:sym typeface="맑은 고딕"/>
              </a:defRPr>
            </a:pPr>
            <a:r>
              <a:rPr lang="en-US" altLang="ko-KR" sz="3000" b="1" dirty="0">
                <a:solidFill>
                  <a:schemeClr val="tx1"/>
                </a:solidFill>
                <a:sym typeface="맑은 고딕"/>
              </a:rPr>
              <a:t>2.4</a:t>
            </a:r>
            <a:r>
              <a:rPr lang="ko-KR" altLang="en-US" sz="3000" b="1" dirty="0">
                <a:solidFill>
                  <a:schemeClr val="tx1"/>
                </a:solidFill>
                <a:sym typeface="맑은 고딕"/>
              </a:rPr>
              <a:t> </a:t>
            </a:r>
            <a:r>
              <a:rPr lang="ko-KR" altLang="en-US" sz="3000" b="1" dirty="0" err="1">
                <a:solidFill>
                  <a:schemeClr val="tx1"/>
                </a:solidFill>
                <a:sym typeface="맑은 고딕"/>
              </a:rPr>
              <a:t>개발내용</a:t>
            </a:r>
            <a:endParaRPr lang="ko-KR" altLang="en-US" sz="3000" b="1" dirty="0">
              <a:solidFill>
                <a:schemeClr val="tx1"/>
              </a:solidFill>
              <a:sym typeface="맑은 고딕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75"/>
          <a:stretch/>
        </p:blipFill>
        <p:spPr>
          <a:xfrm>
            <a:off x="433769" y="1056737"/>
            <a:ext cx="6778561" cy="5251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0916" y="1613601"/>
            <a:ext cx="42383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동일 비중 포트폴리오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자산 </a:t>
            </a:r>
            <a:r>
              <a:rPr lang="en-US" altLang="ko-KR" sz="2400" b="1" dirty="0">
                <a:solidFill>
                  <a:srgbClr val="FF0000"/>
                </a:solidFill>
              </a:rPr>
              <a:t>: SPY, TLT 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상관관계 </a:t>
            </a:r>
            <a:r>
              <a:rPr lang="en-US" altLang="ko-KR" sz="2400" b="1" dirty="0">
                <a:solidFill>
                  <a:srgbClr val="FF0000"/>
                </a:solidFill>
              </a:rPr>
              <a:t>: -0.43</a:t>
            </a:r>
          </a:p>
          <a:p>
            <a:endParaRPr lang="en-US" altLang="ko-KR" sz="2400" b="1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연평균 수익률 </a:t>
            </a:r>
            <a:r>
              <a:rPr lang="en-US" altLang="ko-KR" sz="2400" b="1" dirty="0">
                <a:solidFill>
                  <a:srgbClr val="FF0000"/>
                </a:solidFill>
              </a:rPr>
              <a:t>: 8%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위험 </a:t>
            </a:r>
            <a:r>
              <a:rPr lang="en-US" altLang="ko-KR" sz="2400" b="1" dirty="0">
                <a:solidFill>
                  <a:srgbClr val="FF0000"/>
                </a:solidFill>
              </a:rPr>
              <a:t>: 0.08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1333" y="2640467"/>
            <a:ext cx="2678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안정적인 </a:t>
            </a:r>
            <a:r>
              <a:rPr lang="ko-KR" altLang="en-US" sz="2000" b="1" dirty="0" err="1"/>
              <a:t>우상향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1989545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양쪽 모서리가 둥근 사각형 18"/>
          <p:cNvSpPr/>
          <p:nvPr/>
        </p:nvSpPr>
        <p:spPr>
          <a:xfrm>
            <a:off x="1175342" y="237473"/>
            <a:ext cx="459824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66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569" name="자유형 23"/>
          <p:cNvGrpSpPr/>
          <p:nvPr/>
        </p:nvGrpSpPr>
        <p:grpSpPr>
          <a:xfrm>
            <a:off x="1462404" y="237474"/>
            <a:ext cx="5484498" cy="617252"/>
            <a:chOff x="0" y="0"/>
            <a:chExt cx="5484497" cy="617251"/>
          </a:xfrm>
        </p:grpSpPr>
        <p:sp>
          <p:nvSpPr>
            <p:cNvPr id="567" name="도형"/>
            <p:cNvSpPr/>
            <p:nvPr/>
          </p:nvSpPr>
          <p:spPr>
            <a:xfrm>
              <a:off x="-1" y="0"/>
              <a:ext cx="5484498" cy="61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568" name="2.2 개발내용"/>
            <p:cNvSpPr txBox="1"/>
            <p:nvPr/>
          </p:nvSpPr>
          <p:spPr>
            <a:xfrm>
              <a:off x="45718" y="20966"/>
              <a:ext cx="5393058" cy="575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3000" b="1" dirty="0">
                  <a:sym typeface="맑은 고딕"/>
                </a:rPr>
                <a:t>2.4</a:t>
              </a:r>
              <a:r>
                <a:rPr lang="ko-KR" altLang="en-US" sz="3000" b="1" dirty="0">
                  <a:sym typeface="맑은 고딕"/>
                </a:rPr>
                <a:t> </a:t>
              </a:r>
              <a:r>
                <a:rPr lang="ko-KR" altLang="en-US" sz="3000" b="1" dirty="0" err="1">
                  <a:sym typeface="맑은 고딕"/>
                </a:rPr>
                <a:t>개발내용</a:t>
              </a:r>
              <a:endParaRPr lang="ko-KR" altLang="en-US" sz="3000" b="1" dirty="0">
                <a:sym typeface="맑은 고딕"/>
              </a:endParaRPr>
            </a:p>
          </p:txBody>
        </p:sp>
      </p:grpSp>
      <p:sp>
        <p:nvSpPr>
          <p:cNvPr id="570" name="포인트가 5개인 별 24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29E411AC-DCFE-47DC-AA3E-8032EF8A5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26" y="1929532"/>
            <a:ext cx="4178137" cy="42818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3B6BE8-C7A7-48F4-97D1-A0FF8D8789A8}"/>
              </a:ext>
            </a:extLst>
          </p:cNvPr>
          <p:cNvSpPr txBox="1"/>
          <p:nvPr/>
        </p:nvSpPr>
        <p:spPr>
          <a:xfrm>
            <a:off x="4957469" y="1535700"/>
            <a:ext cx="322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포트폴리오 선택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F88A2D-86F9-4DB7-ACBB-8279BF28C546}"/>
              </a:ext>
            </a:extLst>
          </p:cNvPr>
          <p:cNvSpPr/>
          <p:nvPr/>
        </p:nvSpPr>
        <p:spPr>
          <a:xfrm>
            <a:off x="826983" y="1963617"/>
            <a:ext cx="4173580" cy="581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433E41-130E-4406-9171-2C738071F1E7}"/>
              </a:ext>
            </a:extLst>
          </p:cNvPr>
          <p:cNvSpPr/>
          <p:nvPr/>
        </p:nvSpPr>
        <p:spPr>
          <a:xfrm>
            <a:off x="809020" y="4729247"/>
            <a:ext cx="4173580" cy="1482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18C2FB-5799-4F22-A9E7-1F209B2B3671}"/>
              </a:ext>
            </a:extLst>
          </p:cNvPr>
          <p:cNvSpPr txBox="1"/>
          <p:nvPr/>
        </p:nvSpPr>
        <p:spPr>
          <a:xfrm>
            <a:off x="784059" y="1018129"/>
            <a:ext cx="3916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2.4.1. </a:t>
            </a:r>
            <a:r>
              <a:rPr lang="ko-KR" altLang="en-US" sz="2500" b="1" dirty="0"/>
              <a:t>전략 선택</a:t>
            </a:r>
          </a:p>
        </p:txBody>
      </p: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3BF3D63F-48BB-4C4B-BB09-503CD098D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932" y="1502089"/>
            <a:ext cx="3648075" cy="470410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88AB3-642C-40E3-A2E1-17AA49497528}"/>
              </a:ext>
            </a:extLst>
          </p:cNvPr>
          <p:cNvSpPr/>
          <p:nvPr/>
        </p:nvSpPr>
        <p:spPr>
          <a:xfrm>
            <a:off x="7229932" y="4724062"/>
            <a:ext cx="3648075" cy="1482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364B40-319E-4ACF-AA25-04DF3DD76775}"/>
              </a:ext>
            </a:extLst>
          </p:cNvPr>
          <p:cNvSpPr/>
          <p:nvPr/>
        </p:nvSpPr>
        <p:spPr>
          <a:xfrm>
            <a:off x="7214203" y="2091411"/>
            <a:ext cx="3648075" cy="1078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EFB0D2-FC06-4F57-ABEB-C3B8135CC6FC}"/>
              </a:ext>
            </a:extLst>
          </p:cNvPr>
          <p:cNvSpPr txBox="1"/>
          <p:nvPr/>
        </p:nvSpPr>
        <p:spPr>
          <a:xfrm>
            <a:off x="4883332" y="4318061"/>
            <a:ext cx="337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세부조정</a:t>
            </a:r>
            <a:r>
              <a:rPr lang="en-US" altLang="ko-KR" b="1" dirty="0"/>
              <a:t>(</a:t>
            </a:r>
            <a:r>
              <a:rPr lang="ko-KR" altLang="en-US" b="1" dirty="0"/>
              <a:t>비중조절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71047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양쪽 모서리가 둥근 사각형 18"/>
          <p:cNvSpPr/>
          <p:nvPr/>
        </p:nvSpPr>
        <p:spPr>
          <a:xfrm>
            <a:off x="1175342" y="237473"/>
            <a:ext cx="459824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66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569" name="자유형 23"/>
          <p:cNvGrpSpPr/>
          <p:nvPr/>
        </p:nvGrpSpPr>
        <p:grpSpPr>
          <a:xfrm>
            <a:off x="1462404" y="237474"/>
            <a:ext cx="5484498" cy="617252"/>
            <a:chOff x="0" y="0"/>
            <a:chExt cx="5484497" cy="617251"/>
          </a:xfrm>
        </p:grpSpPr>
        <p:sp>
          <p:nvSpPr>
            <p:cNvPr id="567" name="도형"/>
            <p:cNvSpPr/>
            <p:nvPr/>
          </p:nvSpPr>
          <p:spPr>
            <a:xfrm>
              <a:off x="-1" y="0"/>
              <a:ext cx="5484498" cy="61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568" name="2.2 개발내용"/>
            <p:cNvSpPr txBox="1"/>
            <p:nvPr/>
          </p:nvSpPr>
          <p:spPr>
            <a:xfrm>
              <a:off x="45718" y="20966"/>
              <a:ext cx="5393058" cy="575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3000" b="1" dirty="0">
                  <a:sym typeface="맑은 고딕"/>
                </a:rPr>
                <a:t>2.4</a:t>
              </a:r>
              <a:r>
                <a:rPr lang="ko-KR" altLang="en-US" sz="3000" b="1" dirty="0">
                  <a:sym typeface="맑은 고딕"/>
                </a:rPr>
                <a:t> </a:t>
              </a:r>
              <a:r>
                <a:rPr lang="ko-KR" altLang="en-US" sz="3000" b="1" dirty="0" err="1">
                  <a:sym typeface="맑은 고딕"/>
                </a:rPr>
                <a:t>개발내용</a:t>
              </a:r>
              <a:endParaRPr lang="ko-KR" altLang="en-US" sz="3000" b="1" dirty="0">
                <a:sym typeface="맑은 고딕"/>
              </a:endParaRPr>
            </a:p>
          </p:txBody>
        </p:sp>
      </p:grpSp>
      <p:sp>
        <p:nvSpPr>
          <p:cNvPr id="570" name="포인트가 5개인 별 24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14369A70-5500-4E39-B234-D0A5702E1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09" y="1903964"/>
            <a:ext cx="2664673" cy="388069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76D692-7047-4B6F-8F17-A92F71EF1EB2}"/>
              </a:ext>
            </a:extLst>
          </p:cNvPr>
          <p:cNvSpPr/>
          <p:nvPr/>
        </p:nvSpPr>
        <p:spPr>
          <a:xfrm>
            <a:off x="1341910" y="1963644"/>
            <a:ext cx="2586358" cy="93631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32DC4E-CE40-44E5-B169-E0894D7133C2}"/>
              </a:ext>
            </a:extLst>
          </p:cNvPr>
          <p:cNvSpPr/>
          <p:nvPr/>
        </p:nvSpPr>
        <p:spPr>
          <a:xfrm>
            <a:off x="1341910" y="2994539"/>
            <a:ext cx="2586358" cy="93631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FA4087-6D63-4AB4-8BEF-8C37C8DF7DC6}"/>
              </a:ext>
            </a:extLst>
          </p:cNvPr>
          <p:cNvSpPr/>
          <p:nvPr/>
        </p:nvSpPr>
        <p:spPr>
          <a:xfrm>
            <a:off x="1341909" y="4025434"/>
            <a:ext cx="2586358" cy="95598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19398F-D4E8-40E0-9E35-144DE603ECAA}"/>
              </a:ext>
            </a:extLst>
          </p:cNvPr>
          <p:cNvSpPr txBox="1"/>
          <p:nvPr/>
        </p:nvSpPr>
        <p:spPr>
          <a:xfrm>
            <a:off x="4438045" y="2160203"/>
            <a:ext cx="458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룩백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과거 </a:t>
            </a:r>
            <a:r>
              <a:rPr lang="ko-KR" altLang="en-US" b="1" dirty="0" err="1"/>
              <a:t>몇개월</a:t>
            </a:r>
            <a:r>
              <a:rPr lang="ko-KR" altLang="en-US" b="1" dirty="0"/>
              <a:t> 데이터를 기반으로 전략을 수립 할 것이지 조절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5B2284-752F-489D-9526-B44A6C5C8156}"/>
              </a:ext>
            </a:extLst>
          </p:cNvPr>
          <p:cNvSpPr txBox="1"/>
          <p:nvPr/>
        </p:nvSpPr>
        <p:spPr>
          <a:xfrm>
            <a:off x="4451991" y="3167390"/>
            <a:ext cx="458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리밸런싱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몇 개월 마다 알고리즘을 통해 자산의 비중을 조절 할 것인지 조절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2B957-9DDB-46B7-A1D6-FF781C086496}"/>
              </a:ext>
            </a:extLst>
          </p:cNvPr>
          <p:cNvSpPr txBox="1"/>
          <p:nvPr/>
        </p:nvSpPr>
        <p:spPr>
          <a:xfrm>
            <a:off x="4451991" y="4213964"/>
            <a:ext cx="359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매매비용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매매 비용을 몇 </a:t>
            </a:r>
            <a:r>
              <a:rPr lang="en-US" altLang="ko-KR" b="1" dirty="0"/>
              <a:t>%</a:t>
            </a:r>
            <a:r>
              <a:rPr lang="ko-KR" altLang="en-US" b="1" dirty="0"/>
              <a:t>로 할 것인지 조절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DAEC87-DDF9-42B8-B80C-49D7B060E731}"/>
              </a:ext>
            </a:extLst>
          </p:cNvPr>
          <p:cNvSpPr txBox="1"/>
          <p:nvPr/>
        </p:nvSpPr>
        <p:spPr>
          <a:xfrm>
            <a:off x="784059" y="1028073"/>
            <a:ext cx="45324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2.4.1. </a:t>
            </a:r>
            <a:r>
              <a:rPr lang="ko-KR" altLang="en-US" sz="2500" b="1" dirty="0" err="1"/>
              <a:t>룩백</a:t>
            </a:r>
            <a:r>
              <a:rPr lang="en-US" altLang="ko-KR" sz="2500" b="1" dirty="0"/>
              <a:t>,</a:t>
            </a:r>
            <a:r>
              <a:rPr lang="ko-KR" altLang="en-US" sz="2500" b="1" dirty="0" err="1"/>
              <a:t>리밸런싱</a:t>
            </a:r>
            <a:r>
              <a:rPr lang="en-US" altLang="ko-KR" sz="2500" b="1" dirty="0"/>
              <a:t>,</a:t>
            </a:r>
            <a:r>
              <a:rPr lang="ko-KR" altLang="en-US" sz="2500" b="1" dirty="0" err="1"/>
              <a:t>매매비용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86327400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양쪽 모서리가 둥근 사각형 18"/>
          <p:cNvSpPr/>
          <p:nvPr/>
        </p:nvSpPr>
        <p:spPr>
          <a:xfrm>
            <a:off x="1175342" y="237473"/>
            <a:ext cx="459824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66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569" name="자유형 23"/>
          <p:cNvGrpSpPr/>
          <p:nvPr/>
        </p:nvGrpSpPr>
        <p:grpSpPr>
          <a:xfrm>
            <a:off x="1462404" y="237474"/>
            <a:ext cx="5484498" cy="617252"/>
            <a:chOff x="0" y="0"/>
            <a:chExt cx="5484497" cy="617251"/>
          </a:xfrm>
        </p:grpSpPr>
        <p:sp>
          <p:nvSpPr>
            <p:cNvPr id="567" name="도형"/>
            <p:cNvSpPr/>
            <p:nvPr/>
          </p:nvSpPr>
          <p:spPr>
            <a:xfrm>
              <a:off x="-1" y="0"/>
              <a:ext cx="5484498" cy="61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568" name="2.2 개발내용"/>
            <p:cNvSpPr txBox="1"/>
            <p:nvPr/>
          </p:nvSpPr>
          <p:spPr>
            <a:xfrm>
              <a:off x="45718" y="20966"/>
              <a:ext cx="5393058" cy="575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3000" b="1" dirty="0">
                  <a:sym typeface="맑은 고딕"/>
                </a:rPr>
                <a:t>2.4</a:t>
              </a:r>
              <a:r>
                <a:rPr lang="ko-KR" altLang="en-US" sz="3000" b="1" dirty="0">
                  <a:sym typeface="맑은 고딕"/>
                </a:rPr>
                <a:t> </a:t>
              </a:r>
              <a:r>
                <a:rPr lang="ko-KR" altLang="en-US" sz="3000" b="1" dirty="0" err="1">
                  <a:sym typeface="맑은 고딕"/>
                </a:rPr>
                <a:t>개발내용</a:t>
              </a:r>
              <a:endParaRPr lang="ko-KR" altLang="en-US" sz="3000" b="1" dirty="0">
                <a:sym typeface="맑은 고딕"/>
              </a:endParaRPr>
            </a:p>
          </p:txBody>
        </p:sp>
      </p:grpSp>
      <p:sp>
        <p:nvSpPr>
          <p:cNvPr id="570" name="포인트가 5개인 별 24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BF1D97DE-5122-4CE9-A376-841CB752E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2196577"/>
            <a:ext cx="3187161" cy="2911830"/>
          </a:xfrm>
          <a:prstGeom prst="rect">
            <a:avLst/>
          </a:prstGeom>
        </p:spPr>
      </p:pic>
      <p:pic>
        <p:nvPicPr>
          <p:cNvPr id="17" name="그림 16" descr="텍스트, 오렌지, 테이블, 주방이(가) 표시된 사진&#10;&#10;자동 생성된 설명">
            <a:extLst>
              <a:ext uri="{FF2B5EF4-FFF2-40B4-BE49-F238E27FC236}">
                <a16:creationId xmlns:a16="http://schemas.microsoft.com/office/drawing/2014/main" id="{7F264D8A-422E-4478-9536-42CA01BE9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18" y="1806276"/>
            <a:ext cx="5924951" cy="30374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5F0B0F-2EC2-404D-B0C9-B52BCFF85F79}"/>
              </a:ext>
            </a:extLst>
          </p:cNvPr>
          <p:cNvSpPr/>
          <p:nvPr/>
        </p:nvSpPr>
        <p:spPr>
          <a:xfrm>
            <a:off x="727470" y="4613925"/>
            <a:ext cx="824851" cy="45965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2">
            <a:extLst>
              <a:ext uri="{FF2B5EF4-FFF2-40B4-BE49-F238E27FC236}">
                <a16:creationId xmlns:a16="http://schemas.microsoft.com/office/drawing/2014/main" id="{C6467DF1-552C-45D9-97ED-684D5DD9B91D}"/>
              </a:ext>
            </a:extLst>
          </p:cNvPr>
          <p:cNvSpPr/>
          <p:nvPr/>
        </p:nvSpPr>
        <p:spPr>
          <a:xfrm>
            <a:off x="4244687" y="3549650"/>
            <a:ext cx="1117600" cy="485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5D3046-DA0E-4BCC-B19B-D8AFE10AEE6F}"/>
              </a:ext>
            </a:extLst>
          </p:cNvPr>
          <p:cNvSpPr txBox="1"/>
          <p:nvPr/>
        </p:nvSpPr>
        <p:spPr>
          <a:xfrm>
            <a:off x="785962" y="1007369"/>
            <a:ext cx="62626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2.4.2. (</a:t>
            </a:r>
            <a:r>
              <a:rPr lang="ko-KR" altLang="en-US" sz="2500" b="1" dirty="0" err="1"/>
              <a:t>룩백</a:t>
            </a:r>
            <a:r>
              <a:rPr lang="en-US" altLang="ko-KR" sz="2500" b="1" dirty="0"/>
              <a:t>,</a:t>
            </a:r>
            <a:r>
              <a:rPr lang="ko-KR" altLang="en-US" sz="2500" b="1" dirty="0" err="1"/>
              <a:t>리밸런싱</a:t>
            </a:r>
            <a:r>
              <a:rPr lang="en-US" altLang="ko-KR" sz="2500" b="1" dirty="0"/>
              <a:t>,</a:t>
            </a:r>
            <a:r>
              <a:rPr lang="ko-KR" altLang="en-US" sz="2500" b="1" dirty="0" err="1"/>
              <a:t>매매비용</a:t>
            </a:r>
            <a:r>
              <a:rPr lang="en-US" altLang="ko-KR" sz="2500" b="1" dirty="0"/>
              <a:t>)</a:t>
            </a:r>
            <a:r>
              <a:rPr lang="ko-KR" altLang="en-US" sz="2500" b="1" dirty="0"/>
              <a:t> </a:t>
            </a:r>
            <a:r>
              <a:rPr lang="ko-KR" altLang="en-US" sz="2500" b="1" dirty="0" err="1"/>
              <a:t>미리보기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25421038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양쪽 모서리가 둥근 사각형 18"/>
          <p:cNvSpPr/>
          <p:nvPr/>
        </p:nvSpPr>
        <p:spPr>
          <a:xfrm>
            <a:off x="1175342" y="237473"/>
            <a:ext cx="459824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66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569" name="자유형 23"/>
          <p:cNvGrpSpPr/>
          <p:nvPr/>
        </p:nvGrpSpPr>
        <p:grpSpPr>
          <a:xfrm>
            <a:off x="1462404" y="237474"/>
            <a:ext cx="5484498" cy="617252"/>
            <a:chOff x="0" y="0"/>
            <a:chExt cx="5484497" cy="617251"/>
          </a:xfrm>
        </p:grpSpPr>
        <p:sp>
          <p:nvSpPr>
            <p:cNvPr id="567" name="도형"/>
            <p:cNvSpPr/>
            <p:nvPr/>
          </p:nvSpPr>
          <p:spPr>
            <a:xfrm>
              <a:off x="-1" y="0"/>
              <a:ext cx="5484498" cy="61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568" name="2.2 개발내용"/>
            <p:cNvSpPr txBox="1"/>
            <p:nvPr/>
          </p:nvSpPr>
          <p:spPr>
            <a:xfrm>
              <a:off x="45718" y="20966"/>
              <a:ext cx="5393058" cy="575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3000" b="1" dirty="0">
                  <a:sym typeface="맑은 고딕"/>
                </a:rPr>
                <a:t>2.4</a:t>
              </a:r>
              <a:r>
                <a:rPr lang="ko-KR" altLang="en-US" sz="3000" b="1" dirty="0">
                  <a:sym typeface="맑은 고딕"/>
                </a:rPr>
                <a:t> </a:t>
              </a:r>
              <a:r>
                <a:rPr lang="ko-KR" altLang="en-US" sz="3000" b="1" dirty="0" err="1">
                  <a:sym typeface="맑은 고딕"/>
                </a:rPr>
                <a:t>개발내용</a:t>
              </a:r>
              <a:endParaRPr lang="ko-KR" altLang="en-US" sz="3000" b="1" dirty="0">
                <a:sym typeface="맑은 고딕"/>
              </a:endParaRPr>
            </a:p>
          </p:txBody>
        </p:sp>
      </p:grpSp>
      <p:sp>
        <p:nvSpPr>
          <p:cNvPr id="570" name="포인트가 5개인 별 24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D8F5BD7-2BC7-4786-BF56-078FF2ED2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7" y="987453"/>
            <a:ext cx="10398368" cy="505048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5F0B0F-2EC2-404D-B0C9-B52BCFF85F79}"/>
              </a:ext>
            </a:extLst>
          </p:cNvPr>
          <p:cNvSpPr/>
          <p:nvPr/>
        </p:nvSpPr>
        <p:spPr>
          <a:xfrm>
            <a:off x="992828" y="5616792"/>
            <a:ext cx="800803" cy="42114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, 오렌지, 테이블, 주방이(가) 표시된 사진&#10;&#10;자동 생성된 설명">
            <a:extLst>
              <a:ext uri="{FF2B5EF4-FFF2-40B4-BE49-F238E27FC236}">
                <a16:creationId xmlns:a16="http://schemas.microsoft.com/office/drawing/2014/main" id="{4346A90E-ED02-4287-B679-ED619686C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324" y="3154680"/>
            <a:ext cx="6431626" cy="25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3166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양쪽 모서리가 둥근 사각형 18"/>
          <p:cNvSpPr/>
          <p:nvPr/>
        </p:nvSpPr>
        <p:spPr>
          <a:xfrm>
            <a:off x="1175342" y="237473"/>
            <a:ext cx="459824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66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569" name="자유형 23"/>
          <p:cNvGrpSpPr/>
          <p:nvPr/>
        </p:nvGrpSpPr>
        <p:grpSpPr>
          <a:xfrm>
            <a:off x="1462404" y="237474"/>
            <a:ext cx="5484498" cy="617252"/>
            <a:chOff x="0" y="0"/>
            <a:chExt cx="5484497" cy="617251"/>
          </a:xfrm>
        </p:grpSpPr>
        <p:sp>
          <p:nvSpPr>
            <p:cNvPr id="567" name="도형"/>
            <p:cNvSpPr/>
            <p:nvPr/>
          </p:nvSpPr>
          <p:spPr>
            <a:xfrm>
              <a:off x="-1" y="0"/>
              <a:ext cx="5484498" cy="61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568" name="2.2 개발내용"/>
            <p:cNvSpPr txBox="1"/>
            <p:nvPr/>
          </p:nvSpPr>
          <p:spPr>
            <a:xfrm>
              <a:off x="45718" y="20966"/>
              <a:ext cx="5393058" cy="575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3000" b="1" dirty="0">
                  <a:sym typeface="맑은 고딕"/>
                </a:rPr>
                <a:t>2.4</a:t>
              </a:r>
              <a:r>
                <a:rPr lang="ko-KR" altLang="en-US" sz="3000" b="1" dirty="0">
                  <a:sym typeface="맑은 고딕"/>
                </a:rPr>
                <a:t> </a:t>
              </a:r>
              <a:r>
                <a:rPr lang="ko-KR" altLang="en-US" sz="3000" b="1" dirty="0" err="1">
                  <a:sym typeface="맑은 고딕"/>
                </a:rPr>
                <a:t>개발내용</a:t>
              </a:r>
              <a:endParaRPr lang="ko-KR" altLang="en-US" sz="3000" b="1" dirty="0">
                <a:sym typeface="맑은 고딕"/>
              </a:endParaRPr>
            </a:p>
          </p:txBody>
        </p:sp>
      </p:grpSp>
      <p:sp>
        <p:nvSpPr>
          <p:cNvPr id="570" name="포인트가 5개인 별 24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71" name="TextBox 3"/>
          <p:cNvSpPr txBox="1"/>
          <p:nvPr/>
        </p:nvSpPr>
        <p:spPr>
          <a:xfrm>
            <a:off x="3895903" y="898476"/>
            <a:ext cx="3515409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&lt;Cumulative 페이지 - 누적 수익률&gt;</a:t>
            </a:r>
          </a:p>
        </p:txBody>
      </p:sp>
      <p:pic>
        <p:nvPicPr>
          <p:cNvPr id="572" name="스크린샷 2019-10-19 23.16.34.png" descr="스크린샷 2019-10-19 23.16.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1" y="1405891"/>
            <a:ext cx="10202806" cy="4972050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TextBox 4"/>
          <p:cNvSpPr txBox="1"/>
          <p:nvPr/>
        </p:nvSpPr>
        <p:spPr>
          <a:xfrm>
            <a:off x="755015" y="5318476"/>
            <a:ext cx="10618469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8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/>
              <a:t>  </a:t>
            </a:r>
            <a:r>
              <a:rPr sz="1600" b="1" dirty="0" err="1"/>
              <a:t>연평균</a:t>
            </a:r>
            <a:r>
              <a:rPr sz="1600" b="1" dirty="0"/>
              <a:t> </a:t>
            </a:r>
            <a:r>
              <a:rPr sz="1600" b="1" dirty="0" err="1"/>
              <a:t>수익률</a:t>
            </a:r>
            <a:r>
              <a:rPr sz="1600" b="1" dirty="0"/>
              <a:t>    </a:t>
            </a:r>
            <a:r>
              <a:rPr sz="1600" b="1" dirty="0" err="1"/>
              <a:t>위험</a:t>
            </a:r>
            <a:r>
              <a:rPr sz="1600" b="1" dirty="0"/>
              <a:t>           </a:t>
            </a:r>
            <a:r>
              <a:rPr sz="1600" b="1" dirty="0" err="1"/>
              <a:t>샤프비율</a:t>
            </a:r>
            <a:r>
              <a:rPr sz="1600" b="1" dirty="0"/>
              <a:t> </a:t>
            </a:r>
            <a:r>
              <a:rPr lang="en-US" sz="1600" b="1" dirty="0"/>
              <a:t>        </a:t>
            </a:r>
            <a:r>
              <a:rPr lang="ko-KR" altLang="en-US" sz="1600" b="1" dirty="0" err="1"/>
              <a:t>최대낙폭</a:t>
            </a:r>
            <a:r>
              <a:rPr lang="ko-KR" altLang="en-US" sz="1600" b="1" dirty="0"/>
              <a:t>    </a:t>
            </a:r>
            <a:r>
              <a:rPr sz="1600" b="1" dirty="0"/>
              <a:t>총 </a:t>
            </a:r>
            <a:r>
              <a:rPr sz="1600" b="1" dirty="0" err="1"/>
              <a:t>수익률</a:t>
            </a:r>
            <a:r>
              <a:rPr sz="1600" b="1" dirty="0"/>
              <a:t>      </a:t>
            </a:r>
            <a:r>
              <a:rPr sz="1600" b="1" dirty="0" err="1"/>
              <a:t>승률</a:t>
            </a:r>
            <a:endParaRPr sz="1600" b="1" dirty="0"/>
          </a:p>
        </p:txBody>
      </p:sp>
      <p:sp>
        <p:nvSpPr>
          <p:cNvPr id="574" name="TextBox 6"/>
          <p:cNvSpPr txBox="1"/>
          <p:nvPr/>
        </p:nvSpPr>
        <p:spPr>
          <a:xfrm>
            <a:off x="1848445" y="2553199"/>
            <a:ext cx="3357646" cy="954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latin typeface="+mn-lt"/>
                <a:ea typeface="+mn-ea"/>
                <a:cs typeface="+mn-cs"/>
                <a:sym typeface="맑은 고딕"/>
              </a:defRPr>
            </a:pPr>
            <a:r>
              <a:rPr sz="2800" dirty="0"/>
              <a:t>2008~2019년까지의</a:t>
            </a:r>
          </a:p>
          <a:p>
            <a:pPr>
              <a:defRPr sz="1000">
                <a:latin typeface="+mn-lt"/>
                <a:ea typeface="+mn-ea"/>
                <a:cs typeface="+mn-cs"/>
                <a:sym typeface="맑은 고딕"/>
              </a:defRPr>
            </a:pPr>
            <a:r>
              <a:rPr sz="2800" dirty="0" err="1"/>
              <a:t>누적수익률그래프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양쪽 모서리가 둥근 사각형 18"/>
          <p:cNvSpPr/>
          <p:nvPr/>
        </p:nvSpPr>
        <p:spPr>
          <a:xfrm>
            <a:off x="1175342" y="237473"/>
            <a:ext cx="459824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77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580" name="자유형 23"/>
          <p:cNvGrpSpPr/>
          <p:nvPr/>
        </p:nvGrpSpPr>
        <p:grpSpPr>
          <a:xfrm>
            <a:off x="1462404" y="237474"/>
            <a:ext cx="5484498" cy="617252"/>
            <a:chOff x="0" y="0"/>
            <a:chExt cx="5484497" cy="617251"/>
          </a:xfrm>
        </p:grpSpPr>
        <p:sp>
          <p:nvSpPr>
            <p:cNvPr id="578" name="도형"/>
            <p:cNvSpPr/>
            <p:nvPr/>
          </p:nvSpPr>
          <p:spPr>
            <a:xfrm>
              <a:off x="-1" y="0"/>
              <a:ext cx="5484498" cy="61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579" name="2.2 개발내용"/>
            <p:cNvSpPr txBox="1"/>
            <p:nvPr/>
          </p:nvSpPr>
          <p:spPr>
            <a:xfrm>
              <a:off x="45718" y="20966"/>
              <a:ext cx="5393058" cy="575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3000" b="1" dirty="0">
                  <a:sym typeface="맑은 고딕"/>
                </a:rPr>
                <a:t>2.4</a:t>
              </a:r>
              <a:r>
                <a:rPr lang="ko-KR" altLang="en-US" sz="3000" b="1" dirty="0">
                  <a:sym typeface="맑은 고딕"/>
                </a:rPr>
                <a:t> </a:t>
              </a:r>
              <a:r>
                <a:rPr lang="ko-KR" altLang="en-US" sz="3000" b="1" dirty="0" err="1">
                  <a:sym typeface="맑은 고딕"/>
                </a:rPr>
                <a:t>개발내용</a:t>
              </a:r>
              <a:endParaRPr lang="ko-KR" altLang="en-US" sz="3000" b="1" dirty="0">
                <a:sym typeface="맑은 고딕"/>
              </a:endParaRPr>
            </a:p>
          </p:txBody>
        </p:sp>
      </p:grpSp>
      <p:sp>
        <p:nvSpPr>
          <p:cNvPr id="581" name="포인트가 5개인 별 24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82" name="TextBox 3"/>
          <p:cNvSpPr txBox="1"/>
          <p:nvPr/>
        </p:nvSpPr>
        <p:spPr>
          <a:xfrm>
            <a:off x="3640016" y="1085839"/>
            <a:ext cx="3776660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dirty="0"/>
              <a:t>&lt;Cumulative </a:t>
            </a:r>
            <a:r>
              <a:rPr dirty="0" err="1"/>
              <a:t>페이지</a:t>
            </a:r>
            <a:r>
              <a:rPr dirty="0"/>
              <a:t> - </a:t>
            </a:r>
            <a:r>
              <a:rPr dirty="0" err="1"/>
              <a:t>연,월간</a:t>
            </a:r>
            <a:r>
              <a:rPr dirty="0"/>
              <a:t> </a:t>
            </a:r>
            <a:r>
              <a:rPr dirty="0" err="1"/>
              <a:t>수익률</a:t>
            </a:r>
            <a:r>
              <a:rPr dirty="0"/>
              <a:t>&gt;</a:t>
            </a:r>
          </a:p>
        </p:txBody>
      </p:sp>
      <p:pic>
        <p:nvPicPr>
          <p:cNvPr id="583" name="스크린샷 2019-10-19 23.18.32.png" descr="스크린샷 2019-10-19 23.18.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10" y="1480228"/>
            <a:ext cx="10029926" cy="4728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양쪽 모서리가 둥근 사각형 12"/>
          <p:cNvSpPr/>
          <p:nvPr/>
        </p:nvSpPr>
        <p:spPr>
          <a:xfrm>
            <a:off x="1175342" y="237473"/>
            <a:ext cx="459824" cy="897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10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113" name="자유형 20"/>
          <p:cNvGrpSpPr/>
          <p:nvPr/>
        </p:nvGrpSpPr>
        <p:grpSpPr>
          <a:xfrm>
            <a:off x="1462404" y="237474"/>
            <a:ext cx="5484498" cy="617253"/>
            <a:chOff x="0" y="0"/>
            <a:chExt cx="5484497" cy="617252"/>
          </a:xfrm>
        </p:grpSpPr>
        <p:sp>
          <p:nvSpPr>
            <p:cNvPr id="111" name="도형"/>
            <p:cNvSpPr/>
            <p:nvPr/>
          </p:nvSpPr>
          <p:spPr>
            <a:xfrm>
              <a:off x="-1" y="0"/>
              <a:ext cx="5484498" cy="61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2" name="1. F조 소개"/>
            <p:cNvSpPr txBox="1"/>
            <p:nvPr/>
          </p:nvSpPr>
          <p:spPr>
            <a:xfrm>
              <a:off x="45718" y="20966"/>
              <a:ext cx="5393059" cy="575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1. F조 소개</a:t>
              </a:r>
            </a:p>
          </p:txBody>
        </p:sp>
      </p:grpSp>
      <p:sp>
        <p:nvSpPr>
          <p:cNvPr id="114" name="포인트가 5개인 별 21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15" name="직사각형 112"/>
          <p:cNvSpPr txBox="1"/>
          <p:nvPr/>
        </p:nvSpPr>
        <p:spPr>
          <a:xfrm>
            <a:off x="8328252" y="4103085"/>
            <a:ext cx="2680924" cy="2044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t>최영규</a:t>
            </a:r>
          </a:p>
          <a:p>
            <a:pPr>
              <a:lnSpc>
                <a:spcPct val="150000"/>
              </a:lnSpc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t>010.2019.0700</a:t>
            </a:r>
          </a:p>
          <a:p>
            <a:pPr>
              <a:lnSpc>
                <a:spcPct val="150000"/>
              </a:lnSpc>
              <a:defRPr b="1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+mn-lt"/>
                <a:ea typeface="+mn-ea"/>
                <a:cs typeface="+mn-cs"/>
                <a:sym typeface="맑은 고딕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dudrb1418@gmail.com</a:t>
            </a:r>
          </a:p>
          <a:p>
            <a:pPr>
              <a:lnSpc>
                <a:spcPct val="150000"/>
              </a:lnSpc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t>Github : dudrb1418</a:t>
            </a:r>
          </a:p>
          <a:p>
            <a:pPr>
              <a:lnSpc>
                <a:spcPct val="150000"/>
              </a:lnSpc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t>데이터 분석 및 개발</a:t>
            </a:r>
          </a:p>
        </p:txBody>
      </p:sp>
      <p:pic>
        <p:nvPicPr>
          <p:cNvPr id="116" name="그림 3" descr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966" y="1023048"/>
            <a:ext cx="2010686" cy="2680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Google Shape;1147;p171" descr="Google Shape;1147;p1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966" y="3788123"/>
            <a:ext cx="2026431" cy="2680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5" descr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206" y="3788123"/>
            <a:ext cx="2026432" cy="2680914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직사각형 93"/>
          <p:cNvSpPr txBox="1"/>
          <p:nvPr/>
        </p:nvSpPr>
        <p:spPr>
          <a:xfrm>
            <a:off x="567604" y="1444049"/>
            <a:ext cx="3091759" cy="2169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lnSpc>
                <a:spcPct val="150000"/>
              </a:lnSpc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rPr dirty="0" err="1"/>
              <a:t>김민찬</a:t>
            </a:r>
            <a:endParaRPr dirty="0"/>
          </a:p>
          <a:p>
            <a:pPr algn="r">
              <a:lnSpc>
                <a:spcPct val="150000"/>
              </a:lnSpc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010.2864.3564</a:t>
            </a:r>
          </a:p>
          <a:p>
            <a:pPr algn="r">
              <a:lnSpc>
                <a:spcPct val="150000"/>
              </a:lnSpc>
              <a:defRPr b="1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+mn-lt"/>
                <a:ea typeface="+mn-ea"/>
                <a:cs typeface="+mn-cs"/>
                <a:sym typeface="맑은 고딕"/>
              </a:defRPr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minclasse@gmail.com</a:t>
            </a:r>
          </a:p>
          <a:p>
            <a:pPr algn="r">
              <a:lnSpc>
                <a:spcPct val="150000"/>
              </a:lnSpc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rPr dirty="0" err="1"/>
              <a:t>Github</a:t>
            </a:r>
            <a:r>
              <a:rPr dirty="0"/>
              <a:t> : </a:t>
            </a:r>
            <a:r>
              <a:rPr dirty="0" err="1"/>
              <a:t>minclasse</a:t>
            </a:r>
            <a:endParaRPr dirty="0"/>
          </a:p>
          <a:p>
            <a:pPr algn="r">
              <a:lnSpc>
                <a:spcPct val="150000"/>
              </a:lnSpc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rPr lang="ko-KR" altLang="en-US" dirty="0" err="1"/>
              <a:t>크롤링</a:t>
            </a:r>
            <a:r>
              <a:rPr lang="ko-KR" altLang="en-US" dirty="0"/>
              <a:t> 및 데이터 시각화</a:t>
            </a:r>
            <a:r>
              <a:rPr dirty="0"/>
              <a:t> </a:t>
            </a:r>
          </a:p>
        </p:txBody>
      </p:sp>
      <p:sp>
        <p:nvSpPr>
          <p:cNvPr id="120" name="직사각형 94"/>
          <p:cNvSpPr txBox="1"/>
          <p:nvPr/>
        </p:nvSpPr>
        <p:spPr>
          <a:xfrm>
            <a:off x="567604" y="4103085"/>
            <a:ext cx="3091759" cy="2044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lnSpc>
                <a:spcPct val="150000"/>
              </a:lnSpc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t>박유영</a:t>
            </a:r>
          </a:p>
          <a:p>
            <a:pPr algn="r">
              <a:lnSpc>
                <a:spcPct val="150000"/>
              </a:lnSpc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t>010.9616.4766</a:t>
            </a:r>
          </a:p>
          <a:p>
            <a:pPr algn="r">
              <a:lnSpc>
                <a:spcPct val="150000"/>
              </a:lnSpc>
              <a:defRPr b="1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+mn-lt"/>
                <a:ea typeface="+mn-ea"/>
                <a:cs typeface="+mn-cs"/>
                <a:sym typeface="맑은 고딕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yuyong001@naver.comg</a:t>
            </a:r>
          </a:p>
          <a:p>
            <a:pPr algn="r">
              <a:lnSpc>
                <a:spcPct val="150000"/>
              </a:lnSpc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t>Github :parkyuyong</a:t>
            </a:r>
          </a:p>
          <a:p>
            <a:pPr algn="r">
              <a:lnSpc>
                <a:spcPct val="150000"/>
              </a:lnSpc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t>데이터 활용 및  웹구현</a:t>
            </a:r>
          </a:p>
        </p:txBody>
      </p:sp>
      <p:sp>
        <p:nvSpPr>
          <p:cNvPr id="121" name="직사각형 95"/>
          <p:cNvSpPr txBox="1"/>
          <p:nvPr/>
        </p:nvSpPr>
        <p:spPr>
          <a:xfrm>
            <a:off x="8328252" y="1444049"/>
            <a:ext cx="2680924" cy="2044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t>홍성주</a:t>
            </a:r>
          </a:p>
          <a:p>
            <a:pPr>
              <a:lnSpc>
                <a:spcPct val="150000"/>
              </a:lnSpc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t>010.8857.6301</a:t>
            </a:r>
          </a:p>
          <a:p>
            <a:pPr>
              <a:lnSpc>
                <a:spcPct val="150000"/>
              </a:lnSpc>
              <a:defRPr b="1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+mn-lt"/>
                <a:ea typeface="+mn-ea"/>
                <a:cs typeface="+mn-cs"/>
                <a:sym typeface="맑은 고딕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tjdwn0817@naver.com</a:t>
            </a:r>
          </a:p>
          <a:p>
            <a:pPr>
              <a:lnSpc>
                <a:spcPct val="150000"/>
              </a:lnSpc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t>Github : season0304</a:t>
            </a:r>
          </a:p>
          <a:p>
            <a:pPr>
              <a:lnSpc>
                <a:spcPct val="150000"/>
              </a:lnSpc>
              <a:defRPr b="1">
                <a:latin typeface="+mn-lt"/>
                <a:ea typeface="+mn-ea"/>
                <a:cs typeface="+mn-cs"/>
                <a:sym typeface="맑은 고딕"/>
              </a:defRPr>
            </a:pPr>
            <a:r>
              <a:t>데이터 분석 및 개발</a:t>
            </a:r>
          </a:p>
        </p:txBody>
      </p:sp>
      <p:pic>
        <p:nvPicPr>
          <p:cNvPr id="122" name="Google Shape;1146;p171" descr="Google Shape;1146;p1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206" y="1023048"/>
            <a:ext cx="2003681" cy="2680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5" y="3554651"/>
            <a:ext cx="11163148" cy="25871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5" y="870368"/>
            <a:ext cx="10961227" cy="262825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478618" y="2522113"/>
            <a:ext cx="782246" cy="106656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12596" y="1930176"/>
            <a:ext cx="693023" cy="15502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4331836" y="2752548"/>
            <a:ext cx="1775460" cy="438582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2500" b="1" dirty="0">
                <a:solidFill>
                  <a:srgbClr val="FF0000"/>
                </a:solidFill>
              </a:rPr>
              <a:t>-7%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2205619" y="1506761"/>
            <a:ext cx="1739359" cy="438582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2500" b="1" dirty="0">
                <a:solidFill>
                  <a:srgbClr val="FF0000"/>
                </a:solidFill>
              </a:rPr>
              <a:t>8%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00213" y="3324155"/>
            <a:ext cx="693023" cy="112912"/>
          </a:xfrm>
          <a:prstGeom prst="rect">
            <a:avLst/>
          </a:prstGeom>
          <a:solidFill>
            <a:srgbClr val="E3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6410" y="3324155"/>
            <a:ext cx="693023" cy="71182"/>
          </a:xfrm>
          <a:prstGeom prst="rect">
            <a:avLst/>
          </a:prstGeom>
          <a:solidFill>
            <a:srgbClr val="E3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457200" algn="ctr">
              <a:defRPr sz="3000" b="1">
                <a:latin typeface="+mn-lt"/>
                <a:ea typeface="+mn-ea"/>
                <a:cs typeface="+mn-cs"/>
                <a:sym typeface="맑은 고딕"/>
              </a:defRPr>
            </a:pPr>
            <a:r>
              <a:rPr lang="en-US" altLang="ko-KR" sz="3000" b="1" dirty="0">
                <a:solidFill>
                  <a:schemeClr val="tx1"/>
                </a:solidFill>
                <a:sym typeface="맑은 고딕"/>
              </a:rPr>
              <a:t>2.4</a:t>
            </a:r>
            <a:r>
              <a:rPr lang="ko-KR" altLang="en-US" sz="3000" b="1" dirty="0">
                <a:solidFill>
                  <a:schemeClr val="tx1"/>
                </a:solidFill>
                <a:sym typeface="맑은 고딕"/>
              </a:rPr>
              <a:t> </a:t>
            </a:r>
            <a:r>
              <a:rPr lang="ko-KR" altLang="en-US" sz="3000" b="1" dirty="0" err="1">
                <a:solidFill>
                  <a:schemeClr val="tx1"/>
                </a:solidFill>
                <a:sym typeface="맑은 고딕"/>
              </a:rPr>
              <a:t>개발내용</a:t>
            </a:r>
            <a:endParaRPr lang="ko-KR" altLang="en-US" sz="3000" b="1" dirty="0">
              <a:solidFill>
                <a:schemeClr val="tx1"/>
              </a:solidFill>
              <a:sym typeface="맑은 고딕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7870786" y="841349"/>
            <a:ext cx="3358910" cy="438582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2500" b="1" dirty="0" err="1">
                <a:solidFill>
                  <a:srgbClr val="FF0000"/>
                </a:solidFill>
              </a:rPr>
              <a:t>최소분산</a:t>
            </a:r>
            <a:r>
              <a:rPr lang="ko-KR" altLang="en-US" sz="2500" b="1" dirty="0">
                <a:solidFill>
                  <a:srgbClr val="FF0000"/>
                </a:solidFill>
              </a:rPr>
              <a:t> 포트폴리오</a:t>
            </a:r>
            <a:endParaRPr lang="en-US" altLang="ko-KR" sz="2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16553" y="5306065"/>
            <a:ext cx="744311" cy="79065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5254" y="4250586"/>
            <a:ext cx="923107" cy="12477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4428361" y="5746684"/>
            <a:ext cx="1560208" cy="438582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2500" b="1" dirty="0">
                <a:solidFill>
                  <a:srgbClr val="FF0000"/>
                </a:solidFill>
              </a:rPr>
              <a:t>-1% </a:t>
            </a:r>
            <a:r>
              <a:rPr lang="ko-KR" altLang="en-US" sz="2500" b="1" dirty="0">
                <a:solidFill>
                  <a:srgbClr val="FF0000"/>
                </a:solidFill>
              </a:rPr>
              <a:t>이상</a:t>
            </a:r>
            <a:endParaRPr lang="en-US" altLang="ko-KR" sz="25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10205" y="5930384"/>
            <a:ext cx="693023" cy="71182"/>
          </a:xfrm>
          <a:prstGeom prst="rect">
            <a:avLst/>
          </a:prstGeom>
          <a:solidFill>
            <a:srgbClr val="E3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8467" y="6251034"/>
            <a:ext cx="693023" cy="71182"/>
          </a:xfrm>
          <a:prstGeom prst="rect">
            <a:avLst/>
          </a:prstGeom>
          <a:solidFill>
            <a:srgbClr val="E3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7337502" y="3680818"/>
            <a:ext cx="4333601" cy="438582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2500" b="1">
                <a:solidFill>
                  <a:srgbClr val="FF0000"/>
                </a:solidFill>
              </a:rPr>
              <a:t>최대분산효과 </a:t>
            </a:r>
            <a:r>
              <a:rPr lang="ko-KR" altLang="en-US" sz="2500" b="1" dirty="0">
                <a:solidFill>
                  <a:srgbClr val="FF0000"/>
                </a:solidFill>
              </a:rPr>
              <a:t>포트폴리오</a:t>
            </a:r>
            <a:endParaRPr lang="en-US" altLang="ko-KR" sz="25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2411742" y="3875570"/>
            <a:ext cx="1252074" cy="438582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2500" b="1" dirty="0">
                <a:solidFill>
                  <a:srgbClr val="FF0000"/>
                </a:solidFill>
              </a:rPr>
              <a:t>13%</a:t>
            </a:r>
          </a:p>
        </p:txBody>
      </p:sp>
    </p:spTree>
    <p:extLst>
      <p:ext uri="{BB962C8B-B14F-4D97-AF65-F5344CB8AC3E}">
        <p14:creationId xmlns:p14="http://schemas.microsoft.com/office/powerpoint/2010/main" val="249815763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457200" algn="ctr">
              <a:defRPr sz="3000" b="1">
                <a:latin typeface="+mn-lt"/>
                <a:ea typeface="+mn-ea"/>
                <a:cs typeface="+mn-cs"/>
                <a:sym typeface="맑은 고딕"/>
              </a:defRPr>
            </a:pPr>
            <a:r>
              <a:rPr lang="en-US" altLang="ko-KR" sz="3000" b="1" dirty="0">
                <a:solidFill>
                  <a:schemeClr val="tx1"/>
                </a:solidFill>
                <a:sym typeface="맑은 고딕"/>
              </a:rPr>
              <a:t>2.4</a:t>
            </a:r>
            <a:r>
              <a:rPr lang="ko-KR" altLang="en-US" sz="3000" b="1" dirty="0">
                <a:solidFill>
                  <a:schemeClr val="tx1"/>
                </a:solidFill>
                <a:sym typeface="맑은 고딕"/>
              </a:rPr>
              <a:t> </a:t>
            </a:r>
            <a:r>
              <a:rPr lang="ko-KR" altLang="en-US" sz="3000" b="1" dirty="0" err="1">
                <a:solidFill>
                  <a:schemeClr val="tx1"/>
                </a:solidFill>
                <a:sym typeface="맑은 고딕"/>
              </a:rPr>
              <a:t>개발내용</a:t>
            </a:r>
            <a:endParaRPr lang="ko-KR" altLang="en-US" sz="3000" b="1" dirty="0">
              <a:solidFill>
                <a:schemeClr val="tx1"/>
              </a:solidFill>
              <a:sym typeface="맑은 고딕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" y="1135422"/>
            <a:ext cx="10568789" cy="514180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2636" y="1163350"/>
            <a:ext cx="10824433" cy="445897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4462" y="1240047"/>
            <a:ext cx="875763" cy="46385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5860" y="1230947"/>
            <a:ext cx="875763" cy="46385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0267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양쪽 모서리가 둥근 사각형 18"/>
          <p:cNvSpPr/>
          <p:nvPr/>
        </p:nvSpPr>
        <p:spPr>
          <a:xfrm>
            <a:off x="1175342" y="237473"/>
            <a:ext cx="459824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86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589" name="자유형 23"/>
          <p:cNvGrpSpPr/>
          <p:nvPr/>
        </p:nvGrpSpPr>
        <p:grpSpPr>
          <a:xfrm>
            <a:off x="1462404" y="237474"/>
            <a:ext cx="5484498" cy="617252"/>
            <a:chOff x="0" y="0"/>
            <a:chExt cx="5484497" cy="617251"/>
          </a:xfrm>
        </p:grpSpPr>
        <p:sp>
          <p:nvSpPr>
            <p:cNvPr id="587" name="도형"/>
            <p:cNvSpPr/>
            <p:nvPr/>
          </p:nvSpPr>
          <p:spPr>
            <a:xfrm>
              <a:off x="-1" y="0"/>
              <a:ext cx="5484498" cy="61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588" name="2.2 개발내용"/>
            <p:cNvSpPr txBox="1"/>
            <p:nvPr/>
          </p:nvSpPr>
          <p:spPr>
            <a:xfrm>
              <a:off x="45718" y="20966"/>
              <a:ext cx="5393058" cy="575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2.</a:t>
              </a:r>
              <a:r>
                <a:rPr lang="en-US" dirty="0"/>
                <a:t>4</a:t>
              </a:r>
              <a:r>
                <a:rPr dirty="0"/>
                <a:t> </a:t>
              </a:r>
              <a:r>
                <a:rPr dirty="0" err="1"/>
                <a:t>개발내용</a:t>
              </a:r>
              <a:endParaRPr dirty="0"/>
            </a:p>
          </p:txBody>
        </p:sp>
      </p:grpSp>
      <p:sp>
        <p:nvSpPr>
          <p:cNvPr id="590" name="포인트가 5개인 별 24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91" name="TextBox 3"/>
          <p:cNvSpPr txBox="1"/>
          <p:nvPr/>
        </p:nvSpPr>
        <p:spPr>
          <a:xfrm>
            <a:off x="2432659" y="957719"/>
            <a:ext cx="732668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dirty="0"/>
              <a:t>&lt;Weight </a:t>
            </a:r>
            <a:r>
              <a:rPr dirty="0" err="1"/>
              <a:t>페이지</a:t>
            </a:r>
            <a:r>
              <a:rPr lang="en-US" altLang="ko-KR" dirty="0"/>
              <a:t> : </a:t>
            </a:r>
            <a:r>
              <a:rPr lang="ko-KR" altLang="en-US" dirty="0"/>
              <a:t>추천 포트폴리오 비중 및 역사적 포트폴리오 제공</a:t>
            </a:r>
            <a:r>
              <a:rPr dirty="0"/>
              <a:t>&gt;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F2D4B4A-BF3B-4AFC-A08E-3BE8AE94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96" y="1421283"/>
            <a:ext cx="10258308" cy="236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7" y="3359150"/>
            <a:ext cx="112776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7" y="957719"/>
            <a:ext cx="1129665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457200" algn="ctr">
              <a:defRPr sz="3000" b="1">
                <a:latin typeface="+mn-lt"/>
                <a:ea typeface="+mn-ea"/>
                <a:cs typeface="+mn-cs"/>
                <a:sym typeface="맑은 고딕"/>
              </a:defRPr>
            </a:pPr>
            <a:r>
              <a:rPr lang="en-US" altLang="ko-KR" sz="3000" b="1" dirty="0">
                <a:solidFill>
                  <a:schemeClr val="tx1"/>
                </a:solidFill>
                <a:sym typeface="맑은 고딕"/>
              </a:rPr>
              <a:t>2.4</a:t>
            </a:r>
            <a:r>
              <a:rPr lang="ko-KR" altLang="en-US" sz="3000" b="1" dirty="0">
                <a:solidFill>
                  <a:schemeClr val="tx1"/>
                </a:solidFill>
                <a:sym typeface="맑은 고딕"/>
              </a:rPr>
              <a:t> </a:t>
            </a:r>
            <a:r>
              <a:rPr lang="ko-KR" altLang="en-US" sz="3000" b="1" dirty="0" err="1">
                <a:solidFill>
                  <a:schemeClr val="tx1"/>
                </a:solidFill>
                <a:sym typeface="맑은 고딕"/>
              </a:rPr>
              <a:t>개발내용</a:t>
            </a:r>
            <a:endParaRPr lang="ko-KR" altLang="en-US" sz="3000" b="1" dirty="0">
              <a:solidFill>
                <a:schemeClr val="tx1"/>
              </a:solidFill>
              <a:sym typeface="맑은 고딕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220" y="950756"/>
            <a:ext cx="713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시뮬레이션 결과 중에서 역사적 </a:t>
            </a:r>
            <a:r>
              <a:rPr lang="en-US" altLang="ko-KR" b="1" dirty="0"/>
              <a:t>Weight </a:t>
            </a:r>
            <a:r>
              <a:rPr lang="ko-KR" altLang="en-US" b="1" dirty="0"/>
              <a:t>비중을 보여주는 그래프</a:t>
            </a:r>
            <a:endParaRPr lang="en-US" altLang="ko-KR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0" y="1558924"/>
            <a:ext cx="11017250" cy="467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02063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양쪽 모서리가 둥근 사각형 18"/>
          <p:cNvSpPr/>
          <p:nvPr/>
        </p:nvSpPr>
        <p:spPr>
          <a:xfrm>
            <a:off x="1175342" y="237473"/>
            <a:ext cx="459824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95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598" name="자유형 23"/>
          <p:cNvGrpSpPr/>
          <p:nvPr/>
        </p:nvGrpSpPr>
        <p:grpSpPr>
          <a:xfrm>
            <a:off x="1462404" y="237474"/>
            <a:ext cx="5484498" cy="617252"/>
            <a:chOff x="0" y="0"/>
            <a:chExt cx="5484497" cy="617251"/>
          </a:xfrm>
        </p:grpSpPr>
        <p:sp>
          <p:nvSpPr>
            <p:cNvPr id="596" name="도형"/>
            <p:cNvSpPr/>
            <p:nvPr/>
          </p:nvSpPr>
          <p:spPr>
            <a:xfrm>
              <a:off x="-1" y="0"/>
              <a:ext cx="5484498" cy="61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597" name="2.2 개발내용"/>
            <p:cNvSpPr txBox="1"/>
            <p:nvPr/>
          </p:nvSpPr>
          <p:spPr>
            <a:xfrm>
              <a:off x="45718" y="20966"/>
              <a:ext cx="5393058" cy="575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en-US" altLang="ko-KR" sz="3000" b="1" dirty="0">
                  <a:sym typeface="맑은 고딕"/>
                </a:rPr>
                <a:t>2.4</a:t>
              </a:r>
              <a:r>
                <a:rPr lang="ko-KR" altLang="en-US" sz="3000" b="1" dirty="0">
                  <a:sym typeface="맑은 고딕"/>
                </a:rPr>
                <a:t> </a:t>
              </a:r>
              <a:r>
                <a:rPr lang="ko-KR" altLang="en-US" sz="3000" b="1" dirty="0" err="1">
                  <a:sym typeface="맑은 고딕"/>
                </a:rPr>
                <a:t>개발내용</a:t>
              </a:r>
              <a:endParaRPr lang="ko-KR" altLang="en-US" sz="3000" b="1" dirty="0">
                <a:sym typeface="맑은 고딕"/>
              </a:endParaRPr>
            </a:p>
          </p:txBody>
        </p:sp>
      </p:grpSp>
      <p:sp>
        <p:nvSpPr>
          <p:cNvPr id="599" name="포인트가 5개인 별 24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600" name="TextBox 3"/>
          <p:cNvSpPr txBox="1"/>
          <p:nvPr/>
        </p:nvSpPr>
        <p:spPr>
          <a:xfrm>
            <a:off x="1879899" y="1071032"/>
            <a:ext cx="702692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dirty="0"/>
              <a:t>&lt;</a:t>
            </a:r>
            <a:r>
              <a:rPr lang="en-US" dirty="0"/>
              <a:t>Raw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 </a:t>
            </a:r>
            <a:r>
              <a:rPr dirty="0" err="1"/>
              <a:t>페이지</a:t>
            </a:r>
            <a:r>
              <a:rPr dirty="0"/>
              <a:t>&gt;</a:t>
            </a:r>
            <a:r>
              <a:rPr lang="en-US" altLang="ko-KR" dirty="0"/>
              <a:t> : </a:t>
            </a:r>
            <a:r>
              <a:rPr lang="ko-KR" altLang="en-US" dirty="0"/>
              <a:t>자산의 과거 수익률 그래프 및 데이터 제공 </a:t>
            </a:r>
            <a:endParaRPr dirty="0"/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5884DA4-3324-43DA-8847-08C55A61A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1" y="1594055"/>
            <a:ext cx="10701460" cy="46151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Google Shape;1162;p172"/>
          <p:cNvSpPr txBox="1"/>
          <p:nvPr/>
        </p:nvSpPr>
        <p:spPr>
          <a:xfrm>
            <a:off x="3690329" y="2248003"/>
            <a:ext cx="3720894" cy="4187966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3000" b="1" dirty="0"/>
              <a:t>일반인들도 쉽게 펀드매니저들이 투자하는 방식으로 스스로 투자할 수 있으며 </a:t>
            </a:r>
          </a:p>
          <a:p>
            <a:r>
              <a:rPr lang="ko-KR" altLang="en-US" sz="3000" b="1" dirty="0"/>
              <a:t>자신이 원하는 투자전략을 만들 수 있다</a:t>
            </a:r>
            <a:r>
              <a:rPr lang="en-US" altLang="ko-KR" sz="3000" b="1" dirty="0"/>
              <a:t>.</a:t>
            </a:r>
            <a:endParaRPr lang="ko-KR" altLang="en-US" sz="3000" b="1" dirty="0"/>
          </a:p>
          <a:p>
            <a:br>
              <a:rPr lang="ko-KR" altLang="en-US" sz="1200" dirty="0"/>
            </a:b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2.5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기대효과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Google Shape;1159;p172"/>
          <p:cNvSpPr txBox="1"/>
          <p:nvPr/>
        </p:nvSpPr>
        <p:spPr>
          <a:xfrm>
            <a:off x="722719" y="1415112"/>
            <a:ext cx="2580919" cy="3628836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ko-KR" sz="3000" kern="0" dirty="0">
              <a:latin typeface="+mn-ea"/>
              <a:sym typeface="Arial"/>
            </a:endParaRPr>
          </a:p>
          <a:p>
            <a:r>
              <a:rPr lang="ko-KR" altLang="en-US" sz="3000" b="1" i="0" u="none">
                <a:solidFill>
                  <a:schemeClr val="dk1"/>
                </a:solidFill>
                <a:latin typeface="+mn-ea"/>
                <a:cs typeface="Arial"/>
                <a:sym typeface="Arial"/>
              </a:rPr>
              <a:t>일반인들도 </a:t>
            </a:r>
            <a:r>
              <a:rPr lang="ko-KR" altLang="en-US" sz="3000" b="1" i="0" u="none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쉽게 전 세계 자산에 투자 할 수 있다</a:t>
            </a:r>
            <a:r>
              <a:rPr lang="en-US" altLang="ko-KR" sz="12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160;p172"/>
          <p:cNvSpPr txBox="1"/>
          <p:nvPr/>
        </p:nvSpPr>
        <p:spPr>
          <a:xfrm>
            <a:off x="722720" y="854725"/>
            <a:ext cx="1288032" cy="179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45C8D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 b="1" i="0" u="none" dirty="0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164;p172"/>
          <p:cNvSpPr txBox="1"/>
          <p:nvPr/>
        </p:nvSpPr>
        <p:spPr>
          <a:xfrm>
            <a:off x="3960887" y="1643728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6" name="Google Shape;1159;p172"/>
          <p:cNvSpPr txBox="1"/>
          <p:nvPr/>
        </p:nvSpPr>
        <p:spPr>
          <a:xfrm>
            <a:off x="7683910" y="1085021"/>
            <a:ext cx="3937819" cy="3803502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ko-KR" sz="3000" b="1" dirty="0">
              <a:latin typeface="+mn-ea"/>
            </a:endParaRPr>
          </a:p>
          <a:p>
            <a:r>
              <a:rPr lang="ko-KR" altLang="en-US" sz="3000" b="1" dirty="0">
                <a:latin typeface="+mn-ea"/>
              </a:rPr>
              <a:t>펀드를 들지 않기 때문에 거래수수료 및 운용 수수료를 최소화 함으로써 기대 수익률을 높일 수 있다</a:t>
            </a:r>
            <a:r>
              <a:rPr lang="en-US" altLang="ko-KR" sz="3000" b="1" dirty="0">
                <a:latin typeface="+mn-ea"/>
              </a:rPr>
              <a:t>.</a:t>
            </a:r>
            <a:endParaRPr sz="3000" b="1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4" name="Google Shape;1164;p172"/>
          <p:cNvSpPr txBox="1"/>
          <p:nvPr/>
        </p:nvSpPr>
        <p:spPr>
          <a:xfrm>
            <a:off x="7709457" y="546099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dirty="0">
              <a:solidFill>
                <a:srgbClr val="45C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2474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2.6 </a:t>
            </a:r>
            <a:r>
              <a:rPr lang="en-US" altLang="ko-KR" sz="3000" b="1" kern="0" dirty="0" err="1">
                <a:solidFill>
                  <a:schemeClr val="tx1"/>
                </a:solidFill>
                <a:latin typeface="+mn-ea"/>
              </a:rPr>
              <a:t>Github</a:t>
            </a: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97F128-AC23-284E-A1B5-39F15E3E3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54" y="965199"/>
            <a:ext cx="9482666" cy="53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0535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1429;p191"/>
          <p:cNvSpPr txBox="1"/>
          <p:nvPr/>
        </p:nvSpPr>
        <p:spPr>
          <a:xfrm>
            <a:off x="1383985" y="1554162"/>
            <a:ext cx="2285153" cy="980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5800" b="1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Q</a:t>
            </a:r>
            <a:r>
              <a:rPr sz="4700">
                <a:solidFill>
                  <a:srgbClr val="000000"/>
                </a:solidFill>
              </a:rPr>
              <a:t>&amp;</a:t>
            </a:r>
            <a:r>
              <a:rPr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14" name="Google Shape;1430;p191"/>
          <p:cNvSpPr/>
          <p:nvPr/>
        </p:nvSpPr>
        <p:spPr>
          <a:xfrm>
            <a:off x="1330323" y="2922585"/>
            <a:ext cx="9698462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1437;p192" descr="Google Shape;1437;p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279650"/>
            <a:ext cx="6529386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617" name="Google Shape;1430;p191"/>
          <p:cNvSpPr/>
          <p:nvPr/>
        </p:nvSpPr>
        <p:spPr>
          <a:xfrm>
            <a:off x="1330323" y="2922585"/>
            <a:ext cx="9698462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18" name="TextBox 7"/>
          <p:cNvSpPr txBox="1"/>
          <p:nvPr/>
        </p:nvSpPr>
        <p:spPr>
          <a:xfrm>
            <a:off x="1269681" y="1417875"/>
            <a:ext cx="3026937" cy="897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5000" b="1">
                <a:solidFill>
                  <a:srgbClr val="45C8DC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t>감</a:t>
            </a:r>
            <a:r>
              <a:rPr>
                <a:solidFill>
                  <a:srgbClr val="000000"/>
                </a:solidFill>
              </a:rPr>
              <a:t>사합니다.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양쪽 모서리가 둥근 사각형 9"/>
          <p:cNvSpPr/>
          <p:nvPr/>
        </p:nvSpPr>
        <p:spPr>
          <a:xfrm>
            <a:off x="1175342" y="237473"/>
            <a:ext cx="459824" cy="897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25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26" name="직사각형 35"/>
          <p:cNvSpPr txBox="1"/>
          <p:nvPr/>
        </p:nvSpPr>
        <p:spPr>
          <a:xfrm>
            <a:off x="928937" y="412686"/>
            <a:ext cx="9081590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8000" b="1" i="1">
                <a:latin typeface="+mn-lt"/>
                <a:ea typeface="+mn-ea"/>
                <a:cs typeface="+mn-cs"/>
                <a:sym typeface="맑은 고딕"/>
              </a:defRPr>
            </a:pPr>
            <a:r>
              <a:t>WHAT IS GTAA</a:t>
            </a:r>
            <a:r>
              <a:rPr>
                <a:solidFill>
                  <a:srgbClr val="45C8DC"/>
                </a:solidFill>
              </a:rPr>
              <a:t>?</a:t>
            </a:r>
          </a:p>
        </p:txBody>
      </p:sp>
      <p:sp>
        <p:nvSpPr>
          <p:cNvPr id="128" name="(Global Tactical Asset Allocation)…"/>
          <p:cNvSpPr txBox="1"/>
          <p:nvPr/>
        </p:nvSpPr>
        <p:spPr>
          <a:xfrm>
            <a:off x="1611126" y="1171297"/>
            <a:ext cx="8538714" cy="1384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 numCol="1" anchor="t">
            <a:spAutoFit/>
          </a:bodyPr>
          <a:lstStyle/>
          <a:p>
            <a:pPr algn="ctr">
              <a:lnSpc>
                <a:spcPct val="150000"/>
              </a:lnSpc>
              <a:defRPr sz="1200" b="1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 algn="ctr">
              <a:lnSpc>
                <a:spcPct val="150000"/>
              </a:lnSpc>
              <a:defRPr sz="1200" b="1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 algn="ctr">
              <a:lnSpc>
                <a:spcPct val="150000"/>
              </a:lnSpc>
              <a:defRPr sz="1200" b="1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 algn="ctr">
              <a:lnSpc>
                <a:spcPct val="150000"/>
              </a:lnSpc>
              <a:defRPr sz="2000" b="1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(</a:t>
            </a:r>
            <a:r>
              <a:rPr dirty="0">
                <a:solidFill>
                  <a:srgbClr val="45C8DC"/>
                </a:solidFill>
              </a:rPr>
              <a:t>G</a:t>
            </a:r>
            <a:r>
              <a:rPr dirty="0"/>
              <a:t>lobal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5C8DC"/>
                </a:solidFill>
              </a:rPr>
              <a:t>T</a:t>
            </a:r>
            <a:r>
              <a:rPr dirty="0"/>
              <a:t>actical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5C8DC"/>
                </a:solidFill>
              </a:rPr>
              <a:t>A</a:t>
            </a:r>
            <a:r>
              <a:rPr dirty="0"/>
              <a:t>sset</a:t>
            </a:r>
            <a:r>
              <a:rPr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5C8DC"/>
                </a:solidFill>
              </a:rPr>
              <a:t>A</a:t>
            </a:r>
            <a:r>
              <a:rPr dirty="0"/>
              <a:t>llocation)</a:t>
            </a:r>
            <a:r>
              <a:rPr lang="en-US" dirty="0"/>
              <a:t> :</a:t>
            </a:r>
            <a:r>
              <a:rPr dirty="0"/>
              <a:t> </a:t>
            </a:r>
            <a:r>
              <a:rPr dirty="0" err="1"/>
              <a:t>글로벌</a:t>
            </a:r>
            <a:r>
              <a:rPr dirty="0"/>
              <a:t> </a:t>
            </a:r>
            <a:r>
              <a:rPr dirty="0" err="1"/>
              <a:t>전술적</a:t>
            </a:r>
            <a:r>
              <a:rPr dirty="0"/>
              <a:t> </a:t>
            </a:r>
            <a:r>
              <a:rPr dirty="0" err="1"/>
              <a:t>자산</a:t>
            </a:r>
            <a:r>
              <a:rPr dirty="0"/>
              <a:t> </a:t>
            </a:r>
            <a:r>
              <a:rPr dirty="0" err="1"/>
              <a:t>배분</a:t>
            </a:r>
            <a:endParaRPr dirty="0"/>
          </a:p>
        </p:txBody>
      </p:sp>
      <p:grpSp>
        <p:nvGrpSpPr>
          <p:cNvPr id="133" name="Google Shape;1162;p172"/>
          <p:cNvGrpSpPr/>
          <p:nvPr/>
        </p:nvGrpSpPr>
        <p:grpSpPr>
          <a:xfrm>
            <a:off x="692204" y="2556249"/>
            <a:ext cx="10852400" cy="3898275"/>
            <a:chOff x="-4720542" y="-1305818"/>
            <a:chExt cx="8877167" cy="3898272"/>
          </a:xfrm>
        </p:grpSpPr>
        <p:sp>
          <p:nvSpPr>
            <p:cNvPr id="131" name="직사각형"/>
            <p:cNvSpPr/>
            <p:nvPr/>
          </p:nvSpPr>
          <p:spPr>
            <a:xfrm>
              <a:off x="-4720542" y="-1305818"/>
              <a:ext cx="8830169" cy="3898272"/>
            </a:xfrm>
            <a:prstGeom prst="rect">
              <a:avLst/>
            </a:prstGeom>
            <a:solidFill>
              <a:srgbClr val="BDC1CB">
                <a:alpha val="8667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20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32" name="전세계 자산지수(ETF)을 활용하여 과거 데이터를 분석 및 시뮬레이션을 통하여 안정적인…"/>
            <p:cNvSpPr txBox="1"/>
            <p:nvPr/>
          </p:nvSpPr>
          <p:spPr>
            <a:xfrm>
              <a:off x="-4526897" y="-1281892"/>
              <a:ext cx="8683522" cy="2985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>
                <a:defRPr sz="2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lang="ko-KR" altLang="en-US" sz="3200" dirty="0"/>
                <a:t>사용자가 쉽게 </a:t>
              </a:r>
              <a:r>
                <a:rPr lang="ko-KR" altLang="en-US" sz="6000" dirty="0"/>
                <a:t>펀드매니저</a:t>
              </a:r>
              <a:r>
                <a:rPr lang="ko-KR" altLang="en-US" sz="3200" dirty="0"/>
                <a:t> </a:t>
              </a:r>
              <a:r>
                <a:rPr lang="ko-KR" altLang="en-US" sz="3200" dirty="0" err="1"/>
                <a:t>처럼</a:t>
              </a:r>
              <a:r>
                <a:rPr lang="en-US" altLang="ko-KR" sz="3200" dirty="0"/>
                <a:t> </a:t>
              </a:r>
              <a:r>
                <a:rPr lang="ko-KR" altLang="en-US" sz="6000" dirty="0"/>
                <a:t>전략</a:t>
              </a:r>
              <a:r>
                <a:rPr lang="ko-KR" altLang="en-US" sz="3200" dirty="0"/>
                <a:t>을 만들고 </a:t>
              </a:r>
              <a:r>
                <a:rPr lang="ko-KR" altLang="en-US" sz="6000" dirty="0"/>
                <a:t>스스로</a:t>
              </a:r>
              <a:r>
                <a:rPr lang="en-US" altLang="ko-KR" sz="3200" dirty="0"/>
                <a:t> </a:t>
              </a:r>
              <a:r>
                <a:rPr lang="ko-KR" altLang="en-US" sz="3200" dirty="0"/>
                <a:t>투자할 수 있게 도와주는 </a:t>
              </a:r>
              <a:r>
                <a:rPr sz="3200" dirty="0" err="1"/>
                <a:t>웹페이지</a:t>
              </a:r>
              <a:r>
                <a:rPr lang="en-US" sz="3200" dirty="0"/>
                <a:t> </a:t>
              </a:r>
              <a:r>
                <a:rPr sz="3200" dirty="0" err="1"/>
                <a:t>서비스</a:t>
              </a:r>
              <a:r>
                <a:rPr sz="3200" dirty="0"/>
                <a:t> </a:t>
              </a:r>
            </a:p>
          </p:txBody>
        </p:sp>
      </p:grpSp>
      <p:grpSp>
        <p:nvGrpSpPr>
          <p:cNvPr id="137" name="자유형 11"/>
          <p:cNvGrpSpPr/>
          <p:nvPr/>
        </p:nvGrpSpPr>
        <p:grpSpPr>
          <a:xfrm>
            <a:off x="1462404" y="237474"/>
            <a:ext cx="5484498" cy="617253"/>
            <a:chOff x="0" y="0"/>
            <a:chExt cx="5484497" cy="617252"/>
          </a:xfrm>
        </p:grpSpPr>
        <p:sp>
          <p:nvSpPr>
            <p:cNvPr id="135" name="도형"/>
            <p:cNvSpPr/>
            <p:nvPr/>
          </p:nvSpPr>
          <p:spPr>
            <a:xfrm>
              <a:off x="-1" y="0"/>
              <a:ext cx="5484498" cy="61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36" name="2. GTAA 프로젝트 소개"/>
            <p:cNvSpPr txBox="1"/>
            <p:nvPr/>
          </p:nvSpPr>
          <p:spPr>
            <a:xfrm>
              <a:off x="45718" y="20966"/>
              <a:ext cx="5393059" cy="575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2. GTAA 프로젝트 소개</a:t>
              </a:r>
            </a:p>
          </p:txBody>
        </p:sp>
      </p:grpSp>
      <p:sp>
        <p:nvSpPr>
          <p:cNvPr id="138" name="포인트가 5개인 별 12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양쪽 모서리가 둥근 사각형 18"/>
          <p:cNvSpPr/>
          <p:nvPr/>
        </p:nvSpPr>
        <p:spPr>
          <a:xfrm>
            <a:off x="1175342" y="237473"/>
            <a:ext cx="459824" cy="897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8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C6C9D2"/>
          </a:solidFill>
          <a:ln w="53975">
            <a:solidFill>
              <a:srgbClr val="45C8DC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485" name="자유형 23"/>
          <p:cNvGrpSpPr/>
          <p:nvPr/>
        </p:nvGrpSpPr>
        <p:grpSpPr>
          <a:xfrm>
            <a:off x="1462404" y="237474"/>
            <a:ext cx="5484498" cy="617253"/>
            <a:chOff x="0" y="0"/>
            <a:chExt cx="5484497" cy="617252"/>
          </a:xfrm>
        </p:grpSpPr>
        <p:sp>
          <p:nvSpPr>
            <p:cNvPr id="483" name="도형"/>
            <p:cNvSpPr/>
            <p:nvPr/>
          </p:nvSpPr>
          <p:spPr>
            <a:xfrm>
              <a:off x="-1" y="0"/>
              <a:ext cx="5484498" cy="61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84" name="2.1 개발동기"/>
            <p:cNvSpPr txBox="1"/>
            <p:nvPr/>
          </p:nvSpPr>
          <p:spPr>
            <a:xfrm>
              <a:off x="45718" y="20966"/>
              <a:ext cx="5393059" cy="575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 algn="ctr">
                <a:defRPr sz="3000" b="1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2.</a:t>
              </a:r>
              <a:r>
                <a:rPr lang="en-US" dirty="0"/>
                <a:t>2</a:t>
              </a:r>
              <a:r>
                <a:rPr dirty="0"/>
                <a:t> </a:t>
              </a:r>
              <a:r>
                <a:rPr dirty="0" err="1"/>
                <a:t>개발동기</a:t>
              </a:r>
              <a:endParaRPr dirty="0"/>
            </a:p>
          </p:txBody>
        </p:sp>
      </p:grpSp>
      <p:sp>
        <p:nvSpPr>
          <p:cNvPr id="486" name="포인트가 5개인 별 24"/>
          <p:cNvSpPr/>
          <p:nvPr/>
        </p:nvSpPr>
        <p:spPr>
          <a:xfrm>
            <a:off x="6750050" y="127000"/>
            <a:ext cx="260350" cy="265405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87" name="TextBox 6"/>
          <p:cNvSpPr txBox="1"/>
          <p:nvPr/>
        </p:nvSpPr>
        <p:spPr>
          <a:xfrm>
            <a:off x="632947" y="1008422"/>
            <a:ext cx="10898142" cy="444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 </a:t>
            </a:r>
            <a:r>
              <a:rPr lang="en-US" dirty="0"/>
              <a:t>GTAA</a:t>
            </a:r>
            <a:r>
              <a:rPr lang="ko-KR" altLang="en-US" dirty="0"/>
              <a:t>를 왜 써야 하는가</a:t>
            </a:r>
            <a:r>
              <a:rPr dirty="0"/>
              <a:t>? 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펀드매니저한테</a:t>
            </a:r>
            <a:r>
              <a:rPr dirty="0"/>
              <a:t> </a:t>
            </a:r>
            <a:r>
              <a:rPr dirty="0" err="1"/>
              <a:t>맡기면</a:t>
            </a:r>
            <a:r>
              <a:rPr dirty="0"/>
              <a:t> </a:t>
            </a:r>
            <a:r>
              <a:rPr dirty="0" err="1"/>
              <a:t>되지</a:t>
            </a:r>
            <a:endParaRPr dirty="0"/>
          </a:p>
          <a:p>
            <a:pPr>
              <a:defRPr sz="24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24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24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24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24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24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24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24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24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 sz="2400">
                <a:latin typeface="+mn-lt"/>
                <a:ea typeface="+mn-ea"/>
                <a:cs typeface="+mn-cs"/>
                <a:sym typeface="맑은 고딕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 </a:t>
            </a:r>
          </a:p>
        </p:txBody>
      </p:sp>
      <p:pic>
        <p:nvPicPr>
          <p:cNvPr id="11" name="_x216467504" descr="EMB000004e41e25">
            <a:extLst>
              <a:ext uri="{FF2B5EF4-FFF2-40B4-BE49-F238E27FC236}">
                <a16:creationId xmlns:a16="http://schemas.microsoft.com/office/drawing/2014/main" id="{70F6D269-1F0C-420E-A2BA-FE0258D15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64" y="2299415"/>
            <a:ext cx="9640166" cy="41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4">
            <a:extLst>
              <a:ext uri="{FF2B5EF4-FFF2-40B4-BE49-F238E27FC236}">
                <a16:creationId xmlns:a16="http://schemas.microsoft.com/office/drawing/2014/main" id="{F16B8AEF-3272-4908-B490-14AB30E61EE8}"/>
              </a:ext>
            </a:extLst>
          </p:cNvPr>
          <p:cNvSpPr txBox="1"/>
          <p:nvPr/>
        </p:nvSpPr>
        <p:spPr>
          <a:xfrm>
            <a:off x="2823259" y="1651969"/>
            <a:ext cx="892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40</a:t>
            </a:r>
            <a:r>
              <a:rPr lang="ko-KR" altLang="en-US" dirty="0"/>
              <a:t>년간의 펀드 그리고 정보비율</a:t>
            </a:r>
            <a:r>
              <a:rPr lang="en-US" altLang="ko-KR" dirty="0"/>
              <a:t>(</a:t>
            </a:r>
            <a:r>
              <a:rPr lang="ko-KR" altLang="en-US" dirty="0"/>
              <a:t>수익률</a:t>
            </a:r>
            <a:r>
              <a:rPr lang="en-US" altLang="ko-KR" dirty="0"/>
              <a:t>/</a:t>
            </a:r>
            <a:r>
              <a:rPr lang="ko-KR" altLang="en-US" dirty="0"/>
              <a:t>위험</a:t>
            </a:r>
            <a:r>
              <a:rPr lang="en-US" altLang="ko-KR" dirty="0"/>
              <a:t>)  : </a:t>
            </a:r>
            <a:r>
              <a:rPr lang="ko-KR" altLang="en-US" dirty="0"/>
              <a:t>성과 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2947" y="940931"/>
            <a:ext cx="8851022" cy="579965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5783580" y="2593340"/>
            <a:ext cx="765810" cy="960120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885313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457200" algn="ctr">
              <a:defRPr sz="3000" b="1">
                <a:latin typeface="+mn-lt"/>
                <a:ea typeface="+mn-ea"/>
                <a:cs typeface="+mn-cs"/>
                <a:sym typeface="맑은 고딕"/>
              </a:defRPr>
            </a:pPr>
            <a:r>
              <a:rPr lang="en-US" altLang="ko-KR" dirty="0">
                <a:solidFill>
                  <a:schemeClr val="tx1"/>
                </a:solidFill>
              </a:rPr>
              <a:t>2.2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개발동기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Google Shape;1159;p172"/>
          <p:cNvSpPr txBox="1"/>
          <p:nvPr/>
        </p:nvSpPr>
        <p:spPr>
          <a:xfrm>
            <a:off x="735873" y="994410"/>
            <a:ext cx="10656753" cy="5303753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/>
              <a:t> 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20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20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4" y="1622738"/>
            <a:ext cx="10037486" cy="446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75344" y="1253406"/>
            <a:ext cx="662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GTAA </a:t>
            </a:r>
            <a:r>
              <a:rPr lang="ko-KR" altLang="en-US" b="1" dirty="0"/>
              <a:t>를 왜 </a:t>
            </a:r>
            <a:r>
              <a:rPr lang="ko-KR" altLang="en-US" b="1" dirty="0" err="1"/>
              <a:t>사용해야되는데</a:t>
            </a:r>
            <a:r>
              <a:rPr lang="en-US" altLang="ko-KR" b="1" dirty="0"/>
              <a:t>? </a:t>
            </a:r>
            <a:r>
              <a:rPr lang="ko-KR" altLang="en-US" b="1" dirty="0"/>
              <a:t>그냥 펀드매니저에게 맡기면 되지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58"/>
          <a:stretch/>
        </p:blipFill>
        <p:spPr bwMode="auto">
          <a:xfrm>
            <a:off x="552993" y="2991415"/>
            <a:ext cx="4434059" cy="173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8058150" y="3177540"/>
            <a:ext cx="982980" cy="11430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5383530" y="3702325"/>
            <a:ext cx="2320290" cy="4671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타원 13"/>
          <p:cNvSpPr/>
          <p:nvPr/>
        </p:nvSpPr>
        <p:spPr>
          <a:xfrm>
            <a:off x="8058150" y="4564380"/>
            <a:ext cx="982980" cy="11430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37102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8043" y="546100"/>
            <a:ext cx="11864623" cy="6215944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3000" b="1" dirty="0">
                <a:solidFill>
                  <a:schemeClr val="tx1"/>
                </a:solidFill>
                <a:latin typeface="+mn-ea"/>
              </a:rPr>
              <a:t>2.3 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</a:rPr>
              <a:t>유사프로그램 단점</a:t>
            </a:r>
            <a:endParaRPr lang="en-US" altLang="ko-KR" sz="3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8" name="Picture 4" descr="C:\Users\win7\Desktop\켑스\에임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4" t="9422" r="23644"/>
          <a:stretch/>
        </p:blipFill>
        <p:spPr bwMode="auto">
          <a:xfrm>
            <a:off x="926505" y="1009691"/>
            <a:ext cx="4491315" cy="258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929FA4-1BA9-4265-9A0F-D4ED2B4DA76A}"/>
              </a:ext>
            </a:extLst>
          </p:cNvPr>
          <p:cNvSpPr txBox="1"/>
          <p:nvPr/>
        </p:nvSpPr>
        <p:spPr>
          <a:xfrm>
            <a:off x="5794329" y="1604902"/>
            <a:ext cx="6081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AIM : </a:t>
            </a:r>
            <a:r>
              <a:rPr lang="ko-KR" altLang="en-US" sz="2400" b="1" dirty="0"/>
              <a:t>인공지능 자산배분추천</a:t>
            </a:r>
            <a:endParaRPr lang="en-US" altLang="ko-KR" sz="2400" b="1" dirty="0"/>
          </a:p>
          <a:p>
            <a:endParaRPr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29FA4-1BA9-4265-9A0F-D4ED2B4DA76A}"/>
              </a:ext>
            </a:extLst>
          </p:cNvPr>
          <p:cNvSpPr txBox="1"/>
          <p:nvPr/>
        </p:nvSpPr>
        <p:spPr>
          <a:xfrm>
            <a:off x="5532120" y="4492944"/>
            <a:ext cx="60477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  </a:t>
            </a:r>
            <a:r>
              <a:rPr lang="ko-KR" altLang="en-US" sz="2400" b="1" dirty="0" err="1"/>
              <a:t>젠포트</a:t>
            </a:r>
            <a:r>
              <a:rPr lang="en-US" altLang="ko-KR" sz="2400" b="1" dirty="0"/>
              <a:t> : </a:t>
            </a:r>
            <a:r>
              <a:rPr lang="ko-KR" altLang="en-US" sz="2400" b="1" dirty="0"/>
              <a:t>전략 생성 및 시뮬레이션 </a:t>
            </a:r>
            <a:r>
              <a:rPr lang="ko-KR" altLang="en-US" sz="2400" b="1" dirty="0" err="1"/>
              <a:t>프랫폼</a:t>
            </a:r>
            <a:r>
              <a:rPr lang="ko-KR" altLang="en-US" sz="2400" b="1" dirty="0"/>
              <a:t> 서비스</a:t>
            </a:r>
          </a:p>
        </p:txBody>
      </p:sp>
      <p:pic>
        <p:nvPicPr>
          <p:cNvPr id="1027" name="Picture 3" descr="C:\Users\win7\Desktop\켑스\젠포트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5" y="3894101"/>
            <a:ext cx="4491315" cy="258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9825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2.3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유사프로그램 단점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219" name="Picture 3" descr="C:\Users\win7\Desktop\켑스\KakaoTalk_20191125_02254799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45" y="1736934"/>
            <a:ext cx="2039303" cy="362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win7\Desktop\켑스\KakaoTalk_20191125_02254888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970" y="1736934"/>
            <a:ext cx="2194560" cy="362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win7\Desktop\켑스\KakaoTalk_20191125_02255035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352" y="1736935"/>
            <a:ext cx="2171020" cy="362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B8DAB1-D092-465A-BAC3-2737D92C3347}"/>
              </a:ext>
            </a:extLst>
          </p:cNvPr>
          <p:cNvSpPr txBox="1"/>
          <p:nvPr/>
        </p:nvSpPr>
        <p:spPr>
          <a:xfrm>
            <a:off x="1405254" y="1089447"/>
            <a:ext cx="447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AIM : </a:t>
            </a:r>
            <a:r>
              <a:rPr lang="ko-KR" altLang="en-US" sz="2400" b="1" dirty="0"/>
              <a:t>자산배분추천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인공지능</a:t>
            </a:r>
            <a:r>
              <a:rPr lang="en-US" altLang="ko-KR" sz="2400" b="1" dirty="0"/>
              <a:t>)</a:t>
            </a:r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65129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3000" b="1" dirty="0">
                <a:solidFill>
                  <a:schemeClr val="tx1"/>
                </a:solidFill>
                <a:latin typeface="+mn-ea"/>
              </a:rPr>
              <a:t>2.3 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</a:rPr>
              <a:t>유사프로그램 단점</a:t>
            </a:r>
            <a:endParaRPr lang="en-US" altLang="ko-KR" sz="3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42" name="Picture 2" descr="C:\Users\win7\Desktop\켑스\KakaoTalk_20191125_0225509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16" y="1897029"/>
            <a:ext cx="3438584" cy="445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929FA4-1BA9-4265-9A0F-D4ED2B4DA76A}"/>
              </a:ext>
            </a:extLst>
          </p:cNvPr>
          <p:cNvSpPr txBox="1"/>
          <p:nvPr/>
        </p:nvSpPr>
        <p:spPr>
          <a:xfrm>
            <a:off x="5064125" y="2311203"/>
            <a:ext cx="6191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단점 </a:t>
            </a:r>
            <a:r>
              <a:rPr lang="en-US" altLang="ko-KR" sz="2400" b="1" dirty="0"/>
              <a:t> </a:t>
            </a:r>
          </a:p>
          <a:p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정확한 전략 알고리즘을 공개하지 않음</a:t>
            </a:r>
            <a:endParaRPr lang="en-US" altLang="ko-KR" sz="2400" b="1" dirty="0"/>
          </a:p>
          <a:p>
            <a:pPr marL="457200" indent="-457200">
              <a:buAutoNum type="arabicPeriod"/>
            </a:pP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과거 구체적인 시뮬레이션 성과 공개하지 않음</a:t>
            </a:r>
            <a:endParaRPr lang="en-US" altLang="ko-KR" sz="2400" b="1" dirty="0"/>
          </a:p>
          <a:p>
            <a:pPr marL="457200" indent="-457200">
              <a:buAutoNum type="arabicPeriod"/>
            </a:pP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이용 요금 연 </a:t>
            </a:r>
            <a:r>
              <a:rPr lang="en-US" altLang="ko-KR" sz="2400" b="1" dirty="0"/>
              <a:t>1%</a:t>
            </a:r>
          </a:p>
          <a:p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EEE2B-F302-4D26-A8BE-A8E2F39A9F7E}"/>
              </a:ext>
            </a:extLst>
          </p:cNvPr>
          <p:cNvSpPr txBox="1"/>
          <p:nvPr/>
        </p:nvSpPr>
        <p:spPr>
          <a:xfrm>
            <a:off x="1133416" y="1028549"/>
            <a:ext cx="447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AIM : </a:t>
            </a:r>
            <a:r>
              <a:rPr lang="ko-KR" altLang="en-US" sz="2400" b="1" dirty="0"/>
              <a:t>자산배분추천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인공지능</a:t>
            </a:r>
            <a:r>
              <a:rPr lang="en-US" altLang="ko-KR" sz="2400" b="1" dirty="0"/>
              <a:t>)</a:t>
            </a:r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482538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1927</Words>
  <Application>Microsoft Macintosh PowerPoint</Application>
  <PresentationFormat>와이드스크린</PresentationFormat>
  <Paragraphs>415</Paragraphs>
  <Slides>38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Malgun Gothic</vt:lpstr>
      <vt:lpstr>Malgun Gothic</vt:lpstr>
      <vt:lpstr>Arial</vt:lpstr>
      <vt:lpstr>Helvetica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seaonju hong</dc:creator>
  <cp:lastModifiedBy>choi younggyu</cp:lastModifiedBy>
  <cp:revision>61</cp:revision>
  <dcterms:modified xsi:type="dcterms:W3CDTF">2019-12-03T05:55:28Z</dcterms:modified>
</cp:coreProperties>
</file>