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74" r:id="rId8"/>
    <p:sldId id="273" r:id="rId9"/>
    <p:sldId id="263" r:id="rId10"/>
    <p:sldId id="265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0" autoAdjust="0"/>
    <p:restoredTop sz="83180" autoAdjust="0"/>
  </p:normalViewPr>
  <p:slideViewPr>
    <p:cSldViewPr snapToGrid="0">
      <p:cViewPr varScale="1">
        <p:scale>
          <a:sx n="97" d="100"/>
          <a:sy n="97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8166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735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다음은 10개의 대표적인 자산군(ETF) 데이터를 가져왔다.  각 자산이 상장되었던 총 시기이며 이런 자산들은 전세계적으로 3만개가 넘는다. </a:t>
            </a:r>
          </a:p>
          <a:p>
            <a:r>
              <a:t>따라서 시계열적으로도 방대하고 횡단면적으로 방대하다. 데이터에 대한 걱정은 안해도 된다. </a:t>
            </a:r>
          </a:p>
        </p:txBody>
      </p:sp>
    </p:spTree>
    <p:extLst>
      <p:ext uri="{BB962C8B-B14F-4D97-AF65-F5344CB8AC3E}">
        <p14:creationId xmlns:p14="http://schemas.microsoft.com/office/powerpoint/2010/main" val="365800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깃허브에 ui 와 server 소스코드 추가</a:t>
            </a:r>
          </a:p>
        </p:txBody>
      </p:sp>
    </p:spTree>
    <p:extLst>
      <p:ext uri="{BB962C8B-B14F-4D97-AF65-F5344CB8AC3E}">
        <p14:creationId xmlns:p14="http://schemas.microsoft.com/office/powerpoint/2010/main" val="2693837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40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6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844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1432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What </a:t>
            </a:r>
            <a:r>
              <a:rPr dirty="0"/>
              <a:t>is Asset? </a:t>
            </a:r>
            <a:r>
              <a:rPr dirty="0" err="1"/>
              <a:t>자산이란</a:t>
            </a:r>
            <a:r>
              <a:rPr dirty="0"/>
              <a:t> </a:t>
            </a:r>
            <a:r>
              <a:rPr dirty="0" err="1"/>
              <a:t>무엇일까요</a:t>
            </a:r>
            <a:r>
              <a:rPr dirty="0"/>
              <a:t>?</a:t>
            </a:r>
          </a:p>
          <a:p>
            <a:r>
              <a:rPr dirty="0" err="1"/>
              <a:t>자산이란</a:t>
            </a:r>
            <a:r>
              <a:rPr dirty="0"/>
              <a:t> </a:t>
            </a:r>
            <a:r>
              <a:rPr dirty="0" err="1"/>
              <a:t>개인이나</a:t>
            </a:r>
            <a:r>
              <a:rPr dirty="0"/>
              <a:t> </a:t>
            </a:r>
            <a:r>
              <a:rPr dirty="0" err="1"/>
              <a:t>법인지</a:t>
            </a:r>
            <a:r>
              <a:rPr dirty="0"/>
              <a:t> </a:t>
            </a:r>
            <a:r>
              <a:rPr dirty="0" err="1"/>
              <a:t>소유하고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경제적</a:t>
            </a:r>
            <a:r>
              <a:rPr dirty="0"/>
              <a:t> </a:t>
            </a:r>
            <a:r>
              <a:rPr dirty="0" err="1"/>
              <a:t>가치가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의미합니다</a:t>
            </a:r>
            <a:r>
              <a:rPr dirty="0"/>
              <a:t>.</a:t>
            </a:r>
          </a:p>
          <a:p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대표적으로는</a:t>
            </a:r>
            <a:r>
              <a:rPr dirty="0"/>
              <a:t> </a:t>
            </a:r>
          </a:p>
          <a:p>
            <a:r>
              <a:rPr dirty="0"/>
              <a:t>Real Estate </a:t>
            </a:r>
            <a:r>
              <a:rPr dirty="0" err="1"/>
              <a:t>부동산</a:t>
            </a:r>
            <a:r>
              <a:rPr dirty="0"/>
              <a:t>, Luxury </a:t>
            </a:r>
            <a:r>
              <a:rPr dirty="0" err="1"/>
              <a:t>부가가치상품</a:t>
            </a:r>
            <a:r>
              <a:rPr dirty="0"/>
              <a:t> Commodities </a:t>
            </a:r>
            <a:r>
              <a:rPr dirty="0" err="1"/>
              <a:t>원자재</a:t>
            </a:r>
            <a:r>
              <a:rPr dirty="0"/>
              <a:t> Bonds </a:t>
            </a:r>
            <a:r>
              <a:rPr dirty="0" err="1"/>
              <a:t>채권</a:t>
            </a:r>
            <a:r>
              <a:rPr dirty="0"/>
              <a:t> Stocks </a:t>
            </a:r>
            <a:r>
              <a:rPr dirty="0" err="1"/>
              <a:t>주식</a:t>
            </a:r>
            <a:r>
              <a:rPr dirty="0"/>
              <a:t> Cash </a:t>
            </a:r>
            <a:r>
              <a:rPr dirty="0" err="1"/>
              <a:t>현금으로</a:t>
            </a:r>
            <a:r>
              <a:rPr dirty="0"/>
              <a:t> </a:t>
            </a:r>
            <a:r>
              <a:rPr dirty="0" err="1"/>
              <a:t>이루어져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521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오늘 중점적으로 발표할 내용에 앞서 저번 발표에서 소개된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에 대해서 잠시 설명하고 넘어가겠습니다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우선 </a:t>
            </a:r>
            <a:r>
              <a:rPr lang="en-US" altLang="ko-KR" baseline="0" dirty="0" smtClean="0"/>
              <a:t>GTAA </a:t>
            </a:r>
            <a:r>
              <a:rPr lang="ko-KR" altLang="en-US" baseline="0" dirty="0" smtClean="0"/>
              <a:t>프로젝트의 화면 구성 중 </a:t>
            </a:r>
            <a:r>
              <a:rPr lang="en-US" altLang="ko-KR" baseline="0" dirty="0" smtClean="0"/>
              <a:t>ETF</a:t>
            </a:r>
            <a:r>
              <a:rPr lang="ko-KR" altLang="en-US" baseline="0" dirty="0" smtClean="0"/>
              <a:t>를 확인가능 한 페이지 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ETF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Exchange Traded Fund</a:t>
            </a:r>
            <a:r>
              <a:rPr lang="ko-KR" altLang="en-US" dirty="0" smtClean="0"/>
              <a:t>의 약자로서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상장 지수 펀드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간단히 애기하면 펀드화 시켜서 주식처럼 매입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매수 가능하도록 상품화 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 프로젝트에서는 </a:t>
            </a:r>
            <a:r>
              <a:rPr lang="en-US" altLang="ko-KR" baseline="0" dirty="0" smtClean="0"/>
              <a:t>ETF </a:t>
            </a:r>
            <a:r>
              <a:rPr lang="ko-KR" altLang="en-US" baseline="0" dirty="0" smtClean="0"/>
              <a:t>항목을 연도별로 확인가능 하도록 개발되었습니다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2890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Cumulative </a:t>
            </a:r>
            <a:r>
              <a:rPr lang="en-US" dirty="0" err="1" smtClean="0"/>
              <a:t>Retrun</a:t>
            </a:r>
            <a:r>
              <a:rPr lang="en-US" dirty="0" smtClean="0"/>
              <a:t>(</a:t>
            </a:r>
            <a:r>
              <a:rPr lang="ko-KR" altLang="en-US" dirty="0" err="1" smtClean="0"/>
              <a:t>총수익률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확인 가능한 페이지 입니다</a:t>
            </a:r>
            <a:r>
              <a:rPr lang="en-US" altLang="ko-KR" dirty="0" smtClean="0"/>
              <a:t>.</a:t>
            </a:r>
            <a:endParaRPr dirty="0"/>
          </a:p>
          <a:p>
            <a:r>
              <a:rPr lang="ko-KR" altLang="en-US" dirty="0" smtClean="0"/>
              <a:t>저번 발표에서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분석 결과가 타당한지 검증은 어떻게 하는가</a:t>
            </a:r>
            <a:r>
              <a:rPr lang="en-US" altLang="ko-KR" dirty="0" smtClean="0"/>
              <a:t>?”</a:t>
            </a:r>
            <a:r>
              <a:rPr lang="ko-KR" altLang="en-US" dirty="0" smtClean="0"/>
              <a:t>에 대한 질문이 있었는데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baseline="0" dirty="0" smtClean="0"/>
              <a:t>GTAA </a:t>
            </a:r>
            <a:r>
              <a:rPr lang="ko-KR" altLang="en-US" baseline="0" dirty="0" smtClean="0"/>
              <a:t>프로젝트에서는 경제학 이론에 기반한 모델을 제시해주고 투자전략을 만들 수 있도록 도와주는 서비스를 목표로 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사용자가 </a:t>
            </a:r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에서 제공되는 서비스를 이용해서 검증하는 시스템 구조로 되어있습니다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경제학 이론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투자전략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에 관한 질문이 있을 경우엔 투자전략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최소분산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최대분산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위험균형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알고리즘이 따로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담당자가 있어서 다음 발표예정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연평균 수익률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연평균 변동성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연평균 성과지표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최대낙폭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총수익률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승률 설명</a:t>
            </a:r>
            <a:r>
              <a:rPr lang="en-US" altLang="ko-KR" baseline="0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91424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aseline="0" dirty="0" smtClean="0"/>
              <a:t>앞선 </a:t>
            </a:r>
            <a:r>
              <a:rPr lang="en-US" altLang="ko-KR" baseline="0" dirty="0" smtClean="0"/>
              <a:t>GTAA </a:t>
            </a:r>
            <a:r>
              <a:rPr lang="ko-KR" altLang="en-US" baseline="0" dirty="0" smtClean="0"/>
              <a:t>소개 페이지에서 </a:t>
            </a:r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안정적인 자산증식을 목표로 하고 있다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라고 소개 드렸었는데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화면에 보시는 것과 같이 </a:t>
            </a:r>
            <a:r>
              <a:rPr lang="en-US" altLang="ko-KR" baseline="0" dirty="0" smtClean="0"/>
              <a:t>SPY, TLT </a:t>
            </a:r>
            <a:r>
              <a:rPr lang="ko-KR" altLang="en-US" baseline="0" dirty="0" smtClean="0"/>
              <a:t>자산에 대해서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대</a:t>
            </a:r>
            <a:r>
              <a:rPr lang="en-US" altLang="ko-KR" baseline="0" dirty="0" smtClean="0"/>
              <a:t>5 </a:t>
            </a:r>
            <a:r>
              <a:rPr lang="ko-KR" altLang="en-US" baseline="0" dirty="0" smtClean="0"/>
              <a:t>비율로 투자를 하면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SPY,TLT </a:t>
            </a:r>
            <a:r>
              <a:rPr lang="ko-KR" altLang="en-US" baseline="0" dirty="0" smtClean="0"/>
              <a:t>단일투자보다 더 안정적임을 확인할 수 있습니다</a:t>
            </a:r>
            <a:r>
              <a:rPr lang="en-US" altLang="ko-KR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8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예를들어  위험 회피 성향에 따라 공격적인 투자자는 위험과 MDD 높더라도 수익률이 높은  7:3 포트폴리오를 만들어 투자할 것이고, </a:t>
            </a:r>
          </a:p>
          <a:p>
            <a:r>
              <a:t>위험을 싫어하는 방어적인 투자자는 변동성과 MDD가 상대적으로 낮은 3:7 포트폴리오를 만들어 투자할 것이다.  </a:t>
            </a:r>
          </a:p>
        </p:txBody>
      </p:sp>
    </p:spTree>
    <p:extLst>
      <p:ext uri="{BB962C8B-B14F-4D97-AF65-F5344CB8AC3E}">
        <p14:creationId xmlns:p14="http://schemas.microsoft.com/office/powerpoint/2010/main" val="15423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inclasse@gmail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35"/>
          <p:cNvSpPr txBox="1"/>
          <p:nvPr/>
        </p:nvSpPr>
        <p:spPr>
          <a:xfrm>
            <a:off x="130629" y="778788"/>
            <a:ext cx="9173028" cy="435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9000" b="1" i="1"/>
            </a:pPr>
            <a:r>
              <a:t>GTAA</a:t>
            </a:r>
          </a:p>
          <a:p>
            <a:pPr algn="ctr">
              <a:lnSpc>
                <a:spcPct val="150000"/>
              </a:lnSpc>
              <a:defRPr sz="4000" b="1"/>
            </a:pPr>
            <a:r>
              <a:t>(</a:t>
            </a:r>
            <a:r>
              <a:rPr>
                <a:solidFill>
                  <a:srgbClr val="45C8DC"/>
                </a:solidFill>
              </a:rPr>
              <a:t>G</a:t>
            </a:r>
            <a:r>
              <a:t>lobal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45C8DC"/>
                </a:solidFill>
              </a:rPr>
              <a:t>T</a:t>
            </a:r>
            <a:r>
              <a:t>actical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45C8DC"/>
                </a:solidFill>
              </a:rPr>
              <a:t>A</a:t>
            </a:r>
            <a:r>
              <a:t>sset</a:t>
            </a:r>
            <a:r>
              <a:rPr>
                <a:solidFill>
                  <a:srgbClr val="404040"/>
                </a:solidFill>
              </a:rPr>
              <a:t> </a:t>
            </a:r>
            <a:r>
              <a:rPr>
                <a:solidFill>
                  <a:srgbClr val="45C8DC"/>
                </a:solidFill>
              </a:rPr>
              <a:t>A</a:t>
            </a:r>
            <a:r>
              <a:t>llocation)</a:t>
            </a:r>
          </a:p>
          <a:p>
            <a:pPr algn="ctr">
              <a:lnSpc>
                <a:spcPct val="150000"/>
              </a:lnSpc>
              <a:defRPr sz="4000" b="1"/>
            </a:pPr>
            <a:r>
              <a:t>: 글로벌 전술적 자산 배분</a:t>
            </a:r>
          </a:p>
          <a:p>
            <a:pPr>
              <a:lnSpc>
                <a:spcPct val="150000"/>
              </a:lnSpc>
              <a:defRPr sz="2000" b="1">
                <a:solidFill>
                  <a:srgbClr val="404040"/>
                </a:solidFill>
              </a:defRPr>
            </a:pPr>
            <a:r>
              <a:t>                   </a:t>
            </a:r>
            <a:r>
              <a:rPr>
                <a:solidFill>
                  <a:srgbClr val="808080"/>
                </a:solidFill>
              </a:rPr>
              <a:t> 03 분반 / 산학 캡스톤 디자인 2</a:t>
            </a:r>
          </a:p>
        </p:txBody>
      </p:sp>
      <p:sp>
        <p:nvSpPr>
          <p:cNvPr id="113" name="TextBox 1"/>
          <p:cNvSpPr txBox="1"/>
          <p:nvPr/>
        </p:nvSpPr>
        <p:spPr>
          <a:xfrm>
            <a:off x="8616101" y="5167086"/>
            <a:ext cx="3471515" cy="1568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F조</a:t>
            </a:r>
          </a:p>
          <a:p>
            <a:pPr>
              <a:defRPr b="1"/>
            </a:pPr>
            <a:r>
              <a:t>김민찬, 박유영, 최영규, 홍성주</a:t>
            </a:r>
          </a:p>
          <a:p>
            <a:pPr>
              <a:defRPr b="1"/>
            </a:pPr>
            <a:r>
              <a:t>발표자 : 김민찬</a:t>
            </a:r>
          </a:p>
          <a:p>
            <a:pPr>
              <a:defRPr b="1"/>
            </a:pPr>
            <a:r>
              <a:t>발표날짜 : 19. 10.01</a:t>
            </a:r>
          </a:p>
          <a:p>
            <a:pPr>
              <a:defRPr b="1"/>
            </a:pPr>
            <a:r>
              <a:t>담당교수님 : 정호엽 교수님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7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25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26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228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직사각형"/>
          <p:cNvSpPr/>
          <p:nvPr/>
        </p:nvSpPr>
        <p:spPr>
          <a:xfrm>
            <a:off x="735872" y="1087296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343" y="2481351"/>
            <a:ext cx="8183565" cy="196215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직사각형 1"/>
          <p:cNvSpPr txBox="1"/>
          <p:nvPr/>
        </p:nvSpPr>
        <p:spPr>
          <a:xfrm>
            <a:off x="735872" y="1432324"/>
            <a:ext cx="7392140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/>
            </a:pPr>
            <a:r>
              <a:rPr dirty="0" smtClean="0"/>
              <a:t>10</a:t>
            </a:r>
            <a:r>
              <a:rPr dirty="0"/>
              <a:t>년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예측할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거라고</a:t>
            </a:r>
            <a:r>
              <a:rPr dirty="0"/>
              <a:t> </a:t>
            </a:r>
            <a:r>
              <a:rPr dirty="0" err="1"/>
              <a:t>생각하나</a:t>
            </a:r>
            <a:r>
              <a:rPr dirty="0"/>
              <a:t>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양쪽 모서리가 둥근 사각형 3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3" name="자유형 5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71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72" name="4. GitHub 업데이트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t>4. GitHub 업데이트</a:t>
              </a:r>
            </a:p>
          </p:txBody>
        </p:sp>
      </p:grpSp>
      <p:sp>
        <p:nvSpPr>
          <p:cNvPr id="274" name="포인트가 5개인 별 6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직사각형"/>
          <p:cNvSpPr/>
          <p:nvPr/>
        </p:nvSpPr>
        <p:spPr>
          <a:xfrm>
            <a:off x="651468" y="1090649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12" y="1784234"/>
            <a:ext cx="8726211" cy="413901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양쪽 모서리가 둥근 사각형 2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모서리가 둥근 직사각형 2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3" name="자유형 30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81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82" name="5. GTAA 계획 일정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t>5. GTAA 계획 일정</a:t>
              </a:r>
            </a:p>
          </p:txBody>
        </p:sp>
      </p:grpSp>
      <p:sp>
        <p:nvSpPr>
          <p:cNvPr id="284" name="포인트가 5개인 별 31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285" name="Google Shape;1282;p180"/>
          <p:cNvGraphicFramePr/>
          <p:nvPr>
            <p:extLst>
              <p:ext uri="{D42A27DB-BD31-4B8C-83A1-F6EECF244321}">
                <p14:modId xmlns:p14="http://schemas.microsoft.com/office/powerpoint/2010/main" val="517902948"/>
              </p:ext>
            </p:extLst>
          </p:nvPr>
        </p:nvGraphicFramePr>
        <p:xfrm>
          <a:off x="780285" y="965199"/>
          <a:ext cx="10716769" cy="5386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2818"/>
                <a:gridCol w="597408"/>
                <a:gridCol w="573024"/>
                <a:gridCol w="597408"/>
                <a:gridCol w="499872"/>
                <a:gridCol w="524256"/>
                <a:gridCol w="487680"/>
                <a:gridCol w="560832"/>
                <a:gridCol w="414528"/>
                <a:gridCol w="466787"/>
                <a:gridCol w="438039"/>
                <a:gridCol w="438039"/>
                <a:gridCol w="438039"/>
                <a:gridCol w="438039"/>
              </a:tblGrid>
              <a:tr h="517399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추진</a:t>
                      </a:r>
                      <a:r>
                        <a:rPr sz="1600" b="1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000000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수행기간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000000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1739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 9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10 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11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12 월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1739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5C8DC"/>
                    </a:solidFill>
                  </a:tcPr>
                </a:tc>
              </a:tr>
              <a:tr h="5465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경제&amp;투자 스터디(꾸준히)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C4BD9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C4BD9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 회의 및 계획</a:t>
                      </a: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1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R</a:t>
                      </a:r>
                      <a:r>
                        <a:rPr lang="en-US" sz="1600" b="1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및 </a:t>
                      </a:r>
                      <a:r>
                        <a:rPr lang="en-US" altLang="ko-KR" sz="1600" b="1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Rstudio</a:t>
                      </a:r>
                      <a:r>
                        <a:rPr lang="en-US" altLang="ko-KR" sz="1600" b="1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스터디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6535">
                <a:tc>
                  <a:txBody>
                    <a:bodyPr/>
                    <a:lstStyle/>
                    <a:p>
                      <a:pPr algn="ctr">
                        <a:defRPr sz="1600" b="1">
                          <a:latin typeface="Dotum"/>
                          <a:ea typeface="Dotum"/>
                          <a:cs typeface="Dotum"/>
                          <a:sym typeface="Dotum"/>
                        </a:defRPr>
                      </a:pPr>
                      <a:r>
                        <a:rPr lang="ko-KR" altLang="en-US" dirty="0" smtClean="0"/>
                        <a:t>데이터 분석 및 개발</a:t>
                      </a:r>
                      <a:endParaRPr lang="ko-KR" altLang="en-US" dirty="0"/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600" b="1">
                          <a:latin typeface="Dotum"/>
                          <a:ea typeface="Dotum"/>
                          <a:cs typeface="Dotum"/>
                          <a:sym typeface="Dotum"/>
                        </a:defRPr>
                      </a:pPr>
                      <a:r>
                        <a:rPr dirty="0" err="1"/>
                        <a:t>데이터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분석</a:t>
                      </a:r>
                      <a:r>
                        <a:rPr dirty="0"/>
                        <a:t> 및 </a:t>
                      </a:r>
                      <a:r>
                        <a:rPr dirty="0" err="1"/>
                        <a:t>개발</a:t>
                      </a:r>
                      <a:endParaRPr dirty="0"/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65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sz="1600" b="1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sz="1600" b="1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sz="1600" b="1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548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600" b="1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테스트</a:t>
                      </a:r>
                      <a:endParaRPr sz="1600" b="1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 horzOverflow="overflow">
                    <a:lnL w="12650">
                      <a:solidFill>
                        <a:srgbClr val="000000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FFFFFF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horzOverflow="overflow">
                    <a:lnL w="12650">
                      <a:solidFill>
                        <a:srgbClr val="FFFFFF"/>
                      </a:solidFill>
                    </a:lnL>
                    <a:lnR w="12650">
                      <a:solidFill>
                        <a:srgbClr val="000000"/>
                      </a:solidFill>
                    </a:lnR>
                    <a:lnT w="12650">
                      <a:solidFill>
                        <a:srgbClr val="FFFFFF"/>
                      </a:solidFill>
                    </a:lnT>
                    <a:lnB w="12650">
                      <a:solidFill>
                        <a:srgbClr val="000000"/>
                      </a:solidFill>
                    </a:lnB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1429;p191"/>
          <p:cNvSpPr txBox="1"/>
          <p:nvPr/>
        </p:nvSpPr>
        <p:spPr>
          <a:xfrm>
            <a:off x="1338262" y="1554162"/>
            <a:ext cx="2376601" cy="98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5800" b="1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Q</a:t>
            </a:r>
            <a:r>
              <a:rPr sz="4700">
                <a:solidFill>
                  <a:srgbClr val="000000"/>
                </a:solidFill>
              </a:rPr>
              <a:t>&amp;</a:t>
            </a:r>
            <a:r>
              <a:rPr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8" name="Google Shape;1430;p191"/>
          <p:cNvSpPr/>
          <p:nvPr/>
        </p:nvSpPr>
        <p:spPr>
          <a:xfrm>
            <a:off x="1330324" y="2922586"/>
            <a:ext cx="9698461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1437;p192" descr="Google Shape;1437;p19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3962" y="2279650"/>
            <a:ext cx="6529386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Google Shape;1430;p191"/>
          <p:cNvSpPr/>
          <p:nvPr/>
        </p:nvSpPr>
        <p:spPr>
          <a:xfrm>
            <a:off x="1330324" y="2922586"/>
            <a:ext cx="9698461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TextBox 7"/>
          <p:cNvSpPr txBox="1"/>
          <p:nvPr/>
        </p:nvSpPr>
        <p:spPr>
          <a:xfrm>
            <a:off x="1223961" y="1417875"/>
            <a:ext cx="3026940" cy="897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5000" b="1">
                <a:solidFill>
                  <a:srgbClr val="45C8DC"/>
                </a:solidFill>
              </a:defRPr>
            </a:pPr>
            <a:r>
              <a:t>감</a:t>
            </a:r>
            <a:r>
              <a:rPr>
                <a:solidFill>
                  <a:srgbClr val="000000"/>
                </a:solidFill>
              </a:rPr>
              <a:t>사합니다.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양쪽 모서리가 둥근 사각형 30"/>
          <p:cNvSpPr/>
          <p:nvPr/>
        </p:nvSpPr>
        <p:spPr>
          <a:xfrm>
            <a:off x="2907428" y="1209659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0" name="모서리가 둥근 직사각형 31"/>
          <p:cNvGrpSpPr/>
          <p:nvPr/>
        </p:nvGrpSpPr>
        <p:grpSpPr>
          <a:xfrm>
            <a:off x="2569013" y="1520837"/>
            <a:ext cx="7120677" cy="4909462"/>
            <a:chOff x="0" y="0"/>
            <a:chExt cx="7120675" cy="4909461"/>
          </a:xfrm>
        </p:grpSpPr>
        <p:sp>
          <p:nvSpPr>
            <p:cNvPr id="118" name="모서리가 둥근 직사각형"/>
            <p:cNvSpPr/>
            <p:nvPr/>
          </p:nvSpPr>
          <p:spPr>
            <a:xfrm>
              <a:off x="0" y="0"/>
              <a:ext cx="7120675" cy="4909461"/>
            </a:xfrm>
            <a:prstGeom prst="roundRect">
              <a:avLst>
                <a:gd name="adj" fmla="val 3115"/>
              </a:avLst>
            </a:prstGeom>
            <a:solidFill>
              <a:srgbClr val="E3E5E9"/>
            </a:solidFill>
            <a:ln w="53975" cap="flat">
              <a:solidFill>
                <a:srgbClr val="45C8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1. F조 소개…"/>
            <p:cNvSpPr txBox="1"/>
            <p:nvPr/>
          </p:nvSpPr>
          <p:spPr>
            <a:xfrm>
              <a:off x="44791" y="885071"/>
              <a:ext cx="7031092" cy="3139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2200" b="1"/>
              </a:pPr>
              <a:endParaRPr dirty="0"/>
            </a:p>
            <a:p>
              <a:pPr>
                <a:defRPr sz="2200" b="1"/>
              </a:pPr>
              <a:r>
                <a:rPr dirty="0"/>
                <a:t>1. </a:t>
              </a:r>
              <a:r>
                <a:rPr dirty="0" err="1"/>
                <a:t>F조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/>
            </a:p>
            <a:p>
              <a:pPr>
                <a:defRPr sz="2200" b="1"/>
              </a:pPr>
              <a:r>
                <a:rPr dirty="0"/>
                <a:t>2. GTAA </a:t>
              </a:r>
              <a:r>
                <a:rPr dirty="0" err="1" smtClean="0"/>
                <a:t>프로젝트</a:t>
              </a:r>
              <a:r>
                <a:rPr dirty="0" smtClean="0"/>
                <a:t> </a:t>
              </a:r>
              <a:endParaRPr dirty="0">
                <a:solidFill>
                  <a:srgbClr val="FFFFFF"/>
                </a:solidFill>
              </a:endParaRPr>
            </a:p>
            <a:p>
              <a:pPr>
                <a:defRPr sz="2200" b="1"/>
              </a:pPr>
              <a:r>
                <a:rPr dirty="0"/>
                <a:t>	2.1 </a:t>
              </a:r>
              <a:r>
                <a:rPr lang="en-US" dirty="0" smtClean="0"/>
                <a:t>GTAA</a:t>
              </a:r>
              <a:r>
                <a:rPr lang="ko-KR" altLang="en-US" dirty="0" smtClean="0"/>
                <a:t>소개</a:t>
              </a:r>
              <a:endParaRPr dirty="0"/>
            </a:p>
            <a:p>
              <a:pPr>
                <a:defRPr sz="2200" b="1"/>
              </a:pPr>
              <a:r>
                <a:rPr dirty="0"/>
                <a:t>	2.2 </a:t>
              </a:r>
              <a:r>
                <a:rPr lang="ko-KR" altLang="en-US" dirty="0" smtClean="0"/>
                <a:t>자산이란</a:t>
              </a:r>
              <a:r>
                <a:rPr lang="en-US" altLang="ko-KR" dirty="0" smtClean="0"/>
                <a:t>?</a:t>
              </a:r>
            </a:p>
            <a:p>
              <a:pPr>
                <a:defRPr sz="2200" b="1"/>
              </a:pPr>
              <a:r>
                <a:rPr dirty="0" smtClean="0"/>
                <a:t>3. GTAA </a:t>
              </a:r>
              <a:r>
                <a:rPr dirty="0" err="1" smtClean="0"/>
                <a:t>진행상황</a:t>
              </a:r>
              <a:endParaRPr dirty="0" smtClean="0"/>
            </a:p>
            <a:p>
              <a:pPr>
                <a:defRPr sz="2200" b="1"/>
              </a:pPr>
              <a:r>
                <a:rPr dirty="0" smtClean="0"/>
                <a:t>4</a:t>
              </a:r>
              <a:r>
                <a:rPr dirty="0"/>
                <a:t>. </a:t>
              </a:r>
              <a:r>
                <a:rPr dirty="0" err="1"/>
                <a:t>GitHub</a:t>
              </a:r>
              <a:r>
                <a:rPr dirty="0"/>
                <a:t> </a:t>
              </a:r>
              <a:r>
                <a:rPr dirty="0" err="1" smtClean="0"/>
                <a:t>업데이트</a:t>
              </a:r>
              <a:endParaRPr lang="en-US" dirty="0" smtClean="0"/>
            </a:p>
            <a:p>
              <a:pPr>
                <a:defRPr sz="2200" b="1"/>
              </a:pPr>
              <a:r>
                <a:rPr lang="en-US" dirty="0" smtClean="0"/>
                <a:t>5. </a:t>
              </a:r>
              <a:r>
                <a:rPr lang="ko-KR" altLang="en-US" dirty="0" smtClean="0"/>
                <a:t>계획 일정</a:t>
              </a:r>
              <a:endParaRPr dirty="0" smtClean="0"/>
            </a:p>
            <a:p>
              <a:pPr>
                <a:defRPr sz="2200" b="1"/>
              </a:pPr>
              <a:r>
                <a:rPr lang="en-US" dirty="0"/>
                <a:t>6</a:t>
              </a:r>
              <a:r>
                <a:rPr dirty="0" smtClean="0"/>
                <a:t>. </a:t>
              </a:r>
              <a:r>
                <a:rPr lang="en-US" dirty="0" smtClean="0"/>
                <a:t>Q&amp;A</a:t>
              </a:r>
              <a:endParaRPr dirty="0"/>
            </a:p>
          </p:txBody>
        </p:sp>
      </p:grpSp>
      <p:grpSp>
        <p:nvGrpSpPr>
          <p:cNvPr id="123" name="자유형 32"/>
          <p:cNvGrpSpPr/>
          <p:nvPr/>
        </p:nvGrpSpPr>
        <p:grpSpPr>
          <a:xfrm>
            <a:off x="3194490" y="1209659"/>
            <a:ext cx="5484496" cy="617252"/>
            <a:chOff x="0" y="0"/>
            <a:chExt cx="5484495" cy="617250"/>
          </a:xfrm>
        </p:grpSpPr>
        <p:sp>
          <p:nvSpPr>
            <p:cNvPr id="121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CONTENTS"/>
            <p:cNvSpPr txBox="1"/>
            <p:nvPr/>
          </p:nvSpPr>
          <p:spPr>
            <a:xfrm>
              <a:off x="-1" y="34305"/>
              <a:ext cx="5484497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>
                <a:defRPr sz="3000" b="1"/>
              </a:pPr>
              <a:r>
                <a:t>C</a:t>
              </a:r>
              <a:r>
                <a:rPr>
                  <a:solidFill>
                    <a:srgbClr val="FFFFFF"/>
                  </a:solidFill>
                </a:rPr>
                <a:t>ONTENTS</a:t>
              </a:r>
            </a:p>
          </p:txBody>
        </p:sp>
      </p:grpSp>
      <p:sp>
        <p:nvSpPr>
          <p:cNvPr id="124" name="포인트가 5개인 별 33"/>
          <p:cNvSpPr/>
          <p:nvPr/>
        </p:nvSpPr>
        <p:spPr>
          <a:xfrm>
            <a:off x="8482134" y="1099185"/>
            <a:ext cx="260351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7" name="직사각형 20"/>
          <p:cNvGrpSpPr/>
          <p:nvPr/>
        </p:nvGrpSpPr>
        <p:grpSpPr>
          <a:xfrm>
            <a:off x="0" y="-37893"/>
            <a:ext cx="12192000" cy="575318"/>
            <a:chOff x="0" y="0"/>
            <a:chExt cx="12192000" cy="575317"/>
          </a:xfrm>
        </p:grpSpPr>
        <p:sp>
          <p:nvSpPr>
            <p:cNvPr id="125" name="직사각형"/>
            <p:cNvSpPr/>
            <p:nvPr/>
          </p:nvSpPr>
          <p:spPr>
            <a:xfrm>
              <a:off x="0" y="37892"/>
              <a:ext cx="12192000" cy="499533"/>
            </a:xfrm>
            <a:prstGeom prst="rect">
              <a:avLst/>
            </a:prstGeom>
            <a:solidFill>
              <a:srgbClr val="45C8DC"/>
            </a:solidFill>
            <a:ln w="12700" cap="flat">
              <a:noFill/>
              <a:miter lim="400000"/>
            </a:ln>
            <a:effectLst>
              <a:outerShdw blurRad="190500" dist="38100" dir="54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3600" b="1">
                  <a:solidFill>
                    <a:srgbClr val="404040"/>
                  </a:solidFill>
                </a:defRPr>
              </a:pPr>
              <a:endParaRPr/>
            </a:p>
          </p:txBody>
        </p:sp>
        <p:sp>
          <p:nvSpPr>
            <p:cNvPr id="126" name="F조 PRESENTATION CONTENTS"/>
            <p:cNvSpPr txBox="1"/>
            <p:nvPr/>
          </p:nvSpPr>
          <p:spPr>
            <a:xfrm>
              <a:off x="0" y="-1"/>
              <a:ext cx="12192000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2">
                <a:lnSpc>
                  <a:spcPct val="150000"/>
                </a:lnSpc>
                <a:defRPr sz="3000" b="1" i="1"/>
              </a:pPr>
              <a:r>
                <a:t>F조 </a:t>
              </a:r>
              <a:r>
                <a:rPr sz="2000">
                  <a:solidFill>
                    <a:srgbClr val="FA4E7E"/>
                  </a:solidFill>
                </a:rPr>
                <a:t>PRESENTATION </a:t>
              </a:r>
              <a:r>
                <a:rPr sz="2000">
                  <a:solidFill>
                    <a:srgbClr val="FA3C71"/>
                  </a:solidFill>
                </a:rPr>
                <a:t>CONTENTS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양쪽 모서리가 둥근 사각형 12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5" name="자유형 20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33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34" name="1. F조 소개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t>1. F조 소개</a:t>
              </a:r>
            </a:p>
          </p:txBody>
        </p:sp>
      </p:grpSp>
      <p:sp>
        <p:nvSpPr>
          <p:cNvPr id="136" name="포인트가 5개인 별 21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직사각형 112"/>
          <p:cNvSpPr txBox="1"/>
          <p:nvPr/>
        </p:nvSpPr>
        <p:spPr>
          <a:xfrm>
            <a:off x="8282533" y="4103084"/>
            <a:ext cx="2772363" cy="20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최영규</a:t>
            </a:r>
          </a:p>
          <a:p>
            <a:pPr>
              <a:lnSpc>
                <a:spcPct val="150000"/>
              </a:lnSpc>
              <a:defRPr b="1"/>
            </a:pPr>
            <a:r>
              <a:t>010.2019.0700</a:t>
            </a:r>
          </a:p>
          <a:p>
            <a:pPr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dudrb1418@gmail.com</a:t>
            </a:r>
          </a:p>
          <a:p>
            <a:pPr>
              <a:lnSpc>
                <a:spcPct val="150000"/>
              </a:lnSpc>
              <a:defRPr b="1"/>
            </a:pPr>
            <a:r>
              <a:t>Github : dudrb1418</a:t>
            </a:r>
          </a:p>
          <a:p>
            <a:pPr>
              <a:lnSpc>
                <a:spcPct val="150000"/>
              </a:lnSpc>
              <a:defRPr b="1"/>
            </a:pPr>
            <a:r>
              <a:t>데이터 분석 및 개발</a:t>
            </a:r>
          </a:p>
        </p:txBody>
      </p:sp>
      <p:pic>
        <p:nvPicPr>
          <p:cNvPr id="138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5966" y="1023049"/>
            <a:ext cx="2010685" cy="2680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oogle Shape;1147;p171" descr="Google Shape;1147;p17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45966" y="3788124"/>
            <a:ext cx="2026431" cy="2680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그림 5" descr="그림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8206" y="3788124"/>
            <a:ext cx="2026431" cy="2680913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직사각형 93"/>
          <p:cNvSpPr txBox="1"/>
          <p:nvPr/>
        </p:nvSpPr>
        <p:spPr>
          <a:xfrm>
            <a:off x="521885" y="1444048"/>
            <a:ext cx="3183197" cy="210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sz="2000" b="1"/>
            </a:pPr>
            <a:r>
              <a:t>조장</a:t>
            </a:r>
            <a:r>
              <a:rPr sz="1800"/>
              <a:t> 김민찬</a:t>
            </a:r>
          </a:p>
          <a:p>
            <a:pPr algn="r">
              <a:lnSpc>
                <a:spcPct val="150000"/>
              </a:lnSpc>
              <a:defRPr b="1"/>
            </a:pPr>
            <a:r>
              <a:t>010.2864.3564</a:t>
            </a:r>
          </a:p>
          <a:p>
            <a:pPr algn="r"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minclasse@gmail.com</a:t>
            </a:r>
          </a:p>
          <a:p>
            <a:pPr algn="r">
              <a:lnSpc>
                <a:spcPct val="150000"/>
              </a:lnSpc>
              <a:defRPr b="1"/>
            </a:pPr>
            <a:r>
              <a:t>Github : minclasse</a:t>
            </a:r>
          </a:p>
          <a:p>
            <a:pPr algn="r">
              <a:lnSpc>
                <a:spcPct val="150000"/>
              </a:lnSpc>
              <a:defRPr b="1"/>
            </a:pPr>
            <a:r>
              <a:t> 크롤링 및 PPT 제작</a:t>
            </a:r>
          </a:p>
        </p:txBody>
      </p:sp>
      <p:sp>
        <p:nvSpPr>
          <p:cNvPr id="142" name="직사각형 94"/>
          <p:cNvSpPr txBox="1"/>
          <p:nvPr/>
        </p:nvSpPr>
        <p:spPr>
          <a:xfrm>
            <a:off x="521885" y="4103084"/>
            <a:ext cx="3183197" cy="2044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150000"/>
              </a:lnSpc>
              <a:defRPr b="1"/>
            </a:pPr>
            <a:r>
              <a:t>박유영</a:t>
            </a:r>
          </a:p>
          <a:p>
            <a:pPr algn="r">
              <a:lnSpc>
                <a:spcPct val="150000"/>
              </a:lnSpc>
              <a:defRPr b="1"/>
            </a:pPr>
            <a:r>
              <a:t>010.9616.4766</a:t>
            </a:r>
          </a:p>
          <a:p>
            <a:pPr algn="r"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yuyong001@naver.comg</a:t>
            </a:r>
          </a:p>
          <a:p>
            <a:pPr algn="r">
              <a:lnSpc>
                <a:spcPct val="150000"/>
              </a:lnSpc>
              <a:defRPr b="1"/>
            </a:pPr>
            <a:r>
              <a:t>Github :parkyuyong</a:t>
            </a:r>
          </a:p>
          <a:p>
            <a:pPr algn="r">
              <a:lnSpc>
                <a:spcPct val="150000"/>
              </a:lnSpc>
              <a:defRPr b="1"/>
            </a:pPr>
            <a:r>
              <a:t>데이터 활용 및  웹구현</a:t>
            </a:r>
          </a:p>
        </p:txBody>
      </p:sp>
      <p:sp>
        <p:nvSpPr>
          <p:cNvPr id="143" name="직사각형 95"/>
          <p:cNvSpPr txBox="1"/>
          <p:nvPr/>
        </p:nvSpPr>
        <p:spPr>
          <a:xfrm>
            <a:off x="8282533" y="1444048"/>
            <a:ext cx="2772363" cy="20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홍성주</a:t>
            </a:r>
          </a:p>
          <a:p>
            <a:pPr>
              <a:lnSpc>
                <a:spcPct val="150000"/>
              </a:lnSpc>
              <a:defRPr b="1"/>
            </a:pPr>
            <a:r>
              <a:t>010.8857.6301</a:t>
            </a:r>
          </a:p>
          <a:p>
            <a:pPr>
              <a:lnSpc>
                <a:spcPct val="150000"/>
              </a:lnSpc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tjdwn0817@naver.com</a:t>
            </a:r>
          </a:p>
          <a:p>
            <a:pPr>
              <a:lnSpc>
                <a:spcPct val="150000"/>
              </a:lnSpc>
              <a:defRPr b="1"/>
            </a:pPr>
            <a:r>
              <a:t>Github : season0304</a:t>
            </a:r>
          </a:p>
          <a:p>
            <a:pPr>
              <a:lnSpc>
                <a:spcPct val="150000"/>
              </a:lnSpc>
              <a:defRPr b="1"/>
            </a:pPr>
            <a:r>
              <a:t>데이터 분석 및 개발</a:t>
            </a:r>
          </a:p>
        </p:txBody>
      </p:sp>
      <p:pic>
        <p:nvPicPr>
          <p:cNvPr id="144" name="Google Shape;1146;p171" descr="Google Shape;1146;p17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68206" y="1023049"/>
            <a:ext cx="2003680" cy="2680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양쪽 모서리가 둥근 사각형 9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직사각형 35"/>
          <p:cNvSpPr txBox="1"/>
          <p:nvPr/>
        </p:nvSpPr>
        <p:spPr>
          <a:xfrm>
            <a:off x="883218" y="704786"/>
            <a:ext cx="9173028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8000" b="1" i="1"/>
            </a:pPr>
            <a:r>
              <a:t>WHAT IS GTAA</a:t>
            </a:r>
            <a:r>
              <a:rPr>
                <a:solidFill>
                  <a:srgbClr val="45C8DC"/>
                </a:solidFill>
              </a:rPr>
              <a:t>?</a:t>
            </a:r>
          </a:p>
        </p:txBody>
      </p:sp>
      <p:grpSp>
        <p:nvGrpSpPr>
          <p:cNvPr id="153" name="Google Shape;1159;p172"/>
          <p:cNvGrpSpPr/>
          <p:nvPr/>
        </p:nvGrpSpPr>
        <p:grpSpPr>
          <a:xfrm>
            <a:off x="1951830" y="2253295"/>
            <a:ext cx="4544569" cy="3465390"/>
            <a:chOff x="0" y="0"/>
            <a:chExt cx="4544567" cy="3465388"/>
          </a:xfrm>
        </p:grpSpPr>
        <p:sp>
          <p:nvSpPr>
            <p:cNvPr id="151" name="직사각형"/>
            <p:cNvSpPr/>
            <p:nvPr/>
          </p:nvSpPr>
          <p:spPr>
            <a:xfrm>
              <a:off x="-1" y="-1"/>
              <a:ext cx="4544569" cy="3465390"/>
            </a:xfrm>
            <a:prstGeom prst="rect">
              <a:avLst/>
            </a:prstGeom>
            <a:solidFill>
              <a:srgbClr val="BDC1CB">
                <a:alpha val="8667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2" name="(Global Tactical Asset Allocation)…"/>
            <p:cNvSpPr txBox="1"/>
            <p:nvPr/>
          </p:nvSpPr>
          <p:spPr>
            <a:xfrm>
              <a:off x="-1" y="-1"/>
              <a:ext cx="4544569" cy="2183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algn="ctr">
                <a:lnSpc>
                  <a:spcPct val="150000"/>
                </a:lnSpc>
                <a:defRPr sz="1200" b="1"/>
              </a:pPr>
              <a:endParaRPr/>
            </a:p>
            <a:p>
              <a:pPr algn="ctr">
                <a:lnSpc>
                  <a:spcPct val="150000"/>
                </a:lnSpc>
                <a:defRPr sz="1200" b="1"/>
              </a:pPr>
              <a:endParaRPr/>
            </a:p>
            <a:p>
              <a:pPr algn="ctr">
                <a:lnSpc>
                  <a:spcPct val="150000"/>
                </a:lnSpc>
                <a:defRPr sz="1200" b="1"/>
              </a:pPr>
              <a:endParaRPr/>
            </a:p>
            <a:p>
              <a:pPr algn="ctr">
                <a:lnSpc>
                  <a:spcPct val="150000"/>
                </a:lnSpc>
                <a:defRPr sz="2000" b="1"/>
              </a:pPr>
              <a:r>
                <a:t>(</a:t>
              </a:r>
              <a:r>
                <a:rPr>
                  <a:solidFill>
                    <a:srgbClr val="45C8DC"/>
                  </a:solidFill>
                </a:rPr>
                <a:t>G</a:t>
              </a:r>
              <a:r>
                <a:t>lobal</a:t>
              </a:r>
              <a:r>
                <a:rPr>
                  <a:solidFill>
                    <a:srgbClr val="404040"/>
                  </a:solidFill>
                </a:rPr>
                <a:t> </a:t>
              </a:r>
              <a:r>
                <a:rPr>
                  <a:solidFill>
                    <a:srgbClr val="45C8DC"/>
                  </a:solidFill>
                </a:rPr>
                <a:t>T</a:t>
              </a:r>
              <a:r>
                <a:t>actical</a:t>
              </a:r>
              <a:r>
                <a:rPr>
                  <a:solidFill>
                    <a:srgbClr val="404040"/>
                  </a:solidFill>
                </a:rPr>
                <a:t> </a:t>
              </a:r>
              <a:r>
                <a:rPr>
                  <a:solidFill>
                    <a:srgbClr val="45C8DC"/>
                  </a:solidFill>
                </a:rPr>
                <a:t>A</a:t>
              </a:r>
              <a:r>
                <a:t>sset</a:t>
              </a:r>
              <a:r>
                <a:rPr>
                  <a:solidFill>
                    <a:srgbClr val="404040"/>
                  </a:solidFill>
                </a:rPr>
                <a:t> </a:t>
              </a:r>
              <a:r>
                <a:rPr>
                  <a:solidFill>
                    <a:srgbClr val="45C8DC"/>
                  </a:solidFill>
                </a:rPr>
                <a:t>A</a:t>
              </a:r>
              <a:r>
                <a:t>llocation)</a:t>
              </a:r>
            </a:p>
            <a:p>
              <a:pPr algn="ctr">
                <a:lnSpc>
                  <a:spcPct val="150000"/>
                </a:lnSpc>
                <a:defRPr sz="2000" b="1"/>
              </a:pPr>
              <a:r>
                <a:t>: 글로벌 전술적 자산 배분</a:t>
              </a:r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54" name="Google Shape;1160;p172"/>
          <p:cNvSpPr txBox="1"/>
          <p:nvPr/>
        </p:nvSpPr>
        <p:spPr>
          <a:xfrm>
            <a:off x="1951832" y="1692909"/>
            <a:ext cx="1288033" cy="22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7000" b="1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r>
              <a:t>1</a:t>
            </a:r>
          </a:p>
        </p:txBody>
      </p:sp>
      <p:grpSp>
        <p:nvGrpSpPr>
          <p:cNvPr id="157" name="Google Shape;1162;p172"/>
          <p:cNvGrpSpPr/>
          <p:nvPr/>
        </p:nvGrpSpPr>
        <p:grpSpPr>
          <a:xfrm>
            <a:off x="5794964" y="3862068"/>
            <a:ext cx="4109625" cy="2592454"/>
            <a:chOff x="0" y="0"/>
            <a:chExt cx="4109623" cy="2592453"/>
          </a:xfrm>
        </p:grpSpPr>
        <p:sp>
          <p:nvSpPr>
            <p:cNvPr id="155" name="직사각형"/>
            <p:cNvSpPr/>
            <p:nvPr/>
          </p:nvSpPr>
          <p:spPr>
            <a:xfrm>
              <a:off x="0" y="0"/>
              <a:ext cx="4109624" cy="2592453"/>
            </a:xfrm>
            <a:prstGeom prst="rect">
              <a:avLst/>
            </a:prstGeom>
            <a:solidFill>
              <a:srgbClr val="BDC1CB">
                <a:alpha val="8667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2000" b="1"/>
              </a:pPr>
              <a:endParaRPr/>
            </a:p>
          </p:txBody>
        </p:sp>
        <p:sp>
          <p:nvSpPr>
            <p:cNvPr id="156" name="전세계 자산지수(ETF)을 활용하여 과거 데이터를 분석 및 시뮬레이션을 통하여 안정적인…"/>
            <p:cNvSpPr txBox="1"/>
            <p:nvPr/>
          </p:nvSpPr>
          <p:spPr>
            <a:xfrm>
              <a:off x="0" y="0"/>
              <a:ext cx="4109624" cy="2219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 algn="ctr">
                <a:defRPr sz="2000" b="1"/>
              </a:pPr>
              <a:r>
                <a:rPr dirty="0" err="1"/>
                <a:t>전세계</a:t>
              </a:r>
              <a:r>
                <a:rPr dirty="0"/>
                <a:t> </a:t>
              </a:r>
              <a:r>
                <a:rPr dirty="0" err="1"/>
                <a:t>자산지수</a:t>
              </a:r>
              <a:r>
                <a:rPr dirty="0"/>
                <a:t>(ETF)을 </a:t>
              </a:r>
              <a:r>
                <a:rPr dirty="0" err="1"/>
                <a:t>활용하여</a:t>
              </a:r>
              <a:r>
                <a:rPr dirty="0"/>
                <a:t> </a:t>
              </a:r>
              <a:r>
                <a:rPr dirty="0" err="1"/>
                <a:t>과거</a:t>
              </a:r>
              <a:r>
                <a:rPr dirty="0"/>
                <a:t> </a:t>
              </a:r>
              <a:r>
                <a:rPr dirty="0" err="1"/>
                <a:t>데이터를</a:t>
              </a:r>
              <a:r>
                <a:rPr dirty="0"/>
                <a:t> </a:t>
              </a:r>
              <a:r>
                <a:rPr dirty="0" err="1"/>
                <a:t>분석</a:t>
              </a:r>
              <a:r>
                <a:rPr dirty="0"/>
                <a:t> 및 </a:t>
              </a:r>
              <a:r>
                <a:rPr dirty="0" err="1"/>
                <a:t>시뮬레이션을</a:t>
              </a:r>
              <a:r>
                <a:rPr dirty="0"/>
                <a:t> </a:t>
              </a:r>
              <a:r>
                <a:rPr dirty="0" err="1"/>
                <a:t>통하여</a:t>
              </a:r>
              <a:r>
                <a:rPr dirty="0"/>
                <a:t> </a:t>
              </a:r>
              <a:r>
                <a:rPr dirty="0" err="1"/>
                <a:t>안정적인</a:t>
              </a:r>
              <a:endParaRPr dirty="0"/>
            </a:p>
            <a:p>
              <a:pPr algn="ctr">
                <a:defRPr sz="2000" b="1"/>
              </a:pPr>
              <a:r>
                <a:rPr dirty="0"/>
                <a:t> </a:t>
              </a:r>
              <a:r>
                <a:rPr dirty="0" err="1"/>
                <a:t>자산증식을</a:t>
              </a:r>
              <a:r>
                <a:rPr dirty="0"/>
                <a:t> </a:t>
              </a:r>
              <a:r>
                <a:rPr dirty="0" err="1"/>
                <a:t>목표로</a:t>
              </a:r>
              <a:r>
                <a:rPr dirty="0"/>
                <a:t> </a:t>
              </a:r>
              <a:r>
                <a:rPr dirty="0" err="1"/>
                <a:t>하는</a:t>
              </a:r>
              <a:r>
                <a:rPr dirty="0"/>
                <a:t> </a:t>
              </a:r>
              <a:r>
                <a:rPr dirty="0" err="1"/>
                <a:t>웹페이지</a:t>
              </a:r>
              <a:endParaRPr dirty="0"/>
            </a:p>
            <a:p>
              <a:pPr algn="ctr">
                <a:defRPr sz="2000" b="1"/>
              </a:pPr>
              <a:r>
                <a:rPr dirty="0"/>
                <a:t> </a:t>
              </a:r>
              <a:r>
                <a:rPr dirty="0" err="1"/>
                <a:t>서비스</a:t>
              </a:r>
              <a:r>
                <a:rPr dirty="0"/>
                <a:t> </a:t>
              </a:r>
              <a:r>
                <a:rPr dirty="0" err="1"/>
                <a:t>구현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/>
            </a:p>
          </p:txBody>
        </p:sp>
      </p:grpSp>
      <p:sp>
        <p:nvSpPr>
          <p:cNvPr id="158" name="Google Shape;1164;p172"/>
          <p:cNvSpPr txBox="1"/>
          <p:nvPr/>
        </p:nvSpPr>
        <p:spPr>
          <a:xfrm>
            <a:off x="5980926" y="3363126"/>
            <a:ext cx="1288033" cy="115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7000" b="1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r>
              <a:t>2</a:t>
            </a:r>
          </a:p>
        </p:txBody>
      </p:sp>
      <p:grpSp>
        <p:nvGrpSpPr>
          <p:cNvPr id="161" name="자유형 11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59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60" name="2. GTAA 프로젝트 소개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dirty="0" smtClean="0"/>
                <a:t>2.</a:t>
              </a:r>
              <a:r>
                <a:rPr lang="en-US" dirty="0" smtClean="0"/>
                <a:t>1</a:t>
              </a:r>
              <a:r>
                <a:rPr dirty="0" smtClean="0"/>
                <a:t> </a:t>
              </a:r>
              <a:r>
                <a:rPr dirty="0"/>
                <a:t>GTAA </a:t>
              </a:r>
              <a:r>
                <a:rPr dirty="0" err="1"/>
                <a:t>프로젝트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/>
            </a:p>
          </p:txBody>
        </p:sp>
      </p:grpSp>
      <p:sp>
        <p:nvSpPr>
          <p:cNvPr id="162" name="포인트가 5개인 별 12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모서리가 둥근 직사각형 1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0" name="자유형 28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78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79" name="2. GTAA 프로젝트 소개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dirty="0" smtClean="0"/>
                <a:t>2.</a:t>
              </a:r>
              <a:r>
                <a:rPr lang="en-US" dirty="0" smtClean="0"/>
                <a:t>2</a:t>
              </a:r>
              <a:r>
                <a:rPr dirty="0" smtClean="0"/>
                <a:t> </a:t>
              </a:r>
              <a:r>
                <a:rPr dirty="0"/>
                <a:t>GTAA </a:t>
              </a:r>
              <a:r>
                <a:rPr dirty="0" err="1"/>
                <a:t>프로젝트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/>
            </a:p>
          </p:txBody>
        </p:sp>
      </p:grpSp>
      <p:pic>
        <p:nvPicPr>
          <p:cNvPr id="181" name="그림 21" descr="그림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5343" y="3022904"/>
            <a:ext cx="9994805" cy="279854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포인트가 5개인 별 22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자유형 24"/>
          <p:cNvSpPr/>
          <p:nvPr/>
        </p:nvSpPr>
        <p:spPr>
          <a:xfrm flipH="1">
            <a:off x="380999" y="1059988"/>
            <a:ext cx="5811982" cy="129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6" y="0"/>
                </a:moveTo>
                <a:lnTo>
                  <a:pt x="21600" y="0"/>
                </a:lnTo>
                <a:lnTo>
                  <a:pt x="21600" y="436"/>
                </a:lnTo>
                <a:lnTo>
                  <a:pt x="1772" y="436"/>
                </a:lnTo>
                <a:cubicBezTo>
                  <a:pt x="874" y="436"/>
                  <a:pt x="146" y="2450"/>
                  <a:pt x="146" y="4933"/>
                </a:cubicBezTo>
                <a:lnTo>
                  <a:pt x="146" y="16649"/>
                </a:lnTo>
                <a:cubicBezTo>
                  <a:pt x="146" y="19133"/>
                  <a:pt x="874" y="21146"/>
                  <a:pt x="1772" y="21146"/>
                </a:cubicBezTo>
                <a:lnTo>
                  <a:pt x="6434" y="21146"/>
                </a:lnTo>
                <a:lnTo>
                  <a:pt x="6434" y="21600"/>
                </a:lnTo>
                <a:lnTo>
                  <a:pt x="1696" y="21600"/>
                </a:lnTo>
                <a:cubicBezTo>
                  <a:pt x="759" y="21600"/>
                  <a:pt x="0" y="19500"/>
                  <a:pt x="0" y="16910"/>
                </a:cubicBezTo>
                <a:lnTo>
                  <a:pt x="0" y="4690"/>
                </a:lnTo>
                <a:cubicBezTo>
                  <a:pt x="0" y="2100"/>
                  <a:pt x="759" y="0"/>
                  <a:pt x="1696" y="0"/>
                </a:cubicBezTo>
                <a:close/>
              </a:path>
            </a:pathLst>
          </a:custGeom>
          <a:solidFill>
            <a:srgbClr val="3C92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직사각형 25"/>
          <p:cNvSpPr txBox="1"/>
          <p:nvPr/>
        </p:nvSpPr>
        <p:spPr>
          <a:xfrm>
            <a:off x="1829340" y="1203347"/>
            <a:ext cx="3328118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150000"/>
              </a:lnSpc>
              <a:defRPr sz="3200" b="1" i="1">
                <a:solidFill>
                  <a:srgbClr val="45C8DC"/>
                </a:solidFill>
              </a:defRPr>
            </a:lvl1pPr>
          </a:lstStyle>
          <a:p>
            <a:r>
              <a:t>WHAT IS Asset?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양쪽 모서리가 둥근 사각형 2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0" name="자유형 5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68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69" name="3. GTAA 진행상황(크롤링)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dirty="0"/>
                <a:t>3. </a:t>
              </a:r>
              <a:r>
                <a:rPr lang="en-US" altLang="ko-KR" dirty="0"/>
                <a:t>GTAA </a:t>
              </a:r>
              <a:r>
                <a:rPr lang="ko-KR" altLang="en-US" dirty="0"/>
                <a:t>진행상황</a:t>
              </a:r>
              <a:endParaRPr dirty="0"/>
            </a:p>
          </p:txBody>
        </p:sp>
      </p:grpSp>
      <p:sp>
        <p:nvSpPr>
          <p:cNvPr id="171" name="포인트가 5개인 별 6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직사각형"/>
          <p:cNvSpPr/>
          <p:nvPr/>
        </p:nvSpPr>
        <p:spPr>
          <a:xfrm>
            <a:off x="735872" y="1108124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43" y="1842904"/>
            <a:ext cx="6462712" cy="4296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012827" y="1289109"/>
            <a:ext cx="608647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/>
              <a:t>ETF(Exchange Traded Fund)</a:t>
            </a:r>
            <a:r>
              <a:rPr lang="ko-KR" altLang="en-US" sz="2000" b="1" dirty="0" smtClean="0"/>
              <a:t>란 무엇인가</a:t>
            </a:r>
            <a:r>
              <a:rPr lang="en-US" altLang="ko-KR" sz="2000" b="1" dirty="0" smtClean="0"/>
              <a:t>?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2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90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91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193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651948" y="1106487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928" y="-4446837"/>
            <a:ext cx="6768508" cy="4164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3750" y="1324331"/>
            <a:ext cx="60864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분석 결과가 타당한지 어떻게 검증하나</a:t>
            </a: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1528" y="1902081"/>
            <a:ext cx="406717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Return(</a:t>
            </a:r>
            <a:r>
              <a:rPr lang="ko-KR" altLang="en-US" sz="1400" dirty="0" smtClean="0"/>
              <a:t>연평균수익률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연평균변동성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Sharpe(</a:t>
            </a:r>
            <a:r>
              <a:rPr lang="ko-KR" altLang="en-US" sz="1400" dirty="0" smtClean="0"/>
              <a:t>연평균성과지표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max Drawdown(</a:t>
            </a:r>
            <a:r>
              <a:rPr lang="ko-KR" altLang="en-US" sz="1400" dirty="0" err="1" smtClean="0"/>
              <a:t>최대낙폭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Cumulative Return(</a:t>
            </a:r>
            <a:r>
              <a:rPr lang="ko-KR" altLang="en-US" sz="1400" dirty="0" err="1" smtClean="0"/>
              <a:t>총수익률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UpsideFrequency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승률</a:t>
            </a:r>
            <a:r>
              <a:rPr lang="en-US" altLang="ko-KR" sz="1400" dirty="0" smtClean="0"/>
              <a:t>)</a:t>
            </a:r>
          </a:p>
          <a:p>
            <a:endParaRPr kumimoji="0" lang="ko-KR" alt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61" y="1807827"/>
            <a:ext cx="5820364" cy="42119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8032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2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190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191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193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651948" y="1106487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928" y="-4446837"/>
            <a:ext cx="6768508" cy="4164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3750" y="1324331"/>
            <a:ext cx="60864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분석 결과가 타당한지 어떻게 검증하나</a:t>
            </a: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889253"/>
            <a:ext cx="5526123" cy="421331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241528" y="1902081"/>
            <a:ext cx="4067175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Return(</a:t>
            </a:r>
            <a:r>
              <a:rPr lang="ko-KR" altLang="en-US" sz="1400" dirty="0" smtClean="0"/>
              <a:t>연평균수익률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Dev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연평균변동성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Annualized Sharpe(</a:t>
            </a:r>
            <a:r>
              <a:rPr lang="ko-KR" altLang="en-US" sz="1400" dirty="0" smtClean="0"/>
              <a:t>연평균성과지표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max Drawdown(</a:t>
            </a:r>
            <a:r>
              <a:rPr lang="ko-KR" altLang="en-US" sz="1400" dirty="0" err="1" smtClean="0"/>
              <a:t>최대낙폭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Cumulative Return(</a:t>
            </a:r>
            <a:r>
              <a:rPr lang="ko-KR" altLang="en-US" sz="1400" dirty="0" err="1" smtClean="0"/>
              <a:t>총수익률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UpsideFrequency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승률</a:t>
            </a:r>
            <a:r>
              <a:rPr lang="en-US" altLang="ko-KR" sz="1400" dirty="0" smtClean="0"/>
              <a:t>)</a:t>
            </a:r>
          </a:p>
          <a:p>
            <a:endParaRPr kumimoji="0" lang="ko-KR" alt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7205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양쪽 모서리가 둥근 사각형 18"/>
          <p:cNvSpPr/>
          <p:nvPr/>
        </p:nvSpPr>
        <p:spPr>
          <a:xfrm>
            <a:off x="1175343" y="237473"/>
            <a:ext cx="459823" cy="89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5" y="0"/>
                  <a:pt x="21600" y="2476"/>
                  <a:pt x="21600" y="553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5530"/>
                </a:lnTo>
                <a:cubicBezTo>
                  <a:pt x="0" y="2476"/>
                  <a:pt x="4835" y="0"/>
                  <a:pt x="10800" y="0"/>
                </a:cubicBezTo>
                <a:close/>
              </a:path>
            </a:pathLst>
          </a:custGeom>
          <a:solidFill>
            <a:srgbClr val="2F5597"/>
          </a:solidFill>
          <a:ln w="53975">
            <a:solidFill>
              <a:srgbClr val="2F5597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FFFFFF"/>
          </a:solidFill>
          <a:ln w="53975">
            <a:solidFill>
              <a:srgbClr val="45C8D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5" name="자유형 23"/>
          <p:cNvGrpSpPr/>
          <p:nvPr/>
        </p:nvGrpSpPr>
        <p:grpSpPr>
          <a:xfrm>
            <a:off x="1462404" y="237474"/>
            <a:ext cx="5484497" cy="617251"/>
            <a:chOff x="0" y="0"/>
            <a:chExt cx="5484495" cy="617250"/>
          </a:xfrm>
        </p:grpSpPr>
        <p:sp>
          <p:nvSpPr>
            <p:cNvPr id="203" name="도형"/>
            <p:cNvSpPr/>
            <p:nvPr/>
          </p:nvSpPr>
          <p:spPr>
            <a:xfrm>
              <a:off x="0" y="0"/>
              <a:ext cx="5484496" cy="61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75" y="0"/>
                  </a:moveTo>
                  <a:lnTo>
                    <a:pt x="20807" y="0"/>
                  </a:lnTo>
                  <a:cubicBezTo>
                    <a:pt x="21245" y="0"/>
                    <a:pt x="21600" y="2968"/>
                    <a:pt x="21600" y="6630"/>
                  </a:cubicBezTo>
                  <a:lnTo>
                    <a:pt x="21600" y="14970"/>
                  </a:lnTo>
                  <a:cubicBezTo>
                    <a:pt x="21600" y="18632"/>
                    <a:pt x="21245" y="21600"/>
                    <a:pt x="20807" y="21600"/>
                  </a:cubicBezTo>
                  <a:lnTo>
                    <a:pt x="16480" y="21600"/>
                  </a:lnTo>
                  <a:lnTo>
                    <a:pt x="16480" y="21600"/>
                  </a:lnTo>
                  <a:lnTo>
                    <a:pt x="1431" y="21600"/>
                  </a:lnTo>
                  <a:cubicBezTo>
                    <a:pt x="1044" y="21600"/>
                    <a:pt x="712" y="20055"/>
                    <a:pt x="571" y="17853"/>
                  </a:cubicBezTo>
                  <a:lnTo>
                    <a:pt x="521" y="16235"/>
                  </a:lnTo>
                  <a:lnTo>
                    <a:pt x="521" y="5195"/>
                  </a:lnTo>
                  <a:cubicBezTo>
                    <a:pt x="521" y="3312"/>
                    <a:pt x="369" y="1663"/>
                    <a:pt x="141" y="752"/>
                  </a:cubicBezTo>
                  <a:lnTo>
                    <a:pt x="0" y="389"/>
                  </a:lnTo>
                  <a:lnTo>
                    <a:pt x="0" y="0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45C8DC"/>
            </a:solidFill>
            <a:ln w="53975" cap="flat">
              <a:solidFill>
                <a:srgbClr val="2F55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 b="1"/>
              </a:pPr>
              <a:endParaRPr/>
            </a:p>
          </p:txBody>
        </p:sp>
        <p:sp>
          <p:nvSpPr>
            <p:cNvPr id="204" name="2.1 개발동기"/>
            <p:cNvSpPr txBox="1"/>
            <p:nvPr/>
          </p:nvSpPr>
          <p:spPr>
            <a:xfrm>
              <a:off x="-1" y="20966"/>
              <a:ext cx="5484497" cy="5753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algn="ctr">
                <a:defRPr sz="3000" b="1"/>
              </a:pPr>
              <a:r>
                <a:rPr lang="en-US" altLang="ko-KR" dirty="0"/>
                <a:t>3. GTAA </a:t>
              </a:r>
              <a:r>
                <a:rPr lang="ko-KR" altLang="en-US" dirty="0"/>
                <a:t>진행상황</a:t>
              </a:r>
            </a:p>
          </p:txBody>
        </p:sp>
      </p:grpSp>
      <p:sp>
        <p:nvSpPr>
          <p:cNvPr id="206" name="포인트가 5개인 별 24"/>
          <p:cNvSpPr/>
          <p:nvPr/>
        </p:nvSpPr>
        <p:spPr>
          <a:xfrm>
            <a:off x="6750050" y="127000"/>
            <a:ext cx="260350" cy="265404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rgbClr val="FFFFFF"/>
          </a:solidFill>
          <a:ln w="38100" cap="rnd">
            <a:solidFill>
              <a:srgbClr val="2F55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514188" y="-5072194"/>
            <a:ext cx="5394694" cy="5072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61094" y="-5884504"/>
            <a:ext cx="5698363" cy="523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직사각형"/>
          <p:cNvSpPr/>
          <p:nvPr/>
        </p:nvSpPr>
        <p:spPr>
          <a:xfrm>
            <a:off x="599546" y="1008422"/>
            <a:ext cx="10656755" cy="5191677"/>
          </a:xfrm>
          <a:prstGeom prst="rect">
            <a:avLst/>
          </a:prstGeom>
          <a:solidFill>
            <a:srgbClr val="BDC1CB">
              <a:alpha val="8667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 sz="12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893019"/>
            <a:ext cx="5006977" cy="3826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63" y="1893019"/>
            <a:ext cx="5006976" cy="38264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793750" y="1324331"/>
            <a:ext cx="60864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어떤 투자를 할 것인가</a:t>
            </a:r>
            <a:r>
              <a:rPr kumimoji="0" lang="en-US" altLang="ko-KR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?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647</Words>
  <Application>Microsoft Office PowerPoint</Application>
  <PresentationFormat>와이드스크린</PresentationFormat>
  <Paragraphs>147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Dotum</vt:lpstr>
      <vt:lpstr>Malgun Gothic</vt:lpstr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Administrator</cp:lastModifiedBy>
  <cp:revision>38</cp:revision>
  <dcterms:modified xsi:type="dcterms:W3CDTF">2019-10-07T12:41:44Z</dcterms:modified>
</cp:coreProperties>
</file>