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425" r:id="rId2"/>
    <p:sldId id="523" r:id="rId3"/>
    <p:sldId id="443" r:id="rId4"/>
    <p:sldId id="489" r:id="rId5"/>
    <p:sldId id="522" r:id="rId6"/>
    <p:sldId id="511" r:id="rId7"/>
    <p:sldId id="521" r:id="rId8"/>
    <p:sldId id="510" r:id="rId9"/>
    <p:sldId id="520" r:id="rId10"/>
    <p:sldId id="524" r:id="rId11"/>
    <p:sldId id="526" r:id="rId12"/>
    <p:sldId id="527" r:id="rId13"/>
    <p:sldId id="525" r:id="rId14"/>
    <p:sldId id="528" r:id="rId15"/>
    <p:sldId id="529" r:id="rId16"/>
    <p:sldId id="512" r:id="rId17"/>
    <p:sldId id="515" r:id="rId18"/>
    <p:sldId id="518" r:id="rId19"/>
    <p:sldId id="461" r:id="rId20"/>
    <p:sldId id="457" r:id="rId21"/>
    <p:sldId id="458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민찬" initials="김민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BD97"/>
    <a:srgbClr val="E3E5E9"/>
    <a:srgbClr val="D9D9D9"/>
    <a:srgbClr val="3C92CA"/>
    <a:srgbClr val="45C8DC"/>
    <a:srgbClr val="4D4D4D"/>
    <a:srgbClr val="303B4A"/>
    <a:srgbClr val="BDC1CB"/>
    <a:srgbClr val="262A33"/>
    <a:srgbClr val="FBC0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82" autoAdjust="0"/>
    <p:restoredTop sz="70660" autoAdjust="0"/>
  </p:normalViewPr>
  <p:slideViewPr>
    <p:cSldViewPr snapToGrid="0">
      <p:cViewPr>
        <p:scale>
          <a:sx n="50" d="100"/>
          <a:sy n="50" d="100"/>
        </p:scale>
        <p:origin x="-1212" y="-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65813-B5D5-4C87-B121-96CCAEE4B33E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98D64-7E71-4ADE-8B89-C19C74366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117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 </a:t>
            </a:r>
            <a:r>
              <a:rPr lang="en-US" altLang="ko-KR" dirty="0" smtClean="0"/>
              <a:t>F</a:t>
            </a:r>
            <a:r>
              <a:rPr lang="ko-KR" altLang="en-US" dirty="0" smtClean="0"/>
              <a:t>조 발표를 맡게 된 </a:t>
            </a:r>
            <a:r>
              <a:rPr lang="ko-KR" altLang="en-US" dirty="0" smtClean="0"/>
              <a:t>박유영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발표 시작하겠습니다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037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757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757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757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3736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3736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373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8449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위와 같이 설명 드렸던 부분을 영상으로 보여드리겠습니다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2247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</a:t>
            </a:r>
            <a:r>
              <a:rPr lang="ko-KR" altLang="en-US" dirty="0" err="1" smtClean="0"/>
              <a:t>깃허브</a:t>
            </a:r>
            <a:r>
              <a:rPr lang="ko-KR" altLang="en-US" dirty="0" smtClean="0"/>
              <a:t> 업데이트 내용입니다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r>
              <a:rPr lang="ko-KR" altLang="en-US" dirty="0" err="1" smtClean="0"/>
              <a:t>이번주</a:t>
            </a:r>
            <a:r>
              <a:rPr lang="ko-KR" altLang="en-US" dirty="0" smtClean="0"/>
              <a:t> 발표한 </a:t>
            </a:r>
            <a:r>
              <a:rPr lang="ko-KR" altLang="en-US" dirty="0" err="1" smtClean="0"/>
              <a:t>피피티와</a:t>
            </a:r>
            <a:r>
              <a:rPr lang="ko-KR" altLang="en-US" dirty="0" smtClean="0"/>
              <a:t> 코드를 추가하였습니다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6188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 프로젝트 전체적인 계획 일정입니다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914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This is our</a:t>
            </a:r>
            <a:r>
              <a:rPr lang="en-US" altLang="ko-KR" baseline="0" dirty="0" smtClean="0"/>
              <a:t> project contents. </a:t>
            </a:r>
          </a:p>
          <a:p>
            <a:r>
              <a:rPr lang="en-US" altLang="ko-KR" baseline="0" dirty="0" smtClean="0"/>
              <a:t>First is GTAA project introduction, </a:t>
            </a:r>
          </a:p>
          <a:p>
            <a:r>
              <a:rPr lang="en-US" altLang="ko-KR" baseline="0" dirty="0" smtClean="0"/>
              <a:t>Second is GTAA project explanation. And GTAA </a:t>
            </a:r>
            <a:r>
              <a:rPr lang="en-US" altLang="ko-KR" baseline="0" dirty="0" err="1" smtClean="0"/>
              <a:t>prgress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github</a:t>
            </a:r>
            <a:r>
              <a:rPr lang="en-US" altLang="ko-KR" baseline="0" dirty="0" smtClean="0"/>
              <a:t> update,  KDN Software Contest and  GTAA full schedule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069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GTAA</a:t>
            </a:r>
            <a:r>
              <a:rPr lang="ko-KR" altLang="en-US" dirty="0" smtClean="0"/>
              <a:t>프로젝트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소개 입니다</a:t>
            </a:r>
            <a:r>
              <a:rPr lang="en-US" altLang="ko-KR" dirty="0" smtClean="0"/>
              <a:t>.</a:t>
            </a:r>
          </a:p>
          <a:p>
            <a:r>
              <a:rPr lang="en-US" altLang="ko-KR" baseline="0" dirty="0" smtClean="0"/>
              <a:t>GTAA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Global Tactical Asset Allocation</a:t>
            </a:r>
            <a:r>
              <a:rPr lang="ko-KR" altLang="en-US" baseline="0" dirty="0" smtClean="0"/>
              <a:t>으로 글로벌 전술적 자산 배분 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저희의 목표는 전세계 </a:t>
            </a:r>
            <a:r>
              <a:rPr lang="ko-KR" altLang="en-US" dirty="0" err="1" smtClean="0"/>
              <a:t>자산지수</a:t>
            </a:r>
            <a:r>
              <a:rPr lang="ko-KR" altLang="en-US" dirty="0" smtClean="0"/>
              <a:t> 즉 </a:t>
            </a:r>
            <a:r>
              <a:rPr lang="en-US" altLang="ko-KR" dirty="0" smtClean="0"/>
              <a:t>ETF</a:t>
            </a:r>
            <a:r>
              <a:rPr lang="ko-KR" altLang="en-US" dirty="0" smtClean="0"/>
              <a:t>를 활용하여 과거 데이터를 분석 및 시뮬레이션을 통하여 안정적인 자산증식을 목표로 하는 </a:t>
            </a:r>
            <a:r>
              <a:rPr lang="ko-KR" altLang="en-US" dirty="0" err="1" smtClean="0"/>
              <a:t>웹페이지</a:t>
            </a:r>
            <a:r>
              <a:rPr lang="ko-KR" altLang="en-US" dirty="0" smtClean="0"/>
              <a:t> 서비스 구현 입니다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ETF</a:t>
            </a:r>
            <a:r>
              <a:rPr lang="en-US" altLang="ko-KR" dirty="0" smtClean="0"/>
              <a:t>(Exchange Traded Fund)</a:t>
            </a:r>
            <a:r>
              <a:rPr lang="ko-KR" altLang="en-US" dirty="0" smtClean="0"/>
              <a:t>는 말 그대로</a:t>
            </a:r>
            <a:r>
              <a:rPr lang="ko-KR" altLang="en-US" baseline="0" dirty="0" smtClean="0"/>
              <a:t> 모든 자산을</a:t>
            </a:r>
            <a:r>
              <a:rPr lang="ko-KR" altLang="en-US" dirty="0" smtClean="0"/>
              <a:t> 거래소에 상장시켜 투자자들이 주식처럼 편리하게 거래할 수 있도록 만든 상품이다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416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다음은 저희 프로젝트의 전체적인 과정입니다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먼저 자산 중에는</a:t>
            </a:r>
            <a:r>
              <a:rPr lang="en-US" altLang="ko-KR" baseline="0" dirty="0" smtClean="0"/>
              <a:t> SPY, IEV…</a:t>
            </a:r>
            <a:r>
              <a:rPr lang="ko-KR" altLang="en-US" baseline="0" dirty="0" smtClean="0"/>
              <a:t>등이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 중 사용자가 자신이 가지고 있거나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투자하려고 하는 자산을 선택합니다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 뒤 전략 알고리즘을 선택합니다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 </a:t>
            </a:r>
            <a:r>
              <a:rPr lang="ko-KR" altLang="en-US" baseline="0" dirty="0" smtClean="0"/>
              <a:t>뒤 사용자가 선택한 전략 알고리즘을 세부조정 한 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그에 따른 과거시뮬레이션 </a:t>
            </a:r>
            <a:r>
              <a:rPr lang="ko-KR" altLang="en-US" baseline="0" dirty="0" smtClean="0"/>
              <a:t>결과를 </a:t>
            </a:r>
            <a:r>
              <a:rPr lang="ko-KR" altLang="en-US" baseline="0" dirty="0" smtClean="0"/>
              <a:t>보여줍니다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사용자가 원하는 결과가 나오지 않았다면 전략 알고리즘 세부조정을 다시 조정하거나 전략 알고리즘을 다시 선택하는 방법으로 사용자가 원하는 결과를 얻을 수 있게끔 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이중에서 저는 시뮬레이션 결과를 나타내는 부분을 하였습니다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여기서 말하는 포트폴리오 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내가 가지고 있는 자산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예를들어</a:t>
            </a:r>
            <a:r>
              <a:rPr lang="ko-KR" altLang="en-US" baseline="0" dirty="0" smtClean="0"/>
              <a:t> 내가 가지고 있는 자산이 주식과 채권이다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그러면 내 포트폴리오는 주식과 채권으로 구성되어 있다 라고 할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030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903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406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시뮬레이션 결과 중에서 </a:t>
            </a:r>
            <a:r>
              <a:rPr lang="en-US" altLang="ko-KR" baseline="0" dirty="0" smtClean="0"/>
              <a:t>weight </a:t>
            </a:r>
            <a:r>
              <a:rPr lang="ko-KR" altLang="en-US" baseline="0" dirty="0" smtClean="0"/>
              <a:t>비중을 보여주는 부분입니다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이 그래프는 현재 시점에서 어떤 비중으로 나눠야 하는 지 보여주는 그래프인데요 전략에 따른 최적의 비중을 나타내줍니다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그래프에 대한 설명을 드리자면</a:t>
            </a:r>
            <a:r>
              <a:rPr lang="en-US" altLang="ko-KR" baseline="0" dirty="0" smtClean="0"/>
              <a:t>, TLT(US</a:t>
            </a:r>
            <a:r>
              <a:rPr lang="ko-KR" altLang="en-US" baseline="0" dirty="0" smtClean="0"/>
              <a:t>주식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은</a:t>
            </a:r>
            <a:r>
              <a:rPr lang="en-US" altLang="ko-KR" baseline="0" dirty="0" smtClean="0"/>
              <a:t> 44.5%, IEV(</a:t>
            </a:r>
            <a:r>
              <a:rPr lang="ko-KR" altLang="en-US" baseline="0" dirty="0" smtClean="0"/>
              <a:t>유럽주식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22.5%, SPY(</a:t>
            </a:r>
            <a:r>
              <a:rPr lang="ko-KR" altLang="en-US" baseline="0" dirty="0" smtClean="0"/>
              <a:t>미국장기채권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은</a:t>
            </a:r>
            <a:r>
              <a:rPr lang="en-US" altLang="ko-KR" baseline="0" dirty="0" smtClean="0"/>
              <a:t> 20.1%, GLD(</a:t>
            </a:r>
            <a:r>
              <a:rPr lang="ko-KR" altLang="en-US" baseline="0" dirty="0" smtClean="0"/>
              <a:t>골드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는</a:t>
            </a:r>
            <a:r>
              <a:rPr lang="en-US" altLang="ko-KR" baseline="0" dirty="0" smtClean="0"/>
              <a:t> 12.7%</a:t>
            </a:r>
            <a:r>
              <a:rPr lang="ko-KR" altLang="en-US" baseline="0" dirty="0" smtClean="0"/>
              <a:t>의 비중으로 </a:t>
            </a:r>
            <a:r>
              <a:rPr lang="ko-KR" altLang="en-US" baseline="0" dirty="0" err="1" smtClean="0"/>
              <a:t>두는게</a:t>
            </a:r>
            <a:r>
              <a:rPr lang="ko-KR" altLang="en-US" baseline="0" dirty="0" smtClean="0"/>
              <a:t> 최적의 비중이라고  나타내줍니다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543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327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전략의</a:t>
            </a:r>
            <a:r>
              <a:rPr lang="ko-KR" altLang="en-US" baseline="0" dirty="0" smtClean="0"/>
              <a:t> 역사적 가중치를 보여주는 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38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66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1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5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55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25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53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47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03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42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31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1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7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756878C6-9DBC-4361-856F-A1027230E059}"/>
              </a:ext>
            </a:extLst>
          </p:cNvPr>
          <p:cNvSpPr/>
          <p:nvPr/>
        </p:nvSpPr>
        <p:spPr>
          <a:xfrm>
            <a:off x="130629" y="778789"/>
            <a:ext cx="9173028" cy="4478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9000" b="1" i="1" kern="0" dirty="0"/>
              <a:t>GTAA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kern="0" dirty="0"/>
              <a:t>(</a:t>
            </a:r>
            <a:r>
              <a:rPr lang="en-US" altLang="ko-KR" sz="4000" b="1" kern="0" dirty="0">
                <a:solidFill>
                  <a:srgbClr val="45C8DC"/>
                </a:solidFill>
              </a:rPr>
              <a:t>G</a:t>
            </a:r>
            <a:r>
              <a:rPr lang="en-US" altLang="ko-KR" sz="4000" b="1" kern="0" dirty="0"/>
              <a:t>lobal</a:t>
            </a:r>
            <a:r>
              <a:rPr lang="en-US" altLang="ko-KR" sz="4000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4000" b="1" kern="0" dirty="0">
                <a:solidFill>
                  <a:srgbClr val="45C8DC"/>
                </a:solidFill>
              </a:rPr>
              <a:t>T</a:t>
            </a:r>
            <a:r>
              <a:rPr lang="en-US" altLang="ko-KR" sz="4000" b="1" kern="0" dirty="0"/>
              <a:t>actical</a:t>
            </a:r>
            <a:r>
              <a:rPr lang="en-US" altLang="ko-KR" sz="4000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4000" b="1" kern="0" dirty="0">
                <a:solidFill>
                  <a:srgbClr val="45C8DC"/>
                </a:solidFill>
              </a:rPr>
              <a:t>A</a:t>
            </a:r>
            <a:r>
              <a:rPr lang="en-US" altLang="ko-KR" sz="4000" b="1" kern="0" dirty="0"/>
              <a:t>sset</a:t>
            </a:r>
            <a:r>
              <a:rPr lang="en-US" altLang="ko-KR" sz="4000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4000" b="1" kern="0" dirty="0">
                <a:solidFill>
                  <a:srgbClr val="45C8DC"/>
                </a:solidFill>
              </a:rPr>
              <a:t>A</a:t>
            </a:r>
            <a:r>
              <a:rPr lang="en-US" altLang="ko-KR" sz="4000" b="1" kern="0" dirty="0"/>
              <a:t>llocation)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kern="0" dirty="0"/>
              <a:t>: </a:t>
            </a:r>
            <a:r>
              <a:rPr lang="ko-KR" altLang="en-US" sz="4000" b="1" kern="0" dirty="0"/>
              <a:t>글로벌 전술적 자산 배분</a:t>
            </a:r>
            <a:endParaRPr lang="en-US" altLang="ko-KR" sz="4000" b="1" kern="0" dirty="0"/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</a:t>
            </a:r>
            <a:r>
              <a:rPr lang="en-US" altLang="ko-KR" sz="2000" b="1" kern="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0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03 </a:t>
            </a: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분반 </a:t>
            </a:r>
            <a:r>
              <a:rPr lang="en-US" altLang="ko-KR" sz="20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산학 </a:t>
            </a:r>
            <a:r>
              <a:rPr lang="ko-KR" altLang="en-US" sz="20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캡스톤</a:t>
            </a: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디자인 </a:t>
            </a:r>
            <a:r>
              <a:rPr lang="en-US" altLang="ko-KR" sz="20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ko-KR" altLang="en-US" sz="20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16101" y="5167086"/>
            <a:ext cx="34715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F</a:t>
            </a:r>
            <a:r>
              <a:rPr lang="ko-KR" altLang="en-US" b="1" dirty="0">
                <a:latin typeface="+mn-ea"/>
              </a:rPr>
              <a:t>조</a:t>
            </a:r>
            <a:endParaRPr lang="en-US" altLang="ko-KR" b="1" dirty="0">
              <a:latin typeface="+mn-ea"/>
            </a:endParaRPr>
          </a:p>
          <a:p>
            <a:r>
              <a:rPr lang="ko-KR" altLang="en-US" b="1" dirty="0" err="1">
                <a:latin typeface="+mn-ea"/>
              </a:rPr>
              <a:t>김민찬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 err="1">
                <a:latin typeface="+mn-ea"/>
              </a:rPr>
              <a:t>박유영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최영규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홍성주</a:t>
            </a:r>
            <a:endParaRPr lang="en-US" altLang="ko-KR" b="1" dirty="0">
              <a:latin typeface="+mn-ea"/>
            </a:endParaRPr>
          </a:p>
          <a:p>
            <a:r>
              <a:rPr lang="ko-KR" altLang="en-US" b="1" dirty="0">
                <a:latin typeface="+mn-ea"/>
              </a:rPr>
              <a:t>발표자 </a:t>
            </a:r>
            <a:r>
              <a:rPr lang="en-US" altLang="ko-KR" b="1" dirty="0" smtClean="0">
                <a:latin typeface="+mn-ea"/>
              </a:rPr>
              <a:t>: </a:t>
            </a:r>
            <a:r>
              <a:rPr lang="ko-KR" altLang="en-US" b="1" dirty="0" smtClean="0">
                <a:latin typeface="+mn-ea"/>
              </a:rPr>
              <a:t>박유</a:t>
            </a:r>
            <a:r>
              <a:rPr lang="ko-KR" altLang="en-US" b="1" dirty="0">
                <a:latin typeface="+mn-ea"/>
              </a:rPr>
              <a:t>영</a:t>
            </a:r>
            <a:endParaRPr lang="en-US" altLang="ko-KR" b="1" dirty="0">
              <a:latin typeface="+mn-ea"/>
            </a:endParaRPr>
          </a:p>
          <a:p>
            <a:r>
              <a:rPr lang="ko-KR" altLang="en-US" b="1" dirty="0" err="1">
                <a:latin typeface="+mn-ea"/>
              </a:rPr>
              <a:t>발표날짜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: 19. </a:t>
            </a:r>
            <a:r>
              <a:rPr lang="en-US" altLang="ko-KR" b="1" dirty="0" smtClean="0">
                <a:latin typeface="+mn-ea"/>
              </a:rPr>
              <a:t>11. </a:t>
            </a:r>
            <a:r>
              <a:rPr lang="en-US" altLang="ko-KR" b="1" dirty="0" smtClean="0">
                <a:latin typeface="+mn-ea"/>
              </a:rPr>
              <a:t>12</a:t>
            </a:r>
            <a:endParaRPr lang="en-US" altLang="ko-KR" b="1" dirty="0">
              <a:latin typeface="+mn-ea"/>
            </a:endParaRPr>
          </a:p>
          <a:p>
            <a:r>
              <a:rPr lang="ko-KR" altLang="en-US" b="1" dirty="0" err="1">
                <a:latin typeface="+mn-ea"/>
              </a:rPr>
              <a:t>담당교수님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: </a:t>
            </a:r>
            <a:r>
              <a:rPr lang="ko-KR" altLang="en-US" b="1" dirty="0" err="1">
                <a:latin typeface="+mn-ea"/>
              </a:rPr>
              <a:t>정호엽</a:t>
            </a:r>
            <a:r>
              <a:rPr lang="ko-KR" altLang="en-US" b="1" dirty="0">
                <a:latin typeface="+mn-ea"/>
              </a:rPr>
              <a:t> 교수님</a:t>
            </a:r>
          </a:p>
        </p:txBody>
      </p:sp>
    </p:spTree>
    <p:extLst>
      <p:ext uri="{BB962C8B-B14F-4D97-AF65-F5344CB8AC3E}">
        <p14:creationId xmlns:p14="http://schemas.microsoft.com/office/powerpoint/2010/main" val="277586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3"/>
    </mc:Choice>
    <mc:Fallback xmlns="">
      <p:transition spd="slow" advTm="189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양쪽 모서리가 둥근 사각형 18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81000" y="502877"/>
            <a:ext cx="11611708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3. GTAA </a:t>
            </a:r>
            <a:r>
              <a:rPr lang="ko-KR" altLang="en-US" sz="3000" b="1" kern="0" dirty="0">
                <a:solidFill>
                  <a:schemeClr val="tx1"/>
                </a:solidFill>
                <a:latin typeface="+mn-ea"/>
              </a:rPr>
              <a:t>진행상황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포인트가 5개인 별 24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06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양쪽 모서리가 둥근 사각형 18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81000" y="502877"/>
            <a:ext cx="11611708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3. GTAA </a:t>
            </a:r>
            <a:r>
              <a:rPr lang="ko-KR" altLang="en-US" sz="3000" b="1" kern="0" dirty="0">
                <a:solidFill>
                  <a:schemeClr val="tx1"/>
                </a:solidFill>
                <a:latin typeface="+mn-ea"/>
              </a:rPr>
              <a:t>진행상황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포인트가 5개인 별 24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11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양쪽 모서리가 둥근 사각형 18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81000" y="502877"/>
            <a:ext cx="11611708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3. GTAA </a:t>
            </a:r>
            <a:r>
              <a:rPr lang="ko-KR" altLang="en-US" sz="3000" b="1" kern="0" dirty="0">
                <a:solidFill>
                  <a:schemeClr val="tx1"/>
                </a:solidFill>
                <a:latin typeface="+mn-ea"/>
              </a:rPr>
              <a:t>진행상황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포인트가 5개인 별 24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11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양쪽 모서리가 둥근 사각형 18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0661" y="554893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3. GTAA </a:t>
            </a:r>
            <a:r>
              <a:rPr lang="ko-KR" altLang="en-US" sz="3000" b="1" kern="0" dirty="0">
                <a:solidFill>
                  <a:schemeClr val="tx1"/>
                </a:solidFill>
                <a:latin typeface="+mn-ea"/>
              </a:rPr>
              <a:t>진행상황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포인트가 5개인 별 24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99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양쪽 모서리가 둥근 사각형 18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0661" y="554893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3. GTAA </a:t>
            </a:r>
            <a:r>
              <a:rPr lang="ko-KR" altLang="en-US" sz="3000" b="1" kern="0" dirty="0">
                <a:solidFill>
                  <a:schemeClr val="tx1"/>
                </a:solidFill>
                <a:latin typeface="+mn-ea"/>
              </a:rPr>
              <a:t>진행상황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포인트가 5개인 별 24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04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양쪽 모서리가 둥근 사각형 18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0661" y="554893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3. GTAA </a:t>
            </a:r>
            <a:r>
              <a:rPr lang="ko-KR" altLang="en-US" sz="3000" b="1" kern="0" dirty="0">
                <a:solidFill>
                  <a:schemeClr val="tx1"/>
                </a:solidFill>
                <a:latin typeface="+mn-ea"/>
              </a:rPr>
              <a:t>진행상황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포인트가 5개인 별 24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04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3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3. GTAA </a:t>
            </a:r>
            <a:r>
              <a:rPr lang="ko-KR" altLang="en-US" sz="3000" b="1" kern="0" dirty="0" smtClean="0">
                <a:solidFill>
                  <a:schemeClr val="tx1"/>
                </a:solidFill>
                <a:latin typeface="+mn-ea"/>
              </a:rPr>
              <a:t>진행상황</a:t>
            </a:r>
            <a:r>
              <a:rPr lang="en-US" altLang="ko-KR" sz="3000" b="1" kern="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3000" b="1" kern="0" dirty="0" smtClean="0">
                <a:solidFill>
                  <a:schemeClr val="tx1"/>
                </a:solidFill>
                <a:latin typeface="+mn-ea"/>
              </a:rPr>
              <a:t>코드</a:t>
            </a:r>
            <a:r>
              <a:rPr lang="en-US" altLang="ko-KR" sz="3000" b="1" kern="0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포인트가 5개인 별 6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19" y="1870688"/>
            <a:ext cx="4778335" cy="4488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42220" y="950756"/>
            <a:ext cx="3491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Weight </a:t>
            </a:r>
            <a:r>
              <a:rPr lang="ko-KR" altLang="en-US" b="1" dirty="0" smtClean="0"/>
              <a:t>비중부분 </a:t>
            </a:r>
            <a:r>
              <a:rPr lang="en-US" altLang="ko-KR" b="1" dirty="0" err="1" smtClean="0"/>
              <a:t>Server.R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코드</a:t>
            </a:r>
            <a:endParaRPr lang="en-US" altLang="ko-KR" b="1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600" y="1752599"/>
            <a:ext cx="5722302" cy="4606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42220" y="1383267"/>
            <a:ext cx="298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</a:t>
            </a:r>
            <a:r>
              <a:rPr lang="ko-KR" altLang="en-US" b="1" dirty="0" smtClean="0"/>
              <a:t>가중치를 가져오는 코드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816600" y="1320088"/>
            <a:ext cx="422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</a:t>
            </a:r>
            <a:r>
              <a:rPr lang="ko-KR" altLang="en-US" b="1" dirty="0" smtClean="0"/>
              <a:t>가중치를 그래프로 나타내주는 코드</a:t>
            </a:r>
            <a:r>
              <a:rPr lang="en-US" altLang="ko-KR" b="1" dirty="0" smtClean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4915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3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3. GTAA </a:t>
            </a:r>
            <a:r>
              <a:rPr lang="ko-KR" altLang="en-US" sz="3000" b="1" kern="0" dirty="0" smtClean="0">
                <a:solidFill>
                  <a:schemeClr val="tx1"/>
                </a:solidFill>
                <a:latin typeface="+mn-ea"/>
              </a:rPr>
              <a:t>진행상황</a:t>
            </a:r>
            <a:r>
              <a:rPr lang="en-US" altLang="ko-KR" sz="3000" b="1" kern="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3000" b="1" kern="0" dirty="0" smtClean="0">
                <a:solidFill>
                  <a:schemeClr val="tx1"/>
                </a:solidFill>
                <a:latin typeface="+mn-ea"/>
              </a:rPr>
              <a:t>영상</a:t>
            </a:r>
            <a:r>
              <a:rPr lang="en-US" altLang="ko-KR" sz="3000" b="1" kern="0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포인트가 5개인 별 6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22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3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4</a:t>
            </a:r>
            <a:r>
              <a:rPr lang="en-US" altLang="ko-KR" sz="3000" b="1" kern="0" dirty="0" smtClean="0">
                <a:solidFill>
                  <a:schemeClr val="tx1"/>
                </a:solidFill>
                <a:latin typeface="+mn-ea"/>
              </a:rPr>
              <a:t>. GitHub </a:t>
            </a:r>
            <a:r>
              <a:rPr lang="ko-KR" altLang="en-US" sz="3000" b="1" kern="0" dirty="0" smtClean="0">
                <a:solidFill>
                  <a:schemeClr val="tx1"/>
                </a:solidFill>
                <a:latin typeface="+mn-ea"/>
              </a:rPr>
              <a:t>업데이트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포인트가 5개인 별 6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87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양쪽 모서리가 둥근 사각형 28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1" name="자유형 30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5</a:t>
            </a:r>
            <a:r>
              <a:rPr lang="en-US" altLang="ko-KR" sz="3000" b="1" kern="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GTAA </a:t>
            </a:r>
            <a:r>
              <a:rPr lang="ko-KR" altLang="en-US" sz="3000" b="1" kern="0" dirty="0">
                <a:solidFill>
                  <a:schemeClr val="tx1"/>
                </a:solidFill>
                <a:latin typeface="+mn-ea"/>
              </a:rPr>
              <a:t>계획 일정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포인트가 5개인 별 3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33" name="Google Shape;1282;p180"/>
          <p:cNvGraphicFramePr/>
          <p:nvPr>
            <p:extLst>
              <p:ext uri="{D42A27DB-BD31-4B8C-83A1-F6EECF244321}">
                <p14:modId xmlns:p14="http://schemas.microsoft.com/office/powerpoint/2010/main" val="3686973874"/>
              </p:ext>
            </p:extLst>
          </p:nvPr>
        </p:nvGraphicFramePr>
        <p:xfrm>
          <a:off x="780286" y="965199"/>
          <a:ext cx="10716770" cy="53868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2428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74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30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74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987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2425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6083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66788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38039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438039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438039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438039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517399"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추진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내용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 gridSpan="13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수행기간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7399">
                <a:tc v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9 월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10  월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C8DC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11 월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12</a:t>
                      </a:r>
                      <a:r>
                        <a:rPr lang="en-US" sz="1600" b="1" i="0" u="none" strike="noStrike" cap="none" baseline="0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sz="1600" b="1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월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7399">
                <a:tc v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400" b="1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sym typeface="Dotum"/>
                        </a:rPr>
                        <a:t>2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400" b="1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sym typeface="Dotum"/>
                        </a:rPr>
                        <a:t>3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400" b="1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sym typeface="Dotum"/>
                        </a:rPr>
                        <a:t>4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lang="ko-KR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lang="ko-KR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lang="ko-KR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653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경제&amp;투자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스터디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꾸준히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)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rgbClr val="C4BD9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altLang="ko-KR" sz="1800" dirty="0">
                        <a:solidFill>
                          <a:srgbClr val="C4BD9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875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 u="none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프로젝트</a:t>
                      </a:r>
                      <a:r>
                        <a:rPr lang="en-US" sz="1600" b="1" i="0" u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sz="1600" b="1" i="0" u="none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회의</a:t>
                      </a:r>
                      <a:r>
                        <a:rPr lang="en-US" sz="1600" b="1" i="0" u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및 </a:t>
                      </a:r>
                      <a:r>
                        <a:rPr lang="en-US" sz="1600" b="1" i="0" u="none" dirty="0" err="1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계획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875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 u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data </a:t>
                      </a:r>
                      <a:r>
                        <a:rPr lang="en-US" sz="1600" b="1" i="0" u="none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guide에서</a:t>
                      </a:r>
                      <a:r>
                        <a:rPr lang="en-US" sz="1600" b="1" i="0" u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sz="1600" b="1" i="0" u="none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데이터수집</a:t>
                      </a:r>
                      <a:r>
                        <a:rPr lang="en-US" sz="1600" b="1" i="0" u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(1주)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653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600" b="1" i="0" u="none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R</a:t>
                      </a:r>
                      <a:r>
                        <a:rPr lang="en-US" sz="1600" b="1" i="0" u="none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을</a:t>
                      </a:r>
                      <a:r>
                        <a:rPr lang="en-US" sz="1600" b="1" i="0" u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sz="1600" b="1" i="0" u="none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통한</a:t>
                      </a:r>
                      <a:r>
                        <a:rPr lang="en-US" sz="1600" b="1" i="0" u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sz="1600" b="1" i="0" u="none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데이터</a:t>
                      </a:r>
                      <a:r>
                        <a:rPr lang="en-US" sz="1600" b="1" i="0" u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sz="1600" b="1" i="0" u="none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분석</a:t>
                      </a:r>
                      <a:r>
                        <a:rPr lang="en-US" sz="1600" b="1" i="0" u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(3주)</a:t>
                      </a: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4875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 u="none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데이터</a:t>
                      </a:r>
                      <a:r>
                        <a:rPr lang="en-US" sz="1600" b="1" i="0" u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en-US" sz="1600" b="1" i="0" u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분석 및 개발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4653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 u="none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데이터</a:t>
                      </a:r>
                      <a:r>
                        <a:rPr lang="en-US" sz="1600" b="1" i="0" u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sz="1600" b="1" i="0" u="none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시각화</a:t>
                      </a:r>
                      <a:r>
                        <a:rPr lang="en-US" sz="1600" b="1" i="0" u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및 </a:t>
                      </a:r>
                      <a:r>
                        <a:rPr lang="en-US" sz="1600" b="1" i="0" u="none" dirty="0" err="1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활용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4875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유지보수 및 테스트</a:t>
                      </a:r>
                      <a:endParaRPr lang="ko-KR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74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양쪽 모서리가 둥근 사각형 30"/>
          <p:cNvSpPr/>
          <p:nvPr/>
        </p:nvSpPr>
        <p:spPr>
          <a:xfrm>
            <a:off x="2907429" y="1209659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569014" y="1533537"/>
            <a:ext cx="7120675" cy="4909460"/>
          </a:xfrm>
          <a:prstGeom prst="roundRect">
            <a:avLst>
              <a:gd name="adj" fmla="val 3115"/>
            </a:avLst>
          </a:prstGeom>
          <a:solidFill>
            <a:srgbClr val="E3E5E9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200000"/>
              </a:lnSpc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2200" b="1" dirty="0" smtClean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1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. </a:t>
            </a:r>
            <a:r>
              <a:rPr lang="en-US" altLang="ko-KR" sz="2200" b="1" dirty="0" smtClean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GTAA project introduction</a:t>
            </a:r>
            <a:endParaRPr lang="en-US" altLang="ko-KR" sz="2200" b="1" dirty="0">
              <a:solidFill>
                <a:schemeClr val="tx1"/>
              </a:solidFill>
              <a:latin typeface="맑은 고딕" panose="020B0503020000020004" pitchFamily="50" charset="-127"/>
              <a:cs typeface="Malgun Gothic"/>
              <a:sym typeface="Malgun Gothic"/>
            </a:endParaRPr>
          </a:p>
          <a:p>
            <a:pPr lvl="0">
              <a:lnSpc>
                <a:spcPct val="200000"/>
              </a:lnSpc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2. GTAA </a:t>
            </a:r>
            <a:r>
              <a:rPr lang="en-US" altLang="ko-KR" sz="2200" b="1" dirty="0" smtClean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project explanation</a:t>
            </a:r>
          </a:p>
          <a:p>
            <a:pPr lvl="0">
              <a:lnSpc>
                <a:spcPct val="200000"/>
              </a:lnSpc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2200" b="1" dirty="0" smtClean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3. GTAA progress</a:t>
            </a:r>
          </a:p>
          <a:p>
            <a:pPr lvl="0">
              <a:lnSpc>
                <a:spcPct val="200000"/>
              </a:lnSpc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4</a:t>
            </a:r>
            <a:r>
              <a:rPr lang="en-US" altLang="ko-KR" sz="2200" b="1" dirty="0" smtClean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. GitHub update</a:t>
            </a:r>
            <a:endParaRPr lang="ko-KR" altLang="en-US" sz="2200" b="1" dirty="0">
              <a:solidFill>
                <a:schemeClr val="tx1"/>
              </a:solidFill>
              <a:latin typeface="맑은 고딕" panose="020B0503020000020004" pitchFamily="50" charset="-127"/>
              <a:cs typeface="Malgun Gothic"/>
              <a:sym typeface="Malgun Gothic"/>
            </a:endParaRPr>
          </a:p>
          <a:p>
            <a:pPr lvl="0">
              <a:lnSpc>
                <a:spcPct val="200000"/>
              </a:lnSpc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5</a:t>
            </a:r>
            <a:r>
              <a:rPr lang="en-US" altLang="ko-KR" sz="2200" b="1" dirty="0" smtClean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. KDN Software Contest</a:t>
            </a:r>
            <a:endParaRPr lang="en-US" altLang="ko-KR" sz="2200" b="1" dirty="0">
              <a:solidFill>
                <a:schemeClr val="tx1"/>
              </a:solidFill>
              <a:latin typeface="맑은 고딕" panose="020B0503020000020004" pitchFamily="50" charset="-127"/>
              <a:cs typeface="Malgun Gothic"/>
              <a:sym typeface="Malgun Gothic"/>
            </a:endParaRPr>
          </a:p>
          <a:p>
            <a:pPr lvl="0">
              <a:lnSpc>
                <a:spcPct val="200000"/>
              </a:lnSpc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2200" b="1" dirty="0" smtClean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6. 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GTAA full schedule </a:t>
            </a:r>
            <a:endParaRPr lang="ko-KR" altLang="en-US" sz="2200" dirty="0">
              <a:solidFill>
                <a:prstClr val="white"/>
              </a:solidFill>
            </a:endParaRPr>
          </a:p>
        </p:txBody>
      </p:sp>
      <p:sp>
        <p:nvSpPr>
          <p:cNvPr id="33" name="자유형 32"/>
          <p:cNvSpPr/>
          <p:nvPr/>
        </p:nvSpPr>
        <p:spPr>
          <a:xfrm>
            <a:off x="3194490" y="1209659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30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en-US" altLang="ko-KR" sz="3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ONTENTS</a:t>
            </a:r>
          </a:p>
        </p:txBody>
      </p:sp>
      <p:sp>
        <p:nvSpPr>
          <p:cNvPr id="34" name="포인트가 5개인 별 33"/>
          <p:cNvSpPr/>
          <p:nvPr/>
        </p:nvSpPr>
        <p:spPr>
          <a:xfrm>
            <a:off x="8482135" y="1099185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45EE962D-08DE-45E6-A14E-CD6DAC254383}"/>
              </a:ext>
            </a:extLst>
          </p:cNvPr>
          <p:cNvSpPr/>
          <p:nvPr/>
        </p:nvSpPr>
        <p:spPr>
          <a:xfrm>
            <a:off x="0" y="0"/>
            <a:ext cx="12192000" cy="499533"/>
          </a:xfrm>
          <a:prstGeom prst="rect">
            <a:avLst/>
          </a:prstGeom>
          <a:solidFill>
            <a:srgbClr val="45C8DC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3000" b="1" i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</a:t>
            </a:r>
            <a:r>
              <a:rPr lang="ko-KR" altLang="en-US" sz="3000" b="1" i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  <a:r>
              <a:rPr lang="en-US" altLang="ko-KR" sz="3000" b="1" i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i="1" kern="0" dirty="0">
                <a:solidFill>
                  <a:srgbClr val="FA4E7E"/>
                </a:solidFill>
              </a:rPr>
              <a:t>PRESENTATION </a:t>
            </a:r>
            <a:r>
              <a:rPr lang="en-US" altLang="ko-KR" sz="2000" b="1" i="1" kern="0" dirty="0">
                <a:solidFill>
                  <a:srgbClr val="FA3C71"/>
                </a:solidFill>
              </a:rPr>
              <a:t>CONTENTS</a:t>
            </a:r>
            <a:endParaRPr lang="ko-KR" altLang="en-US" sz="36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51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429;p191"/>
          <p:cNvSpPr txBox="1"/>
          <p:nvPr/>
        </p:nvSpPr>
        <p:spPr>
          <a:xfrm>
            <a:off x="1338262" y="1554162"/>
            <a:ext cx="2376600" cy="12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BC97"/>
              </a:buClr>
              <a:buSzPts val="5800"/>
              <a:buFont typeface="Malgun Gothic"/>
              <a:buNone/>
            </a:pPr>
            <a:r>
              <a:rPr lang="en-US" sz="5800" b="1" i="0" u="none" dirty="0">
                <a:solidFill>
                  <a:srgbClr val="45C8DC"/>
                </a:solidFill>
                <a:latin typeface="Malgun Gothic"/>
                <a:ea typeface="Malgun Gothic"/>
                <a:cs typeface="Malgun Gothic"/>
                <a:sym typeface="Malgun Gothic"/>
              </a:rPr>
              <a:t>Q</a:t>
            </a:r>
            <a:r>
              <a:rPr lang="en-US" sz="4700" b="1" i="0" u="none" dirty="0">
                <a:latin typeface="Malgun Gothic"/>
                <a:ea typeface="Malgun Gothic"/>
                <a:cs typeface="Malgun Gothic"/>
                <a:sym typeface="Malgun Gothic"/>
              </a:rPr>
              <a:t>&amp;</a:t>
            </a:r>
            <a:r>
              <a:rPr lang="en-US" sz="5800" b="1" i="0" u="none" dirty="0"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dirty="0"/>
          </a:p>
        </p:txBody>
      </p:sp>
      <p:cxnSp>
        <p:nvCxnSpPr>
          <p:cNvPr id="15" name="Google Shape;1430;p191"/>
          <p:cNvCxnSpPr/>
          <p:nvPr/>
        </p:nvCxnSpPr>
        <p:spPr>
          <a:xfrm>
            <a:off x="1330325" y="2922587"/>
            <a:ext cx="9698459" cy="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8185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437;p19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23962" y="2279650"/>
            <a:ext cx="6529386" cy="431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Google Shape;1430;p191"/>
          <p:cNvCxnSpPr/>
          <p:nvPr/>
        </p:nvCxnSpPr>
        <p:spPr>
          <a:xfrm>
            <a:off x="1330325" y="2922587"/>
            <a:ext cx="9698459" cy="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" name="TextBox 7"/>
          <p:cNvSpPr txBox="1"/>
          <p:nvPr/>
        </p:nvSpPr>
        <p:spPr>
          <a:xfrm>
            <a:off x="1223962" y="1417876"/>
            <a:ext cx="35589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dirty="0">
                <a:solidFill>
                  <a:srgbClr val="45C8DC"/>
                </a:solidFill>
              </a:rPr>
              <a:t>감</a:t>
            </a:r>
            <a:r>
              <a:rPr lang="ko-KR" altLang="en-US" sz="5000" b="1" dirty="0"/>
              <a:t>사합니다</a:t>
            </a:r>
            <a:r>
              <a:rPr lang="en-US" altLang="ko-KR" sz="5000" b="1" dirty="0"/>
              <a:t>.</a:t>
            </a:r>
            <a:endParaRPr lang="ko-KR" alt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3720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양쪽 모서리가 둥근 사각형 9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rgbClr val="E3E5E9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756878C6-9DBC-4361-856F-A1027230E059}"/>
              </a:ext>
            </a:extLst>
          </p:cNvPr>
          <p:cNvSpPr/>
          <p:nvPr/>
        </p:nvSpPr>
        <p:spPr>
          <a:xfrm>
            <a:off x="883218" y="412686"/>
            <a:ext cx="917302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8000" b="1" i="1" kern="0" dirty="0"/>
              <a:t>WHAT IS GTAA</a:t>
            </a:r>
            <a:r>
              <a:rPr lang="en-US" altLang="ko-KR" sz="8000" b="1" i="1" kern="0" dirty="0">
                <a:solidFill>
                  <a:srgbClr val="45C8DC"/>
                </a:solidFill>
              </a:rPr>
              <a:t>?</a:t>
            </a:r>
          </a:p>
        </p:txBody>
      </p:sp>
      <p:sp>
        <p:nvSpPr>
          <p:cNvPr id="73" name="Google Shape;1159;p172"/>
          <p:cNvSpPr txBox="1"/>
          <p:nvPr/>
        </p:nvSpPr>
        <p:spPr>
          <a:xfrm>
            <a:off x="1951831" y="2253296"/>
            <a:ext cx="4544567" cy="3465389"/>
          </a:xfrm>
          <a:prstGeom prst="rect">
            <a:avLst/>
          </a:prstGeom>
          <a:solidFill>
            <a:srgbClr val="BDC1CB">
              <a:alpha val="8667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1200" b="1" kern="0" dirty="0"/>
          </a:p>
          <a:p>
            <a:pPr algn="ctr" latinLnBrk="0">
              <a:lnSpc>
                <a:spcPct val="150000"/>
              </a:lnSpc>
              <a:defRPr/>
            </a:pPr>
            <a:endParaRPr lang="en-US" altLang="ko-KR" sz="1200" b="1" kern="0" dirty="0"/>
          </a:p>
          <a:p>
            <a:pPr algn="ctr" latinLnBrk="0">
              <a:lnSpc>
                <a:spcPct val="150000"/>
              </a:lnSpc>
              <a:defRPr/>
            </a:pPr>
            <a:endParaRPr lang="en-US" altLang="ko-KR" sz="1200" b="1" kern="0" dirty="0"/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000" b="1" kern="0" dirty="0">
                <a:solidFill>
                  <a:srgbClr val="45C8D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</a:t>
            </a:r>
            <a:r>
              <a:rPr lang="en-US" altLang="ko-KR" sz="2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lobal</a:t>
            </a:r>
            <a:r>
              <a:rPr lang="en-US" altLang="ko-KR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kern="0" dirty="0">
                <a:solidFill>
                  <a:srgbClr val="45C8D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en-US" altLang="ko-KR" sz="2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actical</a:t>
            </a:r>
            <a:r>
              <a:rPr lang="en-US" altLang="ko-KR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kern="0" dirty="0">
                <a:solidFill>
                  <a:srgbClr val="45C8D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2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sset</a:t>
            </a:r>
            <a:r>
              <a:rPr lang="en-US" altLang="ko-KR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kern="0" dirty="0">
                <a:solidFill>
                  <a:srgbClr val="45C8D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2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llocation)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글로벌 전술적 자산 배분</a:t>
            </a:r>
            <a:endParaRPr lang="en-US" altLang="ko-KR" sz="20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sz="1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sz="1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1160;p172"/>
          <p:cNvSpPr txBox="1"/>
          <p:nvPr/>
        </p:nvSpPr>
        <p:spPr>
          <a:xfrm>
            <a:off x="1951832" y="1692909"/>
            <a:ext cx="1288032" cy="179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BC97"/>
              </a:buClr>
              <a:buSzPts val="7000"/>
              <a:buFont typeface="Malgun Gothic"/>
              <a:buNone/>
            </a:pPr>
            <a:r>
              <a:rPr lang="en-US" sz="7000" b="1" i="0" u="none" dirty="0">
                <a:solidFill>
                  <a:srgbClr val="45C8DC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dirty="0">
              <a:solidFill>
                <a:srgbClr val="45C8DC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0" b="1" i="0" u="none" dirty="0">
              <a:solidFill>
                <a:srgbClr val="4CBC9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1162;p172"/>
          <p:cNvSpPr txBox="1"/>
          <p:nvPr/>
        </p:nvSpPr>
        <p:spPr>
          <a:xfrm>
            <a:off x="5794965" y="3862069"/>
            <a:ext cx="4109624" cy="2592453"/>
          </a:xfrm>
          <a:prstGeom prst="rect">
            <a:avLst/>
          </a:prstGeom>
          <a:solidFill>
            <a:srgbClr val="BDC1CB">
              <a:alpha val="8667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전세계 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자산지수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(ETF)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활용하여 과거 데이터를 분석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및 시뮬레이션을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통하여 안정적인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자산증식을 목표로 하는 웹페이지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서비스 구현 목표</a:t>
            </a:r>
            <a:endParaRPr sz="2000" b="1" i="0" u="none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sp>
        <p:nvSpPr>
          <p:cNvPr id="76" name="Google Shape;1164;p172"/>
          <p:cNvSpPr txBox="1"/>
          <p:nvPr/>
        </p:nvSpPr>
        <p:spPr>
          <a:xfrm>
            <a:off x="5980926" y="3363126"/>
            <a:ext cx="1288032" cy="2198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BC97"/>
              </a:buClr>
              <a:buSzPts val="7000"/>
              <a:buFont typeface="Malgun Gothic"/>
              <a:buNone/>
            </a:pPr>
            <a:r>
              <a:rPr lang="en-US" sz="7000" b="1" i="0" u="none" dirty="0">
                <a:solidFill>
                  <a:srgbClr val="45C8DC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dirty="0">
              <a:solidFill>
                <a:srgbClr val="45C8DC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1</a:t>
            </a:r>
            <a:r>
              <a:rPr lang="en-US" altLang="ko-KR" sz="3000" b="1" kern="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GTAA </a:t>
            </a:r>
            <a:r>
              <a:rPr lang="ko-KR" altLang="en-US" sz="3000" b="1" kern="0" dirty="0">
                <a:solidFill>
                  <a:schemeClr val="tx1"/>
                </a:solidFill>
                <a:latin typeface="+mn-ea"/>
              </a:rPr>
              <a:t>프로젝트 소개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83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양쪽 모서리가 둥근 사각형 18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 smtClean="0">
                <a:solidFill>
                  <a:schemeClr val="tx1"/>
                </a:solidFill>
                <a:latin typeface="+mn-ea"/>
              </a:rPr>
              <a:t>2. </a:t>
            </a:r>
            <a:r>
              <a:rPr lang="en-US" altLang="ko-KR" sz="3000" b="1" kern="0" dirty="0" smtClean="0">
                <a:solidFill>
                  <a:schemeClr val="tx1"/>
                </a:solidFill>
                <a:latin typeface="+mn-ea"/>
              </a:rPr>
              <a:t>GTAA </a:t>
            </a:r>
            <a:r>
              <a:rPr lang="ko-KR" altLang="en-US" sz="3000" b="1" kern="0" dirty="0" smtClean="0">
                <a:solidFill>
                  <a:schemeClr val="tx1"/>
                </a:solidFill>
                <a:latin typeface="+mn-ea"/>
              </a:rPr>
              <a:t>흐름</a:t>
            </a:r>
            <a:r>
              <a:rPr lang="ko-KR" altLang="en-US" sz="3000" b="1" kern="0" dirty="0">
                <a:solidFill>
                  <a:schemeClr val="tx1"/>
                </a:solidFill>
                <a:latin typeface="+mn-ea"/>
              </a:rPr>
              <a:t>도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포인트가 5개인 별 24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Google Shape;1159;p172"/>
          <p:cNvSpPr txBox="1"/>
          <p:nvPr/>
        </p:nvSpPr>
        <p:spPr>
          <a:xfrm>
            <a:off x="735873" y="1106488"/>
            <a:ext cx="10656753" cy="5191675"/>
          </a:xfrm>
          <a:prstGeom prst="rect">
            <a:avLst/>
          </a:prstGeom>
          <a:solidFill>
            <a:srgbClr val="BDC1CB">
              <a:alpha val="8667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 smtClean="0"/>
              <a:t> </a:t>
            </a:r>
          </a:p>
          <a:p>
            <a:pPr algn="ctr" latinLnBrk="0">
              <a:lnSpc>
                <a:spcPct val="150000"/>
              </a:lnSpc>
              <a:defRPr/>
            </a:pPr>
            <a:endParaRPr lang="en-US" altLang="ko-KR" sz="2000" b="1" kern="0" dirty="0" smtClean="0"/>
          </a:p>
          <a:p>
            <a:pPr algn="ctr" latinLnBrk="0">
              <a:lnSpc>
                <a:spcPct val="150000"/>
              </a:lnSpc>
              <a:defRPr/>
            </a:pPr>
            <a:endParaRPr lang="en-US" altLang="ko-KR" sz="2000" b="1" kern="0" dirty="0"/>
          </a:p>
          <a:p>
            <a:pPr algn="ctr" latinLnBrk="0">
              <a:lnSpc>
                <a:spcPct val="150000"/>
              </a:lnSpc>
              <a:defRPr/>
            </a:pPr>
            <a:endParaRPr lang="en-US" altLang="ko-KR" sz="1200" b="1" kern="0" dirty="0"/>
          </a:p>
          <a:p>
            <a:endParaRPr sz="1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979218" y="1360967"/>
            <a:ext cx="1914801" cy="818707"/>
          </a:xfrm>
          <a:prstGeom prst="roundRect">
            <a:avLst/>
          </a:prstGeom>
          <a:solidFill>
            <a:srgbClr val="45C8DC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자산선택</a:t>
            </a:r>
            <a:endParaRPr lang="en-US" altLang="ko-KR" sz="1600" b="1" dirty="0" smtClean="0"/>
          </a:p>
          <a:p>
            <a:pPr algn="ctr"/>
            <a:r>
              <a:rPr lang="en-US" altLang="ko-KR" sz="1600" b="1" dirty="0" smtClean="0"/>
              <a:t>(Asset selection)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0863" y="2392326"/>
            <a:ext cx="2053767" cy="2800767"/>
          </a:xfrm>
          <a:prstGeom prst="rect">
            <a:avLst/>
          </a:prstGeom>
          <a:solidFill>
            <a:schemeClr val="bg1">
              <a:alpha val="30000"/>
            </a:schemeClr>
          </a:solidFill>
          <a:effectLst>
            <a:softEdge rad="25400"/>
          </a:effectLst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SPY(US </a:t>
            </a:r>
            <a:r>
              <a:rPr lang="ko-KR" altLang="en-US" sz="1600" b="1" dirty="0" smtClean="0"/>
              <a:t>주식</a:t>
            </a:r>
            <a:r>
              <a:rPr lang="en-US" altLang="ko-KR" sz="1600" b="1" dirty="0" smtClean="0"/>
              <a:t>)</a:t>
            </a:r>
          </a:p>
          <a:p>
            <a:r>
              <a:rPr lang="en-US" altLang="ko-KR" sz="1600" b="1" dirty="0" smtClean="0"/>
              <a:t>IEV(</a:t>
            </a:r>
            <a:r>
              <a:rPr lang="ko-KR" altLang="en-US" sz="1600" b="1" dirty="0" smtClean="0"/>
              <a:t>유럽 주식</a:t>
            </a:r>
            <a:r>
              <a:rPr lang="en-US" altLang="ko-KR" sz="1600" b="1" dirty="0" smtClean="0"/>
              <a:t>)</a:t>
            </a:r>
          </a:p>
          <a:p>
            <a:r>
              <a:rPr lang="en-US" altLang="ko-KR" sz="1600" b="1" dirty="0" smtClean="0"/>
              <a:t>EWJ(</a:t>
            </a:r>
            <a:r>
              <a:rPr lang="ko-KR" altLang="en-US" sz="1600" b="1" dirty="0" smtClean="0"/>
              <a:t>일본주식</a:t>
            </a:r>
            <a:r>
              <a:rPr lang="en-US" altLang="ko-KR" sz="1600" b="1" dirty="0" smtClean="0"/>
              <a:t>)</a:t>
            </a:r>
          </a:p>
          <a:p>
            <a:r>
              <a:rPr lang="en-US" altLang="ko-KR" sz="1600" b="1" dirty="0" smtClean="0"/>
              <a:t>EEM(</a:t>
            </a:r>
            <a:r>
              <a:rPr lang="ko-KR" altLang="en-US" sz="1600" b="1" dirty="0" smtClean="0"/>
              <a:t>신흥시장 지수</a:t>
            </a:r>
            <a:r>
              <a:rPr lang="en-US" altLang="ko-KR" sz="1600" b="1" dirty="0" smtClean="0"/>
              <a:t>)</a:t>
            </a:r>
          </a:p>
          <a:p>
            <a:r>
              <a:rPr lang="en-US" altLang="ko-KR" sz="1600" b="1" dirty="0" smtClean="0"/>
              <a:t>TLT(</a:t>
            </a:r>
            <a:r>
              <a:rPr lang="ko-KR" altLang="en-US" sz="1600" b="1" dirty="0" smtClean="0"/>
              <a:t>미국 장기 채권</a:t>
            </a:r>
            <a:r>
              <a:rPr lang="en-US" altLang="ko-KR" sz="1600" b="1" dirty="0" smtClean="0"/>
              <a:t>)</a:t>
            </a:r>
          </a:p>
          <a:p>
            <a:r>
              <a:rPr lang="en-US" altLang="ko-KR" sz="1600" b="1" dirty="0" smtClean="0"/>
              <a:t>IEF(</a:t>
            </a:r>
            <a:r>
              <a:rPr lang="ko-KR" altLang="en-US" sz="1600" b="1" dirty="0" smtClean="0"/>
              <a:t>미국 중기 채권</a:t>
            </a:r>
            <a:r>
              <a:rPr lang="en-US" altLang="ko-KR" sz="1600" b="1" dirty="0" smtClean="0"/>
              <a:t>)</a:t>
            </a:r>
          </a:p>
          <a:p>
            <a:r>
              <a:rPr lang="en-US" altLang="ko-KR" sz="1600" b="1" dirty="0" smtClean="0"/>
              <a:t>IYR(</a:t>
            </a:r>
            <a:r>
              <a:rPr lang="ko-KR" altLang="en-US" sz="1600" b="1" dirty="0" smtClean="0"/>
              <a:t>미국 부동산</a:t>
            </a:r>
            <a:r>
              <a:rPr lang="en-US" altLang="ko-KR" sz="1600" b="1" dirty="0" smtClean="0"/>
              <a:t>)</a:t>
            </a:r>
          </a:p>
          <a:p>
            <a:r>
              <a:rPr lang="en-US" altLang="ko-KR" sz="1600" b="1" dirty="0" smtClean="0"/>
              <a:t>RWX(</a:t>
            </a:r>
            <a:r>
              <a:rPr lang="ko-KR" altLang="en-US" sz="1600" b="1" dirty="0" smtClean="0"/>
              <a:t>세계 부동산</a:t>
            </a:r>
            <a:r>
              <a:rPr lang="en-US" altLang="ko-KR" sz="1600" b="1" dirty="0" smtClean="0"/>
              <a:t>)</a:t>
            </a:r>
          </a:p>
          <a:p>
            <a:r>
              <a:rPr lang="en-US" altLang="ko-KR" sz="1600" b="1" dirty="0" smtClean="0"/>
              <a:t>GLD(gold)</a:t>
            </a:r>
          </a:p>
          <a:p>
            <a:r>
              <a:rPr lang="en-US" altLang="ko-KR" sz="1600" b="1" dirty="0" smtClean="0"/>
              <a:t>DBC(</a:t>
            </a:r>
            <a:r>
              <a:rPr lang="ko-KR" altLang="en-US" sz="1600" b="1" dirty="0" smtClean="0"/>
              <a:t>상품</a:t>
            </a:r>
            <a:r>
              <a:rPr lang="en-US" altLang="ko-KR" sz="1600" b="1" dirty="0" smtClean="0"/>
              <a:t>ETF)</a:t>
            </a:r>
          </a:p>
          <a:p>
            <a:r>
              <a:rPr lang="en-US" altLang="ko-KR" sz="1600" b="1" dirty="0" smtClean="0"/>
              <a:t>…</a:t>
            </a:r>
            <a:endParaRPr lang="ko-KR" altLang="en-US" sz="160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637840" y="1360967"/>
            <a:ext cx="2739815" cy="822245"/>
          </a:xfrm>
          <a:prstGeom prst="roundRect">
            <a:avLst/>
          </a:prstGeom>
          <a:solidFill>
            <a:srgbClr val="45C8DC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전략 알고리즘 선택</a:t>
            </a:r>
            <a:endParaRPr lang="en-US" altLang="ko-KR" sz="16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209994" y="2252621"/>
            <a:ext cx="1558337" cy="1015663"/>
          </a:xfrm>
          <a:prstGeom prst="rect">
            <a:avLst/>
          </a:prstGeom>
          <a:solidFill>
            <a:schemeClr val="bg1">
              <a:alpha val="30000"/>
            </a:schemeClr>
          </a:solidFill>
          <a:effectLst>
            <a:softEdge rad="25400"/>
          </a:effectLst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/>
              <a:t>비중을 몇 대 몇으로 할 것인지 선</a:t>
            </a:r>
            <a:r>
              <a:rPr lang="ko-KR" altLang="en-US" sz="1500" b="1" dirty="0"/>
              <a:t>택</a:t>
            </a:r>
            <a:endParaRPr lang="en-US" altLang="ko-KR" sz="1500" b="1" dirty="0" smtClean="0"/>
          </a:p>
          <a:p>
            <a:r>
              <a:rPr lang="en-US" altLang="ko-KR" sz="1500" b="1" dirty="0" smtClean="0"/>
              <a:t>Ex)3:7, 5:5</a:t>
            </a:r>
            <a:endParaRPr lang="ko-KR" altLang="en-US" sz="1500" b="1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9504561" y="1364505"/>
            <a:ext cx="1701210" cy="818707"/>
          </a:xfrm>
          <a:prstGeom prst="roundRect">
            <a:avLst/>
          </a:prstGeom>
          <a:solidFill>
            <a:srgbClr val="45C8DC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시뮬레이션</a:t>
            </a:r>
            <a:endParaRPr lang="en-US" altLang="ko-KR" sz="1600" b="1" dirty="0" smtClean="0"/>
          </a:p>
          <a:p>
            <a:pPr algn="ctr"/>
            <a:r>
              <a:rPr lang="ko-KR" altLang="en-US" sz="1600" b="1" dirty="0" smtClean="0"/>
              <a:t> 결과</a:t>
            </a:r>
            <a:endParaRPr lang="en-US" altLang="ko-KR" sz="1600" b="1" dirty="0" smtClean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2935098" y="1770321"/>
            <a:ext cx="696464" cy="3537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3283330" y="2390809"/>
            <a:ext cx="3486881" cy="579965"/>
          </a:xfrm>
          <a:prstGeom prst="round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754510" y="1788030"/>
            <a:ext cx="766110" cy="3537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6407911" y="1773859"/>
            <a:ext cx="696464" cy="3537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10321099" y="2195622"/>
            <a:ext cx="0" cy="715144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9423039" y="2899195"/>
            <a:ext cx="1871331" cy="818707"/>
          </a:xfrm>
          <a:prstGeom prst="roundRect">
            <a:avLst/>
          </a:prstGeom>
          <a:solidFill>
            <a:srgbClr val="45C8DC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추천포트폴리오 제시</a:t>
            </a:r>
            <a:endParaRPr lang="en-US" altLang="ko-KR" sz="1600" b="1" dirty="0" smtClean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295050" y="3035711"/>
            <a:ext cx="3486881" cy="1170529"/>
          </a:xfrm>
          <a:prstGeom prst="round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278634" y="4307403"/>
            <a:ext cx="3486881" cy="451288"/>
          </a:xfrm>
          <a:prstGeom prst="round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497398" y="2394960"/>
            <a:ext cx="2303260" cy="2862322"/>
          </a:xfrm>
          <a:prstGeom prst="rect">
            <a:avLst/>
          </a:prstGeom>
          <a:noFill/>
          <a:effectLst>
            <a:softEdge rad="25400"/>
          </a:effectLst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500" b="1" dirty="0" smtClean="0"/>
              <a:t>동일비중포트폴리오</a:t>
            </a:r>
            <a:endParaRPr lang="en-US" altLang="ko-KR" sz="1500" b="1" dirty="0" smtClean="0"/>
          </a:p>
          <a:p>
            <a:pPr>
              <a:lnSpc>
                <a:spcPct val="200000"/>
              </a:lnSpc>
            </a:pPr>
            <a:r>
              <a:rPr lang="ko-KR" altLang="en-US" sz="1500" b="1" dirty="0" smtClean="0"/>
              <a:t>최소분산포트폴리오</a:t>
            </a:r>
            <a:endParaRPr lang="en-US" altLang="ko-KR" sz="1500" b="1" dirty="0" smtClean="0"/>
          </a:p>
          <a:p>
            <a:pPr>
              <a:lnSpc>
                <a:spcPct val="200000"/>
              </a:lnSpc>
            </a:pPr>
            <a:r>
              <a:rPr lang="ko-KR" altLang="en-US" sz="1500" b="1" dirty="0" smtClean="0"/>
              <a:t>최대분산효과포트폴리오</a:t>
            </a:r>
            <a:endParaRPr lang="en-US" altLang="ko-KR" sz="1500" b="1" dirty="0" smtClean="0"/>
          </a:p>
          <a:p>
            <a:pPr>
              <a:lnSpc>
                <a:spcPct val="200000"/>
              </a:lnSpc>
            </a:pPr>
            <a:r>
              <a:rPr lang="ko-KR" altLang="en-US" sz="1500" b="1" dirty="0" smtClean="0"/>
              <a:t>위험균형포트폴리오</a:t>
            </a:r>
            <a:endParaRPr lang="en-US" altLang="ko-KR" sz="1500" b="1" dirty="0" smtClean="0"/>
          </a:p>
          <a:p>
            <a:pPr>
              <a:lnSpc>
                <a:spcPct val="200000"/>
              </a:lnSpc>
            </a:pPr>
            <a:r>
              <a:rPr lang="ko-KR" altLang="en-US" sz="1500" b="1" dirty="0" smtClean="0"/>
              <a:t>모멘텀포트폴리오</a:t>
            </a:r>
            <a:endParaRPr lang="en-US" altLang="ko-KR" sz="1500" b="1" dirty="0" smtClean="0"/>
          </a:p>
          <a:p>
            <a:pPr>
              <a:lnSpc>
                <a:spcPct val="200000"/>
              </a:lnSpc>
            </a:pPr>
            <a:r>
              <a:rPr lang="en-US" altLang="ko-KR" sz="1500" b="1" dirty="0" smtClean="0"/>
              <a:t>…</a:t>
            </a:r>
            <a:endParaRPr lang="ko-KR" altLang="en-US" sz="15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272542" y="2466757"/>
            <a:ext cx="11624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/>
              <a:t>전통적 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자산배분전략</a:t>
            </a:r>
            <a:endParaRPr lang="en-US" altLang="ko-KR" sz="1200" b="1" dirty="0" smtClean="0"/>
          </a:p>
          <a:p>
            <a:pPr algn="ctr"/>
            <a:endParaRPr lang="en-US" altLang="ko-KR" sz="1200" b="1" dirty="0"/>
          </a:p>
          <a:p>
            <a:pPr algn="ctr"/>
            <a:endParaRPr lang="en-US" altLang="ko-KR" sz="1200" b="1" dirty="0" smtClean="0"/>
          </a:p>
          <a:p>
            <a:pPr algn="ctr"/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위험 기반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자산배분전략</a:t>
            </a:r>
            <a:endParaRPr lang="en-US" altLang="ko-KR" sz="1200" b="1" dirty="0" smtClean="0"/>
          </a:p>
          <a:p>
            <a:pPr algn="ctr"/>
            <a:endParaRPr lang="en-US" altLang="ko-KR" sz="1200" b="1" dirty="0"/>
          </a:p>
          <a:p>
            <a:pPr algn="ctr"/>
            <a:endParaRPr lang="en-US" altLang="ko-KR" sz="1200" b="1" dirty="0" smtClean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 err="1" smtClean="0"/>
              <a:t>모멘텀</a:t>
            </a:r>
            <a:r>
              <a:rPr lang="ko-KR" altLang="en-US" sz="1200" b="1" dirty="0" smtClean="0"/>
              <a:t> 기반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 자산배분전략</a:t>
            </a:r>
            <a:endParaRPr lang="en-US" altLang="ko-KR" sz="1200" b="1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7105308" y="1360967"/>
            <a:ext cx="1701211" cy="818707"/>
          </a:xfrm>
          <a:prstGeom prst="roundRect">
            <a:avLst/>
          </a:prstGeom>
          <a:solidFill>
            <a:srgbClr val="45C8DC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전략알고리즘 세부조정</a:t>
            </a:r>
            <a:endParaRPr lang="en-US" altLang="ko-KR" sz="1600" b="1" dirty="0" smtClean="0"/>
          </a:p>
        </p:txBody>
      </p:sp>
      <p:sp>
        <p:nvSpPr>
          <p:cNvPr id="3" name="타원 2"/>
          <p:cNvSpPr/>
          <p:nvPr/>
        </p:nvSpPr>
        <p:spPr>
          <a:xfrm>
            <a:off x="9729216" y="1389888"/>
            <a:ext cx="1328928" cy="716634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34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3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3. GTAA </a:t>
            </a:r>
            <a:r>
              <a:rPr lang="ko-KR" altLang="en-US" sz="3000" b="1" kern="0" dirty="0" smtClean="0">
                <a:solidFill>
                  <a:schemeClr val="tx1"/>
                </a:solidFill>
                <a:latin typeface="+mn-ea"/>
              </a:rPr>
              <a:t>진행상황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포인트가 5개인 별 6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20" y="1360016"/>
            <a:ext cx="10844060" cy="5075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42220" y="950756"/>
            <a:ext cx="8913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사용자가 자산 선택 </a:t>
            </a:r>
            <a:r>
              <a:rPr lang="en-US" altLang="ko-KR" b="1" dirty="0" smtClean="0"/>
              <a:t>:</a:t>
            </a:r>
            <a:r>
              <a:rPr lang="ko-KR" altLang="en-US" b="1" dirty="0" smtClean="0"/>
              <a:t> </a:t>
            </a:r>
            <a:r>
              <a:rPr lang="en-US" altLang="ko-KR" b="1" dirty="0"/>
              <a:t>SPY(US</a:t>
            </a:r>
            <a:r>
              <a:rPr lang="ko-KR" altLang="en-US" b="1" dirty="0"/>
              <a:t>주식</a:t>
            </a:r>
            <a:r>
              <a:rPr lang="en-US" altLang="ko-KR" b="1" dirty="0"/>
              <a:t>), IEV(</a:t>
            </a:r>
            <a:r>
              <a:rPr lang="ko-KR" altLang="en-US" b="1" dirty="0"/>
              <a:t>유럽주식</a:t>
            </a:r>
            <a:r>
              <a:rPr lang="en-US" altLang="ko-KR" b="1" dirty="0"/>
              <a:t>), TLT(</a:t>
            </a:r>
            <a:r>
              <a:rPr lang="ko-KR" altLang="en-US" b="1" dirty="0"/>
              <a:t>미국장기채권</a:t>
            </a:r>
            <a:r>
              <a:rPr lang="en-US" altLang="ko-KR" b="1" dirty="0"/>
              <a:t>), GLD(</a:t>
            </a:r>
            <a:r>
              <a:rPr lang="ko-KR" altLang="en-US" b="1" dirty="0"/>
              <a:t>골드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0" name="오른쪽 대괄호 9"/>
          <p:cNvSpPr/>
          <p:nvPr/>
        </p:nvSpPr>
        <p:spPr>
          <a:xfrm flipH="1">
            <a:off x="747410" y="3897793"/>
            <a:ext cx="203565" cy="1885380"/>
          </a:xfrm>
          <a:prstGeom prst="rightBracket">
            <a:avLst>
              <a:gd name="adj" fmla="val 268365"/>
            </a:avLst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98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3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3. GTAA </a:t>
            </a:r>
            <a:r>
              <a:rPr lang="ko-KR" altLang="en-US" sz="3000" b="1" kern="0" dirty="0" smtClean="0">
                <a:solidFill>
                  <a:schemeClr val="tx1"/>
                </a:solidFill>
                <a:latin typeface="+mn-ea"/>
              </a:rPr>
              <a:t>진행상황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포인트가 5개인 별 6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76" y="1475232"/>
            <a:ext cx="10443632" cy="46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642220" y="950756"/>
            <a:ext cx="3998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사용자가 전략선택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조회버튼 클릭</a:t>
            </a:r>
            <a:endParaRPr lang="ko-KR" altLang="en-US" b="1" dirty="0"/>
          </a:p>
        </p:txBody>
      </p:sp>
      <p:sp>
        <p:nvSpPr>
          <p:cNvPr id="2" name="직사각형 1"/>
          <p:cNvSpPr/>
          <p:nvPr/>
        </p:nvSpPr>
        <p:spPr>
          <a:xfrm>
            <a:off x="999744" y="3694176"/>
            <a:ext cx="3108960" cy="97536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24128" y="4727208"/>
            <a:ext cx="462661" cy="27480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15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3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3. GTAA </a:t>
            </a:r>
            <a:r>
              <a:rPr lang="ko-KR" altLang="en-US" sz="3000" b="1" kern="0" dirty="0" smtClean="0">
                <a:solidFill>
                  <a:schemeClr val="tx1"/>
                </a:solidFill>
                <a:latin typeface="+mn-ea"/>
              </a:rPr>
              <a:t>진행상황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포인트가 5개인 별 6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34" y="1688719"/>
            <a:ext cx="9876282" cy="426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42220" y="950756"/>
            <a:ext cx="643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시뮬레이션 결과 중에서  </a:t>
            </a:r>
            <a:r>
              <a:rPr lang="en-US" altLang="ko-KR" b="1" dirty="0" smtClean="0"/>
              <a:t>Weight </a:t>
            </a:r>
            <a:r>
              <a:rPr lang="ko-KR" altLang="en-US" b="1" dirty="0" smtClean="0"/>
              <a:t>비중을 보여주는 그래프</a:t>
            </a:r>
            <a:endParaRPr lang="en-US" altLang="ko-KR" b="1" dirty="0" smtClean="0"/>
          </a:p>
          <a:p>
            <a:r>
              <a:rPr lang="en-US" altLang="ko-KR" b="1" dirty="0"/>
              <a:t>	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현재 시점에서 어떤 비중으로 나눠야 나타냄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247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3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3. GTAA </a:t>
            </a:r>
            <a:r>
              <a:rPr lang="ko-KR" altLang="en-US" sz="3000" b="1" kern="0" dirty="0" smtClean="0">
                <a:solidFill>
                  <a:schemeClr val="tx1"/>
                </a:solidFill>
                <a:latin typeface="+mn-ea"/>
              </a:rPr>
              <a:t>진행상황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포인트가 5개인 별 6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79" y="1879600"/>
            <a:ext cx="10260542" cy="334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42220" y="950756"/>
            <a:ext cx="713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시뮬레이션 결과 중에서 역사적 </a:t>
            </a:r>
            <a:r>
              <a:rPr lang="en-US" altLang="ko-KR" b="1" dirty="0" smtClean="0"/>
              <a:t>Weight </a:t>
            </a:r>
            <a:r>
              <a:rPr lang="ko-KR" altLang="en-US" b="1" dirty="0" smtClean="0"/>
              <a:t>비중을 보여주는 그래프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64573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3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3. GTAA </a:t>
            </a:r>
            <a:r>
              <a:rPr lang="ko-KR" altLang="en-US" sz="3000" b="1" kern="0" dirty="0" smtClean="0">
                <a:solidFill>
                  <a:schemeClr val="tx1"/>
                </a:solidFill>
                <a:latin typeface="+mn-ea"/>
              </a:rPr>
              <a:t>진행상황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포인트가 5개인 별 6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12" y="2371725"/>
            <a:ext cx="10353675" cy="372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183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2594</TotalTime>
  <Words>738</Words>
  <Application>Microsoft Office PowerPoint</Application>
  <PresentationFormat>사용자 지정</PresentationFormat>
  <Paragraphs>170</Paragraphs>
  <Slides>21</Slides>
  <Notes>19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홍성주</dc:creator>
  <cp:lastModifiedBy>owner</cp:lastModifiedBy>
  <cp:revision>211</cp:revision>
  <dcterms:created xsi:type="dcterms:W3CDTF">2019-09-19T08:05:39Z</dcterms:created>
  <dcterms:modified xsi:type="dcterms:W3CDTF">2019-11-09T12:25:35Z</dcterms:modified>
</cp:coreProperties>
</file>