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25" r:id="rId2"/>
    <p:sldId id="523" r:id="rId3"/>
    <p:sldId id="443" r:id="rId4"/>
    <p:sldId id="489" r:id="rId5"/>
    <p:sldId id="522" r:id="rId6"/>
    <p:sldId id="511" r:id="rId7"/>
    <p:sldId id="521" r:id="rId8"/>
    <p:sldId id="510" r:id="rId9"/>
    <p:sldId id="531" r:id="rId10"/>
    <p:sldId id="533" r:id="rId11"/>
    <p:sldId id="512" r:id="rId12"/>
    <p:sldId id="537" r:id="rId13"/>
    <p:sldId id="538" r:id="rId14"/>
    <p:sldId id="534" r:id="rId15"/>
    <p:sldId id="535" r:id="rId16"/>
    <p:sldId id="536" r:id="rId17"/>
    <p:sldId id="515" r:id="rId18"/>
    <p:sldId id="518" r:id="rId19"/>
    <p:sldId id="461" r:id="rId20"/>
    <p:sldId id="457" r:id="rId21"/>
    <p:sldId id="4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찬" initials="김민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D97"/>
    <a:srgbClr val="E3E5E9"/>
    <a:srgbClr val="D9D9D9"/>
    <a:srgbClr val="3C92CA"/>
    <a:srgbClr val="45C8DC"/>
    <a:srgbClr val="4D4D4D"/>
    <a:srgbClr val="303B4A"/>
    <a:srgbClr val="BDC1CB"/>
    <a:srgbClr val="262A33"/>
    <a:srgbClr val="FBC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 autoAdjust="0"/>
    <p:restoredTop sz="79584" autoAdjust="0"/>
  </p:normalViewPr>
  <p:slideViewPr>
    <p:cSldViewPr snapToGrid="0">
      <p:cViewPr varScale="1">
        <p:scale>
          <a:sx n="57" d="100"/>
          <a:sy n="57" d="100"/>
        </p:scale>
        <p:origin x="-94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5813-B5D5-4C87-B121-96CCAEE4B33E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64-7E71-4ADE-8B89-C19C7436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발표를 맡게 된 박유영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표는 전략의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역사적 가중치를 보여주는 </a:t>
            </a:r>
            <a:r>
              <a:rPr lang="ko-KR" altLang="en-US" baseline="0" dirty="0" smtClean="0"/>
              <a:t>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위에 보여지는 </a:t>
            </a:r>
            <a:r>
              <a:rPr lang="en-US" altLang="ko-KR" baseline="0" dirty="0" smtClean="0"/>
              <a:t>show 10 entries</a:t>
            </a:r>
            <a:r>
              <a:rPr lang="ko-KR" altLang="en-US" baseline="0" dirty="0" smtClean="0"/>
              <a:t>에서 표에 보여지는 개수를 조절할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표에 보여지는 개수는 최대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사용자가 쉽게 전략에 대한 가중치 데이터를 </a:t>
            </a:r>
            <a:r>
              <a:rPr lang="ko-KR" altLang="en-US" dirty="0" err="1" smtClean="0"/>
              <a:t>볼수있게합니다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앞에 보여드렸던 비중을 나타내는 횡단면그래프 코드와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44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</a:t>
            </a:r>
            <a:r>
              <a:rPr lang="ko-KR" altLang="en-US" baseline="0" dirty="0" err="1" smtClean="0"/>
              <a:t>웹구현</a:t>
            </a:r>
            <a:r>
              <a:rPr lang="ko-KR" altLang="en-US" baseline="0" dirty="0" smtClean="0"/>
              <a:t> 진행상황입니다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shinyapps.io</a:t>
            </a:r>
            <a:r>
              <a:rPr lang="ko-KR" altLang="en-US" baseline="0" dirty="0" smtClean="0"/>
              <a:t>에 회원가입을 </a:t>
            </a:r>
            <a:r>
              <a:rPr lang="ko-KR" altLang="en-US" baseline="0" dirty="0" err="1" smtClean="0"/>
              <a:t>한후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shinyapps.io</a:t>
            </a:r>
            <a:r>
              <a:rPr lang="ko-KR" altLang="en-US" baseline="0" dirty="0" smtClean="0"/>
              <a:t>에서 부여된 클립보드를 코드에 복사합니다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Rstudio</a:t>
            </a:r>
            <a:r>
              <a:rPr lang="ko-KR" altLang="en-US" baseline="0" dirty="0" smtClean="0"/>
              <a:t>로 돌아가서 코드를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와 서버로 나누고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실행 시키면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이제까지 보여드렸던 화면과 같이 </a:t>
            </a:r>
            <a:r>
              <a:rPr lang="ko-KR" altLang="en-US" baseline="0" dirty="0" err="1" smtClean="0"/>
              <a:t>앱을</a:t>
            </a:r>
            <a:r>
              <a:rPr lang="ko-KR" altLang="en-US" baseline="0" dirty="0" smtClean="0"/>
              <a:t> 실행한 화면이 보여지고 이 화면에서 위에 </a:t>
            </a:r>
            <a:r>
              <a:rPr lang="en-US" altLang="ko-KR" baseline="0" dirty="0" smtClean="0"/>
              <a:t>publish </a:t>
            </a:r>
            <a:r>
              <a:rPr lang="ko-KR" altLang="en-US" baseline="0" dirty="0" smtClean="0"/>
              <a:t>부분을 클릭하면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Publish</a:t>
            </a:r>
            <a:r>
              <a:rPr lang="ko-KR" altLang="en-US" baseline="0" dirty="0" smtClean="0"/>
              <a:t>를 클릭하면 </a:t>
            </a:r>
            <a:r>
              <a:rPr lang="ko-KR" altLang="en-US" baseline="0" dirty="0" err="1" smtClean="0"/>
              <a:t>이런화면이</a:t>
            </a:r>
            <a:r>
              <a:rPr lang="ko-KR" altLang="en-US" baseline="0" dirty="0" smtClean="0"/>
              <a:t> 뜹니다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이제까지 만들었던 서버와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코드를 클릭하고 자신의 계정을 코드와 연결시켜서 웹에 공유를 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앱이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웹페이지에</a:t>
            </a:r>
            <a:r>
              <a:rPr lang="ko-KR" altLang="en-US" baseline="0" dirty="0" smtClean="0"/>
              <a:t> 공유된 모습입니다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빨간색 네모 </a:t>
            </a:r>
            <a:r>
              <a:rPr lang="ko-KR" altLang="en-US" baseline="0" dirty="0" err="1" smtClean="0"/>
              <a:t>박스안처럼</a:t>
            </a:r>
            <a:r>
              <a:rPr lang="ko-KR" altLang="en-US" baseline="0" dirty="0" smtClean="0"/>
              <a:t> 지정한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주소를 치면 </a:t>
            </a:r>
            <a:r>
              <a:rPr lang="ko-KR" altLang="en-US" baseline="0" dirty="0" err="1" smtClean="0"/>
              <a:t>다음와</a:t>
            </a:r>
            <a:r>
              <a:rPr lang="ko-KR" altLang="en-US" baseline="0" dirty="0" smtClean="0"/>
              <a:t> 같이 성공적으로 </a:t>
            </a:r>
            <a:r>
              <a:rPr lang="ko-KR" altLang="en-US" baseline="0" dirty="0" err="1" smtClean="0"/>
              <a:t>웹상에서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보여지게됩니다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위와 같이 설명 드렸던 부분을 영상으로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2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업데이트 내용입니다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이번주</a:t>
            </a:r>
            <a:r>
              <a:rPr lang="ko-KR" altLang="en-US" dirty="0" smtClean="0"/>
              <a:t> 발표한 </a:t>
            </a:r>
            <a:r>
              <a:rPr lang="ko-KR" altLang="en-US" dirty="0" err="1" smtClean="0"/>
              <a:t>피피티와</a:t>
            </a:r>
            <a:r>
              <a:rPr lang="ko-KR" altLang="en-US" dirty="0" smtClean="0"/>
              <a:t> 코드를 추가하였습니다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1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 전체적인 계획 일정입니다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our</a:t>
            </a:r>
            <a:r>
              <a:rPr lang="en-US" altLang="ko-KR" baseline="0" dirty="0" smtClean="0"/>
              <a:t> project contents. </a:t>
            </a:r>
          </a:p>
          <a:p>
            <a:r>
              <a:rPr lang="en-US" altLang="ko-KR" baseline="0" dirty="0" smtClean="0"/>
              <a:t>First is GTAA project introduction, </a:t>
            </a:r>
          </a:p>
          <a:p>
            <a:r>
              <a:rPr lang="en-US" altLang="ko-KR" baseline="0" dirty="0" smtClean="0"/>
              <a:t>Second is GTAA project explanation. And GTAA </a:t>
            </a:r>
            <a:r>
              <a:rPr lang="en-US" altLang="ko-KR" baseline="0" dirty="0" err="1" smtClean="0"/>
              <a:t>prgress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update,  KDN Software Contest and  GTAA full schedule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GTAA</a:t>
            </a:r>
            <a:r>
              <a:rPr lang="ko-KR" altLang="en-US" dirty="0" smtClean="0"/>
              <a:t>프로젝트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소개 입니다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Global Tactical Asset Allocation</a:t>
            </a:r>
            <a:r>
              <a:rPr lang="ko-KR" altLang="en-US" baseline="0" dirty="0" smtClean="0"/>
              <a:t>으로 글로벌 전술적 자산 배분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저희의 목표는 전세계 </a:t>
            </a:r>
            <a:r>
              <a:rPr lang="ko-KR" altLang="en-US" dirty="0" err="1" smtClean="0"/>
              <a:t>자산지수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활용하여 과거 데이터를 분석 및 시뮬레이션을 통하여 안정적인 자산증식을 목표로 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서비스 구현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1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저희 프로젝트의 전체적인 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자산 중에는</a:t>
            </a:r>
            <a:r>
              <a:rPr lang="en-US" altLang="ko-KR" baseline="0" dirty="0" smtClean="0"/>
              <a:t> SPY, IEV…</a:t>
            </a:r>
            <a:r>
              <a:rPr lang="ko-KR" altLang="en-US" baseline="0" dirty="0" smtClean="0"/>
              <a:t>등이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중 사용자가 자신이 가지고 있거나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투자하려고 하는 자산을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뒤 전략 알고리즘을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뒤 사용자가 선택한 전략 알고리즘을 세부조정 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따른 과거시뮬레이션 결과를 보여줍니다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원하는 결과가 나오지 않았다면 전략 알고리즘 세부조정을 다시 조정하거나 전략 알고리즘을 다시 선택하는 방법으로 사용자가 원하는 결과를 얻을 수 있게끔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이중에서 저는 시뮬레이션 결과를 나타내는 부분을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말하는 포트폴리오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내가 가지고 있는 자산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내가 가지고 있는 자산이 주식과 채권이다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내 포트폴리오는 주식과 채권으로 구성되어 있다 라고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제가 진행한 부분을 보여드리기 전에 시뮬레이션 결과가 나오는 데까지의 과정을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사용자가 자산을 선택합니다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모든 자산을 선택하고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0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최소분산 전략을 </a:t>
            </a:r>
            <a:r>
              <a:rPr lang="ko-KR" altLang="en-US" dirty="0" err="1" smtClean="0"/>
              <a:t>선택한후</a:t>
            </a:r>
            <a:r>
              <a:rPr lang="ko-KR" altLang="en-US" dirty="0" smtClean="0"/>
              <a:t> 조회를 클릭하면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0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조회 결과 보여지는 시뮬레이션 결과 중 저는 </a:t>
            </a: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탭에 비중을 나타내는 부분을 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그래프는 방금 선택한 자산 및 전략에 따른 추천 포트폴리오 구성 비율 제시해주는 횡단면그래프입니다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사용자가 이 전략이 </a:t>
            </a:r>
            <a:r>
              <a:rPr lang="ko-KR" altLang="en-US" baseline="0" dirty="0" err="1" smtClean="0"/>
              <a:t>효과적이여서</a:t>
            </a:r>
            <a:r>
              <a:rPr lang="ko-KR" altLang="en-US" baseline="0" dirty="0" smtClean="0"/>
              <a:t> 선택했다면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사용자는 이 그래프를 보고 비중을 조정하여 쉽게 포트폴리오를 구성하기만 하면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비중그래프를 제시하는 이유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비중그래프를 제시하는 또 다른 중요한 이유는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시뮬레이션 결과가 제시해준 비중으로만 기계적으로 투자하게 됨으로써 사용자는 투자에 대해서 개인의 감정을 투자에 집어 넣지 않기 때문에 성공적인 투자를 할 수 있게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전 그래프는 한 단면을 보여주는 횡단면그래프였다면 이 그래프는 역사적 가중치를 보여주는 </a:t>
            </a:r>
            <a:r>
              <a:rPr lang="ko-KR" altLang="en-US" dirty="0" err="1" smtClean="0"/>
              <a:t>시계열그래프입니다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월까지의 역사적 가중치를 보여줍니다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사용자는 이 전략이 어떠한 역사적 비중을 가졌는지 시각적으로 쉽게 </a:t>
            </a:r>
            <a:r>
              <a:rPr lang="ko-KR" altLang="en-US" dirty="0" err="1" smtClean="0"/>
              <a:t>볼수있습니다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 전략에 대한 문제가 </a:t>
            </a:r>
            <a:r>
              <a:rPr lang="ko-KR" altLang="en-US" dirty="0" err="1" smtClean="0"/>
              <a:t>뭐냐면</a:t>
            </a:r>
            <a:r>
              <a:rPr lang="ko-KR" altLang="en-US" dirty="0" smtClean="0"/>
              <a:t> 비중의 대부분이 </a:t>
            </a:r>
            <a:r>
              <a:rPr lang="en-US" altLang="ko-KR" dirty="0" smtClean="0"/>
              <a:t>IEF</a:t>
            </a:r>
            <a:r>
              <a:rPr lang="ko-KR" altLang="en-US" dirty="0" smtClean="0"/>
              <a:t>에 쏠려있다는 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자산 배분의 가장 중요한 점은 자산을 배분함으로써 위험을 줄이는 것인데 이 전략은 한 자산에 비중이 쏠려있다는 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적절한 분산이 되고 있지 않다는 것을 보여줍니다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2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같은 전략에 최소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최대 비중 제약을 각각 </a:t>
            </a:r>
            <a:r>
              <a:rPr lang="en-US" altLang="ko-KR" baseline="0" dirty="0" smtClean="0"/>
              <a:t>0.05, 0.3</a:t>
            </a:r>
            <a:r>
              <a:rPr lang="ko-KR" altLang="en-US" baseline="0" dirty="0" smtClean="0"/>
              <a:t>으로 둔 포트폴리오입니다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앞에 보여드렸던 비중결과와 </a:t>
            </a:r>
            <a:r>
              <a:rPr lang="ko-KR" altLang="en-US" baseline="0" dirty="0" err="1" smtClean="0"/>
              <a:t>비교했을떄</a:t>
            </a:r>
            <a:r>
              <a:rPr lang="ko-KR" altLang="en-US" baseline="0" dirty="0" smtClean="0"/>
              <a:t> 적절히 분산된 역사적 비중그래프를 </a:t>
            </a:r>
            <a:r>
              <a:rPr lang="ko-KR" altLang="en-US" baseline="0" dirty="0" err="1" smtClean="0"/>
              <a:t>볼수있습니다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이를 통해 사용자는 세부적인 조정을 통하여 자산을 적절히 </a:t>
            </a:r>
            <a:r>
              <a:rPr lang="ko-KR" altLang="en-US" dirty="0" err="1" smtClean="0"/>
              <a:t>배분하므로써</a:t>
            </a:r>
            <a:r>
              <a:rPr lang="ko-KR" altLang="en-US" dirty="0" smtClean="0"/>
              <a:t> 자신만의 포트폴리오를 다음과 같이 구축할 수 있습니다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/>
              <a:t>GTAA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/>
              <a:t>actical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전술적 자산 배분</a:t>
            </a:r>
            <a:endParaRPr lang="en-US" altLang="ko-KR" sz="4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박유</a:t>
            </a:r>
            <a:r>
              <a:rPr lang="ko-KR" altLang="en-US" b="1" dirty="0">
                <a:latin typeface="+mn-ea"/>
              </a:rPr>
              <a:t>영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</a:t>
            </a:r>
            <a:r>
              <a:rPr lang="en-US" altLang="ko-KR" b="1" dirty="0" smtClean="0">
                <a:latin typeface="+mn-ea"/>
              </a:rPr>
              <a:t>11. 12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"/>
    </mc:Choice>
    <mc:Fallback xmlns="">
      <p:transition spd="slow" advTm="18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20" y="950756"/>
            <a:ext cx="71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시뮬레이션 결과 중에서 역사적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비중을 보여주는 그래프</a:t>
            </a:r>
            <a:endParaRPr lang="en-US" altLang="ko-KR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0" y="1558924"/>
            <a:ext cx="11017250" cy="467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220" y="950756"/>
            <a:ext cx="34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Weight </a:t>
            </a:r>
            <a:r>
              <a:rPr lang="ko-KR" altLang="en-US" b="1" dirty="0" smtClean="0"/>
              <a:t>비중부분 </a:t>
            </a:r>
            <a:r>
              <a:rPr lang="en-US" altLang="ko-KR" b="1" dirty="0" err="1" smtClean="0"/>
              <a:t>Server.R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코드</a:t>
            </a:r>
            <a:endParaRPr lang="en-US" altLang="ko-KR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65" y="1752599"/>
            <a:ext cx="9903737" cy="46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2795" y="1357786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가중치를 그래프로 나타내주는 코드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2" name="오른쪽 대괄호 11"/>
          <p:cNvSpPr/>
          <p:nvPr/>
        </p:nvSpPr>
        <p:spPr>
          <a:xfrm flipH="1">
            <a:off x="1405254" y="1752599"/>
            <a:ext cx="203565" cy="1885380"/>
          </a:xfrm>
          <a:prstGeom prst="rightBracket">
            <a:avLst>
              <a:gd name="adj" fmla="val 26836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434993" y="4202105"/>
            <a:ext cx="203565" cy="1885380"/>
          </a:xfrm>
          <a:prstGeom prst="rightBracket">
            <a:avLst>
              <a:gd name="adj" fmla="val 26836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2077" y="2288112"/>
            <a:ext cx="90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횡단면그래프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시계열그래프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</a:t>
            </a:r>
            <a:r>
              <a:rPr lang="ko-KR" altLang="en-US" b="1" dirty="0">
                <a:solidFill>
                  <a:srgbClr val="FF0000"/>
                </a:solidFill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849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81" y="950756"/>
            <a:ext cx="1015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err="1" smtClean="0"/>
              <a:t>웹구현</a:t>
            </a:r>
            <a:r>
              <a:rPr lang="ko-KR" altLang="en-US" b="1" dirty="0" smtClean="0"/>
              <a:t> 진행상황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1. shinyapps.io </a:t>
            </a:r>
            <a:r>
              <a:rPr lang="ko-KR" altLang="en-US" b="1" dirty="0" smtClean="0"/>
              <a:t>회원가입                           </a:t>
            </a:r>
            <a:r>
              <a:rPr lang="en-US" altLang="ko-KR" b="1" dirty="0" smtClean="0"/>
              <a:t>2.shinyapps.io</a:t>
            </a:r>
            <a:r>
              <a:rPr lang="ko-KR" altLang="en-US" b="1" dirty="0" smtClean="0"/>
              <a:t>에서 부여된 클립보드 코드에 복사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" y="1597087"/>
            <a:ext cx="3680537" cy="344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71" y="1957113"/>
            <a:ext cx="6265870" cy="27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0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759" y="1239676"/>
            <a:ext cx="6449469" cy="52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500839" y="1839951"/>
            <a:ext cx="613317" cy="323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281" y="95075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Rstudio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에서 </a:t>
            </a:r>
            <a:r>
              <a:rPr lang="ko-KR" altLang="en-US" b="1" dirty="0" err="1" smtClean="0"/>
              <a:t>앱</a:t>
            </a:r>
            <a:r>
              <a:rPr lang="ko-KR" altLang="en-US" b="1" dirty="0" smtClean="0"/>
              <a:t> 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30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05" y="1476422"/>
            <a:ext cx="9387731" cy="476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236820" y="1572317"/>
            <a:ext cx="613316" cy="34568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556" y="1745161"/>
            <a:ext cx="351264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281" y="950756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실행된 화면에서 </a:t>
            </a:r>
            <a:r>
              <a:rPr lang="en-US" altLang="ko-KR" b="1" dirty="0" smtClean="0"/>
              <a:t>publish </a:t>
            </a:r>
            <a:r>
              <a:rPr lang="ko-KR" altLang="en-US" b="1" dirty="0" smtClean="0"/>
              <a:t>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43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1" y="1370483"/>
            <a:ext cx="6195186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21246" y="2754347"/>
            <a:ext cx="936703" cy="6133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80451" y="3523781"/>
            <a:ext cx="351264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1281" y="950756"/>
            <a:ext cx="389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ui</a:t>
            </a:r>
            <a:r>
              <a:rPr lang="en-US" altLang="ko-KR" b="1" dirty="0" smtClean="0"/>
              <a:t>, server </a:t>
            </a:r>
            <a:r>
              <a:rPr lang="ko-KR" altLang="en-US" b="1" dirty="0" smtClean="0"/>
              <a:t>코드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계정 선택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43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4" y="973392"/>
            <a:ext cx="8730654" cy="515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6859" y="1215483"/>
            <a:ext cx="1906858" cy="30108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551613" y="1377171"/>
            <a:ext cx="351264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영상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GitHub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계획 일정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3686973874"/>
              </p:ext>
            </p:extLst>
          </p:nvPr>
        </p:nvGraphicFramePr>
        <p:xfrm>
          <a:off x="780286" y="965199"/>
          <a:ext cx="10716770" cy="53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42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98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42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08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452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7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3803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3803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3803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3803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517399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r>
                        <a:rPr lang="en-US" sz="1600" b="1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꾸준히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guide에서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(1주)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i="0" u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335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project introduction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project explanation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 GTAA progress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GitHub update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KDN Software Contest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6.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full schedule </a:t>
            </a:r>
            <a:endParaRPr lang="ko-KR" altLang="en-US" sz="2200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 dirty="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dirty="0"/>
          </a:p>
        </p:txBody>
      </p:sp>
      <p:cxnSp>
        <p:nvCxnSpPr>
          <p:cNvPr id="15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7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23962" y="1417876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45C8DC"/>
                </a:solidFill>
              </a:rPr>
              <a:t>감</a:t>
            </a:r>
            <a:r>
              <a:rPr lang="ko-KR" altLang="en-US" sz="5000" b="1" dirty="0"/>
              <a:t>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시뮬레이션을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안정적인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자산증식을 목표로 하는 웹페이지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구현 목표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흐름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35873" y="1106488"/>
            <a:ext cx="10656753" cy="5191675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9218" y="1360967"/>
            <a:ext cx="191480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자산선택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(Asset selection)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863" y="2392326"/>
            <a:ext cx="2053767" cy="2800767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SPY(US </a:t>
            </a:r>
            <a:r>
              <a:rPr lang="ko-KR" altLang="en-US" sz="1600" b="1" dirty="0" smtClean="0"/>
              <a:t>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IEV(</a:t>
            </a:r>
            <a:r>
              <a:rPr lang="ko-KR" altLang="en-US" sz="1600" b="1" dirty="0" smtClean="0"/>
              <a:t>유럽 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EWJ(</a:t>
            </a:r>
            <a:r>
              <a:rPr lang="ko-KR" altLang="en-US" sz="1600" b="1" dirty="0" smtClean="0"/>
              <a:t>일본주식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EEM(</a:t>
            </a:r>
            <a:r>
              <a:rPr lang="ko-KR" altLang="en-US" sz="1600" b="1" dirty="0" smtClean="0"/>
              <a:t>신흥시장 지수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TLT(</a:t>
            </a:r>
            <a:r>
              <a:rPr lang="ko-KR" altLang="en-US" sz="1600" b="1" dirty="0" smtClean="0"/>
              <a:t>미국 장기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IEF(</a:t>
            </a:r>
            <a:r>
              <a:rPr lang="ko-KR" altLang="en-US" sz="1600" b="1" dirty="0" smtClean="0"/>
              <a:t>미국 중기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IYR(</a:t>
            </a:r>
            <a:r>
              <a:rPr lang="ko-KR" altLang="en-US" sz="1600" b="1" dirty="0" smtClean="0"/>
              <a:t>미국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RWX(</a:t>
            </a:r>
            <a:r>
              <a:rPr lang="ko-KR" altLang="en-US" sz="1600" b="1" dirty="0" smtClean="0"/>
              <a:t>세계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GLD(gold)</a:t>
            </a:r>
          </a:p>
          <a:p>
            <a:r>
              <a:rPr lang="en-US" altLang="ko-KR" sz="1600" b="1" dirty="0" smtClean="0"/>
              <a:t>DBC(</a:t>
            </a:r>
            <a:r>
              <a:rPr lang="ko-KR" altLang="en-US" sz="1600" b="1" dirty="0" smtClean="0"/>
              <a:t>상품</a:t>
            </a:r>
            <a:r>
              <a:rPr lang="en-US" altLang="ko-KR" sz="1600" b="1" dirty="0" smtClean="0"/>
              <a:t>ETF)</a:t>
            </a:r>
          </a:p>
          <a:p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7840" y="1360967"/>
            <a:ext cx="2739815" cy="822245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 알고리즘 선택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994" y="2252621"/>
            <a:ext cx="1558337" cy="1015663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비중을 몇 대 몇으로 할 것인지 선</a:t>
            </a:r>
            <a:r>
              <a:rPr lang="ko-KR" altLang="en-US" sz="1500" b="1" dirty="0"/>
              <a:t>택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Ex)3:7, 5:5</a:t>
            </a:r>
            <a:endParaRPr lang="ko-KR" altLang="en-US" sz="15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4561" y="1364505"/>
            <a:ext cx="1701210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시뮬레이션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결과</a:t>
            </a:r>
            <a:endParaRPr lang="en-US" altLang="ko-KR" sz="1600" b="1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5098" y="1770321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283330" y="2390809"/>
            <a:ext cx="3486881" cy="57996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754510" y="1788030"/>
            <a:ext cx="766110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07911" y="1773859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321099" y="2195622"/>
            <a:ext cx="0" cy="7151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423039" y="2899195"/>
            <a:ext cx="187133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추천포트폴리오 제시</a:t>
            </a:r>
            <a:endParaRPr lang="en-US" altLang="ko-KR" sz="1600" b="1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5050" y="3035711"/>
            <a:ext cx="3486881" cy="1170529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8634" y="4307403"/>
            <a:ext cx="3486881" cy="4512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97398" y="2394960"/>
            <a:ext cx="2303260" cy="2862322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/>
              <a:t>동일비중포트폴리오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최소분산포트폴리오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최대분산효과포트폴리오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위험균형포트폴리오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모멘텀포트폴리오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2542" y="2466757"/>
            <a:ext cx="1162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전통적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위험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 smtClean="0"/>
              <a:t>모멘텀</a:t>
            </a:r>
            <a:r>
              <a:rPr lang="ko-KR" altLang="en-US" sz="1200" b="1" dirty="0" smtClean="0"/>
              <a:t>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 자산배분전략</a:t>
            </a:r>
            <a:endParaRPr lang="en-US" altLang="ko-KR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05308" y="1360967"/>
            <a:ext cx="170121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전략알고리즘 세부조정</a:t>
            </a:r>
            <a:endParaRPr lang="en-US" altLang="ko-KR" sz="1600" b="1" dirty="0" smtClean="0"/>
          </a:p>
        </p:txBody>
      </p:sp>
      <p:sp>
        <p:nvSpPr>
          <p:cNvPr id="3" name="타원 2"/>
          <p:cNvSpPr/>
          <p:nvPr/>
        </p:nvSpPr>
        <p:spPr>
          <a:xfrm>
            <a:off x="9729216" y="1389888"/>
            <a:ext cx="1328928" cy="71663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0" y="1656877"/>
            <a:ext cx="4463368" cy="489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대괄호 9"/>
          <p:cNvSpPr/>
          <p:nvPr/>
        </p:nvSpPr>
        <p:spPr>
          <a:xfrm flipH="1">
            <a:off x="3059899" y="3657600"/>
            <a:ext cx="239598" cy="2285999"/>
          </a:xfrm>
          <a:prstGeom prst="rightBracket">
            <a:avLst>
              <a:gd name="adj" fmla="val 23852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2220" y="950756"/>
            <a:ext cx="112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사용자가 </a:t>
            </a:r>
            <a:r>
              <a:rPr lang="ko-KR" altLang="en-US" b="1" dirty="0" smtClean="0"/>
              <a:t>자산 선택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SPY(US </a:t>
            </a:r>
            <a:r>
              <a:rPr lang="ko-KR" altLang="en-US" b="1" dirty="0"/>
              <a:t>주식</a:t>
            </a:r>
            <a:r>
              <a:rPr lang="en-US" altLang="ko-KR" b="1" dirty="0" smtClean="0"/>
              <a:t>),IEV</a:t>
            </a:r>
            <a:r>
              <a:rPr lang="en-US" altLang="ko-KR" b="1" dirty="0"/>
              <a:t>(</a:t>
            </a:r>
            <a:r>
              <a:rPr lang="ko-KR" altLang="en-US" b="1" dirty="0"/>
              <a:t>유럽 주식</a:t>
            </a:r>
            <a:r>
              <a:rPr lang="en-US" altLang="ko-KR" b="1" dirty="0" smtClean="0"/>
              <a:t>),EWJ</a:t>
            </a:r>
            <a:r>
              <a:rPr lang="en-US" altLang="ko-KR" b="1" dirty="0"/>
              <a:t>(</a:t>
            </a:r>
            <a:r>
              <a:rPr lang="ko-KR" altLang="en-US" b="1" dirty="0"/>
              <a:t>일본주식</a:t>
            </a:r>
            <a:r>
              <a:rPr lang="en-US" altLang="ko-KR" b="1" dirty="0" smtClean="0"/>
              <a:t>),EEM</a:t>
            </a:r>
            <a:r>
              <a:rPr lang="en-US" altLang="ko-KR" b="1" dirty="0"/>
              <a:t>(</a:t>
            </a:r>
            <a:r>
              <a:rPr lang="ko-KR" altLang="en-US" b="1" dirty="0"/>
              <a:t>신흥시장 지수</a:t>
            </a:r>
            <a:r>
              <a:rPr lang="en-US" altLang="ko-KR" b="1" dirty="0" smtClean="0"/>
              <a:t>),</a:t>
            </a:r>
          </a:p>
          <a:p>
            <a:r>
              <a:rPr lang="en-US" altLang="ko-KR" b="1" dirty="0" smtClean="0"/>
              <a:t>TLT</a:t>
            </a:r>
            <a:r>
              <a:rPr lang="en-US" altLang="ko-KR" b="1" dirty="0"/>
              <a:t>(</a:t>
            </a:r>
            <a:r>
              <a:rPr lang="ko-KR" altLang="en-US" b="1" dirty="0"/>
              <a:t>미국 장기 채권</a:t>
            </a:r>
            <a:r>
              <a:rPr lang="en-US" altLang="ko-KR" b="1" dirty="0" smtClean="0"/>
              <a:t>),IEF</a:t>
            </a:r>
            <a:r>
              <a:rPr lang="en-US" altLang="ko-KR" b="1" dirty="0"/>
              <a:t>(</a:t>
            </a:r>
            <a:r>
              <a:rPr lang="ko-KR" altLang="en-US" b="1" dirty="0"/>
              <a:t>미국 중기 채권</a:t>
            </a:r>
            <a:r>
              <a:rPr lang="en-US" altLang="ko-KR" b="1" dirty="0" smtClean="0"/>
              <a:t>),IYR</a:t>
            </a:r>
            <a:r>
              <a:rPr lang="en-US" altLang="ko-KR" b="1" dirty="0"/>
              <a:t>(</a:t>
            </a:r>
            <a:r>
              <a:rPr lang="ko-KR" altLang="en-US" b="1" dirty="0"/>
              <a:t>미국 부동산</a:t>
            </a:r>
            <a:r>
              <a:rPr lang="en-US" altLang="ko-KR" b="1" dirty="0" smtClean="0"/>
              <a:t>),RWX</a:t>
            </a:r>
            <a:r>
              <a:rPr lang="en-US" altLang="ko-KR" b="1" dirty="0"/>
              <a:t>(</a:t>
            </a:r>
            <a:r>
              <a:rPr lang="ko-KR" altLang="en-US" b="1" dirty="0"/>
              <a:t>세계 부동산</a:t>
            </a:r>
            <a:r>
              <a:rPr lang="en-US" altLang="ko-KR" b="1" dirty="0" smtClean="0"/>
              <a:t>),GLD(gold),DBC</a:t>
            </a:r>
            <a:r>
              <a:rPr lang="en-US" altLang="ko-KR" b="1" dirty="0"/>
              <a:t>(</a:t>
            </a:r>
            <a:r>
              <a:rPr lang="ko-KR" altLang="en-US" b="1" dirty="0"/>
              <a:t>상품</a:t>
            </a:r>
            <a:r>
              <a:rPr lang="en-US" altLang="ko-KR" b="1" dirty="0"/>
              <a:t>ETF)</a:t>
            </a: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89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44" y="1186975"/>
            <a:ext cx="4825475" cy="50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88612" y="3889248"/>
            <a:ext cx="3917963" cy="9753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79923" y="4972535"/>
            <a:ext cx="462661" cy="2748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2220" y="95075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사용자가 전략선택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조회버튼 클릭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81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220" y="950756"/>
            <a:ext cx="643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시뮬레이션 결과 중에서 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비중을 보여주는 그래프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현재 시점에서 어떤 비중으로 나눠야 나타냄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6" y="1755057"/>
            <a:ext cx="10258308" cy="452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2665141" y="1929161"/>
            <a:ext cx="501805" cy="4683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220" y="950756"/>
            <a:ext cx="71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시뮬레이션 결과 중에서 역사적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비중을 보여주는 그래프</a:t>
            </a:r>
            <a:endParaRPr lang="en-US" altLang="ko-KR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1" y="1487355"/>
            <a:ext cx="10688053" cy="488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7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4" y="854725"/>
            <a:ext cx="1129665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7" y="3506427"/>
            <a:ext cx="112776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55100" y="2044700"/>
            <a:ext cx="17988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MIN : 0.05</a:t>
            </a:r>
          </a:p>
          <a:p>
            <a:r>
              <a:rPr lang="en-US" altLang="ko-KR" sz="2500" b="1" dirty="0" smtClean="0"/>
              <a:t>MAX : 0.3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6960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1103</Words>
  <Application>Microsoft Office PowerPoint</Application>
  <PresentationFormat>사용자 지정</PresentationFormat>
  <Paragraphs>211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owner</cp:lastModifiedBy>
  <cp:revision>229</cp:revision>
  <dcterms:created xsi:type="dcterms:W3CDTF">2019-09-19T08:05:39Z</dcterms:created>
  <dcterms:modified xsi:type="dcterms:W3CDTF">2019-11-10T14:13:22Z</dcterms:modified>
</cp:coreProperties>
</file>