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25" r:id="rId2"/>
    <p:sldId id="442" r:id="rId3"/>
    <p:sldId id="429" r:id="rId4"/>
    <p:sldId id="443" r:id="rId5"/>
    <p:sldId id="441" r:id="rId6"/>
    <p:sldId id="445" r:id="rId7"/>
    <p:sldId id="446" r:id="rId8"/>
    <p:sldId id="447" r:id="rId9"/>
    <p:sldId id="455" r:id="rId10"/>
    <p:sldId id="449" r:id="rId11"/>
    <p:sldId id="456" r:id="rId12"/>
    <p:sldId id="450" r:id="rId13"/>
    <p:sldId id="454" r:id="rId14"/>
    <p:sldId id="439" r:id="rId15"/>
    <p:sldId id="438" r:id="rId16"/>
    <p:sldId id="436" r:id="rId17"/>
    <p:sldId id="437" r:id="rId18"/>
    <p:sldId id="463" r:id="rId19"/>
    <p:sldId id="465" r:id="rId20"/>
    <p:sldId id="462" r:id="rId21"/>
    <p:sldId id="464" r:id="rId22"/>
    <p:sldId id="466" r:id="rId23"/>
    <p:sldId id="467" r:id="rId24"/>
    <p:sldId id="461" r:id="rId25"/>
    <p:sldId id="468" r:id="rId26"/>
    <p:sldId id="457" r:id="rId27"/>
    <p:sldId id="45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찬" initials="김민" lastIdx="1" clrIdx="0">
    <p:extLst>
      <p:ext uri="{19B8F6BF-5375-455C-9EA6-DF929625EA0E}">
        <p15:presenceInfo xmlns:p15="http://schemas.microsoft.com/office/powerpoint/2012/main" userId="9d107384bbf456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303B4A"/>
    <a:srgbClr val="C4BD97"/>
    <a:srgbClr val="45C8DC"/>
    <a:srgbClr val="D9D9D9"/>
    <a:srgbClr val="3C92CA"/>
    <a:srgbClr val="E3E5E9"/>
    <a:srgbClr val="BDC1CB"/>
    <a:srgbClr val="262A33"/>
    <a:srgbClr val="FBC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2" autoAdjust="0"/>
    <p:restoredTop sz="78202" autoAdjust="0"/>
  </p:normalViewPr>
  <p:slideViewPr>
    <p:cSldViewPr snapToGrid="0">
      <p:cViewPr varScale="1">
        <p:scale>
          <a:sx n="68" d="100"/>
          <a:sy n="68" d="100"/>
        </p:scale>
        <p:origin x="50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9T09:49:58.30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65813-B5D5-4C87-B121-96CCAEE4B33E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8D64-7E71-4ADE-8B89-C19C74366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1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</a:t>
            </a:r>
            <a:r>
              <a:rPr lang="en-US" altLang="ko-KR" dirty="0" smtClean="0"/>
              <a:t>. F</a:t>
            </a:r>
            <a:r>
              <a:rPr lang="ko-KR" altLang="en-US" dirty="0" smtClean="0"/>
              <a:t>조의 이번 발표를 맡게 된 </a:t>
            </a:r>
            <a:r>
              <a:rPr lang="ko-KR" altLang="en-US" dirty="0" err="1" smtClean="0"/>
              <a:t>김민찬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저희 </a:t>
            </a:r>
            <a:r>
              <a:rPr lang="en-US" altLang="ko-KR" dirty="0" smtClean="0"/>
              <a:t>F</a:t>
            </a:r>
            <a:r>
              <a:rPr lang="ko-KR" altLang="en-US" dirty="0" smtClean="0"/>
              <a:t>조는 </a:t>
            </a:r>
            <a:r>
              <a:rPr lang="ko-KR" altLang="en-US" dirty="0" err="1" smtClean="0"/>
              <a:t>김민찬과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박유영</a:t>
            </a:r>
            <a:r>
              <a:rPr lang="ko-KR" altLang="en-US" dirty="0" smtClean="0"/>
              <a:t> 최영규 홍성주 학생으로 구성되어 있습니다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smtClean="0"/>
              <a:t>저희 조 주제는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GTAA</a:t>
            </a:r>
            <a:r>
              <a:rPr lang="ko-KR" altLang="en-US" dirty="0" smtClean="0"/>
              <a:t>란 </a:t>
            </a:r>
            <a:r>
              <a:rPr lang="en-US" altLang="ko-KR" dirty="0" smtClean="0"/>
              <a:t>Global Tactical Asset Allocation</a:t>
            </a:r>
            <a:r>
              <a:rPr lang="ko-KR" altLang="en-US" dirty="0" smtClean="0"/>
              <a:t>이란 뜻으로 글로벌 전술적 자산 배분이라고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3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To minimize risk and achieve optimal return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각 나라의 주식시장은 변동성이 심하고 투자를 하는 시점에 따라 수익률에 엄청난 차이를 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또한 나라마다 주식시장의 움직임이 다릅니다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여러 </a:t>
            </a:r>
            <a:r>
              <a:rPr lang="ko-KR" altLang="en-US" dirty="0" smtClean="0"/>
              <a:t>자산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 나라에 자산을 대상으로 적절한 알고리즘을 사용하여 자산 배분을 해야 합니다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09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개발내용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 </a:t>
            </a:r>
            <a:r>
              <a:rPr lang="ko-KR" altLang="en-US" dirty="0" err="1" smtClean="0"/>
              <a:t>크롤링을</a:t>
            </a:r>
            <a:r>
              <a:rPr lang="ko-KR" altLang="en-US" dirty="0" smtClean="0"/>
              <a:t> 통한 실시간 전 세계 자산 데이터를 수집합니다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두 번째 데이터를 활용하여 경제이론을 기반한 전술적 알고리즘을 개발합니다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 번째 전술적 알고리즘을 활용한 과거 시뮬레이션 및 시뮬레이션 성과를 보여주는 알고리즘을 개발합니다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네 번째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웹사이트를 만들어 사용자가 스스로 모델을 만들어 자산을 증식할 수 있게끔 하는 플랫폼을 구축합니다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GTAA</a:t>
            </a:r>
            <a:r>
              <a:rPr lang="ko-KR" altLang="en-US" dirty="0" smtClean="0"/>
              <a:t>프로젝트를 통해 얻을 수 있는 </a:t>
            </a:r>
            <a:r>
              <a:rPr lang="ko-KR" altLang="en-US" dirty="0" err="1" smtClean="0"/>
              <a:t>기대방안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번째론 일반인들도 쉽게 전 세계 자산에 투자할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번째 일반인들도 쉽게 펀드매니저들이 투자하는 방식으로 스스로 투자할 수 있으며 자신이 원하는 투자 전략을 만들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세 </a:t>
            </a:r>
            <a:r>
              <a:rPr lang="ko-KR" altLang="en-US" dirty="0" err="1" smtClean="0"/>
              <a:t>번재</a:t>
            </a:r>
            <a:r>
              <a:rPr lang="ko-KR" altLang="en-US" dirty="0" smtClean="0"/>
              <a:t> 펀드를 들지 않기 때문에 거래수수료 및 운용 수수료를 최소화 함으로써 기대 수익률을 높일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51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개발환경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저희는 데이터 수집을 위해서 </a:t>
            </a:r>
            <a:r>
              <a:rPr lang="en-US" altLang="ko-KR" dirty="0" smtClean="0"/>
              <a:t>Yahoo</a:t>
            </a:r>
            <a:r>
              <a:rPr lang="en-US" altLang="ko-KR" baseline="0" dirty="0" smtClean="0"/>
              <a:t> finance</a:t>
            </a:r>
            <a:r>
              <a:rPr lang="ko-KR" altLang="en-US" baseline="0" dirty="0" smtClean="0"/>
              <a:t>를 이용하였으며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데이터 분석 및 가공을 위해서는 </a:t>
            </a:r>
            <a:r>
              <a:rPr lang="en-US" altLang="ko-KR" baseline="0" dirty="0" smtClean="0"/>
              <a:t>R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Rstudio</a:t>
            </a:r>
            <a:r>
              <a:rPr lang="ko-KR" altLang="en-US" baseline="0" dirty="0" smtClean="0"/>
              <a:t>를 사용하였습니다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데이터 활용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웹페이지</a:t>
            </a:r>
            <a:r>
              <a:rPr lang="ko-KR" altLang="en-US" baseline="0" dirty="0" smtClean="0"/>
              <a:t> 제작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위해서는 </a:t>
            </a:r>
            <a:r>
              <a:rPr lang="en-US" altLang="ko-KR" baseline="0" dirty="0" smtClean="0"/>
              <a:t>Shiny(</a:t>
            </a:r>
            <a:r>
              <a:rPr lang="en-US" altLang="ko-KR" baseline="0" dirty="0" err="1" smtClean="0"/>
              <a:t>Rstudio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사용하였으며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운영체제는 </a:t>
            </a:r>
            <a:r>
              <a:rPr lang="en-US" altLang="ko-KR" baseline="0" dirty="0" smtClean="0"/>
              <a:t>window 10 / 64bit </a:t>
            </a:r>
            <a:r>
              <a:rPr lang="ko-KR" altLang="en-US" baseline="0" dirty="0" smtClean="0"/>
              <a:t>운영체제를 사용하였습니다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5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흐름도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야후에서 정보를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해오고</a:t>
            </a:r>
            <a:endParaRPr lang="en-US" altLang="ko-KR" dirty="0" smtClean="0"/>
          </a:p>
          <a:p>
            <a:r>
              <a:rPr lang="ko-KR" altLang="en-US" dirty="0" smtClean="0"/>
              <a:t>데이터를 </a:t>
            </a:r>
            <a:r>
              <a:rPr lang="ko-KR" altLang="en-US" dirty="0" err="1" smtClean="0"/>
              <a:t>전처리하고</a:t>
            </a:r>
            <a:endParaRPr lang="en-US" altLang="ko-KR" dirty="0" smtClean="0"/>
          </a:p>
          <a:p>
            <a:r>
              <a:rPr lang="ko-KR" altLang="en-US" dirty="0" smtClean="0"/>
              <a:t>알고리즘을 통해 전략을 만들고</a:t>
            </a:r>
            <a:endParaRPr lang="en-US" altLang="ko-KR" dirty="0" smtClean="0"/>
          </a:p>
          <a:p>
            <a:r>
              <a:rPr lang="ko-KR" altLang="en-US" dirty="0" smtClean="0"/>
              <a:t>샤이니를 통해서 시각적으로 보여줍니다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3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구성도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웹페이지를</a:t>
            </a:r>
            <a:r>
              <a:rPr lang="ko-KR" altLang="en-US" dirty="0" smtClean="0"/>
              <a:t> 개발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보여지는 화면을 구성한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64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진행상황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야후 </a:t>
            </a:r>
            <a:r>
              <a:rPr lang="ko-KR" altLang="en-US" dirty="0" err="1" smtClean="0"/>
              <a:t>파이낸스에서</a:t>
            </a:r>
            <a:r>
              <a:rPr lang="ko-KR" altLang="en-US" dirty="0" smtClean="0"/>
              <a:t> 크롤링하여 데이터를 </a:t>
            </a:r>
            <a:r>
              <a:rPr lang="ko-KR" altLang="en-US" dirty="0" smtClean="0"/>
              <a:t>가져와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개의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차트로 표시해준 </a:t>
            </a:r>
            <a:r>
              <a:rPr lang="ko-KR" altLang="en-US" dirty="0" smtClean="0"/>
              <a:t>결과값 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b="1" dirty="0" smtClean="0"/>
              <a:t>ETF</a:t>
            </a:r>
            <a:r>
              <a:rPr lang="en-US" altLang="ko-KR" dirty="0" smtClean="0"/>
              <a:t>(Exchange Traded Fund)</a:t>
            </a:r>
            <a:r>
              <a:rPr lang="ko-KR" altLang="en-US" dirty="0" smtClean="0"/>
              <a:t>는 말 그대로</a:t>
            </a:r>
            <a:r>
              <a:rPr lang="ko-KR" altLang="en-US" baseline="0" dirty="0" smtClean="0"/>
              <a:t> 모든 자산을</a:t>
            </a:r>
            <a:r>
              <a:rPr lang="ko-KR" altLang="en-US" dirty="0" smtClean="0"/>
              <a:t>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ETF</a:t>
            </a:r>
            <a:r>
              <a:rPr lang="ko-KR" altLang="en-US" dirty="0" smtClean="0"/>
              <a:t>만 예시로 </a:t>
            </a:r>
            <a:r>
              <a:rPr lang="ko-KR" altLang="en-US" dirty="0" err="1" smtClean="0"/>
              <a:t>보여드린겁니다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194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크롤링하여 가져오면 </a:t>
            </a:r>
            <a:r>
              <a:rPr lang="en-US" altLang="ko-KR" dirty="0" smtClean="0"/>
              <a:t>R</a:t>
            </a:r>
            <a:r>
              <a:rPr lang="ko-KR" altLang="en-US" dirty="0" smtClean="0"/>
              <a:t>스튜디오 툴에서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형식으로 표가 이렇게 생성됩니다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표가 위의 차트처럼 표시해줍니다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이 데이터를 어떻게 불러들였냐 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R</a:t>
            </a:r>
            <a:r>
              <a:rPr lang="ko-KR" altLang="en-US" dirty="0" smtClean="0"/>
              <a:t>스튜디오 툴에서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형식으로 형성해주고 있다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16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가져오는 소스코드는 이렇습니다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위의 표는 </a:t>
            </a:r>
            <a:r>
              <a:rPr lang="ko-KR" altLang="en-US" dirty="0" err="1" smtClean="0"/>
              <a:t>열개의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ETF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SPY </a:t>
            </a:r>
            <a:r>
              <a:rPr lang="ko-KR" altLang="en-US" dirty="0" smtClean="0"/>
              <a:t>부분 만 따와서 보여드린 표 입니다</a:t>
            </a:r>
            <a:r>
              <a:rPr lang="en-US" altLang="ko-KR" dirty="0" smtClean="0"/>
              <a:t>. 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en-US" altLang="ko-KR" b="1" dirty="0" smtClean="0"/>
              <a:t>ETF</a:t>
            </a:r>
            <a:r>
              <a:rPr lang="en-US" altLang="ko-KR" dirty="0" smtClean="0"/>
              <a:t>(Exchange </a:t>
            </a:r>
            <a:r>
              <a:rPr lang="en-US" altLang="ko-KR" dirty="0" smtClean="0"/>
              <a:t>Traded Fund)</a:t>
            </a:r>
            <a:r>
              <a:rPr lang="ko-KR" altLang="en-US" dirty="0" smtClean="0"/>
              <a:t>는 말 그대로</a:t>
            </a:r>
            <a:r>
              <a:rPr lang="ko-KR" altLang="en-US" baseline="0" dirty="0" smtClean="0"/>
              <a:t> 모든 자산을</a:t>
            </a:r>
            <a:r>
              <a:rPr lang="ko-KR" altLang="en-US" dirty="0" smtClean="0"/>
              <a:t>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smtClean="0"/>
              <a:t>ETF</a:t>
            </a:r>
            <a:r>
              <a:rPr lang="ko-KR" altLang="en-US" dirty="0" smtClean="0"/>
              <a:t>만 예시로 </a:t>
            </a:r>
            <a:r>
              <a:rPr lang="ko-KR" altLang="en-US" dirty="0" err="1" smtClean="0"/>
              <a:t>보여드린겁니다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7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조의 목차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 </a:t>
            </a:r>
            <a:r>
              <a:rPr lang="en-US" altLang="ko-KR" dirty="0" smtClean="0"/>
              <a:t>F</a:t>
            </a:r>
            <a:r>
              <a:rPr lang="ko-KR" altLang="en-US" dirty="0" smtClean="0"/>
              <a:t>조 소개</a:t>
            </a:r>
            <a:endParaRPr lang="en-US" altLang="ko-KR" dirty="0" smtClean="0"/>
          </a:p>
          <a:p>
            <a:r>
              <a:rPr lang="ko-KR" altLang="en-US" dirty="0" smtClean="0"/>
              <a:t>두 번째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프로젝트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r>
              <a:rPr lang="ko-KR" altLang="en-US" dirty="0" err="1" smtClean="0"/>
              <a:t>개발동기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개발내용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기대방안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흐름도 및 구성도</a:t>
            </a:r>
            <a:endParaRPr lang="en-US" altLang="ko-KR" dirty="0" smtClean="0"/>
          </a:p>
          <a:p>
            <a:r>
              <a:rPr lang="ko-KR" altLang="en-US" dirty="0" smtClean="0"/>
              <a:t>세 번째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진행상황</a:t>
            </a:r>
            <a:endParaRPr lang="en-US" altLang="ko-KR" dirty="0" smtClean="0"/>
          </a:p>
          <a:p>
            <a:r>
              <a:rPr lang="ko-KR" altLang="en-US" dirty="0" smtClean="0"/>
              <a:t>네 번째 </a:t>
            </a:r>
            <a:r>
              <a:rPr lang="en-US" altLang="ko-KR" dirty="0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업데이트 내용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다섯 번째 </a:t>
            </a:r>
            <a:r>
              <a:rPr lang="en-US" altLang="ko-KR" baseline="0" dirty="0" smtClean="0"/>
              <a:t>GTAA </a:t>
            </a:r>
            <a:r>
              <a:rPr lang="ko-KR" altLang="en-US" baseline="0" dirty="0" err="1" smtClean="0"/>
              <a:t>계획일정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여섯 번째 </a:t>
            </a:r>
            <a:r>
              <a:rPr lang="en-US" altLang="ko-KR" baseline="0" dirty="0" smtClean="0"/>
              <a:t>GTAA </a:t>
            </a:r>
            <a:r>
              <a:rPr lang="ko-KR" altLang="en-US" baseline="0" dirty="0" smtClean="0"/>
              <a:t>다음주 계획으로 구성되어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저희 조 주제가 다소 어려운 관계로 이번주에도 다시 한번 설명하고자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43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코드는 차트에서 보여지는 부분입니다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28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위의 차트와 같은 부분을 어떻게 실행을 시킬 것인지 영상을 찍어 와봤는데요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 </a:t>
            </a:r>
            <a:r>
              <a:rPr lang="ko-KR" altLang="en-US" dirty="0" smtClean="0"/>
              <a:t>스튜디오에서 실행을 하면 크롤링하여 데이터를 가져온 화면이 보여집니다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기간은 </a:t>
            </a:r>
            <a:r>
              <a:rPr lang="en-US" altLang="ko-KR" dirty="0" smtClean="0"/>
              <a:t>2010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부터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일까지의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항목 데이터이며 </a:t>
            </a:r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SPY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IES</a:t>
            </a:r>
            <a:r>
              <a:rPr lang="ko-KR" altLang="en-US" dirty="0" smtClean="0"/>
              <a:t>를 선택하면 두개의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만 선택한 화면이 보여지게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 세가지 항목을 선택하면 세가지 항목을 보여주게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509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깃 허브 업데이트 내용입니다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저번 주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자료와 이번 주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자료를 업데이트 하였으며</a:t>
            </a:r>
            <a:endParaRPr lang="en-US" altLang="ko-KR" dirty="0" smtClean="0"/>
          </a:p>
          <a:p>
            <a:r>
              <a:rPr lang="ko-KR" altLang="en-US" dirty="0" smtClean="0"/>
              <a:t>위에 보여 드렸던 현재까지 진행 된 </a:t>
            </a:r>
            <a:r>
              <a:rPr lang="en-US" altLang="ko-KR" dirty="0" smtClean="0"/>
              <a:t>GTAA R </a:t>
            </a:r>
            <a:r>
              <a:rPr lang="ko-KR" altLang="en-US" dirty="0" smtClean="0"/>
              <a:t>코드를 업데이트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7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48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2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</a:t>
            </a:r>
            <a:r>
              <a:rPr lang="ko-KR" altLang="en-US" dirty="0" smtClean="0"/>
              <a:t>조 소개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조장은 저 </a:t>
            </a:r>
            <a:r>
              <a:rPr lang="ko-KR" altLang="en-US" dirty="0" err="1" smtClean="0"/>
              <a:t>김민찬이며</a:t>
            </a:r>
            <a:r>
              <a:rPr lang="ko-KR" altLang="en-US" dirty="0" smtClean="0"/>
              <a:t> 조원은 홍성주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박유영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최영규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 조장의 역할과 </a:t>
            </a:r>
            <a:r>
              <a:rPr lang="ko-KR" altLang="en-US" baseline="0" dirty="0" err="1" smtClean="0"/>
              <a:t>크롤링</a:t>
            </a:r>
            <a:r>
              <a:rPr lang="ko-KR" altLang="en-US" baseline="0" dirty="0" smtClean="0"/>
              <a:t> 및 </a:t>
            </a:r>
            <a:r>
              <a:rPr lang="en-US" altLang="ko-KR" baseline="0" dirty="0" err="1" smtClean="0"/>
              <a:t>ppt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제작을 했으며 홍성주 학생은 데이터 분석 및 개발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박유영</a:t>
            </a:r>
            <a:r>
              <a:rPr lang="ko-KR" altLang="en-US" baseline="0" dirty="0" smtClean="0"/>
              <a:t> 학생은 데이터 활용 및 </a:t>
            </a:r>
            <a:r>
              <a:rPr lang="ko-KR" altLang="en-US" baseline="0" dirty="0" err="1" smtClean="0"/>
              <a:t>웹구현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최영규 학생은 데이터 분석 및 개발을 맡았습니다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4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</a:t>
            </a:r>
            <a:r>
              <a:rPr lang="en-US" altLang="ko-KR" dirty="0" smtClean="0"/>
              <a:t>GTAA</a:t>
            </a:r>
            <a:r>
              <a:rPr lang="ko-KR" altLang="en-US" dirty="0" smtClean="0"/>
              <a:t>프로젝트에 대해서 소개 해드리겠습니다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WHAT</a:t>
            </a:r>
            <a:r>
              <a:rPr lang="en-US" altLang="ko-KR" baseline="0" dirty="0" smtClean="0"/>
              <a:t> IS GTAA?</a:t>
            </a:r>
          </a:p>
          <a:p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풀어쓰면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Global Tactical Asset Allocation</a:t>
            </a:r>
            <a:r>
              <a:rPr lang="ko-KR" altLang="en-US" baseline="0" dirty="0" smtClean="0"/>
              <a:t>으로 글로벌 전술적 자산 배분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="1" dirty="0" smtClean="0"/>
              <a:t>전술적 자산 배분이란 자산</a:t>
            </a:r>
            <a:r>
              <a:rPr lang="ko-KR" altLang="en-US" dirty="0" smtClean="0"/>
              <a:t>운용자가 변화하는 시장상황에 대응하고 이를 적절히 이용하기 위해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시장에 대한 전망을 바탕으로 전략적 </a:t>
            </a:r>
            <a:r>
              <a:rPr lang="ko-KR" altLang="en-US" b="1" dirty="0" smtClean="0"/>
              <a:t>자산배분</a:t>
            </a:r>
            <a:r>
              <a:rPr lang="ko-KR" altLang="en-US" dirty="0" smtClean="0"/>
              <a:t>이 정하는 범위에서 </a:t>
            </a:r>
            <a:r>
              <a:rPr lang="ko-KR" altLang="en-US" b="1" dirty="0" smtClean="0"/>
              <a:t>자산</a:t>
            </a:r>
            <a:r>
              <a:rPr lang="ko-KR" altLang="en-US" dirty="0" smtClean="0"/>
              <a:t>구성 비율을 재조정하는 것을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저희의 목표는 전세계 </a:t>
            </a:r>
            <a:r>
              <a:rPr lang="ko-KR" altLang="en-US" dirty="0" err="1" smtClean="0"/>
              <a:t>자산지수</a:t>
            </a:r>
            <a:r>
              <a:rPr lang="ko-KR" altLang="en-US" dirty="0" smtClean="0"/>
              <a:t> 즉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를 활용하여 과거 데이터를 분석 및 시뮬레이션을 통하여 안정적인 자산증식을 목표로 하는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서비스 구현 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en-US" altLang="ko-KR" b="1" dirty="0" smtClean="0"/>
              <a:t>ETF</a:t>
            </a:r>
            <a:r>
              <a:rPr lang="en-US" altLang="ko-KR" dirty="0" smtClean="0"/>
              <a:t>(Exchange Traded Fund)</a:t>
            </a:r>
            <a:r>
              <a:rPr lang="ko-KR" altLang="en-US" dirty="0" smtClean="0"/>
              <a:t>는 말 </a:t>
            </a:r>
            <a:r>
              <a:rPr lang="ko-KR" altLang="en-US" dirty="0" smtClean="0"/>
              <a:t>그대로 </a:t>
            </a:r>
            <a:r>
              <a:rPr lang="ko-KR" altLang="en-US" baseline="0" dirty="0" smtClean="0"/>
              <a:t>모든 </a:t>
            </a:r>
            <a:r>
              <a:rPr lang="ko-KR" altLang="en-US" baseline="0" dirty="0" smtClean="0"/>
              <a:t>자산을</a:t>
            </a:r>
            <a:r>
              <a:rPr lang="ko-KR" altLang="en-US" dirty="0" smtClean="0"/>
              <a:t>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1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</a:t>
            </a:r>
            <a:r>
              <a:rPr lang="en-US" altLang="ko-KR" dirty="0" smtClean="0"/>
              <a:t>GTAA</a:t>
            </a:r>
            <a:r>
              <a:rPr lang="ko-KR" altLang="en-US" baseline="0" dirty="0" smtClean="0"/>
              <a:t> 프로젝트를 이해하기 위해선 몇가지 알아야 할 점이 있습니다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헷갈리실 수도 있는게 저희의 목표는 작은 주식이 아닌 세계의 종합국가지수로 데이터 분석을 통해 자산을 증식 시키는게 목표입니다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What is Asset? </a:t>
            </a:r>
            <a:r>
              <a:rPr lang="ko-KR" altLang="en-US" dirty="0" smtClean="0"/>
              <a:t>자산이란 무엇일까요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자산이란 개인이나 법인지 소유하고 있는 경제적 가치가 있는 것을 의미합니다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대표적으로는 </a:t>
            </a:r>
            <a:endParaRPr lang="en-US" altLang="ko-KR" dirty="0" smtClean="0"/>
          </a:p>
          <a:p>
            <a:r>
              <a:rPr lang="en-US" altLang="ko-KR" dirty="0" smtClean="0"/>
              <a:t>Real Estate </a:t>
            </a:r>
            <a:r>
              <a:rPr lang="ko-KR" altLang="en-US" dirty="0" smtClean="0"/>
              <a:t>부동산</a:t>
            </a:r>
            <a:r>
              <a:rPr lang="en-US" altLang="ko-KR" dirty="0" smtClean="0"/>
              <a:t>, Luxury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부가가치상품</a:t>
            </a:r>
            <a:r>
              <a:rPr lang="en-US" altLang="ko-KR" dirty="0" smtClean="0"/>
              <a:t> Commodities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원자재 </a:t>
            </a:r>
            <a:r>
              <a:rPr lang="en-US" altLang="ko-KR" baseline="0" dirty="0" smtClean="0"/>
              <a:t>Bonds </a:t>
            </a:r>
            <a:r>
              <a:rPr lang="ko-KR" altLang="en-US" baseline="0" dirty="0" smtClean="0"/>
              <a:t>채권 </a:t>
            </a:r>
            <a:r>
              <a:rPr lang="en-US" altLang="ko-KR" baseline="0" dirty="0" smtClean="0"/>
              <a:t>Stocks </a:t>
            </a:r>
            <a:r>
              <a:rPr lang="ko-KR" altLang="en-US" baseline="0" dirty="0" smtClean="0"/>
              <a:t>주식</a:t>
            </a:r>
            <a:r>
              <a:rPr lang="en-US" altLang="ko-KR" baseline="0" dirty="0" smtClean="0"/>
              <a:t> Cash </a:t>
            </a:r>
            <a:r>
              <a:rPr lang="ko-KR" altLang="en-US" baseline="0" dirty="0" smtClean="0"/>
              <a:t>현금으로 이루어져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2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What is Asset Allocation?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자산 배분이란 무엇일까요</a:t>
            </a:r>
            <a:r>
              <a:rPr lang="en-US" altLang="ko-KR" baseline="0" dirty="0" smtClean="0"/>
              <a:t>??</a:t>
            </a:r>
          </a:p>
          <a:p>
            <a:r>
              <a:rPr lang="ko-KR" altLang="en-US" baseline="0" dirty="0" smtClean="0"/>
              <a:t>옆의 원형 차트는 자산 배분의 비율을 나타낸 것입니다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45%</a:t>
            </a:r>
            <a:r>
              <a:rPr lang="ko-KR" altLang="en-US" baseline="0" dirty="0" smtClean="0"/>
              <a:t>의 주식과 </a:t>
            </a:r>
            <a:r>
              <a:rPr lang="en-US" altLang="ko-KR" baseline="0" dirty="0" smtClean="0"/>
              <a:t>20%</a:t>
            </a:r>
            <a:r>
              <a:rPr lang="ko-KR" altLang="en-US" baseline="0" dirty="0" smtClean="0"/>
              <a:t>의 채권 </a:t>
            </a:r>
            <a:r>
              <a:rPr lang="en-US" altLang="ko-KR" baseline="0" dirty="0" smtClean="0"/>
              <a:t>25%</a:t>
            </a:r>
            <a:r>
              <a:rPr lang="ko-KR" altLang="en-US" baseline="0" dirty="0" smtClean="0"/>
              <a:t>의 부동산 </a:t>
            </a:r>
            <a:r>
              <a:rPr lang="en-US" altLang="ko-KR" baseline="0" dirty="0" smtClean="0"/>
              <a:t>5% </a:t>
            </a:r>
            <a:r>
              <a:rPr lang="ko-KR" altLang="en-US" baseline="0" dirty="0" smtClean="0"/>
              <a:t>금 </a:t>
            </a:r>
            <a:r>
              <a:rPr lang="en-US" altLang="ko-KR" baseline="0" dirty="0" smtClean="0"/>
              <a:t>5% </a:t>
            </a:r>
            <a:r>
              <a:rPr lang="ko-KR" altLang="en-US" baseline="0" dirty="0" smtClean="0"/>
              <a:t>현금으로 </a:t>
            </a:r>
            <a:r>
              <a:rPr lang="ko-KR" altLang="en-US" baseline="0" dirty="0" smtClean="0"/>
              <a:t>구성되어 있습니다</a:t>
            </a:r>
            <a:r>
              <a:rPr lang="en-US" altLang="ko-KR" baseline="0" dirty="0" smtClean="0"/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자산 배분은</a:t>
            </a:r>
            <a:endParaRPr lang="en-US" altLang="ko-KR" dirty="0" smtClean="0"/>
          </a:p>
          <a:p>
            <a:r>
              <a:rPr lang="en-US" altLang="ko-KR" dirty="0" smtClean="0"/>
              <a:t>Equity </a:t>
            </a:r>
            <a:r>
              <a:rPr lang="ko-KR" altLang="en-US" dirty="0" smtClean="0"/>
              <a:t>주식</a:t>
            </a:r>
            <a:endParaRPr lang="en-US" altLang="ko-KR" baseline="0" dirty="0" smtClean="0"/>
          </a:p>
          <a:p>
            <a:r>
              <a:rPr lang="en-US" altLang="ko-KR" baseline="0" dirty="0" smtClean="0"/>
              <a:t>Bond  </a:t>
            </a:r>
            <a:r>
              <a:rPr lang="ko-KR" altLang="en-US" baseline="0" dirty="0" smtClean="0"/>
              <a:t>채권</a:t>
            </a:r>
            <a:endParaRPr lang="en-US" altLang="ko-KR" baseline="0" dirty="0" smtClean="0"/>
          </a:p>
          <a:p>
            <a:r>
              <a:rPr lang="en-US" altLang="ko-KR" dirty="0" smtClean="0"/>
              <a:t>Real</a:t>
            </a:r>
            <a:r>
              <a:rPr lang="en-US" altLang="ko-KR" baseline="0" dirty="0" smtClean="0"/>
              <a:t> Estate </a:t>
            </a:r>
            <a:r>
              <a:rPr lang="ko-KR" altLang="en-US" baseline="0" dirty="0" smtClean="0"/>
              <a:t>부동산</a:t>
            </a:r>
            <a:endParaRPr lang="en-US" altLang="ko-KR" baseline="0" dirty="0" smtClean="0"/>
          </a:p>
          <a:p>
            <a:r>
              <a:rPr lang="en-US" altLang="ko-KR" baseline="0" dirty="0" smtClean="0"/>
              <a:t>Gold </a:t>
            </a:r>
            <a:r>
              <a:rPr lang="ko-KR" altLang="en-US" baseline="0" dirty="0" smtClean="0"/>
              <a:t>금</a:t>
            </a:r>
            <a:endParaRPr lang="en-US" altLang="ko-KR" baseline="0" dirty="0" smtClean="0"/>
          </a:p>
          <a:p>
            <a:r>
              <a:rPr lang="en-US" altLang="ko-KR" baseline="0" dirty="0" smtClean="0"/>
              <a:t>Cash </a:t>
            </a:r>
            <a:r>
              <a:rPr lang="ko-KR" altLang="en-US" baseline="0" dirty="0" smtClean="0"/>
              <a:t>현금</a:t>
            </a:r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한국 사람들은 자산의 </a:t>
            </a:r>
            <a:r>
              <a:rPr lang="en-US" altLang="ko-KR" dirty="0" smtClean="0"/>
              <a:t>80%</a:t>
            </a:r>
            <a:r>
              <a:rPr lang="ko-KR" altLang="en-US" dirty="0" smtClean="0"/>
              <a:t>가 부동산입니다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</a:t>
            </a:r>
            <a:r>
              <a:rPr lang="ko-KR" altLang="en-US" baseline="0" dirty="0" smtClean="0"/>
              <a:t> 한가지 분야에만 자산을 </a:t>
            </a:r>
            <a:r>
              <a:rPr lang="ko-KR" altLang="en-US" baseline="0" dirty="0" err="1" smtClean="0"/>
              <a:t>투자하는건</a:t>
            </a:r>
            <a:r>
              <a:rPr lang="ko-KR" altLang="en-US" baseline="0" dirty="0" smtClean="0"/>
              <a:t> 리스크가 너무 큽니다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27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What is Tactical</a:t>
            </a:r>
            <a:r>
              <a:rPr lang="en-US" altLang="ko-KR" baseline="0" dirty="0" smtClean="0"/>
              <a:t> Asset Allocation?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전술적 자산배분이란</a:t>
            </a:r>
            <a:r>
              <a:rPr lang="en-US" altLang="ko-KR" baseline="0" dirty="0" smtClean="0"/>
              <a:t>?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차트는 변화하는 시장상황에 따라 전술적 자산 배분 비율을 재 </a:t>
            </a:r>
            <a:r>
              <a:rPr lang="ko-KR" altLang="en-US" baseline="0" dirty="0" err="1" smtClean="0"/>
              <a:t>조정하는것</a:t>
            </a:r>
            <a:r>
              <a:rPr lang="ko-KR" altLang="en-US" baseline="0" dirty="0" smtClean="0"/>
              <a:t> 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*</a:t>
            </a:r>
          </a:p>
          <a:p>
            <a:r>
              <a:rPr lang="en-US" altLang="ko-KR" baseline="0" dirty="0" smtClean="0"/>
              <a:t>Recession : </a:t>
            </a:r>
            <a:r>
              <a:rPr lang="ko-KR" altLang="en-US" baseline="0" dirty="0" smtClean="0"/>
              <a:t>불경기</a:t>
            </a:r>
            <a:endParaRPr lang="en-US" altLang="ko-KR" baseline="0" dirty="0" smtClean="0"/>
          </a:p>
          <a:p>
            <a:r>
              <a:rPr lang="en-US" altLang="ko-KR" dirty="0" smtClean="0"/>
              <a:t>Recovery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회복</a:t>
            </a:r>
            <a:endParaRPr lang="en-US" altLang="ko-KR" baseline="0" dirty="0" smtClean="0"/>
          </a:p>
          <a:p>
            <a:r>
              <a:rPr lang="en-US" altLang="ko-KR" dirty="0" smtClean="0"/>
              <a:t>Growth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 </a:t>
            </a:r>
            <a:r>
              <a:rPr lang="ko-KR" altLang="en-US" baseline="0" dirty="0" smtClean="0"/>
              <a:t>증가</a:t>
            </a:r>
            <a:endParaRPr lang="en-US" altLang="ko-KR" baseline="0" dirty="0" smtClean="0"/>
          </a:p>
          <a:p>
            <a:r>
              <a:rPr lang="en-US" altLang="ko-KR" baseline="0" dirty="0" smtClean="0"/>
              <a:t>Market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cycle : </a:t>
            </a:r>
            <a:r>
              <a:rPr lang="ko-KR" altLang="en-US" baseline="0" dirty="0" err="1" smtClean="0"/>
              <a:t>시장주기</a:t>
            </a:r>
            <a:endParaRPr lang="en-US" altLang="ko-KR" baseline="0" dirty="0" smtClean="0"/>
          </a:p>
          <a:p>
            <a:r>
              <a:rPr lang="en-US" altLang="ko-KR" baseline="0" dirty="0" smtClean="0"/>
              <a:t>Inflation cycle : </a:t>
            </a:r>
          </a:p>
          <a:p>
            <a:r>
              <a:rPr lang="en-US" altLang="ko-KR" baseline="0" dirty="0" smtClean="0"/>
              <a:t>Fixed income : </a:t>
            </a:r>
            <a:r>
              <a:rPr lang="ko-KR" altLang="en-US" baseline="0" dirty="0" smtClean="0"/>
              <a:t>고정수입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4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 그림은 세계</a:t>
            </a:r>
            <a:r>
              <a:rPr lang="ko-KR" altLang="en-US" baseline="0" dirty="0" smtClean="0"/>
              <a:t> 자산을 대상으로 자산배분을 하는 모습을 보여주는 것입니다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is the development motive.</a:t>
            </a:r>
          </a:p>
          <a:p>
            <a:r>
              <a:rPr lang="en-US" altLang="ko-KR" dirty="0" smtClean="0"/>
              <a:t>Why we should do asset allocation? 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look at the chart.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KOSPI is the Korea Composite Stock Price Index.</a:t>
            </a:r>
            <a:endParaRPr lang="en-US" altLang="ko-KR" dirty="0" smtClean="0"/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Nikkei index is the Japan Composite Stock Price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baseline="0" dirty="0" smtClean="0"/>
              <a:t>DOLLAR and GOLD</a:t>
            </a:r>
            <a:endParaRPr lang="en-US" altLang="ko-KR" baseline="0" dirty="0" smtClean="0"/>
          </a:p>
          <a:p>
            <a:r>
              <a:rPr lang="en-US" altLang="ko-KR" baseline="0" dirty="0" smtClean="0"/>
              <a:t>Each country's stock markets are highly volatile and have a huge difference in yields, depending on the time you invest.</a:t>
            </a:r>
          </a:p>
          <a:p>
            <a:r>
              <a:rPr lang="en-US" altLang="ko-KR" baseline="0" dirty="0" smtClean="0"/>
              <a:t>Also, stock market movements vary from country to country.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ETF</a:t>
            </a:r>
            <a:r>
              <a:rPr lang="en-US" altLang="ko-KR" dirty="0" smtClean="0"/>
              <a:t>(Exchange Traded Fund)</a:t>
            </a:r>
            <a:r>
              <a:rPr lang="ko-KR" altLang="en-US" dirty="0" smtClean="0"/>
              <a:t>는 말 그대로 인덱스펀드를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4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finance.yahoo.com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hyperlink" Target="https://www.rstudio.com/" TargetMode="External"/><Relationship Id="rId4" Type="http://schemas.openxmlformats.org/officeDocument/2006/relationships/hyperlink" Target="https://www.google.co.kr/url?sa=i&amp;rct=j&amp;q=&amp;esrc=s&amp;source=images&amp;cd=&amp;ved=2ahUKEwiMwoLD29_kAhW9LqYKHe39DVMQjRx6BAgBEAQ&amp;url=https://community.rstudio.com/c/shiny&amp;psig=AOvVaw0TKTQ_-sYB5R-yhOIk9z7K&amp;ust=1569079698212821" TargetMode="External"/><Relationship Id="rId9" Type="http://schemas.openxmlformats.org/officeDocument/2006/relationships/hyperlink" Target="https://www.r-project.org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ved=2ahUKEwiMwoLD29_kAhW9LqYKHe39DVMQjRx6BAgBEAQ&amp;url=https://community.rstudio.com/c/shiny&amp;psig=AOvVaw0TKTQ_-sYB5R-yhOIk9z7K&amp;ust=1569079698212821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minclasse@gmail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130629" y="778789"/>
            <a:ext cx="9173028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0" b="1" i="1" kern="0" dirty="0"/>
              <a:t>GTAA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(</a:t>
            </a:r>
            <a:r>
              <a:rPr lang="en-US" altLang="ko-KR" sz="4000" b="1" kern="0" dirty="0">
                <a:solidFill>
                  <a:srgbClr val="45C8DC"/>
                </a:solidFill>
              </a:rPr>
              <a:t>G</a:t>
            </a:r>
            <a:r>
              <a:rPr lang="en-US" altLang="ko-KR" sz="4000" b="1" kern="0" dirty="0"/>
              <a:t>lobal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T</a:t>
            </a:r>
            <a:r>
              <a:rPr lang="en-US" altLang="ko-KR" sz="4000" b="1" kern="0" dirty="0"/>
              <a:t>actical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sset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: </a:t>
            </a:r>
            <a:r>
              <a:rPr lang="ko-KR" altLang="en-US" sz="4000" b="1" kern="0" dirty="0"/>
              <a:t>글로벌 전술적 자산 배분</a:t>
            </a:r>
            <a:endParaRPr lang="en-US" altLang="ko-KR" sz="4000" b="1" kern="0" dirty="0"/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en-US" altLang="ko-KR" sz="20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분반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산학 </a:t>
            </a:r>
            <a:r>
              <a:rPr lang="ko-KR" altLang="en-US" sz="20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캡스톤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디자인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2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6101" y="5167086"/>
            <a:ext cx="347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F</a:t>
            </a:r>
            <a:r>
              <a:rPr lang="ko-KR" altLang="en-US" b="1" dirty="0">
                <a:latin typeface="+mn-ea"/>
              </a:rPr>
              <a:t>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박유영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최영규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홍성주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발표자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err="1" smtClean="0">
                <a:latin typeface="+mn-ea"/>
              </a:rPr>
              <a:t>김민찬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발표날짜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19. </a:t>
            </a:r>
            <a:r>
              <a:rPr lang="en-US" altLang="ko-KR" b="1" dirty="0" smtClean="0">
                <a:latin typeface="+mn-ea"/>
              </a:rPr>
              <a:t>10.01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err="1">
                <a:latin typeface="+mn-ea"/>
              </a:rPr>
              <a:t>정호엽</a:t>
            </a:r>
            <a:r>
              <a:rPr lang="ko-KR" altLang="en-US" b="1" dirty="0"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"/>
    </mc:Choice>
    <mc:Fallback xmlns="">
      <p:transition spd="slow" advTm="189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7B0C90-C835-428B-ADA1-4865A9A69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008159"/>
            <a:ext cx="6553545" cy="4849623"/>
          </a:xfrm>
          <a:prstGeom prst="rect">
            <a:avLst/>
          </a:prstGeom>
        </p:spPr>
      </p:pic>
      <p:sp>
        <p:nvSpPr>
          <p:cNvPr id="2" name="양쪽 모서리가 둥근 사각형 1"/>
          <p:cNvSpPr/>
          <p:nvPr/>
        </p:nvSpPr>
        <p:spPr>
          <a:xfrm>
            <a:off x="549227" y="937059"/>
            <a:ext cx="4887519" cy="5143043"/>
          </a:xfrm>
          <a:prstGeom prst="round2SameRect">
            <a:avLst/>
          </a:prstGeom>
          <a:solidFill>
            <a:srgbClr val="3C92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70483" y="1350353"/>
            <a:ext cx="1245009" cy="199749"/>
          </a:xfrm>
          <a:prstGeom prst="roundRect">
            <a:avLst>
              <a:gd name="adj" fmla="val 50000"/>
            </a:avLst>
          </a:prstGeom>
          <a:solidFill>
            <a:srgbClr val="6BA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1219132" y="1843522"/>
            <a:ext cx="3735538" cy="3907762"/>
          </a:xfrm>
          <a:prstGeom prst="wedgeRoundRectCallout">
            <a:avLst>
              <a:gd name="adj1" fmla="val -67181"/>
              <a:gd name="adj2" fmla="val 50492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431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The reason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Why we should do asset allocation?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endParaRPr lang="en-US" altLang="ko-KR" sz="2500" b="1" i="1" dirty="0">
              <a:solidFill>
                <a:srgbClr val="FFFFFF"/>
              </a:solidFill>
            </a:endParaRPr>
          </a:p>
          <a:p>
            <a:pPr marL="457200" indent="-4572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Risk Minimization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&amp;</a:t>
            </a:r>
          </a:p>
          <a:p>
            <a:pPr marL="457200" indent="-457200"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  <a:defRPr/>
            </a:pPr>
            <a:r>
              <a:rPr lang="en-US" altLang="ko-KR" sz="2500" b="1" i="1" dirty="0">
                <a:solidFill>
                  <a:srgbClr val="FFFFFF"/>
                </a:solidFill>
              </a:rPr>
              <a:t>Optimal Return</a:t>
            </a:r>
          </a:p>
          <a:p>
            <a:pPr algn="ctr"/>
            <a:endParaRPr lang="ko-KR" altLang="en-US" sz="24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220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937951" y="110473"/>
            <a:ext cx="465718" cy="9173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43606" y="419099"/>
            <a:ext cx="11805140" cy="6385747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225012" y="110474"/>
            <a:ext cx="5554828" cy="630622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512656" y="0"/>
            <a:ext cx="263689" cy="271152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C111B8-710F-4974-B4AE-2F1920B3E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999" y="1027872"/>
            <a:ext cx="2208955" cy="133833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0598BE-E7E0-470B-BE4D-97D81E68A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82" y="997359"/>
            <a:ext cx="2391006" cy="1368851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153C78-6996-434A-9FAB-ADD2886261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91" y="997359"/>
            <a:ext cx="2446989" cy="1368851"/>
          </a:xfrm>
          <a:prstGeom prst="rect">
            <a:avLst/>
          </a:prstGeom>
        </p:spPr>
      </p:pic>
      <p:pic>
        <p:nvPicPr>
          <p:cNvPr id="22" name="그림 2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8D9A6A8-E9EF-4F47-827C-C785EFA360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12" y="910197"/>
            <a:ext cx="2493174" cy="1525236"/>
          </a:xfrm>
          <a:prstGeom prst="rect">
            <a:avLst/>
          </a:prstGeom>
        </p:spPr>
      </p:pic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55A4C8FB-79D1-41FE-9179-4F933C81D5E8}"/>
              </a:ext>
            </a:extLst>
          </p:cNvPr>
          <p:cNvSpPr/>
          <p:nvPr/>
        </p:nvSpPr>
        <p:spPr>
          <a:xfrm>
            <a:off x="3012222" y="1513579"/>
            <a:ext cx="343948" cy="3020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111AE2BE-4907-477A-AD89-38D5A9B39515}"/>
              </a:ext>
            </a:extLst>
          </p:cNvPr>
          <p:cNvSpPr/>
          <p:nvPr/>
        </p:nvSpPr>
        <p:spPr>
          <a:xfrm>
            <a:off x="6079796" y="1530782"/>
            <a:ext cx="343948" cy="3020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16C2DEDF-B5F0-44BC-824E-D7ACDB9F5E67}"/>
              </a:ext>
            </a:extLst>
          </p:cNvPr>
          <p:cNvSpPr/>
          <p:nvPr/>
        </p:nvSpPr>
        <p:spPr>
          <a:xfrm>
            <a:off x="9019216" y="1530782"/>
            <a:ext cx="343948" cy="30200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DEFB0-B4FA-419B-BB65-54A28863EC08}"/>
              </a:ext>
            </a:extLst>
          </p:cNvPr>
          <p:cNvSpPr txBox="1"/>
          <p:nvPr/>
        </p:nvSpPr>
        <p:spPr>
          <a:xfrm>
            <a:off x="4716078" y="2931823"/>
            <a:ext cx="1884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Invest </a:t>
            </a:r>
            <a:r>
              <a:rPr lang="en-US" altLang="ko-KR" dirty="0" smtClean="0"/>
              <a:t>Strategic </a:t>
            </a:r>
            <a:r>
              <a:rPr lang="en-US" altLang="ko-KR" dirty="0" err="1"/>
              <a:t>Algoritms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BF367E3-E10F-480E-8B24-5C2D3D9E11CC}"/>
              </a:ext>
            </a:extLst>
          </p:cNvPr>
          <p:cNvSpPr/>
          <p:nvPr/>
        </p:nvSpPr>
        <p:spPr>
          <a:xfrm>
            <a:off x="5488199" y="3561078"/>
            <a:ext cx="340415" cy="513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DB16EE-5146-4281-B50F-CB1C9589B9E4}"/>
              </a:ext>
            </a:extLst>
          </p:cNvPr>
          <p:cNvSpPr/>
          <p:nvPr/>
        </p:nvSpPr>
        <p:spPr>
          <a:xfrm>
            <a:off x="5570321" y="2657439"/>
            <a:ext cx="176169" cy="247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텍스트, 지도, 나무이(가) 표시된 사진&#10;&#10;자동 생성된 설명">
            <a:extLst>
              <a:ext uri="{FF2B5EF4-FFF2-40B4-BE49-F238E27FC236}">
                <a16:creationId xmlns:a16="http://schemas.microsoft.com/office/drawing/2014/main" id="{CC50725B-4012-44AD-A535-897D895ED3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99" y="4074543"/>
            <a:ext cx="7983064" cy="25275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BE435A-E998-4133-8852-461D7B8CE766}"/>
              </a:ext>
            </a:extLst>
          </p:cNvPr>
          <p:cNvSpPr txBox="1"/>
          <p:nvPr/>
        </p:nvSpPr>
        <p:spPr>
          <a:xfrm>
            <a:off x="4697865" y="1034393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DOLLAR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72044" y="90281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니케이</a:t>
            </a:r>
            <a:r>
              <a:rPr lang="ko-KR" altLang="en-US" dirty="0" smtClean="0"/>
              <a:t> 지수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2DE42-502E-4CF2-8332-9EC9BB85373D}"/>
              </a:ext>
            </a:extLst>
          </p:cNvPr>
          <p:cNvSpPr txBox="1"/>
          <p:nvPr/>
        </p:nvSpPr>
        <p:spPr>
          <a:xfrm>
            <a:off x="10612938" y="1144247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GOLD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16974-4446-4D98-A40A-75EBBA9B5945}"/>
              </a:ext>
            </a:extLst>
          </p:cNvPr>
          <p:cNvSpPr txBox="1"/>
          <p:nvPr/>
        </p:nvSpPr>
        <p:spPr>
          <a:xfrm>
            <a:off x="113293" y="703079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STOCK</a:t>
            </a:r>
            <a:r>
              <a:rPr lang="ko-KR" alt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25A54-5EE1-463F-92B4-511EBD5F8E3D}"/>
              </a:ext>
            </a:extLst>
          </p:cNvPr>
          <p:cNvSpPr txBox="1"/>
          <p:nvPr/>
        </p:nvSpPr>
        <p:spPr>
          <a:xfrm>
            <a:off x="6856439" y="515435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JAPAN STOCK</a:t>
            </a:r>
            <a:r>
              <a:rPr lang="ko-KR" altLang="en-US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6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Google Shape;1159;p172"/>
          <p:cNvSpPr txBox="1"/>
          <p:nvPr/>
        </p:nvSpPr>
        <p:spPr>
          <a:xfrm>
            <a:off x="651949" y="1106488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err="1"/>
              <a:t>크롤링을</a:t>
            </a:r>
            <a:r>
              <a:rPr lang="ko-KR" altLang="en-US" sz="2000" b="1" kern="0" dirty="0"/>
              <a:t> 통한 실시간 </a:t>
            </a:r>
            <a:r>
              <a:rPr lang="ko-KR" altLang="en-US" sz="2000" b="1" kern="0" dirty="0" smtClean="0"/>
              <a:t>전 세계 </a:t>
            </a:r>
            <a:r>
              <a:rPr lang="ko-KR" altLang="en-US" sz="2000" b="1" kern="0" dirty="0"/>
              <a:t>자산 데이터를 수집 </a:t>
            </a: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651949" y="546100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2.2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개발내용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Google Shape;1159;p172"/>
          <p:cNvSpPr txBox="1"/>
          <p:nvPr/>
        </p:nvSpPr>
        <p:spPr>
          <a:xfrm>
            <a:off x="651949" y="3979239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데이터를 활용 경제이론을 기반한</a:t>
            </a:r>
            <a:endParaRPr lang="en-US" altLang="ko-KR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전술적 알고리즘 개발 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59;p172"/>
          <p:cNvSpPr txBox="1"/>
          <p:nvPr/>
        </p:nvSpPr>
        <p:spPr>
          <a:xfrm>
            <a:off x="6344778" y="3979239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/>
              <a:t>GTAA(</a:t>
            </a:r>
            <a:r>
              <a:rPr lang="ko-KR" altLang="en-US" sz="2000" b="1" kern="0" dirty="0"/>
              <a:t>글로벌 전략적 자산 배분</a:t>
            </a:r>
            <a:r>
              <a:rPr lang="en-US" altLang="ko-KR" sz="2000" b="1" kern="0" dirty="0"/>
              <a:t>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/>
              <a:t> 웹사이트를 만들어 사용자가 스스로 모델을 만들어 자산을 </a:t>
            </a:r>
            <a:r>
              <a:rPr lang="ko-KR" altLang="en-US" sz="2000" b="1" kern="0" dirty="0" smtClean="0"/>
              <a:t>증식할 </a:t>
            </a:r>
            <a:r>
              <a:rPr lang="ko-KR" altLang="en-US" sz="2000" b="1" kern="0" dirty="0"/>
              <a:t>수 있게끔 하는 플랫폼 구축 </a:t>
            </a:r>
            <a:endParaRPr lang="en-US" altLang="ko-KR" sz="2000" b="1" kern="0" dirty="0"/>
          </a:p>
          <a:p>
            <a:pPr algn="ctr"/>
            <a:endParaRPr lang="en-US"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59;p172"/>
          <p:cNvSpPr txBox="1"/>
          <p:nvPr/>
        </p:nvSpPr>
        <p:spPr>
          <a:xfrm>
            <a:off x="6344778" y="1105807"/>
            <a:ext cx="4642722" cy="2285641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/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전술적 알고리즘을 활용한 과거</a:t>
            </a:r>
            <a:endParaRPr lang="en-US" altLang="ko-KR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시뮬레이션 및 시뮬레이션 </a:t>
            </a:r>
            <a:endParaRPr lang="en-US" altLang="ko-KR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성과를 보여주는 알고리즘 개발 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651949" y="3412765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7" name="Google Shape;1164;p172"/>
          <p:cNvSpPr txBox="1"/>
          <p:nvPr/>
        </p:nvSpPr>
        <p:spPr>
          <a:xfrm>
            <a:off x="10129461" y="3398941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5" name="Google Shape;1164;p172"/>
          <p:cNvSpPr txBox="1"/>
          <p:nvPr/>
        </p:nvSpPr>
        <p:spPr>
          <a:xfrm>
            <a:off x="10129461" y="476373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3690329" y="2248003"/>
            <a:ext cx="3720894" cy="3598606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ko-KR" altLang="en-US" sz="3000" b="1" dirty="0"/>
              <a:t>일반인들도 쉽게 펀드매니저들이 투자하는 방식으로 스스로 투자할 수 있으며 </a:t>
            </a:r>
          </a:p>
          <a:p>
            <a:r>
              <a:rPr lang="ko-KR" altLang="en-US" sz="3000" b="1" dirty="0"/>
              <a:t>자신이 원하는 투자전략을 만들 수 있다</a:t>
            </a:r>
            <a:r>
              <a:rPr lang="en-US" altLang="ko-KR" sz="3000" b="1" dirty="0"/>
              <a:t>.</a:t>
            </a:r>
            <a:endParaRPr lang="ko-KR" altLang="en-US" sz="3000" b="1" dirty="0"/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2.3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기대방안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Google Shape;1159;p172"/>
          <p:cNvSpPr txBox="1"/>
          <p:nvPr/>
        </p:nvSpPr>
        <p:spPr>
          <a:xfrm>
            <a:off x="722719" y="1415112"/>
            <a:ext cx="2580919" cy="3628836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3000" kern="0" dirty="0">
              <a:latin typeface="+mn-ea"/>
              <a:sym typeface="Arial"/>
            </a:endParaRPr>
          </a:p>
          <a:p>
            <a:endParaRPr lang="en-US" altLang="ko-KR"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  <a:p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일반인들도 쉽게 </a:t>
            </a:r>
            <a:r>
              <a:rPr lang="ko-KR" altLang="en-US" sz="3000" b="1" i="0" u="none" dirty="0" smtClean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전 세계 </a:t>
            </a:r>
            <a:r>
              <a:rPr lang="ko-KR" altLang="en-US" sz="3000" b="1" i="0" u="none" dirty="0">
                <a:solidFill>
                  <a:schemeClr val="dk1"/>
                </a:solidFill>
                <a:latin typeface="+mn-ea"/>
                <a:cs typeface="Arial"/>
                <a:sym typeface="Arial"/>
              </a:rPr>
              <a:t>자산에 투자 할 수 있다</a:t>
            </a:r>
            <a:r>
              <a:rPr lang="en-US" altLang="ko-KR" sz="12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200" b="1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722720" y="854725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3960887" y="1643728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6" name="Google Shape;1159;p172"/>
          <p:cNvSpPr txBox="1"/>
          <p:nvPr/>
        </p:nvSpPr>
        <p:spPr>
          <a:xfrm>
            <a:off x="7683910" y="1085021"/>
            <a:ext cx="3937819" cy="361971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altLang="ko-KR" sz="3000" b="1" dirty="0">
              <a:latin typeface="+mn-ea"/>
            </a:endParaRPr>
          </a:p>
          <a:p>
            <a:endParaRPr lang="en-US" altLang="ko-KR" sz="3000" b="1" dirty="0">
              <a:latin typeface="+mn-ea"/>
            </a:endParaRPr>
          </a:p>
          <a:p>
            <a:r>
              <a:rPr lang="ko-KR" altLang="en-US" sz="3000" b="1" dirty="0">
                <a:latin typeface="+mn-ea"/>
              </a:rPr>
              <a:t>펀드를 들지 않기 때문에 거래수수료 및 운용 수수료를 최소화 함으로써 기대 수익률을 높일 수 있다</a:t>
            </a:r>
            <a:r>
              <a:rPr lang="en-US" altLang="ko-KR" sz="3000" b="1" dirty="0">
                <a:latin typeface="+mn-ea"/>
              </a:rPr>
              <a:t>.</a:t>
            </a:r>
            <a:endParaRPr sz="3000" b="1" i="0" u="none" dirty="0">
              <a:solidFill>
                <a:schemeClr val="dk1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14" name="Google Shape;1164;p172"/>
          <p:cNvSpPr txBox="1"/>
          <p:nvPr/>
        </p:nvSpPr>
        <p:spPr>
          <a:xfrm>
            <a:off x="7709457" y="546099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dirty="0">
              <a:solidFill>
                <a:srgbClr val="45C8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양쪽 모서리가 둥근 사각형 1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2.4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개발환경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포인트가 5개인 별 2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Google Shape;1223;p176"/>
          <p:cNvSpPr txBox="1"/>
          <p:nvPr/>
        </p:nvSpPr>
        <p:spPr>
          <a:xfrm>
            <a:off x="2003755" y="2550289"/>
            <a:ext cx="1512900" cy="36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/>
            </a:pPr>
            <a:endParaRPr lang="ko-KR" sz="1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22;p176"/>
          <p:cNvSpPr txBox="1"/>
          <p:nvPr/>
        </p:nvSpPr>
        <p:spPr>
          <a:xfrm>
            <a:off x="1298016" y="2315485"/>
            <a:ext cx="1512900" cy="638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</a:t>
            </a:r>
            <a:r>
              <a:rPr lang="en-US" sz="1800" b="1" i="0" u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</a:t>
            </a:r>
            <a:r>
              <a:rPr lang="en-US" sz="1800" b="1" i="0" u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lang="en-US" sz="1800" b="1" i="0" u="none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가공</a:t>
            </a:r>
            <a:endParaRPr lang="ko-KR" altLang="en-US" sz="18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endParaRPr lang="ko-KR" dirty="0"/>
          </a:p>
        </p:txBody>
      </p:sp>
      <p:sp>
        <p:nvSpPr>
          <p:cNvPr id="9" name="Google Shape;1224;p176"/>
          <p:cNvSpPr txBox="1"/>
          <p:nvPr/>
        </p:nvSpPr>
        <p:spPr>
          <a:xfrm>
            <a:off x="1373765" y="4484648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sz="1800" b="1" i="0" u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활용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en-US" altLang="ko-KR" sz="16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(</a:t>
            </a:r>
            <a:r>
              <a:rPr lang="ko-KR" altLang="en-US" sz="16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웹페이지 제작</a:t>
            </a:r>
            <a:r>
              <a:rPr lang="en-US" altLang="ko-KR" sz="1600" b="1">
                <a:solidFill>
                  <a:srgbClr val="262626"/>
                </a:solidFill>
                <a:latin typeface="Malgun Gothic"/>
                <a:ea typeface="Malgun Gothic"/>
                <a:sym typeface="Malgun Gothic"/>
              </a:rPr>
              <a:t>)</a:t>
            </a:r>
            <a:endParaRPr lang="ko-KR" sz="1600"/>
          </a:p>
        </p:txBody>
      </p:sp>
      <p:sp>
        <p:nvSpPr>
          <p:cNvPr id="14" name="Google Shape;1224;p176"/>
          <p:cNvSpPr txBox="1"/>
          <p:nvPr/>
        </p:nvSpPr>
        <p:spPr>
          <a:xfrm>
            <a:off x="1424321" y="5625520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sz="1800" b="1" i="0" u="none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운영체제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9402" y="5610988"/>
            <a:ext cx="2979616" cy="319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 b="1" dirty="0">
                <a:latin typeface="맑은 고딕"/>
                <a:ea typeface="맑은 고딕"/>
                <a:cs typeface="맑은 고딕"/>
              </a:rPr>
              <a:t>Windows 10 / 64bit</a:t>
            </a:r>
            <a:r>
              <a:rPr lang="ko-KR" altLang="en-US" sz="1500" b="1" dirty="0">
                <a:latin typeface="맑은 고딕"/>
                <a:ea typeface="맑은 고딕"/>
                <a:cs typeface="맑은 고딕"/>
              </a:rPr>
              <a:t> 운영체제</a:t>
            </a:r>
          </a:p>
        </p:txBody>
      </p:sp>
      <p:sp>
        <p:nvSpPr>
          <p:cNvPr id="16" name="Google Shape;1224;p176"/>
          <p:cNvSpPr txBox="1"/>
          <p:nvPr/>
        </p:nvSpPr>
        <p:spPr>
          <a:xfrm>
            <a:off x="1328474" y="1244643"/>
            <a:ext cx="1727100" cy="639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25000"/>
              <a:buFont typeface="Malgun Gothic"/>
              <a:buNone/>
              <a:defRPr lang="ko-KR" altLang="en-US"/>
            </a:pPr>
            <a:r>
              <a:rPr lang="ko-KR" altLang="en-US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수집</a:t>
            </a:r>
            <a:endParaRPr lang="en-US" altLang="ko-KR" sz="1800" b="1" i="0" u="none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TextBox 1236"/>
          <p:cNvSpPr txBox="1"/>
          <p:nvPr/>
        </p:nvSpPr>
        <p:spPr>
          <a:xfrm>
            <a:off x="4013782" y="1255972"/>
            <a:ext cx="530254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1500" b="1" dirty="0">
                <a:latin typeface="맑은 고딕"/>
                <a:ea typeface="맑은 고딕"/>
                <a:cs typeface="맑은 고딕"/>
              </a:rPr>
              <a:t>Yahoo </a:t>
            </a:r>
            <a:r>
              <a:rPr lang="en-US" altLang="ko-KR" sz="1500" b="1" dirty="0">
                <a:cs typeface="맑은 고딕"/>
              </a:rPr>
              <a:t>finance </a:t>
            </a:r>
            <a:r>
              <a:rPr lang="en-US" altLang="ko-KR" sz="1500" b="1" dirty="0">
                <a:cs typeface="맑은 고딕"/>
                <a:hlinkClick r:id="rId3"/>
              </a:rPr>
              <a:t>https://finance.yahoo.com/</a:t>
            </a:r>
            <a:endParaRPr lang="en-US" altLang="ko-KR" sz="1500" b="1" dirty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4" name="Picture 2" descr="Rstudio shiny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47" y="4431604"/>
            <a:ext cx="821080" cy="95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Google Shape;1229;p176"/>
          <p:cNvSpPr txBox="1"/>
          <p:nvPr/>
        </p:nvSpPr>
        <p:spPr>
          <a:xfrm>
            <a:off x="4013782" y="4576021"/>
            <a:ext cx="57242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Shiny(</a:t>
            </a:r>
            <a:r>
              <a:rPr lang="en-US" sz="1600" b="1" dirty="0" err="1">
                <a:latin typeface="Arial"/>
                <a:ea typeface="Arial"/>
                <a:cs typeface="Arial"/>
                <a:sym typeface="Arial"/>
              </a:rPr>
              <a:t>Rstudio</a:t>
            </a: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1600" b="1" i="0" dirty="0">
              <a:latin typeface="Arial"/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600"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https://shiny.rstudio.com/</a:t>
            </a:r>
            <a:endParaRPr dirty="0"/>
          </a:p>
        </p:txBody>
      </p:sp>
      <p:pic>
        <p:nvPicPr>
          <p:cNvPr id="29" name="KakaoTalk_Photo_2019-09-22-15-59-28.png" descr="KakaoTalk_Photo_2019-09-22-15-59-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692" y="1088742"/>
            <a:ext cx="1001669" cy="9605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12692" y="2422426"/>
            <a:ext cx="925084" cy="7377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74" y="3265901"/>
            <a:ext cx="2609559" cy="915828"/>
          </a:xfrm>
          <a:prstGeom prst="rect">
            <a:avLst/>
          </a:prstGeom>
        </p:spPr>
      </p:pic>
      <p:sp>
        <p:nvSpPr>
          <p:cNvPr id="31" name="Google Shape;1228;p176"/>
          <p:cNvSpPr txBox="1"/>
          <p:nvPr/>
        </p:nvSpPr>
        <p:spPr>
          <a:xfrm>
            <a:off x="4013782" y="2317385"/>
            <a:ext cx="4391100" cy="144650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altLang="ko-KR" sz="1600" b="1" i="0" dirty="0">
                <a:solidFill>
                  <a:schemeClr val="tx1"/>
                </a:solidFill>
                <a:sym typeface="Arial"/>
              </a:rPr>
              <a:t>R</a:t>
            </a:r>
            <a:endParaRPr lang="en-US" altLang="ko-KR" sz="1600" b="1" i="0" u="sng" dirty="0">
              <a:solidFill>
                <a:schemeClr val="hlink"/>
              </a:solidFill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r>
              <a:rPr lang="en-US" altLang="ko-KR" dirty="0">
                <a:latin typeface="함초롬돋움"/>
                <a:ea typeface="함초롬돋움"/>
                <a:cs typeface="함초롬돋움"/>
                <a:hlinkClick r:id="rId9"/>
              </a:rPr>
              <a:t>https://www.r-project.org/</a:t>
            </a:r>
            <a:endParaRPr lang="en-US" altLang="ko-KR" dirty="0">
              <a:latin typeface="함초롬돋움"/>
              <a:ea typeface="함초롬돋움"/>
              <a:cs typeface="함초롬돋움"/>
            </a:endParaRPr>
          </a:p>
          <a:p>
            <a:pPr>
              <a:buSzPct val="25000"/>
              <a:defRPr lang="ko-KR" altLang="en-US"/>
            </a:pP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R</a:t>
            </a:r>
            <a:r>
              <a:rPr lang="ko-KR" altLang="en-US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b="1" dirty="0">
                <a:latin typeface="함초롬돋움"/>
                <a:ea typeface="함초롬돋움"/>
                <a:cs typeface="함초롬돋움"/>
              </a:rPr>
              <a:t>3.5.3</a:t>
            </a:r>
          </a:p>
          <a:p>
            <a:pPr>
              <a:buSzPct val="25000"/>
              <a:defRPr lang="ko-KR" altLang="en-US"/>
            </a:pPr>
            <a:endParaRPr lang="en-US" altLang="ko-KR" dirty="0">
              <a:latin typeface="함초롬돋움"/>
              <a:ea typeface="함초롬돋움"/>
              <a:cs typeface="함초롬돋움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 lang="ko-KR" altLang="en-US"/>
            </a:pPr>
            <a:endParaRPr 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013782" y="3447615"/>
            <a:ext cx="2729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10"/>
              </a:rPr>
              <a:t>https://www.rstudio.com</a:t>
            </a:r>
            <a:endParaRPr lang="en-US" altLang="ko-KR" dirty="0"/>
          </a:p>
          <a:p>
            <a:r>
              <a:rPr lang="en-US" altLang="ko-KR" b="1" dirty="0"/>
              <a:t>Server v1.2.5001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09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흐름도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포인트가 5개인 별 33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선 화살표 연결선 13"/>
          <p:cNvSpPr/>
          <p:nvPr/>
        </p:nvSpPr>
        <p:spPr>
          <a:xfrm flipV="1">
            <a:off x="2023889" y="2386893"/>
            <a:ext cx="1131369" cy="9577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TextBox 14"/>
          <p:cNvSpPr txBox="1"/>
          <p:nvPr/>
        </p:nvSpPr>
        <p:spPr>
          <a:xfrm>
            <a:off x="2020063" y="2421179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crawling</a:t>
            </a:r>
          </a:p>
        </p:txBody>
      </p:sp>
      <p:sp>
        <p:nvSpPr>
          <p:cNvPr id="38" name="TextBox 40"/>
          <p:cNvSpPr txBox="1"/>
          <p:nvPr/>
        </p:nvSpPr>
        <p:spPr>
          <a:xfrm>
            <a:off x="415911" y="3110229"/>
            <a:ext cx="209298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dirty="0"/>
              <a:t>YAHOO FINANCE</a:t>
            </a:r>
            <a:r>
              <a:rPr sz="1800" b="0" dirty="0"/>
              <a:t> </a:t>
            </a:r>
          </a:p>
        </p:txBody>
      </p:sp>
      <p:pic>
        <p:nvPicPr>
          <p:cNvPr id="39" name="KakaoTalk_Photo_2019-09-22-15-59-28.png" descr="KakaoTalk_Photo_2019-09-22-15-59-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5" y="1770712"/>
            <a:ext cx="1285082" cy="1232361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모서리가 둥근 직사각형"/>
          <p:cNvSpPr/>
          <p:nvPr/>
        </p:nvSpPr>
        <p:spPr>
          <a:xfrm>
            <a:off x="3441700" y="1839163"/>
            <a:ext cx="5511316" cy="4350622"/>
          </a:xfrm>
          <a:prstGeom prst="roundRect">
            <a:avLst>
              <a:gd name="adj" fmla="val 15918"/>
            </a:avLst>
          </a:prstGeom>
          <a:ln w="254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5" name="그림 24" descr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026" y="931081"/>
            <a:ext cx="1066476" cy="8505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2"/>
                  <a:pt x="0" y="10795"/>
                </a:cubicBezTo>
                <a:cubicBezTo>
                  <a:pt x="0" y="16759"/>
                  <a:pt x="4836" y="21600"/>
                  <a:pt x="10800" y="21600"/>
                </a:cubicBezTo>
                <a:cubicBezTo>
                  <a:pt x="16764" y="21600"/>
                  <a:pt x="21600" y="16759"/>
                  <a:pt x="21600" y="10795"/>
                </a:cubicBezTo>
                <a:cubicBezTo>
                  <a:pt x="21600" y="4832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6" name="TextBox 15"/>
          <p:cNvSpPr txBox="1"/>
          <p:nvPr/>
        </p:nvSpPr>
        <p:spPr>
          <a:xfrm>
            <a:off x="5181985" y="3904989"/>
            <a:ext cx="8252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 b="1">
                <a:solidFill>
                  <a:srgbClr val="FF0000"/>
                </a:solidFill>
              </a:defRPr>
            </a:lvl1pPr>
          </a:lstStyle>
          <a:p>
            <a:r>
              <a:t>tidy</a:t>
            </a:r>
          </a:p>
        </p:txBody>
      </p:sp>
      <p:sp>
        <p:nvSpPr>
          <p:cNvPr id="47" name="직선 화살표 연결선 42"/>
          <p:cNvSpPr/>
          <p:nvPr/>
        </p:nvSpPr>
        <p:spPr>
          <a:xfrm flipV="1">
            <a:off x="4999799" y="3819261"/>
            <a:ext cx="1168457" cy="9891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8" name="the-nuts-bolts-of-seo-algorithms-png-425_425.png" descr="the-nuts-bolts-of-seo-algorithms-png-425_42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273" y="2112233"/>
            <a:ext cx="908448" cy="908447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tt.png" descr="t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2587" y="3171048"/>
            <a:ext cx="1517452" cy="1368682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TextBox 14"/>
          <p:cNvSpPr txBox="1"/>
          <p:nvPr/>
        </p:nvSpPr>
        <p:spPr>
          <a:xfrm>
            <a:off x="3631784" y="4379671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t>Data</a:t>
            </a:r>
          </a:p>
        </p:txBody>
      </p:sp>
      <p:sp>
        <p:nvSpPr>
          <p:cNvPr id="51" name="TextBox 14"/>
          <p:cNvSpPr txBox="1"/>
          <p:nvPr/>
        </p:nvSpPr>
        <p:spPr>
          <a:xfrm>
            <a:off x="6242108" y="3097529"/>
            <a:ext cx="2764658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rPr dirty="0"/>
              <a:t>Momentum</a:t>
            </a:r>
            <a:r>
              <a:rPr lang="en-US" altLang="ko-KR" dirty="0"/>
              <a:t> Strategy</a:t>
            </a:r>
            <a:endParaRPr dirty="0"/>
          </a:p>
        </p:txBody>
      </p:sp>
      <p:sp>
        <p:nvSpPr>
          <p:cNvPr id="52" name="TextBox 14"/>
          <p:cNvSpPr txBox="1"/>
          <p:nvPr/>
        </p:nvSpPr>
        <p:spPr>
          <a:xfrm>
            <a:off x="6710086" y="1092207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rPr dirty="0" err="1"/>
              <a:t>RStudio</a:t>
            </a:r>
            <a:endParaRPr dirty="0"/>
          </a:p>
        </p:txBody>
      </p:sp>
      <p:sp>
        <p:nvSpPr>
          <p:cNvPr id="53" name="TextBox 14"/>
          <p:cNvSpPr txBox="1"/>
          <p:nvPr/>
        </p:nvSpPr>
        <p:spPr>
          <a:xfrm>
            <a:off x="7474291" y="3773330"/>
            <a:ext cx="1138860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900" b="1"/>
            </a:lvl1pPr>
          </a:lstStyle>
          <a:p>
            <a:r>
              <a:rPr dirty="0"/>
              <a:t>&amp;</a:t>
            </a:r>
          </a:p>
        </p:txBody>
      </p:sp>
      <p:sp>
        <p:nvSpPr>
          <p:cNvPr id="54" name="TextBox 14"/>
          <p:cNvSpPr txBox="1"/>
          <p:nvPr/>
        </p:nvSpPr>
        <p:spPr>
          <a:xfrm>
            <a:off x="6242107" y="4365133"/>
            <a:ext cx="4990751" cy="155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900" b="1"/>
            </a:pPr>
            <a:r>
              <a:rPr lang="en-US" dirty="0"/>
              <a:t>MVP (Minimum Variance Portfolio)</a:t>
            </a:r>
          </a:p>
          <a:p>
            <a:pPr>
              <a:defRPr sz="1900" b="1"/>
            </a:pPr>
            <a:endParaRPr dirty="0"/>
          </a:p>
          <a:p>
            <a:pPr>
              <a:defRPr sz="1900" b="1"/>
            </a:pPr>
            <a:r>
              <a:rPr lang="en-US" dirty="0"/>
              <a:t>MDP (Maximum Diversification Portfolio)</a:t>
            </a:r>
            <a:endParaRPr dirty="0"/>
          </a:p>
          <a:p>
            <a:pPr>
              <a:defRPr sz="1900" b="1"/>
            </a:pPr>
            <a:endParaRPr lang="en-US" dirty="0"/>
          </a:p>
          <a:p>
            <a:pPr>
              <a:defRPr sz="1900" b="1"/>
            </a:pPr>
            <a:r>
              <a:rPr lang="en-US" dirty="0"/>
              <a:t>RPP (Risk Parity Portfolio)</a:t>
            </a:r>
            <a:endParaRPr dirty="0"/>
          </a:p>
        </p:txBody>
      </p:sp>
      <p:sp>
        <p:nvSpPr>
          <p:cNvPr id="55" name="직선 화살표 연결선 42"/>
          <p:cNvSpPr/>
          <p:nvPr/>
        </p:nvSpPr>
        <p:spPr>
          <a:xfrm>
            <a:off x="9305139" y="3175029"/>
            <a:ext cx="825279" cy="1"/>
          </a:xfrm>
          <a:prstGeom prst="line">
            <a:avLst/>
          </a:pr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6" name="pnglot.com-bar-chart-png-6658.png" descr="pnglot.com-bar-chart-png-6658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0353207" y="2681414"/>
            <a:ext cx="1262633" cy="886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icture 2" descr="Picture 2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1165" y="1578176"/>
            <a:ext cx="963892" cy="1117366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23"/>
          <p:cNvSpPr txBox="1"/>
          <p:nvPr/>
        </p:nvSpPr>
        <p:spPr>
          <a:xfrm>
            <a:off x="9653111" y="3653967"/>
            <a:ext cx="1770409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 b="1">
                <a:solidFill>
                  <a:srgbClr val="FF0000"/>
                </a:solidFill>
              </a:defRPr>
            </a:lvl1pPr>
          </a:lstStyle>
          <a:p>
            <a:r>
              <a:rPr dirty="0" err="1"/>
              <a:t>comunication</a:t>
            </a:r>
            <a:endParaRPr dirty="0"/>
          </a:p>
        </p:txBody>
      </p:sp>
      <p:sp>
        <p:nvSpPr>
          <p:cNvPr id="59" name="TextBox 29"/>
          <p:cNvSpPr txBox="1"/>
          <p:nvPr/>
        </p:nvSpPr>
        <p:spPr>
          <a:xfrm>
            <a:off x="9353100" y="2720285"/>
            <a:ext cx="200269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dirty="0"/>
              <a:t>Shiny</a:t>
            </a:r>
            <a:r>
              <a:rPr sz="18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94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양쪽 모서리가 둥근 사각형 15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1000" y="546100"/>
            <a:ext cx="11471344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구성도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owner\Desktop\New Mockup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" y="2290784"/>
            <a:ext cx="3948663" cy="364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꺾인 연결선 9"/>
          <p:cNvCxnSpPr/>
          <p:nvPr/>
        </p:nvCxnSpPr>
        <p:spPr>
          <a:xfrm>
            <a:off x="4243431" y="3683402"/>
            <a:ext cx="7390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6628" y="3545666"/>
            <a:ext cx="150154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>
                <a:solidFill>
                  <a:srgbClr val="FF0000"/>
                </a:solidFill>
              </a:rPr>
              <a:t>모멘텀</a:t>
            </a:r>
            <a:r>
              <a:rPr lang="ko-KR" altLang="en-US" sz="1300" b="1" dirty="0">
                <a:solidFill>
                  <a:srgbClr val="FF0000"/>
                </a:solidFill>
              </a:rPr>
              <a:t> 자산 배분 전략의 </a:t>
            </a:r>
            <a:r>
              <a:rPr lang="ko-KR" altLang="en-US" sz="1300" b="1" dirty="0" err="1">
                <a:solidFill>
                  <a:srgbClr val="FF0000"/>
                </a:solidFill>
              </a:rPr>
              <a:t>백테스트</a:t>
            </a:r>
            <a:r>
              <a:rPr lang="ko-KR" altLang="en-US" sz="1300" b="1" dirty="0">
                <a:solidFill>
                  <a:srgbClr val="FF0000"/>
                </a:solidFill>
              </a:rPr>
              <a:t> 수익률 차트</a:t>
            </a:r>
          </a:p>
        </p:txBody>
      </p:sp>
      <p:cxnSp>
        <p:nvCxnSpPr>
          <p:cNvPr id="22" name="꺾인 연결선 9"/>
          <p:cNvCxnSpPr/>
          <p:nvPr/>
        </p:nvCxnSpPr>
        <p:spPr>
          <a:xfrm>
            <a:off x="4136427" y="4971583"/>
            <a:ext cx="6546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713000" y="4826883"/>
            <a:ext cx="12642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연간 전략의 수익률 그래프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755" y="2044564"/>
            <a:ext cx="1935564" cy="246221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&lt;Comulative</a:t>
            </a:r>
            <a:r>
              <a:rPr lang="en-US" altLang="ko-KR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return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lang="ko-KR" altLang="en-US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pic>
        <p:nvPicPr>
          <p:cNvPr id="1027" name="Picture 3" descr="C:\Users\owner\Desktop\New Mockup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27" y="2291987"/>
            <a:ext cx="3947361" cy="36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312953" y="2045352"/>
            <a:ext cx="1450656" cy="246221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Weight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lang="ko-KR" altLang="en-US" sz="10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cxnSp>
        <p:nvCxnSpPr>
          <p:cNvPr id="29" name="꺾인 연결선 9"/>
          <p:cNvCxnSpPr/>
          <p:nvPr/>
        </p:nvCxnSpPr>
        <p:spPr>
          <a:xfrm>
            <a:off x="9863256" y="3634456"/>
            <a:ext cx="82557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9"/>
          <p:cNvCxnSpPr/>
          <p:nvPr/>
        </p:nvCxnSpPr>
        <p:spPr>
          <a:xfrm>
            <a:off x="10059444" y="4893760"/>
            <a:ext cx="73132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598551" y="3494692"/>
            <a:ext cx="12537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현재 투자비중 차트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03037" y="4747566"/>
            <a:ext cx="1149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FF0000"/>
                </a:solidFill>
              </a:rPr>
              <a:t>역사적 투자비중</a:t>
            </a:r>
            <a:r>
              <a:rPr lang="en-US" altLang="ko-KR" sz="1300" b="1" dirty="0">
                <a:solidFill>
                  <a:srgbClr val="FF0000"/>
                </a:solidFill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</a:rPr>
              <a:t>차트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2225" y="103557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 </a:t>
            </a:r>
            <a:r>
              <a:rPr lang="ko-KR" altLang="en-US" b="1" dirty="0" smtClean="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2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2.5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구성도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C:\Users\owner\Desktop\New Mockup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63" y="1541350"/>
            <a:ext cx="3947361" cy="36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98263" y="1264351"/>
            <a:ext cx="1664158" cy="276999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lang="en-US" altLang="ko-KR" sz="12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Raw Data </a:t>
            </a:r>
            <a:r>
              <a:rPr lang="ko-KR" altLang="en-US" sz="1200" b="1" dirty="0" err="1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클릭시</a:t>
            </a:r>
            <a:r>
              <a:rPr lang="ko-KR" altLang="en-US" sz="1200" b="1" dirty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&gt;</a:t>
            </a:r>
          </a:p>
        </p:txBody>
      </p:sp>
      <p:cxnSp>
        <p:nvCxnSpPr>
          <p:cNvPr id="6" name="꺾인 연결선 9"/>
          <p:cNvCxnSpPr/>
          <p:nvPr/>
        </p:nvCxnSpPr>
        <p:spPr>
          <a:xfrm>
            <a:off x="7428645" y="2803248"/>
            <a:ext cx="739068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67713" y="2672253"/>
            <a:ext cx="15015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</a:rPr>
              <a:t>유니버스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</a:rPr>
              <a:t>투자대상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의 수익률 차트</a:t>
            </a:r>
          </a:p>
        </p:txBody>
      </p:sp>
      <p:cxnSp>
        <p:nvCxnSpPr>
          <p:cNvPr id="8" name="꺾인 연결선 9"/>
          <p:cNvCxnSpPr/>
          <p:nvPr/>
        </p:nvCxnSpPr>
        <p:spPr>
          <a:xfrm>
            <a:off x="7466016" y="4091429"/>
            <a:ext cx="65469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120707" y="3957036"/>
            <a:ext cx="126426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solidFill>
                  <a:srgbClr val="FF0000"/>
                </a:solidFill>
              </a:rPr>
              <a:t>유니버스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ko-KR" altLang="en-US" sz="1500" b="1" dirty="0">
                <a:solidFill>
                  <a:srgbClr val="FF0000"/>
                </a:solidFill>
              </a:rPr>
              <a:t>투자대상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의 투자 비중</a:t>
            </a: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크롤링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45" y="1280160"/>
            <a:ext cx="9963731" cy="47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err="1" smtClean="0">
                <a:solidFill>
                  <a:schemeClr val="tx1"/>
                </a:solidFill>
                <a:latin typeface="+mn-ea"/>
              </a:rPr>
              <a:t>크롤링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71" y="1008422"/>
            <a:ext cx="10978557" cy="51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907429" y="120965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69014" y="1520837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rgbClr val="333333"/>
              </a:buClr>
              <a:buSzPct val="25000"/>
              <a:defRPr lang="ko-KR" altLang="en-US"/>
            </a:pP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1. F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조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소개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2. GTAA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프로젝트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소개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2.1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개발동기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2.2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개발내용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 </a:t>
            </a:r>
            <a:r>
              <a:rPr lang="ko-KR" altLang="en-US" sz="2200" b="1" dirty="0" err="1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기대방안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2.4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개발환경</a:t>
            </a: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	2.5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흐름도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및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구성도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3. GTAA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진행상황</a:t>
            </a:r>
            <a:endParaRPr lang="en-US" altLang="ko-KR" sz="2200" b="1" dirty="0" smtClean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GitHub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업데이트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5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</a:t>
            </a:r>
            <a:r>
              <a:rPr lang="ko-KR" altLang="en-US" sz="2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계획일정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6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GTAA </a:t>
            </a:r>
            <a:r>
              <a:rPr lang="ko-KR" altLang="en-US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다음 주 계획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94490" y="120965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</a:p>
        </p:txBody>
      </p:sp>
      <p:sp>
        <p:nvSpPr>
          <p:cNvPr id="34" name="포인트가 5개인 별 33"/>
          <p:cNvSpPr/>
          <p:nvPr/>
        </p:nvSpPr>
        <p:spPr>
          <a:xfrm>
            <a:off x="8482135" y="109918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rgbClr val="45C8DC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1" kern="0" dirty="0">
                <a:solidFill>
                  <a:srgbClr val="FA4E7E"/>
                </a:solidFill>
              </a:rPr>
              <a:t>PRESENTATION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CONTENTS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코드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1" y="1533009"/>
            <a:ext cx="10978200" cy="39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코드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25" y="931573"/>
            <a:ext cx="8782050" cy="55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양쪽 모서리가 둥근 사각형 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영상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KakaoTalk_Video_20190929_1359_41_74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05254" y="965199"/>
            <a:ext cx="8774938" cy="53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4. GitHub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49" y="965199"/>
            <a:ext cx="11021002" cy="543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양쪽 모서리가 둥근 사각형 2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계획 일정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포인트가 5개인 별 3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Google Shape;1282;p180"/>
          <p:cNvGraphicFramePr/>
          <p:nvPr>
            <p:extLst>
              <p:ext uri="{D42A27DB-BD31-4B8C-83A1-F6EECF244321}">
                <p14:modId xmlns:p14="http://schemas.microsoft.com/office/powerpoint/2010/main" val="4164776934"/>
              </p:ext>
            </p:extLst>
          </p:nvPr>
        </p:nvGraphicFramePr>
        <p:xfrm>
          <a:off x="780286" y="965199"/>
          <a:ext cx="10716770" cy="5386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42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98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17399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추진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수행기간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9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 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r>
                        <a:rPr lang="en-US" sz="1600" b="1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경제&amp;투자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스터디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꾸준히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회의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계획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data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guide에서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데이터수집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(1주)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R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(3주)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i="0" u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 및 테스트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양쪽 모서리가 둥근 사각형 3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6</a:t>
            </a:r>
            <a:r>
              <a:rPr lang="en-US" altLang="ko-KR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다음주 계획</a:t>
            </a:r>
          </a:p>
        </p:txBody>
      </p:sp>
      <p:sp>
        <p:nvSpPr>
          <p:cNvPr id="36" name="포인트가 5개인 별 35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1462405" y="2542678"/>
            <a:ext cx="3188617" cy="3146921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 rot="5400000">
            <a:off x="3112087" y="2635894"/>
            <a:ext cx="1820596" cy="644298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7340189" y="2547193"/>
            <a:ext cx="3135900" cy="3142406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 rot="5400000">
            <a:off x="8985851" y="2644428"/>
            <a:ext cx="1817984" cy="633646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656153" y="2111176"/>
            <a:ext cx="3104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2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801061" y="2314411"/>
            <a:ext cx="462271" cy="103970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778368" y="2106662"/>
            <a:ext cx="315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678845" y="2327167"/>
            <a:ext cx="454629" cy="103820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1701453" y="3201994"/>
            <a:ext cx="2629634" cy="1055674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>
                <a:solidFill>
                  <a:srgbClr val="FFFFFF"/>
                </a:solidFill>
              </a:rPr>
              <a:t>전체적인 </a:t>
            </a:r>
            <a:r>
              <a:rPr lang="en-US" altLang="ko-KR" sz="3200" b="1" i="1">
                <a:solidFill>
                  <a:srgbClr val="FFFFFF"/>
                </a:solidFill>
              </a:rPr>
              <a:t>UI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>
                <a:solidFill>
                  <a:srgbClr val="FFFFFF"/>
                </a:solidFill>
              </a:rPr>
              <a:t>디자인 변경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7637334" y="3206508"/>
            <a:ext cx="2586159" cy="1055674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>
                <a:solidFill>
                  <a:srgbClr val="FFFFFF"/>
                </a:solidFill>
              </a:rPr>
              <a:t>웹 페이지</a:t>
            </a:r>
            <a:endParaRPr lang="en-US" altLang="ko-KR" sz="3200" b="1" i="1" dirty="0" smtClean="0">
              <a:solidFill>
                <a:srgbClr val="FFFFFF"/>
              </a:solidFill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>
                <a:solidFill>
                  <a:srgbClr val="FFFFFF"/>
                </a:solidFill>
              </a:rPr>
              <a:t>구현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4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29;p191"/>
          <p:cNvSpPr txBox="1"/>
          <p:nvPr/>
        </p:nvSpPr>
        <p:spPr>
          <a:xfrm>
            <a:off x="1338262" y="1554162"/>
            <a:ext cx="23766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5800"/>
              <a:buFont typeface="Malgun Gothic"/>
              <a:buNone/>
            </a:pPr>
            <a:r>
              <a:rPr lang="en-US" sz="58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en-US" sz="4700" b="1" i="0" u="none" dirty="0"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en-US" sz="5800" b="1" i="0" u="none" dirty="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dirty="0"/>
          </a:p>
        </p:txBody>
      </p:sp>
      <p:cxnSp>
        <p:nvCxnSpPr>
          <p:cNvPr id="15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1859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37;p1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3962" y="2279650"/>
            <a:ext cx="6529386" cy="4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1223962" y="1417876"/>
            <a:ext cx="3558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rgbClr val="45C8DC"/>
                </a:solidFill>
              </a:rPr>
              <a:t>감</a:t>
            </a:r>
            <a:r>
              <a:rPr lang="ko-KR" altLang="en-US" sz="5000" b="1" dirty="0"/>
              <a:t>사합니다</a:t>
            </a:r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20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양쪽 모서리가 둥근 사각형 1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1. F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조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포인트가 5개인 별 2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282534" y="4103085"/>
            <a:ext cx="27723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최영규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010.2019.0700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dudrb1418@gmail.com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dudrb1418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및 개발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66" y="1023050"/>
            <a:ext cx="2010684" cy="2680912"/>
          </a:xfrm>
          <a:prstGeom prst="rect">
            <a:avLst/>
          </a:prstGeom>
        </p:spPr>
      </p:pic>
      <p:pic>
        <p:nvPicPr>
          <p:cNvPr id="92" name="Google Shape;1147;p171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3845966" y="3788125"/>
            <a:ext cx="2026430" cy="2680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07" y="3788125"/>
            <a:ext cx="2026430" cy="2680912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21885" y="1444048"/>
            <a:ext cx="318319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김민찬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010.2864.3564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minclasse@gmail.com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minclasse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크롤링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521885" y="4103085"/>
            <a:ext cx="318319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박유영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010.9616.4766</a:t>
            </a:r>
          </a:p>
          <a:p>
            <a:pPr algn="r"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yuyong001@naver.comg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</a:t>
            </a: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parkyuyong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활용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웹구현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282534" y="1444048"/>
            <a:ext cx="27723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홍성주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010.8857.6301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tjdwn0817@naver.com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season0304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 및 개발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7" name="Google Shape;1146;p171" descr="C:\Users\User\Desktop\캡처.JPG"/>
          <p:cNvPicPr/>
          <p:nvPr/>
        </p:nvPicPr>
        <p:blipFill rotWithShape="1">
          <a:blip r:embed="rId7">
            <a:alphaModFix/>
          </a:blip>
          <a:srcRect/>
          <a:stretch>
            <a:fillRect/>
          </a:stretch>
        </p:blipFill>
        <p:spPr>
          <a:xfrm>
            <a:off x="6168207" y="1023050"/>
            <a:ext cx="2003679" cy="2680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42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6878C6-9DBC-4361-856F-A1027230E059}"/>
              </a:ext>
            </a:extLst>
          </p:cNvPr>
          <p:cNvSpPr/>
          <p:nvPr/>
        </p:nvSpPr>
        <p:spPr>
          <a:xfrm>
            <a:off x="883218" y="412686"/>
            <a:ext cx="91730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000" b="1" i="1" kern="0" dirty="0"/>
              <a:t>WHAT IS GTAA</a:t>
            </a:r>
            <a:r>
              <a:rPr lang="en-US" altLang="ko-KR" sz="8000" b="1" i="1" kern="0" dirty="0">
                <a:solidFill>
                  <a:srgbClr val="45C8DC"/>
                </a:solidFill>
              </a:rPr>
              <a:t>?</a:t>
            </a:r>
          </a:p>
        </p:txBody>
      </p:sp>
      <p:sp>
        <p:nvSpPr>
          <p:cNvPr id="73" name="Google Shape;1159;p172"/>
          <p:cNvSpPr txBox="1"/>
          <p:nvPr/>
        </p:nvSpPr>
        <p:spPr>
          <a:xfrm>
            <a:off x="1951831" y="2253296"/>
            <a:ext cx="4544567" cy="3465389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lobal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actical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sset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전술적 자산 배분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1951832" y="1692909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5794965" y="3862069"/>
            <a:ext cx="4109624" cy="259245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전세계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자산지수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(ETF)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과거 데이터를 분석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및 시뮬레이션을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통하여 안정적인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자산증식을 목표로 하는 웹페이지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구현 목표</a:t>
            </a:r>
            <a:endParaRPr sz="2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5980926" y="3363126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04D58B7-F56A-4E9A-9EE7-026E80E99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44" y="3022904"/>
            <a:ext cx="9994804" cy="2798544"/>
          </a:xfrm>
          <a:prstGeom prst="rect">
            <a:avLst/>
          </a:prstGeom>
        </p:spPr>
      </p:pic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 flipH="1">
            <a:off x="381000" y="1059988"/>
            <a:ext cx="5811981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29340" y="1203348"/>
            <a:ext cx="3328117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45C8DC"/>
                </a:solidFill>
              </a:rPr>
              <a:t>WHAT IS Asset?</a:t>
            </a: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 descr="액세서리이(가) 표시된 사진&#10;&#10;자동 생성된 설명">
            <a:extLst>
              <a:ext uri="{FF2B5EF4-FFF2-40B4-BE49-F238E27FC236}">
                <a16:creationId xmlns:a16="http://schemas.microsoft.com/office/drawing/2014/main" id="{20468687-E43B-4440-BDE9-EC0EF516C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73" y="2312882"/>
            <a:ext cx="8109853" cy="4046354"/>
          </a:xfrm>
          <a:prstGeom prst="rect">
            <a:avLst/>
          </a:prstGeom>
        </p:spPr>
      </p:pic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0763" y="1274136"/>
            <a:ext cx="5458690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45C8DC"/>
                </a:solidFill>
              </a:rPr>
              <a:t>WHAT IS </a:t>
            </a:r>
            <a:r>
              <a:rPr lang="en-US" altLang="ko-KR" sz="3200" b="1" i="1" dirty="0" smtClean="0">
                <a:solidFill>
                  <a:srgbClr val="45C8DC"/>
                </a:solidFill>
              </a:rPr>
              <a:t>Asset  Allocation?</a:t>
            </a:r>
            <a:endParaRPr lang="en-US" altLang="ko-KR" sz="3200" b="1" i="1" dirty="0">
              <a:solidFill>
                <a:srgbClr val="45C8DC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flipH="1">
            <a:off x="381000" y="1059988"/>
            <a:ext cx="5811981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3710940"/>
            <a:ext cx="78867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bond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775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9FDF75A3-60DC-4ED8-8880-0B2AD40FB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2681636"/>
            <a:ext cx="10176701" cy="3675527"/>
          </a:xfrm>
          <a:prstGeom prst="rect">
            <a:avLst/>
          </a:prstGeom>
        </p:spPr>
      </p:pic>
      <p:sp>
        <p:nvSpPr>
          <p:cNvPr id="23" name="포인트가 5개인 별 2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flipH="1">
            <a:off x="380999" y="1059988"/>
            <a:ext cx="7529945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3507" y="1284835"/>
            <a:ext cx="6864927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>
                <a:solidFill>
                  <a:srgbClr val="45C8DC"/>
                </a:solidFill>
              </a:rPr>
              <a:t>WHAT IS </a:t>
            </a:r>
            <a:r>
              <a:rPr lang="en-US" altLang="ko-KR" sz="3200" b="1" i="1" dirty="0" smtClean="0">
                <a:solidFill>
                  <a:srgbClr val="45C8DC"/>
                </a:solidFill>
              </a:rPr>
              <a:t>Tactical Asset Allocation?</a:t>
            </a:r>
            <a:endParaRPr lang="en-US" altLang="ko-KR" sz="3200" b="1" i="1" dirty="0">
              <a:solidFill>
                <a:srgbClr val="45C8DC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" name="그림 1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4645A8C-A60B-41FF-80D9-F00858F6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452283"/>
            <a:ext cx="9527407" cy="430618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39378" y="1444048"/>
            <a:ext cx="7303517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200" b="1" i="1" dirty="0" smtClean="0">
                <a:solidFill>
                  <a:srgbClr val="45C8DC"/>
                </a:solidFill>
              </a:rPr>
              <a:t>Global Tactical Asset Allocation</a:t>
            </a:r>
            <a:endParaRPr lang="en-US" altLang="ko-KR" sz="3200" b="1" i="1" dirty="0">
              <a:solidFill>
                <a:srgbClr val="45C8DC"/>
              </a:solidFill>
            </a:endParaRPr>
          </a:p>
          <a:p>
            <a:pPr algn="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 flipH="1">
            <a:off x="381000" y="1289119"/>
            <a:ext cx="7529945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noFill/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양쪽 모서리가 둥근 사각형 11"/>
          <p:cNvSpPr/>
          <p:nvPr/>
        </p:nvSpPr>
        <p:spPr>
          <a:xfrm>
            <a:off x="937951" y="110473"/>
            <a:ext cx="465718" cy="91739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3606" y="419099"/>
            <a:ext cx="11805140" cy="6385747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225012" y="110474"/>
            <a:ext cx="5554828" cy="630622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err="1">
                <a:solidFill>
                  <a:schemeClr val="tx1"/>
                </a:solidFill>
                <a:latin typeface="+mn-ea"/>
              </a:rPr>
              <a:t>개발동기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포인트가 5개인 별 14"/>
          <p:cNvSpPr/>
          <p:nvPr/>
        </p:nvSpPr>
        <p:spPr>
          <a:xfrm>
            <a:off x="6512656" y="0"/>
            <a:ext cx="263689" cy="271152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CC111B8-710F-4974-B4AE-2F1920B3E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64" y="4082864"/>
            <a:ext cx="4668134" cy="262566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90598BE-E7E0-470B-BE4D-97D81E68A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975" y="1373154"/>
            <a:ext cx="4876833" cy="2709710"/>
          </a:xfrm>
          <a:prstGeom prst="rect">
            <a:avLst/>
          </a:prstGeom>
        </p:spPr>
      </p:pic>
      <p:pic>
        <p:nvPicPr>
          <p:cNvPr id="9" name="그림 8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153C78-6996-434A-9FAB-ADD288626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" y="4147873"/>
            <a:ext cx="4500868" cy="2560658"/>
          </a:xfrm>
          <a:prstGeom prst="rect">
            <a:avLst/>
          </a:prstGeom>
        </p:spPr>
      </p:pic>
      <p:pic>
        <p:nvPicPr>
          <p:cNvPr id="22" name="그림 21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B8D9A6A8-E9EF-4F47-827C-C785EFA36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42" y="1738374"/>
            <a:ext cx="4366133" cy="26710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E16974-4446-4D98-A40A-75EBBA9B5945}"/>
              </a:ext>
            </a:extLst>
          </p:cNvPr>
          <p:cNvSpPr txBox="1"/>
          <p:nvPr/>
        </p:nvSpPr>
        <p:spPr>
          <a:xfrm>
            <a:off x="1462404" y="1507093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STOCK</a:t>
            </a:r>
            <a:r>
              <a:rPr lang="ko-KR" alt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25A54-5EE1-463F-92B4-511EBD5F8E3D}"/>
              </a:ext>
            </a:extLst>
          </p:cNvPr>
          <p:cNvSpPr txBox="1"/>
          <p:nvPr/>
        </p:nvSpPr>
        <p:spPr>
          <a:xfrm>
            <a:off x="6512656" y="1457197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JAPAN STOCK</a:t>
            </a:r>
            <a:r>
              <a:rPr lang="ko-KR" altLang="en-US" dirty="0">
                <a:latin typeface="+mn-ea"/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2DE42-502E-4CF2-8332-9EC9BB85373D}"/>
              </a:ext>
            </a:extLst>
          </p:cNvPr>
          <p:cNvSpPr txBox="1"/>
          <p:nvPr/>
        </p:nvSpPr>
        <p:spPr>
          <a:xfrm>
            <a:off x="8304549" y="4746994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GOLD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BE435A-E998-4133-8852-461D7B8CE766}"/>
              </a:ext>
            </a:extLst>
          </p:cNvPr>
          <p:cNvSpPr txBox="1"/>
          <p:nvPr/>
        </p:nvSpPr>
        <p:spPr>
          <a:xfrm>
            <a:off x="1462405" y="4510000"/>
            <a:ext cx="209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DOLLAR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0B770-A391-494D-8EFF-78521E1E8E5E}"/>
              </a:ext>
            </a:extLst>
          </p:cNvPr>
          <p:cNvSpPr txBox="1"/>
          <p:nvPr/>
        </p:nvSpPr>
        <p:spPr>
          <a:xfrm>
            <a:off x="907107" y="907342"/>
            <a:ext cx="8784378" cy="535531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i="1" dirty="0"/>
              <a:t>Why we should do asset allocation?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53526" y="18408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니케이</a:t>
            </a:r>
            <a:r>
              <a:rPr lang="ko-KR" altLang="en-US" dirty="0" smtClean="0"/>
              <a:t> 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34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1579</Words>
  <Application>Microsoft Office PowerPoint</Application>
  <PresentationFormat>와이드스크린</PresentationFormat>
  <Paragraphs>363</Paragraphs>
  <Slides>27</Slides>
  <Notes>24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Dotum</vt:lpstr>
      <vt:lpstr>Malgun Gothic</vt:lpstr>
      <vt:lpstr>Malgun Gothic</vt:lpstr>
      <vt:lpstr>야놀자 야체 B</vt:lpstr>
      <vt:lpstr>함초롬돋움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김 민찬</cp:lastModifiedBy>
  <cp:revision>97</cp:revision>
  <dcterms:created xsi:type="dcterms:W3CDTF">2019-09-19T08:05:39Z</dcterms:created>
  <dcterms:modified xsi:type="dcterms:W3CDTF">2019-09-30T15:57:26Z</dcterms:modified>
</cp:coreProperties>
</file>