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42" r:id="rId3"/>
    <p:sldId id="429" r:id="rId4"/>
    <p:sldId id="443" r:id="rId5"/>
    <p:sldId id="441" r:id="rId6"/>
    <p:sldId id="445" r:id="rId7"/>
    <p:sldId id="446" r:id="rId8"/>
    <p:sldId id="447" r:id="rId9"/>
    <p:sldId id="455" r:id="rId10"/>
    <p:sldId id="449" r:id="rId11"/>
    <p:sldId id="456" r:id="rId12"/>
    <p:sldId id="450" r:id="rId13"/>
    <p:sldId id="454" r:id="rId14"/>
    <p:sldId id="439" r:id="rId15"/>
    <p:sldId id="438" r:id="rId16"/>
    <p:sldId id="436" r:id="rId17"/>
    <p:sldId id="437" r:id="rId18"/>
    <p:sldId id="44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9"/>
    <a:srgbClr val="BDC1CB"/>
    <a:srgbClr val="45C8DC"/>
    <a:srgbClr val="262A33"/>
    <a:srgbClr val="FBC096"/>
    <a:srgbClr val="8D87B9"/>
    <a:srgbClr val="FF9999"/>
    <a:srgbClr val="D7D8ED"/>
    <a:srgbClr val="B5B7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project.org/" TargetMode="External"/><Relationship Id="rId3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www.rstudio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inclass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 smtClean="0"/>
              <a:t>GTAA</a:t>
            </a:r>
            <a:endParaRPr lang="en-US" altLang="ko-KR" sz="9000" b="1" i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 smtClean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 smtClean="0"/>
              <a:t>actical</a:t>
            </a:r>
            <a:r>
              <a:rPr lang="en-US" altLang="ko-KR" sz="4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</a:t>
            </a:r>
            <a:r>
              <a:rPr lang="ko-KR" altLang="en-US" sz="4000" b="1" kern="0" dirty="0" smtClean="0"/>
              <a:t>전술적 </a:t>
            </a:r>
            <a:r>
              <a:rPr lang="ko-KR" altLang="en-US" sz="4000" b="1" kern="0" dirty="0"/>
              <a:t>자산 </a:t>
            </a:r>
            <a:r>
              <a:rPr lang="ko-KR" altLang="en-US" sz="4000" b="1" kern="0" dirty="0" smtClean="0"/>
              <a:t>배분</a:t>
            </a:r>
            <a:endParaRPr lang="en-US" altLang="ko-KR" sz="4000" b="1" kern="0" dirty="0" smtClean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09. 24</a:t>
            </a: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515176" y="1289118"/>
            <a:ext cx="4808992" cy="4877289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686840" y="1784473"/>
            <a:ext cx="3722928" cy="3856440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The reason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Why we should do asset allocation</a:t>
            </a:r>
            <a:r>
              <a:rPr lang="en-US" altLang="ko-KR" sz="3200" b="1" i="1" dirty="0" smtClean="0">
                <a:solidFill>
                  <a:srgbClr val="FFFFFF"/>
                </a:solidFill>
              </a:rPr>
              <a:t>?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3200" b="1" i="1" dirty="0">
              <a:solidFill>
                <a:srgbClr val="FFFFFF"/>
              </a:solidFill>
            </a:endParaRP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800" b="1" i="1" dirty="0" smtClean="0">
                <a:solidFill>
                  <a:srgbClr val="FFFFFF"/>
                </a:solidFill>
              </a:rPr>
              <a:t>Risk Minimization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800" b="1" i="1" dirty="0" smtClean="0">
                <a:solidFill>
                  <a:srgbClr val="FFFFFF"/>
                </a:solidFill>
              </a:rPr>
              <a:t>&amp;</a:t>
            </a: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800" b="1" i="1" dirty="0" smtClean="0">
                <a:solidFill>
                  <a:srgbClr val="FFFFFF"/>
                </a:solidFill>
              </a:rPr>
              <a:t>Optimal Return</a:t>
            </a:r>
            <a:endParaRPr lang="en-US" altLang="ko-KR" sz="2800" b="1" i="1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2320460" y="1113579"/>
            <a:ext cx="893900" cy="423370"/>
            <a:chOff x="6019801" y="1217099"/>
            <a:chExt cx="3943036" cy="12073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병합 13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병합 14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F7B0C90-C835-428B-ADA1-4865A9A6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08159"/>
            <a:ext cx="6553545" cy="48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99" y="1144412"/>
            <a:ext cx="2016603" cy="122179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82" y="1144412"/>
            <a:ext cx="2134145" cy="1221798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91" y="997359"/>
            <a:ext cx="2446989" cy="1368851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2" y="910197"/>
            <a:ext cx="2493174" cy="1525236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55A4C8FB-79D1-41FE-9179-4F933C81D5E8}"/>
              </a:ext>
            </a:extLst>
          </p:cNvPr>
          <p:cNvSpPr/>
          <p:nvPr/>
        </p:nvSpPr>
        <p:spPr>
          <a:xfrm>
            <a:off x="3012222" y="1513579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111AE2BE-4907-477A-AD89-38D5A9B39515}"/>
              </a:ext>
            </a:extLst>
          </p:cNvPr>
          <p:cNvSpPr/>
          <p:nvPr/>
        </p:nvSpPr>
        <p:spPr>
          <a:xfrm>
            <a:off x="607979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16C2DEDF-B5F0-44BC-824E-D7ACDB9F5E67}"/>
              </a:ext>
            </a:extLst>
          </p:cNvPr>
          <p:cNvSpPr/>
          <p:nvPr/>
        </p:nvSpPr>
        <p:spPr>
          <a:xfrm>
            <a:off x="901921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DEFB0-B4FA-419B-BB65-54A28863EC08}"/>
              </a:ext>
            </a:extLst>
          </p:cNvPr>
          <p:cNvSpPr txBox="1"/>
          <p:nvPr/>
        </p:nvSpPr>
        <p:spPr>
          <a:xfrm>
            <a:off x="5137469" y="2931823"/>
            <a:ext cx="18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Stragic</a:t>
            </a:r>
            <a:r>
              <a:rPr lang="en-US" altLang="ko-KR" dirty="0"/>
              <a:t> </a:t>
            </a:r>
            <a:r>
              <a:rPr lang="en-US" altLang="ko-KR" dirty="0" err="1"/>
              <a:t>Algoritms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BF367E3-E10F-480E-8B24-5C2D3D9E11CC}"/>
              </a:ext>
            </a:extLst>
          </p:cNvPr>
          <p:cNvSpPr/>
          <p:nvPr/>
        </p:nvSpPr>
        <p:spPr>
          <a:xfrm>
            <a:off x="5488199" y="3561078"/>
            <a:ext cx="340415" cy="513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DB16EE-5146-4281-B50F-CB1C9589B9E4}"/>
              </a:ext>
            </a:extLst>
          </p:cNvPr>
          <p:cNvSpPr/>
          <p:nvPr/>
        </p:nvSpPr>
        <p:spPr>
          <a:xfrm>
            <a:off x="5570321" y="2657439"/>
            <a:ext cx="176169" cy="24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지도, 나무이(가) 표시된 사진&#10;&#10;자동 생성된 설명">
            <a:extLst>
              <a:ext uri="{FF2B5EF4-FFF2-40B4-BE49-F238E27FC236}">
                <a16:creationId xmlns:a16="http://schemas.microsoft.com/office/drawing/2014/main" id="{CC50725B-4012-44AD-A535-897D895ED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9" y="4074543"/>
            <a:ext cx="7983064" cy="25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651949" y="1106488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과거 수익률 그래프 제공</a:t>
            </a:r>
            <a:endParaRPr lang="en-US" sz="3000" b="1" i="0" u="none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651949" y="546100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2.2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개발내용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Google Shape;1159;p172"/>
          <p:cNvSpPr txBox="1"/>
          <p:nvPr/>
        </p:nvSpPr>
        <p:spPr>
          <a:xfrm>
            <a:off x="651949" y="398465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/>
              <a:t>연간 수익률 차트 제공</a:t>
            </a:r>
            <a:endParaRPr sz="3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59;p172"/>
          <p:cNvSpPr txBox="1"/>
          <p:nvPr/>
        </p:nvSpPr>
        <p:spPr>
          <a:xfrm>
            <a:off x="6344778" y="397923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자산 구성 비율 추천</a:t>
            </a:r>
            <a:endParaRPr lang="en-US" sz="3000" b="1" i="0" u="none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9;p172"/>
          <p:cNvSpPr txBox="1"/>
          <p:nvPr/>
        </p:nvSpPr>
        <p:spPr>
          <a:xfrm>
            <a:off x="6344778" y="1105807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고객의 현재 포트폴리오</a:t>
            </a:r>
            <a:endParaRPr lang="en-US" altLang="ko-KR" sz="3000" b="1" i="0" u="none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r>
              <a:rPr lang="ko-KR" altLang="en-US" sz="3000" b="1" dirty="0" smtClean="0">
                <a:solidFill>
                  <a:schemeClr val="dk1"/>
                </a:solidFill>
                <a:latin typeface="+mn-ea"/>
                <a:ea typeface="Arial"/>
                <a:cs typeface="Arial"/>
                <a:sym typeface="Arial"/>
              </a:rPr>
              <a:t>구성 비율 제공</a:t>
            </a:r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650056" y="3417192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7" name="Google Shape;1164;p172"/>
          <p:cNvSpPr txBox="1"/>
          <p:nvPr/>
        </p:nvSpPr>
        <p:spPr>
          <a:xfrm>
            <a:off x="10129461" y="3398941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 smtClean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5" name="Google Shape;1164;p172"/>
          <p:cNvSpPr txBox="1"/>
          <p:nvPr/>
        </p:nvSpPr>
        <p:spPr>
          <a:xfrm>
            <a:off x="10129461" y="476373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 smtClean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3690329" y="2248003"/>
            <a:ext cx="3720894" cy="359860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3000" b="1" dirty="0"/>
              <a:t>일반인들도 쉽게 펀드매니저들이 투자하는 방식으로 스스로 투자할 수 있으며 </a:t>
            </a:r>
            <a:endParaRPr lang="ko-KR" altLang="en-US" sz="3000" b="1" dirty="0"/>
          </a:p>
          <a:p>
            <a:r>
              <a:rPr lang="ko-KR" altLang="en-US" sz="3000" b="1" dirty="0" smtClean="0"/>
              <a:t>자신이 </a:t>
            </a:r>
            <a:r>
              <a:rPr lang="ko-KR" altLang="en-US" sz="3000" b="1" dirty="0"/>
              <a:t>원하는 투자전략을 만들 수 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기대방안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722719" y="1415112"/>
            <a:ext cx="2580919" cy="362883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kern="0" dirty="0">
              <a:latin typeface="+mn-ea"/>
              <a:sym typeface="Arial"/>
            </a:endParaRPr>
          </a:p>
          <a:p>
            <a:endParaRPr lang="en-US" altLang="ko-KR" sz="3000" b="1" i="0" u="none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일반인들도 쉽게 전세계 자산에 투자 할 수 있다</a:t>
            </a:r>
            <a:r>
              <a:rPr lang="en-US" altLang="ko-KR" sz="12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b="1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722720" y="854725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3960887" y="1643728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7683910" y="1085021"/>
            <a:ext cx="3937819" cy="361971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b="1" dirty="0" smtClean="0">
              <a:latin typeface="+mn-ea"/>
            </a:endParaRPr>
          </a:p>
          <a:p>
            <a:endParaRPr lang="en-US" altLang="ko-KR" sz="3000" b="1" dirty="0">
              <a:latin typeface="+mn-ea"/>
            </a:endParaRPr>
          </a:p>
          <a:p>
            <a:r>
              <a:rPr lang="ko-KR" altLang="en-US" sz="3000" b="1" dirty="0" smtClean="0">
                <a:latin typeface="+mn-ea"/>
              </a:rPr>
              <a:t>펀드를 </a:t>
            </a:r>
            <a:r>
              <a:rPr lang="ko-KR" altLang="en-US" sz="3000" b="1" dirty="0">
                <a:latin typeface="+mn-ea"/>
              </a:rPr>
              <a:t>들지 않기 때문에 거래수수료 및 운용 수수료를 </a:t>
            </a:r>
            <a:r>
              <a:rPr lang="ko-KR" altLang="en-US" sz="3000" b="1" dirty="0" smtClean="0">
                <a:latin typeface="+mn-ea"/>
              </a:rPr>
              <a:t>최소화 함으로써 기대 수익률을 높일 수 있다</a:t>
            </a:r>
            <a:r>
              <a:rPr lang="en-US" altLang="ko-KR" sz="3000" b="1" dirty="0" smtClean="0">
                <a:latin typeface="+mn-ea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64;p172"/>
          <p:cNvSpPr txBox="1"/>
          <p:nvPr/>
        </p:nvSpPr>
        <p:spPr>
          <a:xfrm>
            <a:off x="7709457" y="546099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 smtClean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2.4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개발환경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22;p176"/>
          <p:cNvSpPr txBox="1"/>
          <p:nvPr/>
        </p:nvSpPr>
        <p:spPr>
          <a:xfrm>
            <a:off x="1298016" y="2315485"/>
            <a:ext cx="1512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800" b="1" i="0" u="none" dirty="0" err="1" smtClean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</a:t>
            </a:r>
            <a:endParaRPr lang="ko-KR" altLang="en-US"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endParaRPr lang="ko-KR" dirty="0"/>
          </a:p>
        </p:txBody>
      </p:sp>
      <p:sp>
        <p:nvSpPr>
          <p:cNvPr id="9" name="Google Shape;1224;p176"/>
          <p:cNvSpPr txBox="1"/>
          <p:nvPr/>
        </p:nvSpPr>
        <p:spPr>
          <a:xfrm>
            <a:off x="1373765" y="4484648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활용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 제작</a:t>
            </a: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lang="ko-KR" sz="1600"/>
          </a:p>
        </p:txBody>
      </p:sp>
      <p:sp>
        <p:nvSpPr>
          <p:cNvPr id="14" name="Google Shape;1224;p176"/>
          <p:cNvSpPr txBox="1"/>
          <p:nvPr/>
        </p:nvSpPr>
        <p:spPr>
          <a:xfrm>
            <a:off x="1424321" y="5625520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402" y="5610988"/>
            <a:ext cx="2979616" cy="31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>
                <a:latin typeface="맑은 고딕"/>
                <a:ea typeface="맑은 고딕"/>
                <a:cs typeface="맑은 고딕"/>
              </a:rPr>
              <a:t>Windows 10 / 64bit</a:t>
            </a:r>
            <a:r>
              <a:rPr lang="ko-KR" altLang="en-US" sz="1500" b="1" dirty="0">
                <a:latin typeface="맑은 고딕"/>
                <a:ea typeface="맑은 고딕"/>
                <a:cs typeface="맑은 고딕"/>
              </a:rPr>
              <a:t> 운영체제</a:t>
            </a:r>
          </a:p>
        </p:txBody>
      </p:sp>
      <p:sp>
        <p:nvSpPr>
          <p:cNvPr id="16" name="Google Shape;1224;p176"/>
          <p:cNvSpPr txBox="1"/>
          <p:nvPr/>
        </p:nvSpPr>
        <p:spPr>
          <a:xfrm>
            <a:off x="1328474" y="1244643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b="1" dirty="0" smtClean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lang="en-US" altLang="ko-KR" sz="1800" b="1" i="0" u="none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236"/>
          <p:cNvSpPr txBox="1"/>
          <p:nvPr/>
        </p:nvSpPr>
        <p:spPr>
          <a:xfrm>
            <a:off x="4013782" y="1255972"/>
            <a:ext cx="53025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 smtClean="0">
                <a:latin typeface="맑은 고딕"/>
                <a:ea typeface="맑은 고딕"/>
                <a:cs typeface="맑은 고딕"/>
              </a:rPr>
              <a:t>Yahoo </a:t>
            </a:r>
            <a:r>
              <a:rPr lang="en-US" altLang="ko-KR" sz="1500" b="1" dirty="0">
                <a:cs typeface="맑은 고딕"/>
              </a:rPr>
              <a:t>finance </a:t>
            </a:r>
            <a:r>
              <a:rPr lang="en-US" altLang="ko-KR" sz="1500" b="1" dirty="0">
                <a:cs typeface="맑은 고딕"/>
                <a:hlinkClick r:id="rId2"/>
              </a:rPr>
              <a:t>https://finance.yahoo.com/</a:t>
            </a:r>
            <a:endParaRPr lang="en-US" altLang="ko-KR" sz="1500" b="1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 descr="Rstudio shiny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7" y="4431604"/>
            <a:ext cx="821080" cy="9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29;p176"/>
          <p:cNvSpPr txBox="1"/>
          <p:nvPr/>
        </p:nvSpPr>
        <p:spPr>
          <a:xfrm>
            <a:off x="4013782" y="4576021"/>
            <a:ext cx="57242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smtClean="0">
                <a:latin typeface="Arial"/>
                <a:ea typeface="Arial"/>
                <a:cs typeface="Arial"/>
                <a:sym typeface="Arial"/>
              </a:rPr>
              <a:t>Shiny(</a:t>
            </a:r>
            <a:r>
              <a:rPr lang="en-US" sz="1600" b="1" dirty="0" err="1" smtClean="0"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1600" b="1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600" b="1" i="0" dirty="0" smtClean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6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shiny.rstudio.com/</a:t>
            </a:r>
            <a:endParaRPr dirty="0"/>
          </a:p>
        </p:txBody>
      </p:sp>
      <p:pic>
        <p:nvPicPr>
          <p:cNvPr id="2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12692" y="1088742"/>
            <a:ext cx="1001669" cy="96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12692" y="2422426"/>
            <a:ext cx="925084" cy="737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4" y="3265901"/>
            <a:ext cx="2609559" cy="915828"/>
          </a:xfrm>
          <a:prstGeom prst="rect">
            <a:avLst/>
          </a:prstGeom>
        </p:spPr>
      </p:pic>
      <p:sp>
        <p:nvSpPr>
          <p:cNvPr id="31" name="Google Shape;1228;p176"/>
          <p:cNvSpPr txBox="1"/>
          <p:nvPr/>
        </p:nvSpPr>
        <p:spPr>
          <a:xfrm>
            <a:off x="4013782" y="2317385"/>
            <a:ext cx="4391100" cy="1446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sz="1600" b="1" i="0" dirty="0" smtClean="0">
                <a:solidFill>
                  <a:schemeClr val="tx1"/>
                </a:solidFill>
                <a:sym typeface="Arial"/>
              </a:rPr>
              <a:t>R</a:t>
            </a:r>
            <a:endParaRPr lang="en-US" altLang="ko-KR" sz="1600" b="1" i="0" u="sng" dirty="0">
              <a:solidFill>
                <a:schemeClr val="hlink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dirty="0">
                <a:latin typeface="함초롬돋움"/>
                <a:ea typeface="함초롬돋움"/>
                <a:cs typeface="함초롬돋움"/>
                <a:hlinkClick r:id="rId8"/>
              </a:rPr>
              <a:t>https://www.r-project.org/</a:t>
            </a: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>
              <a:buSzPct val="25000"/>
              <a:defRPr lang="ko-KR" altLang="en-US"/>
            </a:pP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3.5.3</a:t>
            </a:r>
          </a:p>
          <a:p>
            <a:pPr>
              <a:buSzPct val="25000"/>
              <a:defRPr lang="ko-KR" altLang="en-US"/>
            </a:pP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endParaRPr 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013782" y="3447615"/>
            <a:ext cx="272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www.rstudio.com</a:t>
            </a:r>
            <a:endParaRPr lang="en-US" altLang="ko-KR" dirty="0" smtClean="0"/>
          </a:p>
          <a:p>
            <a:r>
              <a:rPr lang="en-US" altLang="ko-KR" b="1" dirty="0"/>
              <a:t>Server v1.2.5001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흐름도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선 화살표 연결선 13"/>
          <p:cNvSpPr/>
          <p:nvPr/>
        </p:nvSpPr>
        <p:spPr>
          <a:xfrm flipV="1">
            <a:off x="2023889" y="2386893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extBox 14"/>
          <p:cNvSpPr txBox="1"/>
          <p:nvPr/>
        </p:nvSpPr>
        <p:spPr>
          <a:xfrm>
            <a:off x="2020063" y="2421179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crawling</a:t>
            </a:r>
          </a:p>
        </p:txBody>
      </p:sp>
      <p:sp>
        <p:nvSpPr>
          <p:cNvPr id="38" name="TextBox 40"/>
          <p:cNvSpPr txBox="1"/>
          <p:nvPr/>
        </p:nvSpPr>
        <p:spPr>
          <a:xfrm>
            <a:off x="415911" y="3110229"/>
            <a:ext cx="20929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YAHOO FINANCE</a:t>
            </a:r>
            <a:r>
              <a:rPr sz="1800" b="0" dirty="0"/>
              <a:t> </a:t>
            </a:r>
          </a:p>
        </p:txBody>
      </p:sp>
      <p:pic>
        <p:nvPicPr>
          <p:cNvPr id="3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955" y="1770712"/>
            <a:ext cx="1285082" cy="123236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모서리가 둥근 직사각형"/>
          <p:cNvSpPr/>
          <p:nvPr/>
        </p:nvSpPr>
        <p:spPr>
          <a:xfrm>
            <a:off x="3441700" y="1839163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5" name="그림 24" descr="그림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4026" y="931081"/>
            <a:ext cx="1066476" cy="85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2"/>
                  <a:pt x="0" y="10795"/>
                </a:cubicBezTo>
                <a:cubicBezTo>
                  <a:pt x="0" y="16759"/>
                  <a:pt x="4836" y="21600"/>
                  <a:pt x="10800" y="21600"/>
                </a:cubicBezTo>
                <a:cubicBezTo>
                  <a:pt x="16764" y="21600"/>
                  <a:pt x="21600" y="16759"/>
                  <a:pt x="21600" y="10795"/>
                </a:cubicBezTo>
                <a:cubicBezTo>
                  <a:pt x="21600" y="4832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" name="TextBox 15"/>
          <p:cNvSpPr txBox="1"/>
          <p:nvPr/>
        </p:nvSpPr>
        <p:spPr>
          <a:xfrm>
            <a:off x="5181985" y="3904989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47" name="직선 화살표 연결선 42"/>
          <p:cNvSpPr/>
          <p:nvPr/>
        </p:nvSpPr>
        <p:spPr>
          <a:xfrm flipV="1">
            <a:off x="4999800" y="3819576"/>
            <a:ext cx="1131368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" name="the-nuts-bolts-of-seo-algorithms-png-425_425.png" descr="the-nuts-bolts-of-seo-algorithms-png-425_4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5292" y="2136859"/>
            <a:ext cx="908448" cy="908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tt.png" descr="t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42587" y="3171048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14"/>
          <p:cNvSpPr txBox="1"/>
          <p:nvPr/>
        </p:nvSpPr>
        <p:spPr>
          <a:xfrm>
            <a:off x="3631784" y="437967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51" name="TextBox 14"/>
          <p:cNvSpPr txBox="1"/>
          <p:nvPr/>
        </p:nvSpPr>
        <p:spPr>
          <a:xfrm>
            <a:off x="6242108" y="3097529"/>
            <a:ext cx="27646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Momentum Algorithm</a:t>
            </a:r>
          </a:p>
        </p:txBody>
      </p:sp>
      <p:sp>
        <p:nvSpPr>
          <p:cNvPr id="52" name="TextBox 14"/>
          <p:cNvSpPr txBox="1"/>
          <p:nvPr/>
        </p:nvSpPr>
        <p:spPr>
          <a:xfrm>
            <a:off x="6710086" y="1092207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 err="1"/>
              <a:t>RStudio</a:t>
            </a:r>
            <a:endParaRPr dirty="0"/>
          </a:p>
        </p:txBody>
      </p:sp>
      <p:sp>
        <p:nvSpPr>
          <p:cNvPr id="53" name="TextBox 14"/>
          <p:cNvSpPr txBox="1"/>
          <p:nvPr/>
        </p:nvSpPr>
        <p:spPr>
          <a:xfrm>
            <a:off x="7055007" y="3775359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&amp;</a:t>
            </a:r>
          </a:p>
        </p:txBody>
      </p:sp>
      <p:sp>
        <p:nvSpPr>
          <p:cNvPr id="54" name="TextBox 14"/>
          <p:cNvSpPr txBox="1"/>
          <p:nvPr/>
        </p:nvSpPr>
        <p:spPr>
          <a:xfrm>
            <a:off x="6242108" y="4365133"/>
            <a:ext cx="2764658" cy="101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/>
            </a:pPr>
            <a:r>
              <a:t>최소분산 알고리즘</a:t>
            </a:r>
          </a:p>
          <a:p>
            <a:pPr>
              <a:defRPr sz="1900" b="1"/>
            </a:pPr>
            <a:r>
              <a:t>최대분산 알고리즘</a:t>
            </a:r>
          </a:p>
          <a:p>
            <a:pPr>
              <a:defRPr sz="1900" b="1"/>
            </a:pPr>
            <a:r>
              <a:t>리스트페리터 알고리즘</a:t>
            </a:r>
          </a:p>
        </p:txBody>
      </p:sp>
      <p:sp>
        <p:nvSpPr>
          <p:cNvPr id="55" name="직선 화살표 연결선 42"/>
          <p:cNvSpPr/>
          <p:nvPr/>
        </p:nvSpPr>
        <p:spPr>
          <a:xfrm>
            <a:off x="9305139" y="317502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pnglot.com-bar-chart-png-6658.png" descr="pnglot.com-bar-chart-png-6658.png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10353207" y="2681414"/>
            <a:ext cx="1262633" cy="886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2" descr="Picture 2">
            <a:hlinkClick r:id="rId7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66526" y="1839163"/>
            <a:ext cx="963892" cy="111736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23"/>
          <p:cNvSpPr txBox="1"/>
          <p:nvPr/>
        </p:nvSpPr>
        <p:spPr>
          <a:xfrm>
            <a:off x="9090341" y="3644534"/>
            <a:ext cx="177040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700" b="1">
                <a:solidFill>
                  <a:srgbClr val="FF0000"/>
                </a:solidFill>
              </a:defRPr>
            </a:lvl1pPr>
          </a:lstStyle>
          <a:p>
            <a:r>
              <a:t>comunication</a:t>
            </a:r>
          </a:p>
        </p:txBody>
      </p:sp>
      <p:sp>
        <p:nvSpPr>
          <p:cNvPr id="59" name="TextBox 29"/>
          <p:cNvSpPr txBox="1"/>
          <p:nvPr/>
        </p:nvSpPr>
        <p:spPr>
          <a:xfrm>
            <a:off x="8981832" y="3393530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Shiny</a:t>
            </a:r>
            <a:r>
              <a:rPr sz="1800" b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양쪽 모서리가 둥근 사각형 15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546100"/>
            <a:ext cx="11471344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owner\Desktop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" y="2290784"/>
            <a:ext cx="3948663" cy="36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9"/>
          <p:cNvCxnSpPr/>
          <p:nvPr/>
        </p:nvCxnSpPr>
        <p:spPr>
          <a:xfrm>
            <a:off x="4243431" y="3683402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6628" y="3545666"/>
            <a:ext cx="15015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solidFill>
                  <a:srgbClr val="FF0000"/>
                </a:solidFill>
              </a:rPr>
              <a:t>모멘텀</a:t>
            </a:r>
            <a:r>
              <a:rPr lang="ko-KR" altLang="en-US" sz="1300" dirty="0">
                <a:solidFill>
                  <a:srgbClr val="FF0000"/>
                </a:solidFill>
              </a:rPr>
              <a:t> 자산 배분 전략의 </a:t>
            </a:r>
            <a:r>
              <a:rPr lang="ko-KR" altLang="en-US" sz="1300" dirty="0" err="1">
                <a:solidFill>
                  <a:srgbClr val="FF0000"/>
                </a:solidFill>
              </a:rPr>
              <a:t>백테스트</a:t>
            </a:r>
            <a:r>
              <a:rPr lang="ko-KR" altLang="en-US" sz="1300" dirty="0">
                <a:solidFill>
                  <a:srgbClr val="FF0000"/>
                </a:solidFill>
              </a:rPr>
              <a:t> 수익률 차트</a:t>
            </a:r>
          </a:p>
        </p:txBody>
      </p:sp>
      <p:cxnSp>
        <p:nvCxnSpPr>
          <p:cNvPr id="22" name="꺾인 연결선 9"/>
          <p:cNvCxnSpPr/>
          <p:nvPr/>
        </p:nvCxnSpPr>
        <p:spPr>
          <a:xfrm>
            <a:off x="4136427" y="4971583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13000" y="4826883"/>
            <a:ext cx="1264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</a:rPr>
              <a:t>연간 전략의 수익률 그래프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55" y="2044564"/>
            <a:ext cx="1935564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&lt;Comulative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return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lang="ko-KR" altLang="en-US" sz="1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7" name="Picture 3" descr="C:\Users\owner\Desktop\New Mockup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27" y="2291987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312953" y="2045352"/>
            <a:ext cx="1450656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Weight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lang="ko-KR" altLang="en-US" sz="1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꺾인 연결선 9"/>
          <p:cNvCxnSpPr/>
          <p:nvPr/>
        </p:nvCxnSpPr>
        <p:spPr>
          <a:xfrm>
            <a:off x="9863256" y="3634456"/>
            <a:ext cx="8255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9"/>
          <p:cNvCxnSpPr/>
          <p:nvPr/>
        </p:nvCxnSpPr>
        <p:spPr>
          <a:xfrm>
            <a:off x="10059444" y="4893760"/>
            <a:ext cx="73132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98551" y="3494692"/>
            <a:ext cx="1253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</a:rPr>
              <a:t>현재 투자비중 차트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03037" y="4747566"/>
            <a:ext cx="1149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</a:rPr>
              <a:t>역사</a:t>
            </a:r>
            <a:r>
              <a:rPr lang="ko-KR" altLang="en-US" sz="1300" dirty="0">
                <a:solidFill>
                  <a:srgbClr val="FF0000"/>
                </a:solidFill>
              </a:rPr>
              <a:t>적</a:t>
            </a:r>
            <a:r>
              <a:rPr lang="ko-KR" altLang="en-US" sz="1300" dirty="0" smtClean="0">
                <a:solidFill>
                  <a:srgbClr val="FF0000"/>
                </a:solidFill>
              </a:rPr>
              <a:t> 투자비중</a:t>
            </a:r>
            <a:r>
              <a:rPr lang="en-US" altLang="ko-KR" sz="1300" dirty="0">
                <a:solidFill>
                  <a:srgbClr val="FF0000"/>
                </a:solidFill>
              </a:rPr>
              <a:t> </a:t>
            </a:r>
            <a:r>
              <a:rPr lang="ko-KR" altLang="en-US" sz="1300" dirty="0" smtClean="0">
                <a:solidFill>
                  <a:srgbClr val="FF0000"/>
                </a:solidFill>
              </a:rPr>
              <a:t>차트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2225" y="1035579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</a:t>
            </a:r>
            <a:r>
              <a:rPr lang="ko-KR" altLang="en-US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r>
              <a:rPr lang="en-US" altLang="ko-KR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좀 더 이해하기 쉽게 필요할거 같아요</a:t>
            </a:r>
            <a:r>
              <a:rPr lang="en-US" altLang="ko-KR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C:\Users\owner\Desktop\New Mockup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63" y="1541350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8263" y="1295130"/>
            <a:ext cx="1415764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Raw Data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lang="ko-KR" altLang="en-US" sz="1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" name="꺾인 연결선 9"/>
          <p:cNvCxnSpPr/>
          <p:nvPr/>
        </p:nvCxnSpPr>
        <p:spPr>
          <a:xfrm>
            <a:off x="7428645" y="2803248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842" y="2665512"/>
            <a:ext cx="15015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</a:rPr>
              <a:t>유니버스</a:t>
            </a:r>
            <a:r>
              <a:rPr lang="en-US" altLang="ko-KR" sz="1300" dirty="0" smtClean="0">
                <a:solidFill>
                  <a:srgbClr val="FF0000"/>
                </a:solidFill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</a:rPr>
              <a:t>투자대상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r>
              <a:rPr lang="ko-KR" altLang="en-US" sz="1300" dirty="0">
                <a:solidFill>
                  <a:srgbClr val="FF0000"/>
                </a:solidFill>
              </a:rPr>
              <a:t>의 수익률 차트</a:t>
            </a:r>
          </a:p>
        </p:txBody>
      </p:sp>
      <p:cxnSp>
        <p:nvCxnSpPr>
          <p:cNvPr id="8" name="꺾인 연결선 9"/>
          <p:cNvCxnSpPr/>
          <p:nvPr/>
        </p:nvCxnSpPr>
        <p:spPr>
          <a:xfrm>
            <a:off x="7466016" y="4091429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42589" y="3946729"/>
            <a:ext cx="12642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>
                <a:solidFill>
                  <a:srgbClr val="FF0000"/>
                </a:solidFill>
              </a:rPr>
              <a:t>유니버스</a:t>
            </a: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투자대상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r>
              <a:rPr lang="ko-KR" altLang="en-US" sz="1300" dirty="0">
                <a:solidFill>
                  <a:srgbClr val="FF0000"/>
                </a:solidFill>
              </a:rPr>
              <a:t>의 투자 비중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F</a:t>
            </a: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조</a:t>
            </a:r>
            <a:r>
              <a:rPr lang="en-US" altLang="ko-KR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 </a:t>
            </a:r>
            <a:r>
              <a:rPr lang="ko-KR" altLang="en-US" sz="2000" b="1" i="1" kern="0" dirty="0" smtClean="0">
                <a:solidFill>
                  <a:srgbClr val="FA4E7E"/>
                </a:solidFill>
              </a:rPr>
              <a:t>다음주 계획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332026" y="2191199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503690" y="2686553"/>
            <a:ext cx="2646365" cy="1498872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err="1" smtClean="0">
                <a:solidFill>
                  <a:srgbClr val="FFFFFF"/>
                </a:solidFill>
              </a:rPr>
              <a:t>크롤링</a:t>
            </a:r>
            <a:r>
              <a:rPr lang="ko-KR" altLang="en-US" sz="3200" b="1" i="1" dirty="0" smtClean="0">
                <a:solidFill>
                  <a:srgbClr val="FFFFFF"/>
                </a:solidFill>
              </a:rPr>
              <a:t> 하여</a:t>
            </a:r>
            <a:endParaRPr lang="en-US" altLang="ko-KR" sz="3200" b="1" i="1" dirty="0" smtClean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데이터 가져오기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491682" y="2012319"/>
            <a:ext cx="893900" cy="423370"/>
            <a:chOff x="6019801" y="1217099"/>
            <a:chExt cx="3943036" cy="12073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병합 7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병합 8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병합 9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병합 10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4415391" y="2175871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587055" y="2671225"/>
            <a:ext cx="2646365" cy="978729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데이터 전처리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5575047" y="1996991"/>
            <a:ext cx="893900" cy="423370"/>
            <a:chOff x="6019801" y="1217099"/>
            <a:chExt cx="3943036" cy="120734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병합 18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병합 19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8719740" y="2126394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891404" y="2621748"/>
            <a:ext cx="2646365" cy="535531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시각화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9879396" y="1947514"/>
            <a:ext cx="893900" cy="423370"/>
            <a:chOff x="6019801" y="1217099"/>
            <a:chExt cx="3943036" cy="120734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병합 25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병합 26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병합 27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선 화살표 연결선 13"/>
          <p:cNvSpPr/>
          <p:nvPr/>
        </p:nvSpPr>
        <p:spPr>
          <a:xfrm flipV="1">
            <a:off x="3534899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직선 화살표 연결선 13"/>
          <p:cNvSpPr/>
          <p:nvPr/>
        </p:nvSpPr>
        <p:spPr>
          <a:xfrm flipV="1">
            <a:off x="7743060" y="364516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8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208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1. F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457200">
              <a:buClr>
                <a:srgbClr val="333333"/>
              </a:buClr>
              <a:buSzPct val="25000"/>
              <a:buAutoNum type="arabicPeriod"/>
              <a:defRPr lang="ko-KR" altLang="en-US"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프로젝트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2.1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개발동기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2.2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개발내용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기대방안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2.4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개발환경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2.5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및 구성도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다음주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계획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  <a:endParaRPr lang="en-US" altLang="ko-KR" sz="3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 smtClean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 smtClean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1. F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조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4103085"/>
            <a:ext cx="2772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최영규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010.2019.0700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dudrb1418@gmail.com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dudrb1418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023050"/>
            <a:ext cx="2010684" cy="2680912"/>
          </a:xfrm>
          <a:prstGeom prst="rect">
            <a:avLst/>
          </a:prstGeom>
        </p:spPr>
      </p:pic>
      <p:pic>
        <p:nvPicPr>
          <p:cNvPr id="92" name="Google Shape;1147;p17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845966" y="3788125"/>
            <a:ext cx="2026430" cy="268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7" y="3788125"/>
            <a:ext cx="2026430" cy="2680912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1444048"/>
            <a:ext cx="3183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010.2864.3564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minclasse@gmail.com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4103085"/>
            <a:ext cx="3183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박유영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010.9616.4766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yuyong001@naver.comg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parkyuyong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1444048"/>
            <a:ext cx="2772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홍성주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010.8857.6301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tjdwn0817@naver.com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season0304</a:t>
            </a:r>
          </a:p>
        </p:txBody>
      </p:sp>
      <p:pic>
        <p:nvPicPr>
          <p:cNvPr id="97" name="Google Shape;1146;p171" descr="C:\Users\User\Desktop\캡처.JPG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6168207" y="1023050"/>
            <a:ext cx="2003679" cy="268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</a:t>
            </a:r>
            <a:r>
              <a:rPr lang="en-US" altLang="ko-KR" sz="8000" b="1" i="1" kern="0" dirty="0" smtClean="0"/>
              <a:t>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및</a:t>
            </a: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시뮬레이션을 통하여 안정적인 자산증식을 목표로 하는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649352" y="2168207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32776" y="2954352"/>
            <a:ext cx="2646365" cy="978729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>
                <a:solidFill>
                  <a:srgbClr val="FFFFFF"/>
                </a:solidFill>
              </a:rPr>
              <a:t>WHAT IS Asset?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809008" y="1989327"/>
            <a:ext cx="893900" cy="423370"/>
            <a:chOff x="6019801" y="1217099"/>
            <a:chExt cx="3943036" cy="12073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병합 13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병합 14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04D58B7-F56A-4E9A-9EE7-026E80E9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6" y="2543302"/>
            <a:ext cx="7188199" cy="2012695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649352" y="2168207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32776" y="2954352"/>
            <a:ext cx="2646365" cy="1498872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>
                <a:solidFill>
                  <a:srgbClr val="FFFFFF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FFFFFF"/>
                </a:solidFill>
              </a:rPr>
              <a:t>Asset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Allocation?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809008" y="1989327"/>
            <a:ext cx="893900" cy="423370"/>
            <a:chOff x="6019801" y="1217099"/>
            <a:chExt cx="3943036" cy="12073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병합 13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병합 14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 descr="액세서리이(가) 표시된 사진&#10;&#10;자동 생성된 설명">
            <a:extLst>
              <a:ext uri="{FF2B5EF4-FFF2-40B4-BE49-F238E27FC236}">
                <a16:creationId xmlns:a16="http://schemas.microsoft.com/office/drawing/2014/main" id="{20468687-E43B-4440-BDE9-EC0EF516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36" y="2004257"/>
            <a:ext cx="7475837" cy="3730016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649352" y="2168207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21016" y="2663561"/>
            <a:ext cx="2646365" cy="2095958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>
                <a:solidFill>
                  <a:srgbClr val="FFFFFF"/>
                </a:solidFill>
              </a:rPr>
              <a:t>WHAT IS </a:t>
            </a:r>
            <a:endParaRPr lang="en-US" altLang="ko-KR" sz="3200" b="1" i="1" dirty="0" smtClean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Tactical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Asset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Allocation?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809008" y="1989327"/>
            <a:ext cx="893900" cy="423370"/>
            <a:chOff x="6019801" y="1217099"/>
            <a:chExt cx="3943036" cy="12073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병합 13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병합 14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9FDF75A3-60DC-4ED8-8880-0B2AD40F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2" y="1368712"/>
            <a:ext cx="7023833" cy="4988452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4645A8C-A60B-41FF-80D9-F00858F6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1163351"/>
            <a:ext cx="10926440" cy="4938512"/>
          </a:xfrm>
          <a:prstGeom prst="rect">
            <a:avLst/>
          </a:prstGeom>
        </p:spPr>
      </p:pic>
      <p:sp>
        <p:nvSpPr>
          <p:cNvPr id="10" name="사각형: 모서리가 접힌 도형 22">
            <a:extLst>
              <a:ext uri="{FF2B5EF4-FFF2-40B4-BE49-F238E27FC236}">
                <a16:creationId xmlns:a16="http://schemas.microsoft.com/office/drawing/2014/main" id="{B63F0E5E-14C0-4F79-BF36-66AEB233898B}"/>
              </a:ext>
            </a:extLst>
          </p:cNvPr>
          <p:cNvSpPr/>
          <p:nvPr/>
        </p:nvSpPr>
        <p:spPr>
          <a:xfrm>
            <a:off x="649352" y="2168207"/>
            <a:ext cx="3191128" cy="3054033"/>
          </a:xfrm>
          <a:prstGeom prst="foldedCorner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21016" y="2663561"/>
            <a:ext cx="2646365" cy="2095958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Global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Tactical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Asset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 smtClean="0">
                <a:solidFill>
                  <a:srgbClr val="FFFFFF"/>
                </a:solidFill>
              </a:rPr>
              <a:t>Allocation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9ED19A-6B55-4808-97CD-602851EEEFFC}"/>
              </a:ext>
            </a:extLst>
          </p:cNvPr>
          <p:cNvGrpSpPr/>
          <p:nvPr/>
        </p:nvGrpSpPr>
        <p:grpSpPr>
          <a:xfrm rot="20315018">
            <a:off x="1809008" y="1989327"/>
            <a:ext cx="893900" cy="423370"/>
            <a:chOff x="6019801" y="1217099"/>
            <a:chExt cx="3943036" cy="12073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50D65-90A1-48FA-BC32-EE3ADBF13C14}"/>
                </a:ext>
              </a:extLst>
            </p:cNvPr>
            <p:cNvSpPr/>
            <p:nvPr/>
          </p:nvSpPr>
          <p:spPr>
            <a:xfrm>
              <a:off x="6019801" y="1217099"/>
              <a:ext cx="3900488" cy="1207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병합 13">
              <a:extLst>
                <a:ext uri="{FF2B5EF4-FFF2-40B4-BE49-F238E27FC236}">
                  <a16:creationId xmlns:a16="http://schemas.microsoft.com/office/drawing/2014/main" id="{AEB11603-A509-4EE6-BC1B-A163E3EB5292}"/>
                </a:ext>
              </a:extLst>
            </p:cNvPr>
            <p:cNvSpPr/>
            <p:nvPr/>
          </p:nvSpPr>
          <p:spPr>
            <a:xfrm rot="5400000">
              <a:off x="9667606" y="1250165"/>
              <a:ext cx="276225" cy="229141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병합 14">
              <a:extLst>
                <a:ext uri="{FF2B5EF4-FFF2-40B4-BE49-F238E27FC236}">
                  <a16:creationId xmlns:a16="http://schemas.microsoft.com/office/drawing/2014/main" id="{6C8FFB7C-F593-4AB9-9389-B65323C61A76}"/>
                </a:ext>
              </a:extLst>
            </p:cNvPr>
            <p:cNvSpPr/>
            <p:nvPr/>
          </p:nvSpPr>
          <p:spPr>
            <a:xfrm rot="5400000">
              <a:off x="9749583" y="1425047"/>
              <a:ext cx="112270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병합 15">
              <a:extLst>
                <a:ext uri="{FF2B5EF4-FFF2-40B4-BE49-F238E27FC236}">
                  <a16:creationId xmlns:a16="http://schemas.microsoft.com/office/drawing/2014/main" id="{70E7745D-9A46-4C7B-AB89-2EA983EEE5D1}"/>
                </a:ext>
              </a:extLst>
            </p:cNvPr>
            <p:cNvSpPr/>
            <p:nvPr/>
          </p:nvSpPr>
          <p:spPr>
            <a:xfrm rot="5400000">
              <a:off x="9653864" y="1633036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병합 16">
              <a:extLst>
                <a:ext uri="{FF2B5EF4-FFF2-40B4-BE49-F238E27FC236}">
                  <a16:creationId xmlns:a16="http://schemas.microsoft.com/office/drawing/2014/main" id="{C25E5C57-A5BD-4AC1-A3F1-016D73D71B35}"/>
                </a:ext>
              </a:extLst>
            </p:cNvPr>
            <p:cNvSpPr/>
            <p:nvPr/>
          </p:nvSpPr>
          <p:spPr>
            <a:xfrm rot="5400000">
              <a:off x="9632590" y="1940951"/>
              <a:ext cx="303708" cy="314238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병합 17">
              <a:extLst>
                <a:ext uri="{FF2B5EF4-FFF2-40B4-BE49-F238E27FC236}">
                  <a16:creationId xmlns:a16="http://schemas.microsoft.com/office/drawing/2014/main" id="{3ADE9984-DFD7-44BF-A957-5F868C9C5A43}"/>
                </a:ext>
              </a:extLst>
            </p:cNvPr>
            <p:cNvSpPr/>
            <p:nvPr/>
          </p:nvSpPr>
          <p:spPr>
            <a:xfrm rot="5400000">
              <a:off x="9628768" y="2132924"/>
              <a:ext cx="191548" cy="391495"/>
            </a:xfrm>
            <a:prstGeom prst="flowChartMerge">
              <a:avLst/>
            </a:prstGeom>
            <a:solidFill>
              <a:srgbClr val="FFE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79" y="2103402"/>
            <a:ext cx="3418114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64" y="4082864"/>
            <a:ext cx="4407428" cy="26256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5" y="1373154"/>
            <a:ext cx="4876833" cy="270971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4147873"/>
            <a:ext cx="4500868" cy="2560658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2" y="1738374"/>
            <a:ext cx="4366133" cy="26710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E16974-4446-4D98-A40A-75EBBA9B5945}"/>
              </a:ext>
            </a:extLst>
          </p:cNvPr>
          <p:cNvSpPr txBox="1"/>
          <p:nvPr/>
        </p:nvSpPr>
        <p:spPr>
          <a:xfrm>
            <a:off x="1635165" y="2041463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STOCK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25A54-5EE1-463F-92B4-511EBD5F8E3D}"/>
              </a:ext>
            </a:extLst>
          </p:cNvPr>
          <p:cNvSpPr txBox="1"/>
          <p:nvPr/>
        </p:nvSpPr>
        <p:spPr>
          <a:xfrm>
            <a:off x="7811594" y="1615408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JAPAN STOCK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2DE42-502E-4CF2-8332-9EC9BB85373D}"/>
              </a:ext>
            </a:extLst>
          </p:cNvPr>
          <p:cNvSpPr txBox="1"/>
          <p:nvPr/>
        </p:nvSpPr>
        <p:spPr>
          <a:xfrm>
            <a:off x="8304549" y="4746994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E435A-E998-4133-8852-461D7B8CE766}"/>
              </a:ext>
            </a:extLst>
          </p:cNvPr>
          <p:cNvSpPr txBox="1"/>
          <p:nvPr/>
        </p:nvSpPr>
        <p:spPr>
          <a:xfrm>
            <a:off x="1462405" y="4510000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DOLLAR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07107" y="907342"/>
            <a:ext cx="8784378" cy="535531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/>
              <a:t>Why we should do asset allocation?</a:t>
            </a:r>
          </a:p>
        </p:txBody>
      </p:sp>
    </p:spTree>
    <p:extLst>
      <p:ext uri="{BB962C8B-B14F-4D97-AF65-F5344CB8AC3E}">
        <p14:creationId xmlns:p14="http://schemas.microsoft.com/office/powerpoint/2010/main" val="4277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399</Words>
  <Application>Microsoft Office PowerPoint</Application>
  <PresentationFormat>와이드스크린</PresentationFormat>
  <Paragraphs>165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Malgun Gothic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37</cp:revision>
  <dcterms:created xsi:type="dcterms:W3CDTF">2019-09-19T08:05:39Z</dcterms:created>
  <dcterms:modified xsi:type="dcterms:W3CDTF">2019-09-22T08:24:16Z</dcterms:modified>
</cp:coreProperties>
</file>