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425" r:id="rId2"/>
    <p:sldId id="442" r:id="rId3"/>
    <p:sldId id="443" r:id="rId4"/>
    <p:sldId id="502" r:id="rId5"/>
    <p:sldId id="489" r:id="rId6"/>
    <p:sldId id="498" r:id="rId7"/>
    <p:sldId id="499" r:id="rId8"/>
    <p:sldId id="500" r:id="rId9"/>
    <p:sldId id="501" r:id="rId10"/>
    <p:sldId id="504" r:id="rId11"/>
    <p:sldId id="507" r:id="rId12"/>
    <p:sldId id="490" r:id="rId13"/>
    <p:sldId id="497" r:id="rId14"/>
    <p:sldId id="486" r:id="rId15"/>
    <p:sldId id="461" r:id="rId16"/>
    <p:sldId id="468" r:id="rId17"/>
    <p:sldId id="457" r:id="rId18"/>
    <p:sldId id="4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민찬" initials="김민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2CA"/>
    <a:srgbClr val="45C8DC"/>
    <a:srgbClr val="C4BD97"/>
    <a:srgbClr val="4D4D4D"/>
    <a:srgbClr val="303B4A"/>
    <a:srgbClr val="D9D9D9"/>
    <a:srgbClr val="E3E5E9"/>
    <a:srgbClr val="BDC1CB"/>
    <a:srgbClr val="262A33"/>
    <a:srgbClr val="FBC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2" autoAdjust="0"/>
    <p:restoredTop sz="71394" autoAdjust="0"/>
  </p:normalViewPr>
  <p:slideViewPr>
    <p:cSldViewPr snapToGrid="0">
      <p:cViewPr varScale="1">
        <p:scale>
          <a:sx n="51" d="100"/>
          <a:sy n="51" d="100"/>
        </p:scale>
        <p:origin x="-1188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65813-B5D5-4C87-B121-96CCAEE4B33E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98D64-7E71-4ADE-8B89-C19C743667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1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</a:t>
            </a:r>
            <a:r>
              <a:rPr lang="en-US" altLang="ko-KR" dirty="0" smtClean="0"/>
              <a:t>F</a:t>
            </a:r>
            <a:r>
              <a:rPr lang="ko-KR" altLang="en-US" dirty="0" smtClean="0"/>
              <a:t>조 발표를 </a:t>
            </a:r>
            <a:r>
              <a:rPr lang="ko-KR" altLang="en-US" dirty="0" err="1" smtClean="0"/>
              <a:t>맡게된</a:t>
            </a:r>
            <a:r>
              <a:rPr lang="ko-KR" altLang="en-US" dirty="0" smtClean="0"/>
              <a:t> 박유영입니다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발표 시작하겠습니다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037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이번주</a:t>
            </a:r>
            <a:r>
              <a:rPr lang="ko-KR" altLang="en-US" dirty="0" smtClean="0"/>
              <a:t> 진행상황인데요 이번 주 진행한 코드의 부분을 따왔습니다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설명을 드리자면 왼쪽은 전체적인 </a:t>
            </a:r>
            <a:r>
              <a:rPr lang="en-US" altLang="ko-KR" dirty="0" err="1" smtClean="0"/>
              <a:t>ui</a:t>
            </a:r>
            <a:r>
              <a:rPr lang="ko-KR" altLang="en-US" dirty="0" smtClean="0"/>
              <a:t>부분코드이고 오른쪽은 데이터를 가져오는 부분과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그래프를 나타내는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부분 코드입니다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35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앞에 보여드렸던 코드 실행결과 화면입니다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첫번째로</a:t>
            </a:r>
            <a:r>
              <a:rPr lang="ko-KR" altLang="en-US" baseline="0" dirty="0" smtClean="0"/>
              <a:t> 사용자가 자산을 선택하고 </a:t>
            </a:r>
            <a:r>
              <a:rPr lang="ko-KR" altLang="en-US" baseline="0" dirty="0" err="1" smtClean="0"/>
              <a:t>두번째로</a:t>
            </a:r>
            <a:r>
              <a:rPr lang="ko-KR" altLang="en-US" baseline="0" dirty="0" smtClean="0"/>
              <a:t> 전략을 선택한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전략알고리즘을 </a:t>
            </a:r>
            <a:r>
              <a:rPr lang="ko-KR" altLang="en-US" baseline="0" dirty="0" err="1" smtClean="0"/>
              <a:t>세부조정한후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조회를 클릭합니다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조회 버튼을 클릭하면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30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조회 결과 과거 누적 수익률 그래프를 제시합니다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35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방금 보여드렸던 결과를 실행하는 것을 영상으로 다시 한번 보여드리겠습니다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35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</a:t>
            </a:r>
            <a:r>
              <a:rPr lang="ko-KR" altLang="en-US" dirty="0" err="1" smtClean="0"/>
              <a:t>이번주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업데이트 내용입니다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이번주에</a:t>
            </a:r>
            <a:r>
              <a:rPr lang="ko-KR" altLang="en-US" dirty="0" smtClean="0"/>
              <a:t> 사용하였던 코드 부분과 </a:t>
            </a:r>
            <a:r>
              <a:rPr lang="en-US" altLang="ko-KR" dirty="0" err="1" smtClean="0"/>
              <a:t>ppt</a:t>
            </a:r>
            <a:r>
              <a:rPr lang="ko-KR" altLang="en-US" dirty="0" smtClean="0"/>
              <a:t>를 추가하였습니다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202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이것은 저희 프로젝트 전체적인 계획 일정입니다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1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다음주 계획은 전체적인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</a:t>
            </a:r>
            <a:r>
              <a:rPr lang="ko-KR" altLang="en-US" dirty="0" smtClean="0"/>
              <a:t>디자인과 사용자가 보기 쉽게 그래프에 설명을 추가하려고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52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 조의 목차 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첫 번째 </a:t>
            </a:r>
            <a:r>
              <a:rPr lang="en-US" altLang="ko-KR" dirty="0" smtClean="0"/>
              <a:t>F</a:t>
            </a:r>
            <a:r>
              <a:rPr lang="ko-KR" altLang="en-US" dirty="0" smtClean="0"/>
              <a:t>조 소개</a:t>
            </a:r>
            <a:endParaRPr lang="en-US" altLang="ko-KR" dirty="0" smtClean="0"/>
          </a:p>
          <a:p>
            <a:r>
              <a:rPr lang="ko-KR" altLang="en-US" dirty="0" smtClean="0"/>
              <a:t>두 번째 </a:t>
            </a:r>
            <a:r>
              <a:rPr lang="en-US" altLang="ko-KR" dirty="0" smtClean="0"/>
              <a:t>GTAA </a:t>
            </a:r>
            <a:r>
              <a:rPr lang="ko-KR" altLang="en-US" dirty="0" smtClean="0"/>
              <a:t>프로젝트 소개</a:t>
            </a:r>
            <a:endParaRPr lang="en-US" altLang="ko-KR" dirty="0" smtClean="0"/>
          </a:p>
          <a:p>
            <a:r>
              <a:rPr lang="ko-KR" altLang="en-US" dirty="0" smtClean="0"/>
              <a:t>세 번째 </a:t>
            </a:r>
            <a:r>
              <a:rPr lang="en-US" altLang="ko-KR" dirty="0" smtClean="0"/>
              <a:t>GTAA </a:t>
            </a:r>
            <a:r>
              <a:rPr lang="ko-KR" altLang="en-US" dirty="0" smtClean="0"/>
              <a:t>진행상황</a:t>
            </a:r>
            <a:endParaRPr lang="en-US" altLang="ko-KR" dirty="0" smtClean="0"/>
          </a:p>
          <a:p>
            <a:r>
              <a:rPr lang="ko-KR" altLang="en-US" dirty="0" smtClean="0"/>
              <a:t>네 번째 </a:t>
            </a:r>
            <a:r>
              <a:rPr lang="en-US" altLang="ko-KR" dirty="0" smtClean="0"/>
              <a:t>GitHub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업데이트 내용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다섯 번째 </a:t>
            </a:r>
            <a:r>
              <a:rPr lang="en-US" altLang="ko-KR" baseline="0" dirty="0" smtClean="0"/>
              <a:t>GTAA </a:t>
            </a:r>
            <a:r>
              <a:rPr lang="ko-KR" altLang="en-US" baseline="0" dirty="0" err="1" smtClean="0"/>
              <a:t>계획일정</a:t>
            </a:r>
            <a:endParaRPr lang="en-US" altLang="ko-KR" baseline="0" dirty="0" smtClean="0"/>
          </a:p>
          <a:p>
            <a:r>
              <a:rPr lang="ko-KR" altLang="en-US" baseline="0" dirty="0" smtClean="0"/>
              <a:t>여섯 번째 </a:t>
            </a:r>
            <a:r>
              <a:rPr lang="en-US" altLang="ko-KR" baseline="0" dirty="0" smtClean="0"/>
              <a:t>GTAA </a:t>
            </a:r>
            <a:r>
              <a:rPr lang="ko-KR" altLang="en-US" baseline="0" dirty="0" smtClean="0"/>
              <a:t>다음주 계획으로 구성되어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저희 조 주제가 다소 어려운 관계로 이번주에도 다시 한번 설명하고자 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This is our</a:t>
            </a:r>
            <a:r>
              <a:rPr lang="en-US" altLang="ko-KR" baseline="0" dirty="0" smtClean="0"/>
              <a:t> project contents. First is GTAA project introduction, Second is GTAA project explanation.</a:t>
            </a:r>
          </a:p>
          <a:p>
            <a:r>
              <a:rPr lang="en-US" altLang="ko-KR" baseline="0" dirty="0" smtClean="0"/>
              <a:t>And GTAA </a:t>
            </a:r>
            <a:r>
              <a:rPr lang="en-US" altLang="ko-KR" baseline="0" dirty="0" err="1" smtClean="0"/>
              <a:t>prgress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github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update,and</a:t>
            </a:r>
            <a:r>
              <a:rPr lang="en-US" altLang="ko-KR" baseline="0" dirty="0" smtClean="0"/>
              <a:t>  planning schedule is our content.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43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저희의 </a:t>
            </a:r>
            <a:r>
              <a:rPr lang="en-US" altLang="ko-KR" dirty="0" smtClean="0"/>
              <a:t>GTAA</a:t>
            </a:r>
            <a:r>
              <a:rPr lang="ko-KR" altLang="en-US" dirty="0" smtClean="0"/>
              <a:t>프로젝트에 대해서 소개 해드리겠습니다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WHAT</a:t>
            </a:r>
            <a:r>
              <a:rPr lang="en-US" altLang="ko-KR" baseline="0" dirty="0" smtClean="0"/>
              <a:t> IS GTAA?</a:t>
            </a:r>
          </a:p>
          <a:p>
            <a:r>
              <a:rPr lang="en-US" altLang="ko-KR" baseline="0" dirty="0" smtClean="0"/>
              <a:t>GTAA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풀어쓰면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Global Tactical Asset Allocation</a:t>
            </a:r>
            <a:r>
              <a:rPr lang="ko-KR" altLang="en-US" baseline="0" dirty="0" smtClean="0"/>
              <a:t>으로 글로벌 전술적 자산 배분 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="1" dirty="0" smtClean="0"/>
              <a:t>전술적 자산 배분이란 자산</a:t>
            </a:r>
            <a:r>
              <a:rPr lang="ko-KR" altLang="en-US" dirty="0" smtClean="0"/>
              <a:t>운용자가 변화하는 시장상황에 대응하고 이를 적절히 이용하기 위해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시장에 대한 전망을 바탕으로 전략적 </a:t>
            </a:r>
            <a:r>
              <a:rPr lang="ko-KR" altLang="en-US" b="1" dirty="0" smtClean="0"/>
              <a:t>자산배분</a:t>
            </a:r>
            <a:r>
              <a:rPr lang="ko-KR" altLang="en-US" dirty="0" smtClean="0"/>
              <a:t>이 정하는 범위에서 </a:t>
            </a:r>
            <a:r>
              <a:rPr lang="ko-KR" altLang="en-US" b="1" dirty="0" smtClean="0"/>
              <a:t>자산</a:t>
            </a:r>
            <a:r>
              <a:rPr lang="ko-KR" altLang="en-US" dirty="0" smtClean="0"/>
              <a:t>구성 비율을 재조정하는 것을 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저희의 목표는 전세계 </a:t>
            </a:r>
            <a:r>
              <a:rPr lang="ko-KR" altLang="en-US" dirty="0" err="1" smtClean="0"/>
              <a:t>자산지수</a:t>
            </a:r>
            <a:r>
              <a:rPr lang="ko-KR" altLang="en-US" dirty="0" smtClean="0"/>
              <a:t> 즉 </a:t>
            </a:r>
            <a:r>
              <a:rPr lang="en-US" altLang="ko-KR" dirty="0" smtClean="0"/>
              <a:t>ETF</a:t>
            </a:r>
            <a:r>
              <a:rPr lang="ko-KR" altLang="en-US" dirty="0" smtClean="0"/>
              <a:t>를 활용하여 과거 데이터를 분석 및 시뮬레이션을 통하여 안정적인 자산증식을 목표로 하는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서비스 구현 입니다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질문 들어오면</a:t>
            </a:r>
            <a:r>
              <a:rPr lang="en-US" altLang="ko-KR" dirty="0" smtClean="0"/>
              <a:t>*</a:t>
            </a:r>
          </a:p>
          <a:p>
            <a:r>
              <a:rPr lang="en-US" altLang="ko-KR" b="1" dirty="0" smtClean="0"/>
              <a:t>ETF</a:t>
            </a:r>
            <a:r>
              <a:rPr lang="en-US" altLang="ko-KR" dirty="0" smtClean="0"/>
              <a:t>(Exchange Traded Fund)</a:t>
            </a:r>
            <a:r>
              <a:rPr lang="ko-KR" altLang="en-US" dirty="0" smtClean="0"/>
              <a:t>는 말 그대로</a:t>
            </a:r>
            <a:r>
              <a:rPr lang="ko-KR" altLang="en-US" baseline="0" dirty="0" smtClean="0"/>
              <a:t> 모든 자산을</a:t>
            </a:r>
            <a:r>
              <a:rPr lang="ko-KR" altLang="en-US" dirty="0" smtClean="0"/>
              <a:t> 거래소에 상장시켜 투자자들이 주식처럼 편리하게 거래할 수 있도록 만든 상품이다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1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발표를 하기에 앞서 저희 프로젝트에 대해 설명하겠습니다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먼저 </a:t>
            </a:r>
            <a:r>
              <a:rPr lang="ko-KR" altLang="en-US" baseline="0" dirty="0" err="1" smtClean="0"/>
              <a:t>피터린치의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마젤란펀드는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13</a:t>
            </a:r>
            <a:r>
              <a:rPr lang="ko-KR" altLang="en-US" baseline="0" dirty="0" err="1" smtClean="0"/>
              <a:t>년동안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2700%</a:t>
            </a:r>
            <a:r>
              <a:rPr lang="ko-KR" altLang="en-US" baseline="0" dirty="0" smtClean="0"/>
              <a:t>의 수익을 낸 펀드로 유명한데요</a:t>
            </a:r>
            <a:r>
              <a:rPr lang="en-US" altLang="ko-KR" baseline="0" dirty="0" smtClean="0"/>
              <a:t>,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위 그래프를 보면 주황색은 시장수익률이고 파란색은 </a:t>
            </a:r>
            <a:r>
              <a:rPr lang="ko-KR" altLang="en-US" baseline="0" dirty="0" err="1" smtClean="0"/>
              <a:t>마젤란펀드</a:t>
            </a:r>
            <a:r>
              <a:rPr lang="ko-KR" altLang="en-US" baseline="0" dirty="0" smtClean="0"/>
              <a:t> 수익률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펀드의 수익률이 높을수록 시장대비 위험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변동성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또한 크다는 걸 알 수 있습니다</a:t>
            </a:r>
            <a:r>
              <a:rPr lang="en-US" altLang="ko-KR" baseline="0" dirty="0" smtClean="0"/>
              <a:t>.) 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smtClean="0"/>
              <a:t>마젤란 펀드 고객 중 절반이상이 손실을 봤다고 합니다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왜냐하면 투자자들은 단기적으로 시장이 상승할 때 펀드에 가입하고 시장이 하락 할 때 펀드를 파는 방식으로 투자를 해왔기 때문입니다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따라서 아무리 좋은 펀드 상품이 있다고 해도 펀드를 잘 이해하지 않으면 소용이 없습니다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이처럼 </a:t>
            </a:r>
            <a:r>
              <a:rPr lang="ko-KR" altLang="en-US" baseline="0" dirty="0" smtClean="0"/>
              <a:t>투자를 성공적으로 하기 위해서는 펀드의 투자전략을 잘 이해해야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저희 </a:t>
            </a:r>
            <a:r>
              <a:rPr lang="en-US" altLang="ko-KR" baseline="0" dirty="0" smtClean="0"/>
              <a:t>GTAA</a:t>
            </a:r>
            <a:r>
              <a:rPr lang="ko-KR" altLang="en-US" baseline="0" dirty="0" smtClean="0"/>
              <a:t>는 스스로 투자전략을 구현하고 시뮬레이션 함으로써 투자자들이 과거 투자전략의 성과를 믿고 장기적으로 </a:t>
            </a:r>
            <a:r>
              <a:rPr lang="ko-KR" altLang="en-US" baseline="0" dirty="0" err="1" smtClean="0"/>
              <a:t>투자할수있게끔</a:t>
            </a:r>
            <a:r>
              <a:rPr lang="ko-KR" altLang="en-US" baseline="0" dirty="0" smtClean="0"/>
              <a:t> 도와주는 것이 저희 프로젝트의 목적입니다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30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다음은 저희 프로젝트의 전체적인 과정입니다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먼저 자산 </a:t>
            </a:r>
            <a:r>
              <a:rPr lang="ko-KR" altLang="en-US" baseline="0" dirty="0" smtClean="0"/>
              <a:t>중에는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/>
              <a:t>SPY, IEV…</a:t>
            </a:r>
            <a:r>
              <a:rPr lang="ko-KR" altLang="en-US" baseline="0" dirty="0" smtClean="0"/>
              <a:t>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중 사용자가 자신이 가지고 있거나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투자하려고 하는 </a:t>
            </a:r>
            <a:r>
              <a:rPr lang="ko-KR" altLang="en-US" baseline="0" dirty="0" smtClean="0"/>
              <a:t>자산을 </a:t>
            </a:r>
            <a:r>
              <a:rPr lang="ko-KR" altLang="en-US" baseline="0" dirty="0" smtClean="0"/>
              <a:t>선택합니다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 뒤 전략 알고리즘을 선택합니다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전략 종류 중에 전통적 자산배분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위험기반 자산배분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모멘텀기반</a:t>
            </a:r>
            <a:r>
              <a:rPr lang="ko-KR" altLang="en-US" baseline="0" dirty="0" smtClean="0"/>
              <a:t> 자산배분이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중 전통적 자산배분에는 </a:t>
            </a:r>
            <a:r>
              <a:rPr lang="ko-KR" altLang="en-US" baseline="0" dirty="0" err="1" smtClean="0"/>
              <a:t>동일비중이있고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위험기반 자산배분에는 최대분산 효과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최소분산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위험균형이 있고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모멘텀</a:t>
            </a:r>
            <a:r>
              <a:rPr lang="ko-KR" altLang="en-US" baseline="0" dirty="0" smtClean="0"/>
              <a:t> 기반 자산배분에는 </a:t>
            </a:r>
            <a:r>
              <a:rPr lang="ko-KR" altLang="en-US" baseline="0" dirty="0" err="1" smtClean="0"/>
              <a:t>모멘텀이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전략중에</a:t>
            </a:r>
            <a:r>
              <a:rPr lang="ko-KR" altLang="en-US" baseline="0" dirty="0" smtClean="0"/>
              <a:t> 사용자가 원하는 전략 알고리즘 선택합니다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 뒤 사용자가 선택한 전략 알고리즘을 세부조정 한 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그에 따른 과거시뮬레이션 결과를 보여줍니다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사용자가 원하는 결과가 나오지 않았다면 전략 알고리즘 세부조정을 다시 조정하거나 전략 알고리즘을 다시 선택하는 방법으로 사용자가 원하는 결과를 얻을 수 있게끔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중에서 이번 주는 동일비중전략 부분에 대해 설명하겠습니다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추천포트폴리오 제시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과거에 </a:t>
            </a:r>
            <a:r>
              <a:rPr lang="en-US" altLang="ko-KR" baseline="0" dirty="0" smtClean="0"/>
              <a:t>5:5 </a:t>
            </a:r>
            <a:r>
              <a:rPr lang="ko-KR" altLang="en-US" baseline="0" dirty="0" smtClean="0"/>
              <a:t>비중으로 투자를 했다면 다음에는 </a:t>
            </a:r>
            <a:r>
              <a:rPr lang="en-US" altLang="ko-KR" baseline="0" dirty="0" smtClean="0"/>
              <a:t>?:?</a:t>
            </a:r>
            <a:r>
              <a:rPr lang="ko-KR" altLang="en-US" baseline="0" dirty="0" smtClean="0"/>
              <a:t> 비중으로 투자를 </a:t>
            </a:r>
            <a:r>
              <a:rPr lang="ko-KR" altLang="en-US" baseline="0" dirty="0" err="1" smtClean="0"/>
              <a:t>하는게</a:t>
            </a:r>
            <a:r>
              <a:rPr lang="ko-KR" altLang="en-US" baseline="0" dirty="0" smtClean="0"/>
              <a:t> 수익률이 </a:t>
            </a:r>
            <a:r>
              <a:rPr lang="ko-KR" altLang="en-US" baseline="0" dirty="0" err="1" smtClean="0"/>
              <a:t>좋을것이다라고</a:t>
            </a:r>
            <a:r>
              <a:rPr lang="ko-KR" altLang="en-US" baseline="0" dirty="0" smtClean="0"/>
              <a:t> 제시해주는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전략알고리즘이 타당한지에 대한 설명 </a:t>
            </a:r>
            <a:r>
              <a:rPr lang="en-US" altLang="ko-KR" baseline="0" dirty="0" smtClean="0"/>
              <a:t>: </a:t>
            </a:r>
          </a:p>
          <a:p>
            <a:r>
              <a:rPr lang="ko-KR" altLang="en-US" baseline="0" dirty="0" smtClean="0"/>
              <a:t> 사용자가 선택한 전략이 특정 </a:t>
            </a:r>
            <a:r>
              <a:rPr lang="ko-KR" altLang="en-US" baseline="0" dirty="0" err="1" smtClean="0"/>
              <a:t>자산군</a:t>
            </a:r>
            <a:r>
              <a:rPr lang="ko-KR" altLang="en-US" baseline="0" dirty="0" smtClean="0"/>
              <a:t> 데이터에만 적용되어 </a:t>
            </a:r>
            <a:r>
              <a:rPr lang="ko-KR" altLang="en-US" baseline="0" dirty="0" err="1" smtClean="0"/>
              <a:t>과최적화</a:t>
            </a:r>
            <a:r>
              <a:rPr lang="ko-KR" altLang="en-US" baseline="0" dirty="0" smtClean="0"/>
              <a:t> 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이러한 </a:t>
            </a:r>
            <a:r>
              <a:rPr lang="ko-KR" altLang="en-US" baseline="0" dirty="0" err="1" smtClean="0"/>
              <a:t>과최적화를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막기위해서</a:t>
            </a:r>
            <a:r>
              <a:rPr lang="ko-KR" altLang="en-US" baseline="0" dirty="0" smtClean="0"/>
              <a:t> 사용자는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다른 </a:t>
            </a:r>
            <a:r>
              <a:rPr lang="ko-KR" altLang="en-US" baseline="0" dirty="0" err="1" smtClean="0"/>
              <a:t>자산군을</a:t>
            </a:r>
            <a:r>
              <a:rPr lang="ko-KR" altLang="en-US" baseline="0" dirty="0" smtClean="0"/>
              <a:t> 선택하여 이 전략이 다른 </a:t>
            </a:r>
            <a:r>
              <a:rPr lang="ko-KR" altLang="en-US" baseline="0" dirty="0" err="1" smtClean="0"/>
              <a:t>자산군에서도</a:t>
            </a:r>
            <a:r>
              <a:rPr lang="ko-KR" altLang="en-US" baseline="0" dirty="0" smtClean="0"/>
              <a:t> 효과적인지 아닌지 볼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en-US" altLang="ko-KR" baseline="0" dirty="0" smtClean="0"/>
              <a:t>DBC</a:t>
            </a:r>
            <a:r>
              <a:rPr lang="ko-KR" altLang="en-US" baseline="0" dirty="0" smtClean="0"/>
              <a:t>는 상품</a:t>
            </a:r>
            <a:r>
              <a:rPr lang="en-US" altLang="ko-KR" baseline="0" dirty="0" smtClean="0"/>
              <a:t>ETF</a:t>
            </a:r>
            <a:r>
              <a:rPr lang="ko-KR" altLang="en-US" baseline="0" dirty="0" smtClean="0"/>
              <a:t>를 말하며 예를 들어 원유가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예를 들어 위험을 싫어하는 사용자들은 최소분산 포트폴리오를 선택할 것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30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동일비중 전략이란 효율적 시장가설과 </a:t>
            </a:r>
            <a:r>
              <a:rPr lang="ko-KR" altLang="en-US" dirty="0" err="1" smtClean="0"/>
              <a:t>섀넌의</a:t>
            </a:r>
            <a:r>
              <a:rPr lang="ko-KR" altLang="en-US" dirty="0" smtClean="0"/>
              <a:t> 도깨비 이론에 기반한 전략으로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효율적 시장 가설은 과거 정보로 미래를 예측하는 것은 불가능하다는 가설이고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이에 반해 </a:t>
            </a:r>
            <a:r>
              <a:rPr lang="ko-KR" altLang="en-US" baseline="0" dirty="0" err="1" smtClean="0"/>
              <a:t>섀넌의</a:t>
            </a:r>
            <a:r>
              <a:rPr lang="ko-KR" altLang="en-US" baseline="0" dirty="0" smtClean="0"/>
              <a:t> 도깨비 이론은 과거 정보로 미래를 예측하지 않아도 동일 비중으로 두었을 때 수익률을 얻는다는 이론입니다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56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동일비중전략을 </a:t>
            </a:r>
            <a:r>
              <a:rPr lang="ko-KR" altLang="en-US" dirty="0" err="1" smtClean="0"/>
              <a:t>적용했을때의</a:t>
            </a:r>
            <a:r>
              <a:rPr lang="ko-KR" altLang="en-US" dirty="0" smtClean="0"/>
              <a:t> 모습입니다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보시다시피 시간이 지남에 따라 비중을 동일하게 두었더니 수익률을 얻은 것을 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26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동일비중전략을 </a:t>
            </a:r>
            <a:r>
              <a:rPr lang="ko-KR" altLang="en-US" dirty="0" err="1" smtClean="0"/>
              <a:t>사용할때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비중은 사용자가 선택합니다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그래프를 보시다시피 수익률이 높을수록 위험도가 크게 나타납니다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#</a:t>
            </a:r>
            <a:r>
              <a:rPr lang="ko-KR" altLang="en-US" baseline="0" dirty="0" smtClean="0"/>
              <a:t>예를 들어 안정적인 투자를 원하는 사용자는 </a:t>
            </a:r>
            <a:r>
              <a:rPr lang="ko-KR" altLang="en-US" baseline="0" dirty="0" err="1" smtClean="0"/>
              <a:t>리스크를</a:t>
            </a:r>
            <a:r>
              <a:rPr lang="ko-KR" altLang="en-US" baseline="0" dirty="0" smtClean="0"/>
              <a:t> 피하는 </a:t>
            </a:r>
            <a:r>
              <a:rPr lang="en-US" altLang="ko-KR" baseline="0" dirty="0" smtClean="0"/>
              <a:t>3:7</a:t>
            </a:r>
            <a:r>
              <a:rPr lang="ko-KR" altLang="en-US" baseline="0" dirty="0" smtClean="0"/>
              <a:t>과 같은 비중을 들것이고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공격적인 투자자는 </a:t>
            </a:r>
            <a:r>
              <a:rPr lang="ko-KR" altLang="en-US" baseline="0" dirty="0" err="1" smtClean="0"/>
              <a:t>리스크가</a:t>
            </a:r>
            <a:r>
              <a:rPr lang="ko-KR" altLang="en-US" baseline="0" dirty="0" smtClean="0"/>
              <a:t> 높더라도 수익률이 높은 </a:t>
            </a:r>
            <a:r>
              <a:rPr lang="en-US" altLang="ko-KR" baseline="0" dirty="0" smtClean="0"/>
              <a:t>7:3 </a:t>
            </a:r>
            <a:r>
              <a:rPr lang="ko-KR" altLang="en-US" baseline="0" dirty="0" smtClean="0"/>
              <a:t>포트폴리오를 만들어 </a:t>
            </a:r>
            <a:r>
              <a:rPr lang="ko-KR" altLang="en-US" baseline="0" dirty="0" err="1" smtClean="0"/>
              <a:t>투자할것입니다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617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위 그래프는 </a:t>
            </a:r>
            <a:r>
              <a:rPr lang="en-US" altLang="ko-KR" baseline="0" dirty="0" smtClean="0"/>
              <a:t>2000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2019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20</a:t>
            </a:r>
            <a:r>
              <a:rPr lang="ko-KR" altLang="en-US" baseline="0" dirty="0" err="1" smtClean="0"/>
              <a:t>년동안의</a:t>
            </a:r>
            <a:r>
              <a:rPr lang="ko-KR" altLang="en-US" baseline="0" dirty="0" smtClean="0"/>
              <a:t> 누적 수익률 그래프이고 왼쪽 그래프는 주식과 채권을 </a:t>
            </a:r>
            <a:r>
              <a:rPr lang="en-US" altLang="ko-KR" baseline="0" dirty="0" smtClean="0"/>
              <a:t>3:7</a:t>
            </a:r>
            <a:r>
              <a:rPr lang="ko-KR" altLang="en-US" baseline="0" dirty="0" smtClean="0"/>
              <a:t>비중으로 </a:t>
            </a:r>
            <a:r>
              <a:rPr lang="ko-KR" altLang="en-US" baseline="0" dirty="0" err="1" smtClean="0"/>
              <a:t>둔것이다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주식은  위험이 크고 수익률 또한 큰 자산이다</a:t>
            </a:r>
            <a:r>
              <a:rPr lang="en-US" altLang="ko-KR" baseline="0" dirty="0" smtClean="0"/>
              <a:t>.  </a:t>
            </a:r>
            <a:r>
              <a:rPr lang="ko-KR" altLang="en-US" baseline="0" dirty="0" smtClean="0"/>
              <a:t>반면에 국채는 위험이 적고 수익률 또한 적다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위험이 크더라도 높은 수익률을 </a:t>
            </a:r>
            <a:r>
              <a:rPr lang="ko-KR" altLang="en-US" baseline="0" dirty="0" err="1" smtClean="0"/>
              <a:t>얻고싶은사람은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주식</a:t>
            </a:r>
            <a:r>
              <a:rPr lang="en-US" altLang="ko-KR" baseline="0" dirty="0" smtClean="0"/>
              <a:t>7:</a:t>
            </a:r>
            <a:r>
              <a:rPr lang="ko-KR" altLang="en-US" baseline="0" dirty="0" smtClean="0"/>
              <a:t>국채</a:t>
            </a:r>
            <a:r>
              <a:rPr lang="en-US" altLang="ko-KR" baseline="0" dirty="0" smtClean="0"/>
              <a:t>3 </a:t>
            </a:r>
            <a:r>
              <a:rPr lang="ko-KR" altLang="en-US" baseline="0" dirty="0" smtClean="0"/>
              <a:t>포트폴리오를 </a:t>
            </a:r>
            <a:r>
              <a:rPr lang="ko-KR" altLang="en-US" baseline="0" dirty="0" err="1" smtClean="0"/>
              <a:t>선택할것이고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r>
              <a:rPr lang="ko-KR" altLang="en-US" baseline="0" dirty="0" smtClean="0"/>
              <a:t>안정적인 투자를 </a:t>
            </a:r>
            <a:r>
              <a:rPr lang="ko-KR" altLang="en-US" baseline="0" dirty="0" err="1" smtClean="0"/>
              <a:t>하고싶은</a:t>
            </a:r>
            <a:r>
              <a:rPr lang="ko-KR" altLang="en-US" baseline="0" dirty="0" smtClean="0"/>
              <a:t> 사람은 </a:t>
            </a:r>
            <a:r>
              <a:rPr lang="en-US" altLang="ko-KR" baseline="0" dirty="0" smtClean="0"/>
              <a:t>3:7 </a:t>
            </a:r>
            <a:r>
              <a:rPr lang="ko-KR" altLang="en-US" baseline="0" dirty="0" smtClean="0"/>
              <a:t>포트폴리오를 선택할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사용자들은 이러한 포트폴리오의 과거 시뮬레이션 결과를 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투자하기 때문에 과거에 자신의 포트폴리오 전략이 이러한 수익률과 변동성을 가지고 있다는 것을 인지하고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장기적으로 투자를 이어 갈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하지만 이러한 과거 시뮬레이션을 모르고 앞서 </a:t>
            </a:r>
            <a:r>
              <a:rPr lang="ko-KR" altLang="en-US" baseline="0" dirty="0" err="1" smtClean="0"/>
              <a:t>설명드렸던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마젤란펀드와</a:t>
            </a:r>
            <a:r>
              <a:rPr lang="ko-KR" altLang="en-US" baseline="0" dirty="0" smtClean="0"/>
              <a:t> 같은 상품에 투자하는 사람은 이러한 과거 데이터를 보지 못하기 때문에 전략에 대한 신뢰를 하지 못하고 투자를 포기하거나 변경하기 쉽다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장기적인 투자를 이어 갈 수 없다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이유 때문에 직접 포트폴리오를 구성하고 과거 시뮬레이션을 </a:t>
            </a:r>
            <a:r>
              <a:rPr lang="ko-KR" altLang="en-US" baseline="0" dirty="0" err="1" smtClean="0"/>
              <a:t>해보는것이</a:t>
            </a:r>
            <a:r>
              <a:rPr lang="ko-KR" altLang="en-US" baseline="0" dirty="0" smtClean="0"/>
              <a:t> 투자를 지속하는데 가장 중요하다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우리가 이걸 만드는 </a:t>
            </a:r>
            <a:r>
              <a:rPr lang="ko-KR" altLang="en-US" baseline="0" dirty="0" err="1" smtClean="0"/>
              <a:t>이유이기도하다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X </a:t>
            </a:r>
            <a:r>
              <a:rPr lang="ko-KR" altLang="en-US" baseline="0" dirty="0" err="1" smtClean="0"/>
              <a:t>예를들어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위험 회피 성향에 따라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위험을 싫어하는 방어적인 투자자는 변동성과 </a:t>
            </a:r>
            <a:r>
              <a:rPr lang="en-US" altLang="ko-KR" baseline="0" dirty="0" smtClean="0"/>
              <a:t>MDD</a:t>
            </a:r>
            <a:r>
              <a:rPr lang="ko-KR" altLang="en-US" baseline="0" dirty="0" smtClean="0"/>
              <a:t>가 상대적으로 낮은 </a:t>
            </a:r>
            <a:r>
              <a:rPr lang="en-US" altLang="ko-KR" baseline="0" dirty="0" smtClean="0"/>
              <a:t>3:7 </a:t>
            </a:r>
            <a:r>
              <a:rPr lang="ko-KR" altLang="en-US" baseline="0" dirty="0" smtClean="0"/>
              <a:t>포트폴리오를 만들어 투자할 것이고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공격적인 투자자는 위험과</a:t>
            </a:r>
            <a:r>
              <a:rPr lang="en-US" altLang="ko-KR" baseline="0" dirty="0" smtClean="0"/>
              <a:t> MDD</a:t>
            </a:r>
            <a:r>
              <a:rPr lang="ko-KR" altLang="en-US" baseline="0" dirty="0" smtClean="0"/>
              <a:t> 높더라도 수익률이 높은  </a:t>
            </a:r>
            <a:r>
              <a:rPr lang="en-US" altLang="ko-KR" baseline="0" dirty="0" smtClean="0"/>
              <a:t>7:3 </a:t>
            </a:r>
            <a:r>
              <a:rPr lang="ko-KR" altLang="en-US" baseline="0" dirty="0" smtClean="0"/>
              <a:t>포트폴리오를 만들어 투자할 것입니다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그래프 설명</a:t>
            </a:r>
            <a:r>
              <a:rPr lang="en-US" altLang="ko-KR" baseline="0" dirty="0" smtClean="0"/>
              <a:t>:,</a:t>
            </a:r>
          </a:p>
          <a:p>
            <a:r>
              <a:rPr lang="en-US" altLang="ko-KR" baseline="0" dirty="0" smtClean="0"/>
              <a:t>Annualized return </a:t>
            </a:r>
            <a:r>
              <a:rPr lang="ko-KR" altLang="en-US" baseline="0" dirty="0" smtClean="0"/>
              <a:t>은 연평균 수익률이고 </a:t>
            </a:r>
            <a:r>
              <a:rPr lang="en-US" altLang="ko-KR" baseline="0" dirty="0" smtClean="0"/>
              <a:t>,  </a:t>
            </a:r>
            <a:r>
              <a:rPr lang="en-US" altLang="ko-KR" baseline="0" dirty="0" err="1" smtClean="0"/>
              <a:t>std</a:t>
            </a:r>
            <a:r>
              <a:rPr lang="en-US" altLang="ko-KR" baseline="0" dirty="0" smtClean="0"/>
              <a:t> dev  </a:t>
            </a:r>
            <a:r>
              <a:rPr lang="ko-KR" altLang="en-US" baseline="0" dirty="0" smtClean="0"/>
              <a:t>는  변동성 즉 위험을 뜻한다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Sharp ratio </a:t>
            </a:r>
            <a:r>
              <a:rPr lang="ko-KR" altLang="en-US" baseline="0" dirty="0" smtClean="0"/>
              <a:t>는 샤프 비율을 뜻하며   </a:t>
            </a:r>
            <a:r>
              <a:rPr lang="ko-KR" altLang="en-US" baseline="0" dirty="0" err="1" smtClean="0"/>
              <a:t>리스크</a:t>
            </a:r>
            <a:r>
              <a:rPr lang="ko-KR" altLang="en-US" baseline="0" dirty="0" smtClean="0"/>
              <a:t> 조정 수익률이라고도 불립니다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수익률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변동성 의 수식으로 이루어져있다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샤프비율이 높다는 뜻은  적은 위험에 비해 높은 수익률을 얻는다는 뜻이고 반대는 많은 위험에 비해 낮은 수익률을 얻는다는 뜻이다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MDD(max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drawdown)</a:t>
            </a:r>
            <a:r>
              <a:rPr lang="ko-KR" altLang="en-US" baseline="0" dirty="0" smtClean="0"/>
              <a:t>는 역사상 가장 많이 떨어진 비율을 의미한다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Mdd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0.24% </a:t>
            </a:r>
            <a:r>
              <a:rPr lang="ko-KR" altLang="en-US" baseline="0" dirty="0" smtClean="0"/>
              <a:t>라는 말은   투자 기간 중 최대 </a:t>
            </a:r>
            <a:r>
              <a:rPr lang="en-US" altLang="ko-KR" baseline="0" dirty="0" smtClean="0"/>
              <a:t>24% </a:t>
            </a:r>
            <a:r>
              <a:rPr lang="ko-KR" altLang="en-US" baseline="0" dirty="0" smtClean="0"/>
              <a:t>손해를 봤다는 뜻이다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CR</a:t>
            </a:r>
            <a:r>
              <a:rPr lang="ko-KR" altLang="en-US" baseline="0" dirty="0" smtClean="0"/>
              <a:t>은 총 수익률을 뜻한다 </a:t>
            </a:r>
            <a:r>
              <a:rPr lang="en-US" altLang="ko-KR" baseline="0" dirty="0" smtClean="0"/>
              <a:t> 10</a:t>
            </a:r>
            <a:r>
              <a:rPr lang="ko-KR" altLang="en-US" baseline="0" dirty="0" err="1" smtClean="0"/>
              <a:t>년동안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173% </a:t>
            </a:r>
            <a:r>
              <a:rPr lang="ko-KR" altLang="en-US" baseline="0" dirty="0" smtClean="0"/>
              <a:t>수익률을 얻었다는 뜻이다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upsideFrequnecy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는 승률을 뜻한다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8D64-7E71-4ADE-8B89-C19C743667F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3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66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5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653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47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0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1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7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130629" y="778789"/>
            <a:ext cx="9173028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9000" b="1" i="1" kern="0" dirty="0"/>
              <a:t>GTAA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/>
              <a:t>(</a:t>
            </a:r>
            <a:r>
              <a:rPr lang="en-US" altLang="ko-KR" sz="4000" b="1" kern="0" dirty="0">
                <a:solidFill>
                  <a:srgbClr val="45C8DC"/>
                </a:solidFill>
              </a:rPr>
              <a:t>G</a:t>
            </a:r>
            <a:r>
              <a:rPr lang="en-US" altLang="ko-KR" sz="4000" b="1" kern="0" dirty="0"/>
              <a:t>lobal</a:t>
            </a: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b="1" kern="0" dirty="0">
                <a:solidFill>
                  <a:srgbClr val="45C8DC"/>
                </a:solidFill>
              </a:rPr>
              <a:t>T</a:t>
            </a:r>
            <a:r>
              <a:rPr lang="en-US" altLang="ko-KR" sz="4000" b="1" kern="0" dirty="0"/>
              <a:t>actical</a:t>
            </a: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b="1" kern="0" dirty="0">
                <a:solidFill>
                  <a:srgbClr val="45C8DC"/>
                </a:solidFill>
              </a:rPr>
              <a:t>A</a:t>
            </a:r>
            <a:r>
              <a:rPr lang="en-US" altLang="ko-KR" sz="4000" b="1" kern="0" dirty="0"/>
              <a:t>sset</a:t>
            </a:r>
            <a:r>
              <a:rPr lang="en-US" altLang="ko-KR" sz="4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4000" b="1" kern="0" dirty="0">
                <a:solidFill>
                  <a:srgbClr val="45C8DC"/>
                </a:solidFill>
              </a:rPr>
              <a:t>A</a:t>
            </a:r>
            <a:r>
              <a:rPr lang="en-US" altLang="ko-KR" sz="4000" b="1" kern="0" dirty="0"/>
              <a:t>llocation)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4000" b="1" kern="0" dirty="0"/>
              <a:t>: </a:t>
            </a:r>
            <a:r>
              <a:rPr lang="ko-KR" altLang="en-US" sz="4000" b="1" kern="0" dirty="0"/>
              <a:t>글로벌 전술적 자산 배분</a:t>
            </a:r>
            <a:endParaRPr lang="en-US" altLang="ko-KR" sz="4000" b="1" kern="0" dirty="0"/>
          </a:p>
          <a:p>
            <a:pPr latinLnBrk="0">
              <a:lnSpc>
                <a:spcPct val="150000"/>
              </a:lnSpc>
              <a:defRPr/>
            </a:pP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</a:t>
            </a:r>
            <a:r>
              <a:rPr lang="en-US" altLang="ko-KR" sz="2000" b="1" kern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분반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산학 </a:t>
            </a:r>
            <a:r>
              <a:rPr lang="ko-KR" altLang="en-US" sz="2000" b="1" kern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캡스톤</a:t>
            </a:r>
            <a:r>
              <a:rPr lang="ko-KR" altLang="en-US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디자인 </a:t>
            </a:r>
            <a:r>
              <a:rPr lang="en-US" altLang="ko-KR" sz="20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sz="20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16101" y="5167086"/>
            <a:ext cx="3471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F</a:t>
            </a:r>
            <a:r>
              <a:rPr lang="ko-KR" altLang="en-US" b="1" dirty="0">
                <a:latin typeface="+mn-ea"/>
              </a:rPr>
              <a:t>조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김민찬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err="1">
                <a:latin typeface="+mn-ea"/>
              </a:rPr>
              <a:t>박유영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최영규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홍성주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>
                <a:latin typeface="+mn-ea"/>
              </a:rPr>
              <a:t>발표자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 smtClean="0">
                <a:latin typeface="+mn-ea"/>
              </a:rPr>
              <a:t>박유</a:t>
            </a:r>
            <a:r>
              <a:rPr lang="ko-KR" altLang="en-US" b="1" dirty="0">
                <a:latin typeface="+mn-ea"/>
              </a:rPr>
              <a:t>영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발표날짜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19. </a:t>
            </a:r>
            <a:r>
              <a:rPr lang="en-US" altLang="ko-KR" b="1" dirty="0" smtClean="0">
                <a:latin typeface="+mn-ea"/>
              </a:rPr>
              <a:t>10.15</a:t>
            </a:r>
            <a:endParaRPr lang="en-US" altLang="ko-KR" b="1" dirty="0">
              <a:latin typeface="+mn-ea"/>
            </a:endParaRPr>
          </a:p>
          <a:p>
            <a:r>
              <a:rPr lang="ko-KR" altLang="en-US" b="1" dirty="0" err="1">
                <a:latin typeface="+mn-ea"/>
              </a:rPr>
              <a:t>담당교수님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 err="1">
                <a:latin typeface="+mn-ea"/>
              </a:rPr>
              <a:t>정호엽</a:t>
            </a:r>
            <a:r>
              <a:rPr lang="ko-KR" altLang="en-US" b="1" dirty="0">
                <a:latin typeface="+mn-ea"/>
              </a:rPr>
              <a:t> 교수님</a:t>
            </a:r>
          </a:p>
        </p:txBody>
      </p:sp>
    </p:spTree>
    <p:extLst>
      <p:ext uri="{BB962C8B-B14F-4D97-AF65-F5344CB8AC3E}">
        <p14:creationId xmlns:p14="http://schemas.microsoft.com/office/powerpoint/2010/main" val="27758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3"/>
    </mc:Choice>
    <mc:Fallback xmlns="">
      <p:transition spd="slow" advTm="189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코드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6" y="1135421"/>
            <a:ext cx="4801366" cy="5296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528" y="981738"/>
            <a:ext cx="5752468" cy="280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528" y="3937362"/>
            <a:ext cx="5752468" cy="249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40B770-A391-494D-8EFF-78521E1E8E5E}"/>
              </a:ext>
            </a:extLst>
          </p:cNvPr>
          <p:cNvSpPr txBox="1"/>
          <p:nvPr/>
        </p:nvSpPr>
        <p:spPr>
          <a:xfrm>
            <a:off x="504686" y="896474"/>
            <a:ext cx="957719" cy="438582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2500" b="1" dirty="0" err="1" smtClean="0">
                <a:solidFill>
                  <a:srgbClr val="FF0000"/>
                </a:solidFill>
              </a:rPr>
              <a:t>ui.R</a:t>
            </a:r>
            <a:endParaRPr lang="en-US" altLang="ko-KR" sz="25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240B770-A391-494D-8EFF-78521E1E8E5E}"/>
              </a:ext>
            </a:extLst>
          </p:cNvPr>
          <p:cNvSpPr txBox="1"/>
          <p:nvPr/>
        </p:nvSpPr>
        <p:spPr>
          <a:xfrm>
            <a:off x="10138243" y="854725"/>
            <a:ext cx="1609257" cy="438582"/>
          </a:xfrm>
          <a:prstGeom prst="rect">
            <a:avLst/>
          </a:prstGeom>
          <a:solidFill>
            <a:schemeClr val="bg1">
              <a:alpha val="79000"/>
            </a:schemeClr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2500" b="1" dirty="0" err="1" smtClean="0">
                <a:solidFill>
                  <a:srgbClr val="FF0000"/>
                </a:solidFill>
              </a:rPr>
              <a:t>server.R</a:t>
            </a:r>
            <a:endParaRPr lang="en-US" altLang="ko-KR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0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062" y="1263650"/>
            <a:ext cx="3884971" cy="426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오른쪽 대괄호 3"/>
          <p:cNvSpPr/>
          <p:nvPr/>
        </p:nvSpPr>
        <p:spPr>
          <a:xfrm flipH="1">
            <a:off x="1828803" y="3393909"/>
            <a:ext cx="318499" cy="1907556"/>
          </a:xfrm>
          <a:prstGeom prst="rightBracket">
            <a:avLst>
              <a:gd name="adj" fmla="val 268365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6616" y="3216475"/>
            <a:ext cx="1250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1.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자산선택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900" y="1260037"/>
            <a:ext cx="4246847" cy="438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986276" y="3241060"/>
            <a:ext cx="1250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2.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전략선</a:t>
            </a:r>
            <a:r>
              <a:rPr lang="ko-KR" altLang="en-US" sz="1600" b="1" dirty="0">
                <a:solidFill>
                  <a:srgbClr val="FF0000"/>
                </a:solidFill>
              </a:rPr>
              <a:t>택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83391" y="3257892"/>
            <a:ext cx="2734114" cy="47950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431525" y="3790409"/>
            <a:ext cx="664705" cy="12976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5725207" y="3862027"/>
            <a:ext cx="1764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전략알고리즘 세부조정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85656" y="5177926"/>
            <a:ext cx="361089" cy="29094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653486" y="5108881"/>
            <a:ext cx="1764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4. 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조회결과 수익률 차트와 추천 종목 제시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03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24" y="1771332"/>
            <a:ext cx="4551848" cy="404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4824" y="1135422"/>
            <a:ext cx="635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조회 결과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과거 누적 수익률 그래프와 연간수익률차트 제시</a:t>
            </a:r>
            <a:endParaRPr lang="ko-KR" altLang="en-US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51" y="2064130"/>
            <a:ext cx="5949697" cy="3848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2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93318" y="686448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3. GTAA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진행상황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영상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03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양쪽 모서리가 둥근 사각형 3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자유형 5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4. GitHub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업데이트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포인트가 5개인 별 6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1104900"/>
            <a:ext cx="95567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5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양쪽 모서리가 둥근 사각형 2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5</a:t>
            </a:r>
            <a:r>
              <a:rPr lang="en-US" altLang="ko-KR" sz="3000" b="1" kern="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계획 일정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포인트가 5개인 별 31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3" name="Google Shape;1282;p180"/>
          <p:cNvGraphicFramePr/>
          <p:nvPr>
            <p:extLst>
              <p:ext uri="{D42A27DB-BD31-4B8C-83A1-F6EECF244321}">
                <p14:modId xmlns:p14="http://schemas.microsoft.com/office/powerpoint/2010/main" val="1324568615"/>
              </p:ext>
            </p:extLst>
          </p:nvPr>
        </p:nvGraphicFramePr>
        <p:xfrm>
          <a:off x="780286" y="965199"/>
          <a:ext cx="10716770" cy="53868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42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74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30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740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987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425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6083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66788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3803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3803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43803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43803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517399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추진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수행기간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7399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9 월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  월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11 월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12</a:t>
                      </a:r>
                      <a:r>
                        <a:rPr lang="en-US" sz="1600" b="1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월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7399">
                <a:tc v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2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3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400" b="1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sym typeface="Dotum"/>
                        </a:rPr>
                        <a:t>4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5C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6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경제&amp;투자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스터디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en-US" sz="1600" b="1" i="0" u="none" strike="noStrike" cap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꾸준히</a:t>
                      </a:r>
                      <a:r>
                        <a:rPr lang="en-US" sz="1600" b="1" i="0" u="none" strike="noStrike" cap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rgbClr val="C4BD9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altLang="ko-KR" sz="1800" dirty="0">
                        <a:solidFill>
                          <a:srgbClr val="C4BD97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프로젝트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회의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u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계획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data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guide에서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데이터수집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(1주)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6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altLang="ko-KR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R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을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통한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분석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(3주)</a:t>
                      </a:r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600" b="1" i="0" u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분석 및 개발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465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데이터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sz="1600" b="1" i="0" u="none" dirty="0" err="1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시각화</a:t>
                      </a:r>
                      <a:r>
                        <a:rPr lang="en-US" sz="1600" b="1" i="0" u="none" dirty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및 </a:t>
                      </a:r>
                      <a:r>
                        <a:rPr lang="en-US" sz="1600" b="1" i="0" u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활용</a:t>
                      </a:r>
                      <a:endParaRPr lang="ko-KR" dirty="0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FFFFFF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4875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Dotum"/>
                        <a:buNone/>
                        <a:defRPr lang="ko-KR" altLang="en-US"/>
                      </a:pPr>
                      <a:r>
                        <a:rPr lang="en-US" sz="1600" b="1" i="0" u="none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유지보수 및 테스트</a:t>
                      </a:r>
                      <a:endParaRPr lang="ko-KR"/>
                    </a:p>
                  </a:txBody>
                  <a:tcPr marL="17900" marR="17900" marT="17900" marB="179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FFFFFF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lang="ko-KR" altLang="en-US"/>
                      </a:pPr>
                      <a:endParaRPr lang="ko-KR" sz="18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650" cap="flat" cmpd="sng">
                      <a:solidFill>
                        <a:srgbClr val="FFFFFF"/>
                      </a:solidFill>
                      <a:prstDash val="solid"/>
                      <a:round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</a:lnR>
                    <a:lnT w="12650" cap="flat" cmpd="sng">
                      <a:solidFill>
                        <a:srgbClr val="FFFFFF"/>
                      </a:solidFill>
                      <a:prstDash val="solid"/>
                      <a:round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</a:lnB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74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양쪽 모서리가 둥근 사각형 32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ctr"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6</a:t>
            </a:r>
            <a:r>
              <a:rPr lang="en-US" altLang="ko-KR" sz="3000" b="1" kern="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. </a:t>
            </a:r>
            <a:r>
              <a:rPr lang="en-US" altLang="ko-KR" sz="3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GTAA </a:t>
            </a:r>
            <a:r>
              <a:rPr lang="ko-KR" altLang="en-US" sz="3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다음주 계획</a:t>
            </a:r>
          </a:p>
        </p:txBody>
      </p:sp>
      <p:sp>
        <p:nvSpPr>
          <p:cNvPr id="36" name="포인트가 5개인 별 35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Freeform 5"/>
          <p:cNvSpPr>
            <a:spLocks/>
          </p:cNvSpPr>
          <p:nvPr/>
        </p:nvSpPr>
        <p:spPr bwMode="auto">
          <a:xfrm>
            <a:off x="1335399" y="2488276"/>
            <a:ext cx="3883615" cy="2817502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0" name="자유형 39"/>
          <p:cNvSpPr/>
          <p:nvPr/>
        </p:nvSpPr>
        <p:spPr>
          <a:xfrm rot="5400000">
            <a:off x="3266143" y="2513559"/>
            <a:ext cx="2169551" cy="58958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gradFill flip="none" rotWithShape="1">
            <a:gsLst>
              <a:gs pos="30000">
                <a:srgbClr val="3991B9">
                  <a:shade val="30000"/>
                  <a:satMod val="115000"/>
                </a:srgbClr>
              </a:gs>
              <a:gs pos="30000">
                <a:schemeClr val="bg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Freeform 5"/>
          <p:cNvSpPr>
            <a:spLocks/>
          </p:cNvSpPr>
          <p:nvPr/>
        </p:nvSpPr>
        <p:spPr bwMode="auto">
          <a:xfrm>
            <a:off x="6766003" y="2488276"/>
            <a:ext cx="3883615" cy="2817502"/>
          </a:xfrm>
          <a:prstGeom prst="rect">
            <a:avLst/>
          </a:prstGeom>
          <a:solidFill>
            <a:srgbClr val="45C8DC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 rot="5400000">
            <a:off x="8696747" y="2513559"/>
            <a:ext cx="2169551" cy="58958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gradFill flip="none" rotWithShape="1">
            <a:gsLst>
              <a:gs pos="30000">
                <a:srgbClr val="3991B9">
                  <a:shade val="30000"/>
                  <a:satMod val="115000"/>
                </a:srgbClr>
              </a:gs>
              <a:gs pos="30000">
                <a:schemeClr val="bg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517060" y="1826975"/>
            <a:ext cx="4074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 smtClean="0">
                <a:solidFill>
                  <a:prstClr val="white">
                    <a:lumMod val="50000"/>
                  </a:prstClr>
                </a:solidFill>
              </a:rPr>
              <a:t>2</a:t>
            </a:r>
            <a:endParaRPr lang="en-US" altLang="ko-KR" sz="30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086947" y="2260008"/>
            <a:ext cx="563028" cy="93086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9517551" y="2268250"/>
            <a:ext cx="563028" cy="93086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5240B770-A391-494D-8EFF-78521E1E8E5E}"/>
              </a:ext>
            </a:extLst>
          </p:cNvPr>
          <p:cNvSpPr txBox="1"/>
          <p:nvPr/>
        </p:nvSpPr>
        <p:spPr>
          <a:xfrm>
            <a:off x="1659102" y="3147591"/>
            <a:ext cx="3202795" cy="1055674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>
                <a:solidFill>
                  <a:srgbClr val="FFFFFF"/>
                </a:solidFill>
              </a:rPr>
              <a:t>전체적인 </a:t>
            </a:r>
            <a:r>
              <a:rPr lang="en-US" altLang="ko-KR" sz="3200" b="1" i="1" dirty="0">
                <a:solidFill>
                  <a:srgbClr val="FFFFFF"/>
                </a:solidFill>
              </a:rPr>
              <a:t>UI</a:t>
            </a: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>
                <a:solidFill>
                  <a:srgbClr val="FFFFFF"/>
                </a:solidFill>
              </a:rPr>
              <a:t>디자인 </a:t>
            </a:r>
            <a:endParaRPr lang="en-US" altLang="ko-KR" sz="3200" b="1" i="1" dirty="0">
              <a:solidFill>
                <a:srgbClr val="FFFF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5240B770-A391-494D-8EFF-78521E1E8E5E}"/>
              </a:ext>
            </a:extLst>
          </p:cNvPr>
          <p:cNvSpPr txBox="1"/>
          <p:nvPr/>
        </p:nvSpPr>
        <p:spPr>
          <a:xfrm>
            <a:off x="7147803" y="3147591"/>
            <a:ext cx="3202795" cy="1421928"/>
          </a:xfrm>
          <a:prstGeom prst="rect">
            <a:avLst/>
          </a:prstGeom>
          <a:solidFill>
            <a:srgbClr val="F58FA2"/>
          </a:solidFill>
        </p:spPr>
        <p:txBody>
          <a:bodyPr wrap="square" rtlCol="0">
            <a:sp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200" b="1" i="1" dirty="0" smtClean="0">
                <a:solidFill>
                  <a:srgbClr val="FFFFFF"/>
                </a:solidFill>
              </a:rPr>
              <a:t>사용자</a:t>
            </a:r>
            <a:r>
              <a:rPr lang="ko-KR" altLang="en-US" sz="3200" b="1" i="1" dirty="0">
                <a:solidFill>
                  <a:srgbClr val="FFFFFF"/>
                </a:solidFill>
              </a:rPr>
              <a:t>가</a:t>
            </a:r>
            <a:r>
              <a:rPr lang="ko-KR" altLang="en-US" sz="3200" b="1" i="1" dirty="0" smtClean="0">
                <a:solidFill>
                  <a:srgbClr val="FFFFFF"/>
                </a:solidFill>
              </a:rPr>
              <a:t> 보기 쉽게 그래프에 설명 추가</a:t>
            </a:r>
            <a:endParaRPr lang="en-US" altLang="ko-KR" sz="3200" b="1" i="1" dirty="0" smtClean="0">
              <a:solidFill>
                <a:srgbClr val="FFFFFF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077116" y="1820351"/>
            <a:ext cx="4074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prstClr val="white">
                    <a:lumMod val="50000"/>
                  </a:prst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440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429;p191"/>
          <p:cNvSpPr txBox="1"/>
          <p:nvPr/>
        </p:nvSpPr>
        <p:spPr>
          <a:xfrm>
            <a:off x="1338262" y="1554162"/>
            <a:ext cx="2376600" cy="12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5800"/>
              <a:buFont typeface="Malgun Gothic"/>
              <a:buNone/>
            </a:pPr>
            <a:r>
              <a:rPr lang="en-US" sz="58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Q</a:t>
            </a:r>
            <a:r>
              <a:rPr lang="en-US" sz="4700" b="1" i="0" u="none" dirty="0">
                <a:latin typeface="Malgun Gothic"/>
                <a:ea typeface="Malgun Gothic"/>
                <a:cs typeface="Malgun Gothic"/>
                <a:sym typeface="Malgun Gothic"/>
              </a:rPr>
              <a:t>&amp;</a:t>
            </a:r>
            <a:r>
              <a:rPr lang="en-US" sz="5800" b="1" i="0" u="none" dirty="0"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dirty="0"/>
          </a:p>
        </p:txBody>
      </p:sp>
      <p:cxnSp>
        <p:nvCxnSpPr>
          <p:cNvPr id="15" name="Google Shape;1430;p191"/>
          <p:cNvCxnSpPr/>
          <p:nvPr/>
        </p:nvCxnSpPr>
        <p:spPr>
          <a:xfrm>
            <a:off x="1330325" y="2922587"/>
            <a:ext cx="9698459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818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437;p1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23962" y="2279650"/>
            <a:ext cx="6529386" cy="431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1430;p191"/>
          <p:cNvCxnSpPr/>
          <p:nvPr/>
        </p:nvCxnSpPr>
        <p:spPr>
          <a:xfrm>
            <a:off x="1330325" y="2922587"/>
            <a:ext cx="9698459" cy="0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" name="TextBox 7"/>
          <p:cNvSpPr txBox="1"/>
          <p:nvPr/>
        </p:nvSpPr>
        <p:spPr>
          <a:xfrm>
            <a:off x="1223962" y="1417876"/>
            <a:ext cx="35589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solidFill>
                  <a:srgbClr val="45C8DC"/>
                </a:solidFill>
              </a:rPr>
              <a:t>감</a:t>
            </a:r>
            <a:r>
              <a:rPr lang="ko-KR" altLang="en-US" sz="5000" b="1" dirty="0"/>
              <a:t>사합니다</a:t>
            </a:r>
            <a:r>
              <a:rPr lang="en-US" altLang="ko-KR" sz="5000" b="1" dirty="0"/>
              <a:t>.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372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양쪽 모서리가 둥근 사각형 30"/>
          <p:cNvSpPr/>
          <p:nvPr/>
        </p:nvSpPr>
        <p:spPr>
          <a:xfrm>
            <a:off x="2907429" y="1209659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569014" y="1533537"/>
            <a:ext cx="7120675" cy="490946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200000"/>
              </a:lnSpc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1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. 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GTAA project introduction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lnSpc>
                <a:spcPct val="200000"/>
              </a:lnSpc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2. GTAA 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project explanation</a:t>
            </a:r>
          </a:p>
          <a:p>
            <a:pPr lvl="0">
              <a:lnSpc>
                <a:spcPct val="200000"/>
              </a:lnSpc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3. GTAA progress</a:t>
            </a:r>
          </a:p>
          <a:p>
            <a:pPr lvl="0">
              <a:lnSpc>
                <a:spcPct val="200000"/>
              </a:lnSpc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4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. GitHub update</a:t>
            </a:r>
            <a:endParaRPr lang="ko-KR" altLang="en-US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lnSpc>
                <a:spcPct val="200000"/>
              </a:lnSpc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5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. </a:t>
            </a: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GTAA 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full schedule 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lvl="0">
              <a:lnSpc>
                <a:spcPct val="200000"/>
              </a:lnSpc>
              <a:buClr>
                <a:srgbClr val="333333"/>
              </a:buClr>
              <a:buSzPct val="25000"/>
              <a:defRPr lang="ko-KR" altLang="en-US"/>
            </a:pPr>
            <a:r>
              <a:rPr lang="en-US" altLang="ko-KR" sz="2200" b="1" dirty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6</a:t>
            </a:r>
            <a:r>
              <a:rPr lang="en-US" altLang="ko-KR" sz="2200" b="1" dirty="0" smtClean="0">
                <a:solidFill>
                  <a:schemeClr val="tx1"/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. GTAA next week schedule</a:t>
            </a:r>
            <a:endParaRPr lang="en-US" altLang="ko-KR" sz="2200" b="1" dirty="0">
              <a:solidFill>
                <a:schemeClr val="tx1"/>
              </a:solidFill>
              <a:latin typeface="맑은 고딕" panose="020B0503020000020004" pitchFamily="50" charset="-127"/>
              <a:cs typeface="Malgun Gothic"/>
              <a:sym typeface="Malgun Gothic"/>
            </a:endParaRP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>
            <a:off x="3194490" y="1209659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en-US" altLang="ko-KR" sz="3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ONTENTS</a:t>
            </a:r>
          </a:p>
        </p:txBody>
      </p:sp>
      <p:sp>
        <p:nvSpPr>
          <p:cNvPr id="34" name="포인트가 5개인 별 33"/>
          <p:cNvSpPr/>
          <p:nvPr/>
        </p:nvSpPr>
        <p:spPr>
          <a:xfrm>
            <a:off x="8482135" y="1099185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5EE962D-08DE-45E6-A14E-CD6DAC254383}"/>
              </a:ext>
            </a:extLst>
          </p:cNvPr>
          <p:cNvSpPr/>
          <p:nvPr/>
        </p:nvSpPr>
        <p:spPr>
          <a:xfrm>
            <a:off x="0" y="0"/>
            <a:ext cx="12192000" cy="499533"/>
          </a:xfrm>
          <a:prstGeom prst="rect">
            <a:avLst/>
          </a:prstGeom>
          <a:solidFill>
            <a:srgbClr val="45C8DC"/>
          </a:solidFill>
          <a:ln>
            <a:noFill/>
          </a:ln>
          <a:effectLst>
            <a:outerShdw blurRad="1905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 latinLnBrk="0">
              <a:lnSpc>
                <a:spcPct val="150000"/>
              </a:lnSpc>
              <a:defRPr/>
            </a:pPr>
            <a:r>
              <a:rPr lang="en-US" altLang="ko-KR" sz="3000" b="1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</a:t>
            </a:r>
            <a:r>
              <a:rPr lang="ko-KR" altLang="en-US" sz="3000" b="1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</a:t>
            </a:r>
            <a:r>
              <a:rPr lang="en-US" altLang="ko-KR" sz="3000" b="1" i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i="1" kern="0" dirty="0">
                <a:solidFill>
                  <a:srgbClr val="FA4E7E"/>
                </a:solidFill>
              </a:rPr>
              <a:t>PRESENTATION </a:t>
            </a:r>
            <a:r>
              <a:rPr lang="en-US" altLang="ko-KR" sz="2000" b="1" i="1" kern="0" dirty="0">
                <a:solidFill>
                  <a:srgbClr val="FA3C71"/>
                </a:solidFill>
              </a:rPr>
              <a:t>CONTENTS</a:t>
            </a:r>
            <a:endParaRPr lang="ko-KR" altLang="en-US" sz="36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08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양쪽 모서리가 둥근 사각형 9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rgbClr val="E3E5E9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56878C6-9DBC-4361-856F-A1027230E059}"/>
              </a:ext>
            </a:extLst>
          </p:cNvPr>
          <p:cNvSpPr/>
          <p:nvPr/>
        </p:nvSpPr>
        <p:spPr>
          <a:xfrm>
            <a:off x="883218" y="412686"/>
            <a:ext cx="91730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8000" b="1" i="1" kern="0" dirty="0"/>
              <a:t>WHAT IS GTAA</a:t>
            </a:r>
            <a:r>
              <a:rPr lang="en-US" altLang="ko-KR" sz="8000" b="1" i="1" kern="0" dirty="0">
                <a:solidFill>
                  <a:srgbClr val="45C8DC"/>
                </a:solidFill>
              </a:rPr>
              <a:t>?</a:t>
            </a:r>
          </a:p>
        </p:txBody>
      </p:sp>
      <p:sp>
        <p:nvSpPr>
          <p:cNvPr id="73" name="Google Shape;1159;p172"/>
          <p:cNvSpPr txBox="1"/>
          <p:nvPr/>
        </p:nvSpPr>
        <p:spPr>
          <a:xfrm>
            <a:off x="1951831" y="2253296"/>
            <a:ext cx="4544567" cy="3465389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lobal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actical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sset</a:t>
            </a:r>
            <a:r>
              <a:rPr lang="en-US" altLang="ko-KR" sz="20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b="1" kern="0" dirty="0">
                <a:solidFill>
                  <a:srgbClr val="45C8D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llocation)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글로벌 전술적 자산 배분</a:t>
            </a:r>
            <a:endParaRPr lang="en-US" altLang="ko-KR" sz="20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160;p172"/>
          <p:cNvSpPr txBox="1"/>
          <p:nvPr/>
        </p:nvSpPr>
        <p:spPr>
          <a:xfrm>
            <a:off x="1951832" y="1692909"/>
            <a:ext cx="1288032" cy="179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dirty="0">
              <a:solidFill>
                <a:srgbClr val="45C8DC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0" b="1" i="0" u="none" dirty="0">
              <a:solidFill>
                <a:srgbClr val="4CBC97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1162;p172"/>
          <p:cNvSpPr txBox="1"/>
          <p:nvPr/>
        </p:nvSpPr>
        <p:spPr>
          <a:xfrm>
            <a:off x="5794965" y="3862069"/>
            <a:ext cx="4109624" cy="2592453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전세계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자산지수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(ETF)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활용하여 과거 데이터를 분석 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및 시뮬레이션을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통하여 안정적인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자산증식을 목표로 하는 웹페이지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구현 목표</a:t>
            </a:r>
            <a:endParaRPr sz="2000" b="1" i="0" u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76" name="Google Shape;1164;p172"/>
          <p:cNvSpPr txBox="1"/>
          <p:nvPr/>
        </p:nvSpPr>
        <p:spPr>
          <a:xfrm>
            <a:off x="5980926" y="3363126"/>
            <a:ext cx="1288032" cy="2198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BC97"/>
              </a:buClr>
              <a:buSzPts val="7000"/>
              <a:buFont typeface="Malgun Gothic"/>
              <a:buNone/>
            </a:pPr>
            <a:r>
              <a:rPr lang="en-US" sz="7000" b="1" i="0" u="none" dirty="0">
                <a:solidFill>
                  <a:srgbClr val="45C8DC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dirty="0">
              <a:solidFill>
                <a:srgbClr val="45C8DC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 GTAA </a:t>
            </a:r>
            <a:r>
              <a:rPr lang="ko-KR" altLang="en-US" sz="3000" b="1" kern="0" dirty="0">
                <a:solidFill>
                  <a:schemeClr val="tx1"/>
                </a:solidFill>
                <a:latin typeface="+mn-ea"/>
              </a:rPr>
              <a:t>프로젝트 소개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3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2.1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프로젝트 설명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Google Shape;1159;p172"/>
          <p:cNvSpPr txBox="1"/>
          <p:nvPr/>
        </p:nvSpPr>
        <p:spPr>
          <a:xfrm>
            <a:off x="735873" y="1106488"/>
            <a:ext cx="10656753" cy="5191675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/>
              <a:t> 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2000" b="1" kern="0" dirty="0" smtClean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20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344" y="1764406"/>
            <a:ext cx="4298176" cy="432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75344" y="1253406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/>
              <a:t>피터린치의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마젤란펀드란</a:t>
            </a:r>
            <a:r>
              <a:rPr lang="en-US" altLang="ko-KR" b="1" dirty="0" smtClean="0"/>
              <a:t>?</a:t>
            </a:r>
            <a:endParaRPr lang="ko-KR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598" y="1818119"/>
            <a:ext cx="4434059" cy="420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>
          <a:xfrm>
            <a:off x="4085115" y="3366655"/>
            <a:ext cx="376049" cy="84512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 latinLnBrk="0">
              <a:defRPr/>
            </a:pPr>
            <a:r>
              <a:rPr lang="en-US" altLang="ko-KR" sz="3000" b="1" kern="0" dirty="0">
                <a:solidFill>
                  <a:schemeClr val="tx1"/>
                </a:solidFill>
                <a:latin typeface="+mn-ea"/>
              </a:rPr>
              <a:t>2.1 </a:t>
            </a:r>
            <a:r>
              <a:rPr lang="ko-KR" altLang="en-US" sz="3000" b="1" kern="0" dirty="0" smtClean="0">
                <a:solidFill>
                  <a:schemeClr val="tx1"/>
                </a:solidFill>
                <a:latin typeface="+mn-ea"/>
              </a:rPr>
              <a:t>프로젝트 설명</a:t>
            </a:r>
            <a:endParaRPr lang="en-US" altLang="ko-KR" sz="3000" b="1" kern="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Google Shape;1159;p172"/>
          <p:cNvSpPr txBox="1"/>
          <p:nvPr/>
        </p:nvSpPr>
        <p:spPr>
          <a:xfrm>
            <a:off x="735873" y="1106488"/>
            <a:ext cx="10656753" cy="5191675"/>
          </a:xfrm>
          <a:prstGeom prst="rect">
            <a:avLst/>
          </a:prstGeom>
          <a:solidFill>
            <a:srgbClr val="BDC1CB">
              <a:alpha val="8667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kern="0" dirty="0" smtClean="0"/>
              <a:t> </a:t>
            </a:r>
          </a:p>
          <a:p>
            <a:pPr algn="ctr" latinLnBrk="0">
              <a:lnSpc>
                <a:spcPct val="150000"/>
              </a:lnSpc>
              <a:defRPr/>
            </a:pPr>
            <a:endParaRPr lang="en-US" altLang="ko-KR" sz="2000" b="1" kern="0" dirty="0" smtClean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2000" b="1" kern="0" dirty="0"/>
          </a:p>
          <a:p>
            <a:pPr algn="ctr" latinLnBrk="0">
              <a:lnSpc>
                <a:spcPct val="150000"/>
              </a:lnSpc>
              <a:defRPr/>
            </a:pPr>
            <a:endParaRPr lang="en-US" altLang="ko-KR" sz="1200" b="1" kern="0" dirty="0"/>
          </a:p>
          <a:p>
            <a:endParaRPr sz="1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79218" y="1360967"/>
            <a:ext cx="1914801" cy="818707"/>
          </a:xfrm>
          <a:prstGeom prst="roundRect">
            <a:avLst/>
          </a:prstGeom>
          <a:solidFill>
            <a:srgbClr val="45C8D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자산선택</a:t>
            </a:r>
            <a:endParaRPr lang="en-US" altLang="ko-KR" sz="1600" b="1" dirty="0" smtClean="0"/>
          </a:p>
          <a:p>
            <a:pPr algn="ctr"/>
            <a:r>
              <a:rPr lang="en-US" altLang="ko-KR" sz="1600" b="1" dirty="0" smtClean="0"/>
              <a:t>(Asset selection)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0863" y="2392326"/>
            <a:ext cx="2053767" cy="2800767"/>
          </a:xfrm>
          <a:prstGeom prst="rect">
            <a:avLst/>
          </a:prstGeom>
          <a:solidFill>
            <a:schemeClr val="bg1">
              <a:alpha val="30000"/>
            </a:schemeClr>
          </a:solidFill>
          <a:effectLst>
            <a:softEdge rad="25400"/>
          </a:effectLst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SPY(US </a:t>
            </a:r>
            <a:r>
              <a:rPr lang="ko-KR" altLang="en-US" sz="1600" b="1" dirty="0" smtClean="0"/>
              <a:t>주식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IEV(</a:t>
            </a:r>
            <a:r>
              <a:rPr lang="ko-KR" altLang="en-US" sz="1600" b="1" dirty="0" smtClean="0"/>
              <a:t>유럽 주식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EWJ(</a:t>
            </a:r>
            <a:r>
              <a:rPr lang="ko-KR" altLang="en-US" sz="1600" b="1" dirty="0" smtClean="0"/>
              <a:t>일본주식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EEM(</a:t>
            </a:r>
            <a:r>
              <a:rPr lang="ko-KR" altLang="en-US" sz="1600" b="1" dirty="0" smtClean="0"/>
              <a:t>신흥시장 지수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TLT(</a:t>
            </a:r>
            <a:r>
              <a:rPr lang="ko-KR" altLang="en-US" sz="1600" b="1" dirty="0" smtClean="0"/>
              <a:t>미국 장기 채권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IEF(</a:t>
            </a:r>
            <a:r>
              <a:rPr lang="ko-KR" altLang="en-US" sz="1600" b="1" dirty="0" smtClean="0"/>
              <a:t>미국 중기 채권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IYR(</a:t>
            </a:r>
            <a:r>
              <a:rPr lang="ko-KR" altLang="en-US" sz="1600" b="1" dirty="0" smtClean="0"/>
              <a:t>미국 부동산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RWX(</a:t>
            </a:r>
            <a:r>
              <a:rPr lang="ko-KR" altLang="en-US" sz="1600" b="1" dirty="0" smtClean="0"/>
              <a:t>세계 부동산</a:t>
            </a:r>
            <a:r>
              <a:rPr lang="en-US" altLang="ko-KR" sz="1600" b="1" dirty="0" smtClean="0"/>
              <a:t>)</a:t>
            </a:r>
          </a:p>
          <a:p>
            <a:r>
              <a:rPr lang="en-US" altLang="ko-KR" sz="1600" b="1" dirty="0" smtClean="0"/>
              <a:t>GLD(gold)</a:t>
            </a:r>
          </a:p>
          <a:p>
            <a:r>
              <a:rPr lang="en-US" altLang="ko-KR" sz="1600" b="1" dirty="0" smtClean="0"/>
              <a:t>DBC(</a:t>
            </a:r>
            <a:r>
              <a:rPr lang="ko-KR" altLang="en-US" sz="1600" b="1" dirty="0" smtClean="0"/>
              <a:t>상품</a:t>
            </a:r>
            <a:r>
              <a:rPr lang="en-US" altLang="ko-KR" sz="1600" b="1" dirty="0" smtClean="0"/>
              <a:t>ETF)</a:t>
            </a:r>
          </a:p>
          <a:p>
            <a:r>
              <a:rPr lang="en-US" altLang="ko-KR" sz="1600" b="1" dirty="0" smtClean="0"/>
              <a:t>…</a:t>
            </a:r>
            <a:endParaRPr lang="ko-KR" altLang="en-US" sz="1600" b="1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37840" y="1360967"/>
            <a:ext cx="2739815" cy="822245"/>
          </a:xfrm>
          <a:prstGeom prst="roundRect">
            <a:avLst/>
          </a:prstGeom>
          <a:solidFill>
            <a:srgbClr val="45C8D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전략 알고리즘 선택</a:t>
            </a:r>
            <a:endParaRPr lang="en-US" altLang="ko-KR" sz="16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209994" y="2252621"/>
            <a:ext cx="1558337" cy="1015663"/>
          </a:xfrm>
          <a:prstGeom prst="rect">
            <a:avLst/>
          </a:prstGeom>
          <a:solidFill>
            <a:schemeClr val="bg1">
              <a:alpha val="30000"/>
            </a:schemeClr>
          </a:soli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비중을 </a:t>
            </a:r>
            <a:r>
              <a:rPr lang="ko-KR" altLang="en-US" sz="1500" b="1" dirty="0" err="1" smtClean="0"/>
              <a:t>몇대</a:t>
            </a:r>
            <a:r>
              <a:rPr lang="ko-KR" altLang="en-US" sz="1500" b="1" dirty="0" smtClean="0"/>
              <a:t> 몇으로 할 것인지 선</a:t>
            </a:r>
            <a:r>
              <a:rPr lang="ko-KR" altLang="en-US" sz="1500" b="1" dirty="0"/>
              <a:t>택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Ex)3:7, 5:5</a:t>
            </a:r>
            <a:endParaRPr lang="ko-KR" altLang="en-US" sz="15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9504561" y="1364505"/>
            <a:ext cx="1701210" cy="818707"/>
          </a:xfrm>
          <a:prstGeom prst="roundRect">
            <a:avLst/>
          </a:prstGeom>
          <a:solidFill>
            <a:srgbClr val="45C8D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시뮬레이션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 결과</a:t>
            </a:r>
            <a:endParaRPr lang="en-US" altLang="ko-KR" sz="1600" b="1" dirty="0" smtClean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935098" y="1770321"/>
            <a:ext cx="696464" cy="35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3283330" y="2390809"/>
            <a:ext cx="3486881" cy="579965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8754510" y="1788030"/>
            <a:ext cx="766110" cy="35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407911" y="1773859"/>
            <a:ext cx="696464" cy="3537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0321099" y="2195622"/>
            <a:ext cx="0" cy="715144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9423039" y="2899195"/>
            <a:ext cx="1871331" cy="818707"/>
          </a:xfrm>
          <a:prstGeom prst="roundRect">
            <a:avLst/>
          </a:prstGeom>
          <a:solidFill>
            <a:srgbClr val="45C8D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추천포트폴리오 제시</a:t>
            </a:r>
            <a:endParaRPr lang="en-US" altLang="ko-KR" sz="1600" b="1" dirty="0" smtClean="0"/>
          </a:p>
        </p:txBody>
      </p:sp>
      <p:sp>
        <p:nvSpPr>
          <p:cNvPr id="3" name="타원 2"/>
          <p:cNvSpPr/>
          <p:nvPr/>
        </p:nvSpPr>
        <p:spPr>
          <a:xfrm>
            <a:off x="4543456" y="2503157"/>
            <a:ext cx="1974099" cy="38081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95050" y="3035711"/>
            <a:ext cx="3486881" cy="1170529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78634" y="4307403"/>
            <a:ext cx="3486881" cy="451288"/>
          </a:xfrm>
          <a:prstGeom prst="round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6965" y="2392326"/>
            <a:ext cx="2303260" cy="2862322"/>
          </a:xfrm>
          <a:prstGeom prst="rect">
            <a:avLst/>
          </a:prstGeom>
          <a:noFill/>
          <a:effectLst>
            <a:softEdge rad="25400"/>
          </a:effectLst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500" b="1" dirty="0" smtClean="0"/>
              <a:t>동일비중포트폴리오</a:t>
            </a:r>
            <a:endParaRPr lang="en-US" altLang="ko-KR" sz="1500" b="1" dirty="0" smtClean="0"/>
          </a:p>
          <a:p>
            <a:pPr>
              <a:lnSpc>
                <a:spcPct val="200000"/>
              </a:lnSpc>
            </a:pPr>
            <a:r>
              <a:rPr lang="ko-KR" altLang="en-US" sz="1500" b="1" dirty="0" smtClean="0"/>
              <a:t>최소분산포트폴리오</a:t>
            </a:r>
            <a:endParaRPr lang="en-US" altLang="ko-KR" sz="1500" b="1" dirty="0" smtClean="0"/>
          </a:p>
          <a:p>
            <a:pPr>
              <a:lnSpc>
                <a:spcPct val="200000"/>
              </a:lnSpc>
            </a:pPr>
            <a:r>
              <a:rPr lang="ko-KR" altLang="en-US" sz="1500" b="1" dirty="0" smtClean="0"/>
              <a:t>최대분산효과포트폴리오</a:t>
            </a:r>
            <a:endParaRPr lang="en-US" altLang="ko-KR" sz="1500" b="1" dirty="0" smtClean="0"/>
          </a:p>
          <a:p>
            <a:pPr>
              <a:lnSpc>
                <a:spcPct val="200000"/>
              </a:lnSpc>
            </a:pPr>
            <a:r>
              <a:rPr lang="ko-KR" altLang="en-US" sz="1500" b="1" dirty="0" smtClean="0"/>
              <a:t>위험균형포트폴리오</a:t>
            </a:r>
            <a:endParaRPr lang="en-US" altLang="ko-KR" sz="1500" b="1" dirty="0" smtClean="0"/>
          </a:p>
          <a:p>
            <a:pPr>
              <a:lnSpc>
                <a:spcPct val="200000"/>
              </a:lnSpc>
            </a:pPr>
            <a:r>
              <a:rPr lang="ko-KR" altLang="en-US" sz="1500" b="1" dirty="0" err="1" smtClean="0"/>
              <a:t>모멘텀포트폴리오</a:t>
            </a:r>
            <a:endParaRPr lang="en-US" altLang="ko-KR" sz="1500" b="1" dirty="0" smtClean="0"/>
          </a:p>
          <a:p>
            <a:pPr>
              <a:lnSpc>
                <a:spcPct val="200000"/>
              </a:lnSpc>
            </a:pPr>
            <a:r>
              <a:rPr lang="en-US" altLang="ko-KR" sz="1500" b="1" dirty="0" smtClean="0"/>
              <a:t>…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72542" y="2466757"/>
            <a:ext cx="1162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 smtClean="0"/>
              <a:t>전통적 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자산배분전략</a:t>
            </a:r>
            <a:endParaRPr lang="en-US" altLang="ko-KR" sz="1200" b="1" dirty="0" smtClean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 smtClean="0"/>
          </a:p>
          <a:p>
            <a:pPr algn="ctr"/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위험 기반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자산배분전략</a:t>
            </a:r>
            <a:endParaRPr lang="en-US" altLang="ko-KR" sz="1200" b="1" dirty="0" smtClean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 smtClean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dirty="0" err="1" smtClean="0"/>
              <a:t>모멘텀</a:t>
            </a:r>
            <a:r>
              <a:rPr lang="ko-KR" altLang="en-US" sz="1200" b="1" dirty="0" smtClean="0"/>
              <a:t> 기반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 자산배분전략</a:t>
            </a:r>
            <a:endParaRPr lang="en-US" altLang="ko-KR" sz="1200" b="1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105308" y="1360967"/>
            <a:ext cx="1701211" cy="818707"/>
          </a:xfrm>
          <a:prstGeom prst="roundRect">
            <a:avLst/>
          </a:prstGeom>
          <a:solidFill>
            <a:srgbClr val="45C8DC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전략알고리즘 세부조정</a:t>
            </a:r>
            <a:endParaRPr lang="en-US" altLang="ko-K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09234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모서리가 둥근 직사각형 21"/>
              <p:cNvSpPr/>
              <p:nvPr/>
            </p:nvSpPr>
            <p:spPr>
              <a:xfrm>
                <a:off x="381000" y="546100"/>
                <a:ext cx="11366500" cy="6007100"/>
              </a:xfrm>
              <a:prstGeom prst="roundRect">
                <a:avLst>
                  <a:gd name="adj" fmla="val 3115"/>
                </a:avLst>
              </a:prstGeom>
              <a:solidFill>
                <a:schemeClr val="bg1"/>
              </a:solidFill>
              <a:ln w="53975">
                <a:solidFill>
                  <a:srgbClr val="45C8D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fontAlgn="base"/>
                <a:endParaRPr lang="en-US" altLang="ko-KR" b="1" kern="0" dirty="0">
                  <a:solidFill>
                    <a:schemeClr val="tx1"/>
                  </a:solidFill>
                </a:endParaRPr>
              </a:p>
              <a:p>
                <a:pPr fontAlgn="base"/>
                <a:endParaRPr lang="en-US" altLang="ko-KR" b="1" kern="0" dirty="0">
                  <a:solidFill>
                    <a:schemeClr val="tx1"/>
                  </a:solidFill>
                </a:endParaRPr>
              </a:p>
              <a:p>
                <a:pPr fontAlgn="base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fontAlgn="base"/>
                <a:r>
                  <a:rPr lang="en-US" altLang="ko-KR" dirty="0">
                    <a:solidFill>
                      <a:schemeClr val="tx1"/>
                    </a:solidFill>
                  </a:rPr>
                  <a:t>  </a:t>
                </a:r>
              </a:p>
              <a:p>
                <a:pPr fontAlgn="base"/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pPr fontAlgn="base"/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pPr fontAlgn="base"/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pPr fontAlgn="base"/>
                <a:r>
                  <a:rPr lang="en-US" altLang="ko-KR" sz="2400" dirty="0">
                    <a:solidFill>
                      <a:schemeClr val="tx1"/>
                    </a:solidFill>
                  </a:rPr>
                  <a:t>1.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효율적 시장가설 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(EMH :Efficient Market Hypothesis) : </a:t>
                </a:r>
                <a:r>
                  <a:rPr lang="en-US" altLang="ko-KR" sz="2400" dirty="0" err="1">
                    <a:solidFill>
                      <a:schemeClr val="tx1"/>
                    </a:solidFill>
                  </a:rPr>
                  <a:t>Fama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(1965)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 </a:t>
                </a:r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pPr marL="342900" indent="-342900" fontAlgn="base">
                  <a:buAutoNum type="arabicPeriod" startAt="2"/>
                </a:pPr>
                <a:endParaRPr lang="en-US" altLang="ko-KR" b="1" kern="0" dirty="0">
                  <a:solidFill>
                    <a:schemeClr val="tx1"/>
                  </a:solidFill>
                </a:endParaRPr>
              </a:p>
              <a:p>
                <a:pPr fontAlgn="base"/>
                <a:r>
                  <a:rPr lang="ko-KR" altLang="en-US" sz="2000" dirty="0">
                    <a:solidFill>
                      <a:schemeClr val="tx1"/>
                    </a:solidFill>
                  </a:rPr>
                  <a:t>시장은 효율적이다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. 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따라서  자산의 가격은 모든 정보를 즉각 반영하므로 어떠한 과거 정보로 미래를 예측 하는 것은 불가능하다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fontAlgn="base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fontAlgn="base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 fontAlgn="base"/>
                <a:r>
                  <a:rPr lang="en-US" altLang="ko-KR" sz="2800" dirty="0">
                    <a:solidFill>
                      <a:schemeClr val="tx1"/>
                    </a:solidFill>
                  </a:rPr>
                  <a:t>AR(Autoregressive model) 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𝟇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800" dirty="0">
                    <a:solidFill>
                      <a:schemeClr val="tx1"/>
                    </a:solidFill>
                  </a:rPr>
                  <a:t> , (</a:t>
                </a:r>
                <a14:m>
                  <m:oMath xmlns:m="http://schemas.openxmlformats.org/officeDocument/2006/math">
                    <m:r>
                      <a:rPr lang="ko-KR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𝟇</m:t>
                    </m:r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endParaRPr lang="en-US" altLang="ko-KR" sz="2800" b="0" dirty="0">
                  <a:solidFill>
                    <a:schemeClr val="tx1"/>
                  </a:solidFill>
                </a:endParaRPr>
              </a:p>
              <a:p>
                <a:pPr algn="r" fontAlgn="base"/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algn="r" fontAlgn="base"/>
                <a:r>
                  <a:rPr lang="en-US" altLang="ko-KR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 : t 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시점 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I 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자산의 수익률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 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algn="ctr" fontAlgn="base"/>
                <a:r>
                  <a:rPr lang="en-US" altLang="ko-KR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pPr fontAlgn="base"/>
                <a:r>
                  <a:rPr lang="en-US" altLang="ko-KR" sz="2400" dirty="0">
                    <a:solidFill>
                      <a:schemeClr val="tx1"/>
                    </a:solidFill>
                  </a:rPr>
                  <a:t>2. </a:t>
                </a:r>
                <a:r>
                  <a:rPr lang="ko-KR" altLang="en-US" sz="2400" dirty="0" err="1">
                    <a:solidFill>
                      <a:schemeClr val="tx1"/>
                    </a:solidFill>
                  </a:rPr>
                  <a:t>섀넌의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 도깨비 이론</a:t>
                </a:r>
                <a:r>
                  <a:rPr lang="en-US" altLang="ko-KR" sz="2400" dirty="0">
                    <a:solidFill>
                      <a:schemeClr val="tx1"/>
                    </a:solidFill>
                  </a:rPr>
                  <a:t>(Shannon’s Demon) : 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균형복원 포트폴리오</a:t>
                </a:r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pPr fontAlgn="base"/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pPr fontAlgn="base"/>
                <a:r>
                  <a:rPr lang="ko-KR" altLang="en-US" sz="2000" dirty="0">
                    <a:solidFill>
                      <a:schemeClr val="tx1"/>
                    </a:solidFill>
                  </a:rPr>
                  <a:t>시장의 비효율성을 논증하기 위한 방법으로 무작위적으로 오르거나 내리는 주식시장에 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(5:5)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균형 복원 포트폴리오를 통해 돈을 벌 수 있다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 fontAlgn="base"/>
                <a:endParaRPr lang="en-US" altLang="ko-KR" sz="2800" dirty="0">
                  <a:solidFill>
                    <a:schemeClr val="tx1"/>
                  </a:solidFill>
                </a:endParaRPr>
              </a:p>
              <a:p>
                <a:pPr algn="ctr" fontAlgn="base"/>
                <a:endParaRPr lang="en-US" altLang="ko-KR" sz="2800" dirty="0">
                  <a:solidFill>
                    <a:schemeClr val="tx1"/>
                  </a:solidFill>
                </a:endParaRPr>
              </a:p>
              <a:p>
                <a:pPr algn="ctr" fontAlgn="base"/>
                <a:endParaRPr lang="en-US" altLang="ko-KR" sz="2800" dirty="0">
                  <a:solidFill>
                    <a:schemeClr val="tx1"/>
                  </a:solidFill>
                </a:endParaRPr>
              </a:p>
              <a:p>
                <a:pPr algn="ctr" fontAlgn="base"/>
                <a:endParaRPr lang="en-US" altLang="ko-KR" sz="2800" dirty="0">
                  <a:solidFill>
                    <a:schemeClr val="tx1"/>
                  </a:solidFill>
                </a:endParaRPr>
              </a:p>
              <a:p>
                <a:pPr fontAlgn="base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342900" indent="-342900" fontAlgn="base">
                  <a:buAutoNum type="arabicPeriod" startAt="2"/>
                </a:pPr>
                <a:endParaRPr lang="en-US" altLang="ko-KR" b="1" kern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모서리가 둥근 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46100"/>
                <a:ext cx="11366500" cy="6007100"/>
              </a:xfrm>
              <a:prstGeom prst="roundRect">
                <a:avLst>
                  <a:gd name="adj" fmla="val 3115"/>
                </a:avLst>
              </a:prstGeom>
              <a:blipFill>
                <a:blip r:embed="rId3"/>
                <a:stretch>
                  <a:fillRect l="-160"/>
                </a:stretch>
              </a:blipFill>
              <a:ln w="53975">
                <a:solidFill>
                  <a:srgbClr val="45C8DC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2400" b="1" dirty="0">
                <a:solidFill>
                  <a:schemeClr val="tx1"/>
                </a:solidFill>
              </a:rPr>
              <a:t>EW(Equal Weight) : </a:t>
            </a:r>
            <a:r>
              <a:rPr lang="ko-KR" altLang="en-US" sz="2400" b="1" dirty="0">
                <a:solidFill>
                  <a:schemeClr val="tx1"/>
                </a:solidFill>
              </a:rPr>
              <a:t>동일 비중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endParaRPr lang="en-US" altLang="ko-KR" sz="2400" b="1" kern="0" dirty="0">
              <a:solidFill>
                <a:schemeClr val="tx1"/>
              </a:solidFill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7910127C-36A4-4C81-9E28-28354AD95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423" y="450220"/>
            <a:ext cx="23115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anose="020B0600000101010101" pitchFamily="50" charset="-127"/>
              </a:rPr>
              <a:t>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6ED3ED2-AC83-4E82-AE31-C880A6E79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33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57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dirty="0">
                <a:solidFill>
                  <a:schemeClr val="tx1"/>
                </a:solidFill>
              </a:rPr>
              <a:t>EW(Equal Weight) </a:t>
            </a:r>
            <a:r>
              <a:rPr lang="ko-KR" altLang="en-US" dirty="0">
                <a:solidFill>
                  <a:schemeClr val="tx1"/>
                </a:solidFill>
              </a:rPr>
              <a:t>동일비중 전략</a:t>
            </a:r>
            <a:r>
              <a:rPr lang="en-US" altLang="ko-KR" dirty="0">
                <a:solidFill>
                  <a:schemeClr val="tx1"/>
                </a:solidFill>
              </a:rPr>
              <a:t> (4 :6)  , (5:5) , (6:4) , (7:3)</a:t>
            </a: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2400" b="1" dirty="0">
                <a:solidFill>
                  <a:schemeClr val="tx1"/>
                </a:solidFill>
              </a:rPr>
              <a:t>EW(Equal Weight) </a:t>
            </a:r>
            <a:endParaRPr lang="en-US" altLang="ko-KR" sz="2400" b="1" kern="0" dirty="0">
              <a:solidFill>
                <a:schemeClr val="tx1"/>
              </a:solidFill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9EA48AFF-7BC2-4B2D-9E03-0ACDC11B4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61" y="2248768"/>
            <a:ext cx="5691435" cy="4209520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="" xmlns:a16="http://schemas.microsoft.com/office/drawing/2014/main" id="{4AC74F6F-B16E-4D35-884D-F7170DEE9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4" y="2153281"/>
            <a:ext cx="5207213" cy="430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dirty="0">
                <a:solidFill>
                  <a:schemeClr val="tx1"/>
                </a:solidFill>
              </a:rPr>
              <a:t>EW(Equal Weight) </a:t>
            </a:r>
            <a:r>
              <a:rPr lang="ko-KR" altLang="en-US" dirty="0">
                <a:solidFill>
                  <a:schemeClr val="tx1"/>
                </a:solidFill>
              </a:rPr>
              <a:t>동일비중 전략 </a:t>
            </a:r>
            <a:r>
              <a:rPr lang="en-US" altLang="ko-KR" dirty="0">
                <a:solidFill>
                  <a:schemeClr val="tx1"/>
                </a:solidFill>
              </a:rPr>
              <a:t>:  (4 :6)  , (5:5) , (6:4) , (7:3)</a:t>
            </a: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  <a:p>
            <a:pPr algn="ctr" fontAlgn="base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2400" b="1" dirty="0">
                <a:solidFill>
                  <a:schemeClr val="tx1"/>
                </a:solidFill>
              </a:rPr>
              <a:t>EW(Equal Weight) </a:t>
            </a:r>
            <a:endParaRPr lang="en-US" altLang="ko-KR" sz="2400" b="1" kern="0" dirty="0">
              <a:solidFill>
                <a:schemeClr val="tx1"/>
              </a:solidFill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4" name="그림 3" descr="지도, 텍스트이(가) 표시된 사진&#10;&#10;자동 생성된 설명">
            <a:extLst>
              <a:ext uri="{FF2B5EF4-FFF2-40B4-BE49-F238E27FC236}">
                <a16:creationId xmlns="" xmlns:a16="http://schemas.microsoft.com/office/drawing/2014/main" id="{D3F41D56-FC99-4E45-8B15-1A52D0D50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10" y="2166317"/>
            <a:ext cx="7572375" cy="41943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43685" y="2166317"/>
            <a:ext cx="32436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  High risk</a:t>
            </a:r>
          </a:p>
          <a:p>
            <a:r>
              <a:rPr lang="en-US" altLang="ko-KR" sz="4000" b="1" dirty="0"/>
              <a:t> </a:t>
            </a:r>
            <a:r>
              <a:rPr lang="en-US" altLang="ko-KR" sz="4000" b="1" dirty="0" smtClean="0"/>
              <a:t>       -</a:t>
            </a:r>
          </a:p>
          <a:p>
            <a:r>
              <a:rPr lang="en-US" altLang="ko-KR" sz="4000" b="1" dirty="0" smtClean="0"/>
              <a:t>High return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b="1" dirty="0" smtClean="0"/>
              <a:t>: </a:t>
            </a:r>
            <a:r>
              <a:rPr lang="ko-KR" altLang="en-US" b="1" dirty="0" smtClean="0"/>
              <a:t>위험이 높을수록 수익률이 크다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398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양쪽 모서리가 둥근 사각형 18"/>
          <p:cNvSpPr/>
          <p:nvPr/>
        </p:nvSpPr>
        <p:spPr>
          <a:xfrm>
            <a:off x="1175344" y="237474"/>
            <a:ext cx="459821" cy="89794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81000" y="546100"/>
            <a:ext cx="11366500" cy="6007100"/>
          </a:xfrm>
          <a:prstGeom prst="roundRect">
            <a:avLst>
              <a:gd name="adj" fmla="val 3115"/>
            </a:avLst>
          </a:prstGeom>
          <a:solidFill>
            <a:schemeClr val="bg1"/>
          </a:solidFill>
          <a:ln w="53975">
            <a:solidFill>
              <a:srgbClr val="45C8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자유형 23"/>
          <p:cNvSpPr/>
          <p:nvPr/>
        </p:nvSpPr>
        <p:spPr>
          <a:xfrm>
            <a:off x="1462405" y="237474"/>
            <a:ext cx="5484495" cy="617251"/>
          </a:xfrm>
          <a:custGeom>
            <a:avLst/>
            <a:gdLst>
              <a:gd name="connsiteX0" fmla="*/ 3245702 w 5903595"/>
              <a:gd name="connsiteY0" fmla="*/ 0 h 706150"/>
              <a:gd name="connsiteX1" fmla="*/ 5686843 w 5903595"/>
              <a:gd name="connsiteY1" fmla="*/ 0 h 706150"/>
              <a:gd name="connsiteX2" fmla="*/ 5903595 w 5903595"/>
              <a:gd name="connsiteY2" fmla="*/ 216752 h 706150"/>
              <a:gd name="connsiteX3" fmla="*/ 5903595 w 5903595"/>
              <a:gd name="connsiteY3" fmla="*/ 489397 h 706150"/>
              <a:gd name="connsiteX4" fmla="*/ 5686843 w 5903595"/>
              <a:gd name="connsiteY4" fmla="*/ 706149 h 706150"/>
              <a:gd name="connsiteX5" fmla="*/ 4504266 w 5903595"/>
              <a:gd name="connsiteY5" fmla="*/ 706149 h 706150"/>
              <a:gd name="connsiteX6" fmla="*/ 4504253 w 5903595"/>
              <a:gd name="connsiteY6" fmla="*/ 706150 h 706150"/>
              <a:gd name="connsiteX7" fmla="*/ 567864 w 5903595"/>
              <a:gd name="connsiteY7" fmla="*/ 706150 h 706150"/>
              <a:gd name="connsiteX8" fmla="*/ 391018 w 5903595"/>
              <a:gd name="connsiteY8" fmla="*/ 706150 h 706150"/>
              <a:gd name="connsiteX9" fmla="*/ 155992 w 5903595"/>
              <a:gd name="connsiteY9" fmla="*/ 583639 h 706150"/>
              <a:gd name="connsiteX10" fmla="*/ 142414 w 5903595"/>
              <a:gd name="connsiteY10" fmla="*/ 530749 h 706150"/>
              <a:gd name="connsiteX11" fmla="*/ 142414 w 5903595"/>
              <a:gd name="connsiteY11" fmla="*/ 169832 h 706150"/>
              <a:gd name="connsiteX12" fmla="*/ 38438 w 5903595"/>
              <a:gd name="connsiteY12" fmla="*/ 24588 h 706150"/>
              <a:gd name="connsiteX13" fmla="*/ 0 w 5903595"/>
              <a:gd name="connsiteY13" fmla="*/ 12721 h 706150"/>
              <a:gd name="connsiteX14" fmla="*/ 0 w 5903595"/>
              <a:gd name="connsiteY14" fmla="*/ 1 h 706150"/>
              <a:gd name="connsiteX15" fmla="*/ 3245692 w 5903595"/>
              <a:gd name="connsiteY15" fmla="*/ 1 h 706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03595" h="706150">
                <a:moveTo>
                  <a:pt x="3245702" y="0"/>
                </a:moveTo>
                <a:lnTo>
                  <a:pt x="5686843" y="0"/>
                </a:lnTo>
                <a:cubicBezTo>
                  <a:pt x="5806552" y="0"/>
                  <a:pt x="5903595" y="97043"/>
                  <a:pt x="5903595" y="216752"/>
                </a:cubicBezTo>
                <a:lnTo>
                  <a:pt x="5903595" y="489397"/>
                </a:lnTo>
                <a:cubicBezTo>
                  <a:pt x="5903595" y="609106"/>
                  <a:pt x="5806552" y="706149"/>
                  <a:pt x="5686843" y="706149"/>
                </a:cubicBezTo>
                <a:lnTo>
                  <a:pt x="4504266" y="706149"/>
                </a:lnTo>
                <a:lnTo>
                  <a:pt x="4504253" y="706150"/>
                </a:lnTo>
                <a:lnTo>
                  <a:pt x="567864" y="706150"/>
                </a:lnTo>
                <a:lnTo>
                  <a:pt x="391018" y="706150"/>
                </a:lnTo>
                <a:cubicBezTo>
                  <a:pt x="285364" y="706150"/>
                  <a:pt x="194714" y="655634"/>
                  <a:pt x="155992" y="583639"/>
                </a:cubicBezTo>
                <a:lnTo>
                  <a:pt x="142414" y="530749"/>
                </a:lnTo>
                <a:lnTo>
                  <a:pt x="142414" y="169832"/>
                </a:lnTo>
                <a:cubicBezTo>
                  <a:pt x="142414" y="108279"/>
                  <a:pt x="100774" y="54374"/>
                  <a:pt x="38438" y="24588"/>
                </a:cubicBezTo>
                <a:lnTo>
                  <a:pt x="0" y="12721"/>
                </a:lnTo>
                <a:lnTo>
                  <a:pt x="0" y="1"/>
                </a:lnTo>
                <a:lnTo>
                  <a:pt x="3245692" y="1"/>
                </a:lnTo>
                <a:close/>
              </a:path>
            </a:pathLst>
          </a:custGeom>
          <a:solidFill>
            <a:srgbClr val="45C8DC"/>
          </a:solidFill>
          <a:ln w="539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ko-KR" sz="2400" b="1" dirty="0">
                <a:solidFill>
                  <a:schemeClr val="tx1"/>
                </a:solidFill>
              </a:rPr>
              <a:t>EW(Equal Weight) </a:t>
            </a:r>
            <a:endParaRPr lang="en-US" altLang="ko-KR" sz="2400" b="1" kern="0" dirty="0">
              <a:solidFill>
                <a:schemeClr val="tx1"/>
              </a:solidFill>
            </a:endParaRPr>
          </a:p>
        </p:txBody>
      </p:sp>
      <p:sp>
        <p:nvSpPr>
          <p:cNvPr id="25" name="포인트가 5개인 별 24"/>
          <p:cNvSpPr/>
          <p:nvPr/>
        </p:nvSpPr>
        <p:spPr>
          <a:xfrm>
            <a:off x="6750050" y="127000"/>
            <a:ext cx="260350" cy="265403"/>
          </a:xfrm>
          <a:prstGeom prst="star5">
            <a:avLst>
              <a:gd name="adj" fmla="val 26851"/>
              <a:gd name="hf" fmla="val 105146"/>
              <a:gd name="vf" fmla="val 110557"/>
            </a:avLst>
          </a:prstGeom>
          <a:solidFill>
            <a:schemeClr val="bg1"/>
          </a:solidFill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94490"/>
            <a:ext cx="5396884" cy="43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84" y="1894491"/>
            <a:ext cx="5530850" cy="431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31967" y="1135422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주식</a:t>
            </a:r>
            <a:r>
              <a:rPr lang="en-US" altLang="ko-KR" b="1" dirty="0" smtClean="0"/>
              <a:t>3:</a:t>
            </a:r>
            <a:r>
              <a:rPr lang="ko-KR" altLang="en-US" b="1" dirty="0" smtClean="0"/>
              <a:t>채권</a:t>
            </a:r>
            <a:r>
              <a:rPr lang="en-US" altLang="ko-KR" b="1" dirty="0" smtClean="0"/>
              <a:t>7 </a:t>
            </a:r>
            <a:r>
              <a:rPr lang="ko-KR" altLang="en-US" b="1" dirty="0" smtClean="0"/>
              <a:t>비중으로 만든 포트폴리오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45392" y="1133274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</a:t>
            </a:r>
            <a:r>
              <a:rPr lang="ko-KR" altLang="en-US" b="1" dirty="0" smtClean="0"/>
              <a:t>주식</a:t>
            </a:r>
            <a:r>
              <a:rPr lang="en-US" altLang="ko-KR" b="1" dirty="0" smtClean="0"/>
              <a:t>7:</a:t>
            </a:r>
            <a:r>
              <a:rPr lang="ko-KR" altLang="en-US" b="1" dirty="0" smtClean="0"/>
              <a:t>채권</a:t>
            </a:r>
            <a:r>
              <a:rPr lang="en-US" altLang="ko-KR" b="1" dirty="0" smtClean="0"/>
              <a:t>3 </a:t>
            </a:r>
            <a:r>
              <a:rPr lang="ko-KR" altLang="en-US" b="1" dirty="0" smtClean="0"/>
              <a:t>비중으로 만든 포트폴리오</a:t>
            </a:r>
            <a:r>
              <a:rPr lang="en-US" altLang="ko-KR" b="1" dirty="0" smtClean="0"/>
              <a:t>&gt;</a:t>
            </a:r>
            <a:endParaRPr lang="ko-KR" altLang="en-US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84" y="5430320"/>
            <a:ext cx="55718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96929"/>
            <a:ext cx="5313836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31619" y="5629789"/>
            <a:ext cx="700511" cy="529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777597" y="5638353"/>
            <a:ext cx="770562" cy="529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87023" y="5628176"/>
            <a:ext cx="770562" cy="529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199533" y="5617999"/>
            <a:ext cx="770562" cy="5293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99062" y="5440395"/>
            <a:ext cx="46907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연평균 수익률   변동성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위험도</a:t>
            </a:r>
            <a:r>
              <a:rPr lang="en-US" altLang="ko-KR" sz="800" dirty="0" smtClean="0"/>
              <a:t>)        </a:t>
            </a:r>
            <a:r>
              <a:rPr lang="ko-KR" altLang="en-US" sz="800" dirty="0" smtClean="0"/>
              <a:t>샤프비율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  </a:t>
            </a:r>
            <a:r>
              <a:rPr lang="ko-KR" altLang="en-US" sz="800" dirty="0" smtClean="0"/>
              <a:t>최대로 떨어진 비율   총 수익률            승률</a:t>
            </a:r>
            <a:endParaRPr lang="ko-KR" alt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6367134" y="5440389"/>
            <a:ext cx="48381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연평균 수익률   변동성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위험도</a:t>
            </a:r>
            <a:r>
              <a:rPr lang="en-US" altLang="ko-KR" sz="800" dirty="0" smtClean="0"/>
              <a:t>)           </a:t>
            </a:r>
            <a:r>
              <a:rPr lang="ko-KR" altLang="en-US" sz="800" dirty="0" smtClean="0"/>
              <a:t>샤프비율</a:t>
            </a:r>
            <a:r>
              <a:rPr lang="en-US" altLang="ko-KR" sz="800" dirty="0"/>
              <a:t> </a:t>
            </a:r>
            <a:r>
              <a:rPr lang="en-US" altLang="ko-KR" sz="800" dirty="0" smtClean="0"/>
              <a:t>      </a:t>
            </a:r>
            <a:r>
              <a:rPr lang="ko-KR" altLang="en-US" sz="800" dirty="0" smtClean="0"/>
              <a:t>최대로 떨어진 비율   총 수익률            승률</a:t>
            </a:r>
            <a:endParaRPr lang="ko-KR" altLang="en-US" sz="800" dirty="0"/>
          </a:p>
        </p:txBody>
      </p:sp>
      <p:sp>
        <p:nvSpPr>
          <p:cNvPr id="7" name="TextBox 6"/>
          <p:cNvSpPr txBox="1"/>
          <p:nvPr/>
        </p:nvSpPr>
        <p:spPr>
          <a:xfrm>
            <a:off x="1381874" y="3349595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2000~2019</a:t>
            </a:r>
            <a:r>
              <a:rPr lang="ko-KR" altLang="en-US" sz="1000" dirty="0" smtClean="0"/>
              <a:t>년까지의</a:t>
            </a:r>
            <a:endParaRPr lang="en-US" altLang="ko-KR" sz="1000" dirty="0" smtClean="0"/>
          </a:p>
          <a:p>
            <a:r>
              <a:rPr lang="ko-KR" altLang="en-US" sz="1000" dirty="0" smtClean="0"/>
              <a:t>누적수익률그래</a:t>
            </a:r>
            <a:r>
              <a:rPr lang="ko-KR" altLang="en-US" sz="1000" dirty="0"/>
              <a:t>프</a:t>
            </a:r>
          </a:p>
        </p:txBody>
      </p:sp>
    </p:spTree>
    <p:extLst>
      <p:ext uri="{BB962C8B-B14F-4D97-AF65-F5344CB8AC3E}">
        <p14:creationId xmlns:p14="http://schemas.microsoft.com/office/powerpoint/2010/main" val="28162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1490</Words>
  <Application>Microsoft Office PowerPoint</Application>
  <PresentationFormat>사용자 지정</PresentationFormat>
  <Paragraphs>279</Paragraphs>
  <Slides>18</Slides>
  <Notes>16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홍성주</dc:creator>
  <cp:lastModifiedBy>owner</cp:lastModifiedBy>
  <cp:revision>156</cp:revision>
  <dcterms:created xsi:type="dcterms:W3CDTF">2019-09-19T08:05:39Z</dcterms:created>
  <dcterms:modified xsi:type="dcterms:W3CDTF">2019-10-13T16:25:28Z</dcterms:modified>
</cp:coreProperties>
</file>