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Merriweather Black"/>
      <p:bold r:id="rId12"/>
      <p:boldItalic r:id="rId13"/>
    </p:embeddedFont>
    <p:embeddedFont>
      <p:font typeface="Merriweather"/>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BAE868-5A60-4BD4-BABB-AE411B427781}">
  <a:tblStyle styleId="{49BAE868-5A60-4BD4-BABB-AE411B42778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MerriweatherBlack-boldItalic.fntdata"/><Relationship Id="rId12" Type="http://schemas.openxmlformats.org/officeDocument/2006/relationships/font" Target="fonts/Merriweather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erriweather-bold.fntdata"/><Relationship Id="rId14" Type="http://schemas.openxmlformats.org/officeDocument/2006/relationships/font" Target="fonts/Merriweather-regular.fntdata"/><Relationship Id="rId17" Type="http://schemas.openxmlformats.org/officeDocument/2006/relationships/font" Target="fonts/Merriweather-boldItalic.fntdata"/><Relationship Id="rId16"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94ce28c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94ce28c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94ce28c2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94ce28c2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94ce28c2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94ce28c2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94ce28c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94ce28c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076D2"/>
            </a:gs>
            <a:gs pos="100000">
              <a:srgbClr val="09305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1" cy="5143500"/>
          </a:xfrm>
          <a:prstGeom prst="rect">
            <a:avLst/>
          </a:prstGeom>
          <a:noFill/>
          <a:ln cap="flat" cmpd="sng" w="9525">
            <a:solidFill>
              <a:srgbClr val="1457BE"/>
            </a:solidFill>
            <a:prstDash val="solid"/>
            <a:round/>
            <a:headEnd len="sm" w="sm" type="none"/>
            <a:tailEnd len="sm" w="sm" type="none"/>
          </a:ln>
        </p:spPr>
      </p:pic>
      <p:sp>
        <p:nvSpPr>
          <p:cNvPr id="55" name="Google Shape;55;p13"/>
          <p:cNvSpPr txBox="1"/>
          <p:nvPr/>
        </p:nvSpPr>
        <p:spPr>
          <a:xfrm>
            <a:off x="558425" y="595275"/>
            <a:ext cx="7650300" cy="1255200"/>
          </a:xfrm>
          <a:prstGeom prst="rect">
            <a:avLst/>
          </a:prstGeom>
          <a:noFill/>
          <a:ln>
            <a:noFill/>
          </a:ln>
          <a:effectLst>
            <a:outerShdw blurRad="57150" rotWithShape="0" algn="bl" dir="5400000" dist="19050">
              <a:srgbClr val="1457BE">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00FFFF"/>
                </a:solidFill>
                <a:latin typeface="Merriweather Black"/>
                <a:ea typeface="Merriweather Black"/>
                <a:cs typeface="Merriweather Black"/>
                <a:sym typeface="Merriweather Black"/>
              </a:rPr>
              <a:t> A Global Look At Salaries for Full-time Data Scientists</a:t>
            </a:r>
            <a:endParaRPr sz="3400">
              <a:solidFill>
                <a:srgbClr val="00FFFF"/>
              </a:solidFill>
              <a:latin typeface="Merriweather Black"/>
              <a:ea typeface="Merriweather Black"/>
              <a:cs typeface="Merriweather Black"/>
              <a:sym typeface="Merriweather Black"/>
            </a:endParaRPr>
          </a:p>
        </p:txBody>
      </p:sp>
      <p:sp>
        <p:nvSpPr>
          <p:cNvPr id="56" name="Google Shape;56;p13"/>
          <p:cNvSpPr txBox="1"/>
          <p:nvPr/>
        </p:nvSpPr>
        <p:spPr>
          <a:xfrm>
            <a:off x="4865050" y="1634100"/>
            <a:ext cx="4235100" cy="3509400"/>
          </a:xfrm>
          <a:prstGeom prst="rect">
            <a:avLst/>
          </a:prstGeom>
          <a:solidFill>
            <a:srgbClr val="00141B"/>
          </a:solidFill>
          <a:ln cap="flat" cmpd="sng" w="9525">
            <a:solidFill>
              <a:srgbClr val="CC0000"/>
            </a:solidFill>
            <a:prstDash val="solid"/>
            <a:round/>
            <a:headEnd len="sm" w="sm" type="none"/>
            <a:tailEnd len="sm" w="sm" type="none"/>
          </a:ln>
          <a:effectLst>
            <a:outerShdw blurRad="1285875" rotWithShape="0" algn="bl" dir="5400000" dist="19050">
              <a:schemeClr val="accent5">
                <a:alpha val="50000"/>
              </a:scheme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rgbClr val="FF9900"/>
                </a:solidFill>
                <a:latin typeface="Merriweather Black"/>
                <a:ea typeface="Merriweather Black"/>
                <a:cs typeface="Merriweather Black"/>
                <a:sym typeface="Merriweather Black"/>
              </a:rPr>
              <a:t>With a focus on addressing the following:</a:t>
            </a:r>
            <a:endParaRPr sz="1800" u="sng">
              <a:solidFill>
                <a:srgbClr val="FF9900"/>
              </a:solidFill>
              <a:latin typeface="Merriweather Black"/>
              <a:ea typeface="Merriweather Black"/>
              <a:cs typeface="Merriweather Black"/>
              <a:sym typeface="Merriweather Black"/>
            </a:endParaRPr>
          </a:p>
          <a:p>
            <a:pPr indent="-342900" lvl="0" marL="457200" rtl="0" algn="l">
              <a:spcBef>
                <a:spcPts val="0"/>
              </a:spcBef>
              <a:spcAft>
                <a:spcPts val="0"/>
              </a:spcAft>
              <a:buClr>
                <a:srgbClr val="FF9900"/>
              </a:buClr>
              <a:buSzPts val="1800"/>
              <a:buFont typeface="Merriweather Black"/>
              <a:buAutoNum type="arabicPeriod"/>
            </a:pPr>
            <a:r>
              <a:rPr lang="en" sz="1800">
                <a:solidFill>
                  <a:srgbClr val="FF9900"/>
                </a:solidFill>
                <a:latin typeface="Merriweather Black"/>
                <a:ea typeface="Merriweather Black"/>
                <a:cs typeface="Merriweather Black"/>
                <a:sym typeface="Merriweather Black"/>
              </a:rPr>
              <a:t>What does a globally competitive salary pay range for a full-time data scientist look like for use in our company’s hiring process?</a:t>
            </a:r>
            <a:endParaRPr sz="1800">
              <a:solidFill>
                <a:srgbClr val="FF9900"/>
              </a:solidFill>
              <a:latin typeface="Merriweather Black"/>
              <a:ea typeface="Merriweather Black"/>
              <a:cs typeface="Merriweather Black"/>
              <a:sym typeface="Merriweather Black"/>
            </a:endParaRPr>
          </a:p>
          <a:p>
            <a:pPr indent="-342900" lvl="0" marL="457200" rtl="0" algn="l">
              <a:spcBef>
                <a:spcPts val="0"/>
              </a:spcBef>
              <a:spcAft>
                <a:spcPts val="0"/>
              </a:spcAft>
              <a:buClr>
                <a:srgbClr val="FF9900"/>
              </a:buClr>
              <a:buSzPts val="1800"/>
              <a:buFont typeface="Merriweather Black"/>
              <a:buAutoNum type="arabicPeriod"/>
            </a:pPr>
            <a:r>
              <a:rPr lang="en" sz="1800">
                <a:solidFill>
                  <a:srgbClr val="FF9900"/>
                </a:solidFill>
                <a:latin typeface="Merriweather Black"/>
                <a:ea typeface="Merriweather Black"/>
                <a:cs typeface="Merriweather Black"/>
                <a:sym typeface="Merriweather Black"/>
              </a:rPr>
              <a:t>What is the pay difference between US-based data scientist employees in comparison to Offshore employees?</a:t>
            </a:r>
            <a:endParaRPr sz="1800">
              <a:solidFill>
                <a:srgbClr val="FF9900"/>
              </a:solidFill>
              <a:latin typeface="Merriweather Black"/>
              <a:ea typeface="Merriweather Black"/>
              <a:cs typeface="Merriweather Black"/>
              <a:sym typeface="Merriweather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aphicFrame>
        <p:nvGraphicFramePr>
          <p:cNvPr id="61" name="Google Shape;61;p14"/>
          <p:cNvGraphicFramePr/>
          <p:nvPr/>
        </p:nvGraphicFramePr>
        <p:xfrm>
          <a:off x="152400" y="152400"/>
          <a:ext cx="3000000" cy="3000000"/>
        </p:xfrm>
        <a:graphic>
          <a:graphicData uri="http://schemas.openxmlformats.org/drawingml/2006/table">
            <a:tbl>
              <a:tblPr>
                <a:noFill/>
                <a:tableStyleId>{49BAE868-5A60-4BD4-BABB-AE411B427781}</a:tableStyleId>
              </a:tblPr>
              <a:tblGrid>
                <a:gridCol w="1759775"/>
                <a:gridCol w="1516725"/>
              </a:tblGrid>
              <a:tr h="266275">
                <a:tc gridSpan="2">
                  <a:txBody>
                    <a:bodyPr/>
                    <a:lstStyle/>
                    <a:p>
                      <a:pPr indent="0" lvl="0" marL="0" rtl="0" algn="l">
                        <a:lnSpc>
                          <a:spcPct val="115000"/>
                        </a:lnSpc>
                        <a:spcBef>
                          <a:spcPts val="0"/>
                        </a:spcBef>
                        <a:spcAft>
                          <a:spcPts val="0"/>
                        </a:spcAft>
                        <a:buNone/>
                      </a:pPr>
                      <a:r>
                        <a:rPr b="1" lang="en" sz="1000"/>
                        <a:t>Full-time Data Scientists Global Salary Statistics</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C9DAF8"/>
                    </a:solidFill>
                  </a:tcPr>
                </a:tc>
                <a:tc hMerge="1"/>
              </a:tr>
              <a:tr h="363100">
                <a:tc>
                  <a:txBody>
                    <a:bodyPr/>
                    <a:lstStyle/>
                    <a:p>
                      <a:pPr indent="0" lvl="0" marL="0" rtl="0" algn="l">
                        <a:lnSpc>
                          <a:spcPct val="115000"/>
                        </a:lnSpc>
                        <a:spcBef>
                          <a:spcPts val="0"/>
                        </a:spcBef>
                        <a:spcAft>
                          <a:spcPts val="0"/>
                        </a:spcAft>
                        <a:buNone/>
                      </a:pPr>
                      <a:r>
                        <a:rPr b="1" lang="en" sz="1000"/>
                        <a:t>Mean</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$108,923.00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r>
              <a:tr h="266275">
                <a:tc>
                  <a:txBody>
                    <a:bodyPr/>
                    <a:lstStyle/>
                    <a:p>
                      <a:pPr indent="0" lvl="0" marL="0" rtl="0" algn="l">
                        <a:lnSpc>
                          <a:spcPct val="115000"/>
                        </a:lnSpc>
                        <a:spcBef>
                          <a:spcPts val="0"/>
                        </a:spcBef>
                        <a:spcAft>
                          <a:spcPts val="0"/>
                        </a:spcAft>
                        <a:buNone/>
                      </a:pPr>
                      <a:r>
                        <a:rPr b="1" lang="en" sz="1000"/>
                        <a:t>Median</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$104,796.00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r>
              <a:tr h="484150">
                <a:tc>
                  <a:txBody>
                    <a:bodyPr/>
                    <a:lstStyle/>
                    <a:p>
                      <a:pPr indent="0" lvl="0" marL="0" rtl="0" algn="l">
                        <a:lnSpc>
                          <a:spcPct val="115000"/>
                        </a:lnSpc>
                        <a:spcBef>
                          <a:spcPts val="0"/>
                        </a:spcBef>
                        <a:spcAft>
                          <a:spcPts val="0"/>
                        </a:spcAft>
                        <a:buNone/>
                      </a:pPr>
                      <a:r>
                        <a:rPr b="1" lang="en" sz="1000"/>
                        <a:t>Lower Distribution (1st Quartile)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$55,490.00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r>
              <a:tr h="484150">
                <a:tc>
                  <a:txBody>
                    <a:bodyPr/>
                    <a:lstStyle/>
                    <a:p>
                      <a:pPr indent="0" lvl="0" marL="0" rtl="0" algn="l">
                        <a:lnSpc>
                          <a:spcPct val="115000"/>
                        </a:lnSpc>
                        <a:spcBef>
                          <a:spcPts val="0"/>
                        </a:spcBef>
                        <a:spcAft>
                          <a:spcPts val="0"/>
                        </a:spcAft>
                        <a:buNone/>
                      </a:pPr>
                      <a:r>
                        <a:rPr b="1" lang="en" sz="1000"/>
                        <a:t>Upper Distribution (3rd Quartile)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$141,975.00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r>
              <a:tr h="484150">
                <a:tc>
                  <a:txBody>
                    <a:bodyPr/>
                    <a:lstStyle/>
                    <a:p>
                      <a:pPr indent="0" lvl="0" marL="0" rtl="0" algn="l">
                        <a:lnSpc>
                          <a:spcPct val="115000"/>
                        </a:lnSpc>
                        <a:spcBef>
                          <a:spcPts val="0"/>
                        </a:spcBef>
                        <a:spcAft>
                          <a:spcPts val="0"/>
                        </a:spcAft>
                        <a:buNone/>
                      </a:pPr>
                      <a:r>
                        <a:rPr b="1" lang="en" sz="1000"/>
                        <a:t>Midspread Distribution (Interquartile Range)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000"/>
                        <a:t>$86,485.00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r>
            </a:tbl>
          </a:graphicData>
        </a:graphic>
      </p:graphicFrame>
      <p:graphicFrame>
        <p:nvGraphicFramePr>
          <p:cNvPr id="62" name="Google Shape;62;p14"/>
          <p:cNvGraphicFramePr/>
          <p:nvPr/>
        </p:nvGraphicFramePr>
        <p:xfrm>
          <a:off x="152400" y="2610450"/>
          <a:ext cx="3000000" cy="3000000"/>
        </p:xfrm>
        <a:graphic>
          <a:graphicData uri="http://schemas.openxmlformats.org/drawingml/2006/table">
            <a:tbl>
              <a:tblPr>
                <a:noFill/>
                <a:tableStyleId>{49BAE868-5A60-4BD4-BABB-AE411B427781}</a:tableStyleId>
              </a:tblPr>
              <a:tblGrid>
                <a:gridCol w="1076475"/>
                <a:gridCol w="1076475"/>
                <a:gridCol w="1076475"/>
                <a:gridCol w="1044150"/>
                <a:gridCol w="1076475"/>
                <a:gridCol w="1270225"/>
                <a:gridCol w="2163650"/>
              </a:tblGrid>
              <a:tr h="373825">
                <a:tc gridSpan="7">
                  <a:txBody>
                    <a:bodyPr/>
                    <a:lstStyle/>
                    <a:p>
                      <a:pPr indent="0" lvl="0" marL="0" rtl="0" algn="l">
                        <a:lnSpc>
                          <a:spcPct val="115000"/>
                        </a:lnSpc>
                        <a:spcBef>
                          <a:spcPts val="0"/>
                        </a:spcBef>
                        <a:spcAft>
                          <a:spcPts val="0"/>
                        </a:spcAft>
                        <a:buNone/>
                      </a:pPr>
                      <a:r>
                        <a:rPr b="1" lang="en" sz="1000">
                          <a:solidFill>
                            <a:srgbClr val="1F1F1F"/>
                          </a:solidFill>
                        </a:rPr>
                        <a:t>Full-time Data Scientists Global Salary Statistics by Company Size</a:t>
                      </a:r>
                      <a:endParaRPr b="1" sz="1000">
                        <a:solidFill>
                          <a:srgbClr val="1F1F1F"/>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EAD1DC"/>
                    </a:solidFill>
                  </a:tcPr>
                </a:tc>
                <a:tc hMerge="1"/>
                <a:tc hMerge="1"/>
                <a:tc hMerge="1"/>
                <a:tc hMerge="1"/>
                <a:tc hMerge="1"/>
                <a:tc hMerge="1"/>
              </a:tr>
              <a:tr h="1291475">
                <a:tc>
                  <a:txBody>
                    <a:bodyPr/>
                    <a:lstStyle/>
                    <a:p>
                      <a:pPr indent="0" lvl="0" marL="0" rtl="0" algn="l">
                        <a:lnSpc>
                          <a:spcPct val="115000"/>
                        </a:lnSpc>
                        <a:spcBef>
                          <a:spcPts val="0"/>
                        </a:spcBef>
                        <a:spcAft>
                          <a:spcPts val="0"/>
                        </a:spcAft>
                        <a:buNone/>
                      </a:pPr>
                      <a:r>
                        <a:rPr b="1" lang="en" sz="1000"/>
                        <a:t>Company Size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b="1" lang="en" sz="1000"/>
                        <a:t>Mean</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b="1" lang="en" sz="1000"/>
                        <a:t>Median</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b="1" lang="en" sz="1000"/>
                        <a:t>Lower Distribution (1st Quartile)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b="1" lang="en" sz="1000"/>
                        <a:t>Upper Distribution (3rd Quartile)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b="1" lang="en" sz="1000"/>
                        <a:t>Midspread Distribution (Interquartile Range)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D9D2E9"/>
                    </a:solidFill>
                  </a:tcPr>
                </a:tc>
                <a:tc>
                  <a:txBody>
                    <a:bodyPr/>
                    <a:lstStyle/>
                    <a:p>
                      <a:pPr indent="0" lvl="0" marL="0" rtl="0" algn="l">
                        <a:lnSpc>
                          <a:spcPct val="115000"/>
                        </a:lnSpc>
                        <a:spcBef>
                          <a:spcPts val="0"/>
                        </a:spcBef>
                        <a:spcAft>
                          <a:spcPts val="0"/>
                        </a:spcAft>
                        <a:buNone/>
                      </a:pPr>
                      <a:r>
                        <a:rPr b="1" lang="en" sz="1000"/>
                        <a:t>Proposed Competitive Salary Range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CC0000"/>
                      </a:solidFill>
                      <a:prstDash val="solid"/>
                      <a:round/>
                      <a:headEnd len="sm" w="sm" type="none"/>
                      <a:tailEnd len="sm" w="sm" type="none"/>
                    </a:lnB>
                    <a:solidFill>
                      <a:srgbClr val="D9D2E9"/>
                    </a:solidFill>
                  </a:tcPr>
                </a:tc>
              </a:tr>
              <a:tr h="373825">
                <a:tc>
                  <a:txBody>
                    <a:bodyPr/>
                    <a:lstStyle/>
                    <a:p>
                      <a:pPr indent="0" lvl="0" marL="0" rtl="0" algn="l">
                        <a:lnSpc>
                          <a:spcPct val="115000"/>
                        </a:lnSpc>
                        <a:spcBef>
                          <a:spcPts val="0"/>
                        </a:spcBef>
                        <a:spcAft>
                          <a:spcPts val="0"/>
                        </a:spcAft>
                        <a:buNone/>
                      </a:pPr>
                      <a:r>
                        <a:rPr b="1" lang="en" sz="1000"/>
                        <a:t>Small</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$53,439.00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$50,295.00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$23,375.00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$83,810.00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$60,435.00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CC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 sz="1000"/>
                        <a:t>$50,295.00 to $83,810.00</a:t>
                      </a:r>
                      <a:endParaRPr b="1" sz="1000"/>
                    </a:p>
                  </a:txBody>
                  <a:tcPr marT="19050" marB="19050" marR="28575" marL="28575" anchor="b">
                    <a:lnL cap="flat" cmpd="sng" w="7625">
                      <a:solidFill>
                        <a:srgbClr val="CC0000"/>
                      </a:solidFill>
                      <a:prstDash val="solid"/>
                      <a:round/>
                      <a:headEnd len="sm" w="sm" type="none"/>
                      <a:tailEnd len="sm" w="sm" type="none"/>
                    </a:lnL>
                    <a:lnR cap="flat" cmpd="sng" w="7625">
                      <a:solidFill>
                        <a:srgbClr val="CC0000"/>
                      </a:solidFill>
                      <a:prstDash val="solid"/>
                      <a:round/>
                      <a:headEnd len="sm" w="sm" type="none"/>
                      <a:tailEnd len="sm" w="sm" type="none"/>
                    </a:lnR>
                    <a:lnT cap="flat" cmpd="sng" w="7625">
                      <a:solidFill>
                        <a:srgbClr val="CC0000"/>
                      </a:solidFill>
                      <a:prstDash val="solid"/>
                      <a:round/>
                      <a:headEnd len="sm" w="sm" type="none"/>
                      <a:tailEnd len="sm" w="sm" type="none"/>
                    </a:lnT>
                    <a:lnB cap="flat" cmpd="sng" w="7625">
                      <a:solidFill>
                        <a:srgbClr val="CC0000"/>
                      </a:solidFill>
                      <a:prstDash val="solid"/>
                      <a:round/>
                      <a:headEnd len="sm" w="sm" type="none"/>
                      <a:tailEnd len="sm" w="sm" type="none"/>
                    </a:lnB>
                    <a:solidFill>
                      <a:schemeClr val="lt1"/>
                    </a:solidFill>
                  </a:tcPr>
                </a:tc>
              </a:tr>
              <a:tr h="373825">
                <a:tc>
                  <a:txBody>
                    <a:bodyPr/>
                    <a:lstStyle/>
                    <a:p>
                      <a:pPr indent="0" lvl="0" marL="0" rtl="0" algn="l">
                        <a:lnSpc>
                          <a:spcPct val="115000"/>
                        </a:lnSpc>
                        <a:spcBef>
                          <a:spcPts val="0"/>
                        </a:spcBef>
                        <a:spcAft>
                          <a:spcPts val="0"/>
                        </a:spcAft>
                        <a:buNone/>
                      </a:pPr>
                      <a:r>
                        <a:rPr b="1" lang="en" sz="1000"/>
                        <a:t>Medium</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$127,084.00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$130,000.00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$88,352.00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$165,110.00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$76,758.00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CC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 sz="1000"/>
                        <a:t>$130,000.00 to $165,110.00</a:t>
                      </a:r>
                      <a:endParaRPr b="1" sz="1000"/>
                    </a:p>
                  </a:txBody>
                  <a:tcPr marT="19050" marB="19050" marR="28575" marL="28575" anchor="b">
                    <a:lnL cap="flat" cmpd="sng" w="7625">
                      <a:solidFill>
                        <a:srgbClr val="CC0000"/>
                      </a:solidFill>
                      <a:prstDash val="solid"/>
                      <a:round/>
                      <a:headEnd len="sm" w="sm" type="none"/>
                      <a:tailEnd len="sm" w="sm" type="none"/>
                    </a:lnL>
                    <a:lnR cap="flat" cmpd="sng" w="7625">
                      <a:solidFill>
                        <a:srgbClr val="CC0000"/>
                      </a:solidFill>
                      <a:prstDash val="solid"/>
                      <a:round/>
                      <a:headEnd len="sm" w="sm" type="none"/>
                      <a:tailEnd len="sm" w="sm" type="none"/>
                    </a:lnR>
                    <a:lnT cap="flat" cmpd="sng" w="7625">
                      <a:solidFill>
                        <a:srgbClr val="CC0000"/>
                      </a:solidFill>
                      <a:prstDash val="solid"/>
                      <a:round/>
                      <a:headEnd len="sm" w="sm" type="none"/>
                      <a:tailEnd len="sm" w="sm" type="none"/>
                    </a:lnT>
                    <a:lnB cap="flat" cmpd="sng" w="7625">
                      <a:solidFill>
                        <a:srgbClr val="CC0000"/>
                      </a:solidFill>
                      <a:prstDash val="solid"/>
                      <a:round/>
                      <a:headEnd len="sm" w="sm" type="none"/>
                      <a:tailEnd len="sm" w="sm" type="none"/>
                    </a:lnB>
                    <a:solidFill>
                      <a:srgbClr val="FFF2CC"/>
                    </a:solidFill>
                  </a:tcPr>
                </a:tc>
              </a:tr>
            </a:tbl>
          </a:graphicData>
        </a:graphic>
      </p:graphicFrame>
      <p:sp>
        <p:nvSpPr>
          <p:cNvPr id="63" name="Google Shape;63;p14"/>
          <p:cNvSpPr txBox="1"/>
          <p:nvPr/>
        </p:nvSpPr>
        <p:spPr>
          <a:xfrm>
            <a:off x="3623275" y="145725"/>
            <a:ext cx="5284800" cy="8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4"/>
                </a:solidFill>
                <a:latin typeface="Merriweather"/>
                <a:ea typeface="Merriweather"/>
                <a:cs typeface="Merriweather"/>
                <a:sym typeface="Merriweather"/>
              </a:rPr>
              <a:t>Proposed Data Scientist Salaries By Company Size and Using Global Scope </a:t>
            </a:r>
            <a:endParaRPr b="1" sz="2000">
              <a:solidFill>
                <a:schemeClr val="accent4"/>
              </a:solidFill>
              <a:latin typeface="Merriweather"/>
              <a:ea typeface="Merriweather"/>
              <a:cs typeface="Merriweather"/>
              <a:sym typeface="Merriweather"/>
            </a:endParaRPr>
          </a:p>
        </p:txBody>
      </p:sp>
      <p:sp>
        <p:nvSpPr>
          <p:cNvPr id="64" name="Google Shape;64;p14"/>
          <p:cNvSpPr txBox="1"/>
          <p:nvPr/>
        </p:nvSpPr>
        <p:spPr>
          <a:xfrm>
            <a:off x="3550175" y="932000"/>
            <a:ext cx="5284800" cy="15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4"/>
                </a:solidFill>
              </a:rPr>
              <a:t>While the table on the left is inclusive of data from small, medium, and large sized companies to give a broader overview, the table below separates out our two main focus groups of small sized companies (what we currently are) and then medium sized companies (in anticipation of current growth trajectory). </a:t>
            </a:r>
            <a:endParaRPr sz="1500">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533675" y="129550"/>
            <a:ext cx="73092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4"/>
                </a:solidFill>
                <a:latin typeface="Merriweather"/>
                <a:ea typeface="Merriweather"/>
                <a:cs typeface="Merriweather"/>
                <a:sym typeface="Merriweather"/>
              </a:rPr>
              <a:t>Breakdown of Data Scientist Salaries By Experience Level</a:t>
            </a:r>
            <a:endParaRPr b="1" sz="1800">
              <a:solidFill>
                <a:schemeClr val="accent4"/>
              </a:solidFill>
              <a:latin typeface="Merriweather"/>
              <a:ea typeface="Merriweather"/>
              <a:cs typeface="Merriweather"/>
              <a:sym typeface="Merriweather"/>
            </a:endParaRPr>
          </a:p>
        </p:txBody>
      </p:sp>
      <p:pic>
        <p:nvPicPr>
          <p:cNvPr id="70" name="Google Shape;70;p15"/>
          <p:cNvPicPr preferRelativeResize="0"/>
          <p:nvPr/>
        </p:nvPicPr>
        <p:blipFill>
          <a:blip r:embed="rId3">
            <a:alphaModFix/>
          </a:blip>
          <a:stretch>
            <a:fillRect/>
          </a:stretch>
        </p:blipFill>
        <p:spPr>
          <a:xfrm>
            <a:off x="152400" y="678250"/>
            <a:ext cx="6981949" cy="4312849"/>
          </a:xfrm>
          <a:prstGeom prst="rect">
            <a:avLst/>
          </a:prstGeom>
          <a:noFill/>
          <a:ln>
            <a:noFill/>
          </a:ln>
        </p:spPr>
      </p:pic>
      <p:sp>
        <p:nvSpPr>
          <p:cNvPr id="71" name="Google Shape;71;p15"/>
          <p:cNvSpPr txBox="1"/>
          <p:nvPr/>
        </p:nvSpPr>
        <p:spPr>
          <a:xfrm>
            <a:off x="7195100" y="417900"/>
            <a:ext cx="1827300" cy="45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4"/>
                </a:solidFill>
                <a:latin typeface="Merriweather"/>
                <a:ea typeface="Merriweather"/>
                <a:cs typeface="Merriweather"/>
                <a:sym typeface="Merriweather"/>
              </a:rPr>
              <a:t>This plot serves to show the difference in pay by company size and also broken down by experience levels of the employee. Although Junior Mid-level position for Small Companies has a median less than that of Entry-level, I believe with more data the trend of more experienced positions having a higher salary and median pay than the prior position would be reflected there as well.</a:t>
            </a:r>
            <a:endParaRPr sz="1300">
              <a:solidFill>
                <a:schemeClr val="accent4"/>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aphicFrame>
        <p:nvGraphicFramePr>
          <p:cNvPr id="76" name="Google Shape;76;p16"/>
          <p:cNvGraphicFramePr/>
          <p:nvPr/>
        </p:nvGraphicFramePr>
        <p:xfrm>
          <a:off x="0" y="3067050"/>
          <a:ext cx="3000000" cy="3000000"/>
        </p:xfrm>
        <a:graphic>
          <a:graphicData uri="http://schemas.openxmlformats.org/drawingml/2006/table">
            <a:tbl>
              <a:tblPr>
                <a:noFill/>
                <a:tableStyleId>{49BAE868-5A60-4BD4-BABB-AE411B427781}</a:tableStyleId>
              </a:tblPr>
              <a:tblGrid>
                <a:gridCol w="1843975"/>
                <a:gridCol w="1084700"/>
                <a:gridCol w="1084700"/>
                <a:gridCol w="1084700"/>
                <a:gridCol w="1084700"/>
                <a:gridCol w="1084700"/>
                <a:gridCol w="1876525"/>
              </a:tblGrid>
              <a:tr h="190900">
                <a:tc gridSpan="7">
                  <a:txBody>
                    <a:bodyPr/>
                    <a:lstStyle/>
                    <a:p>
                      <a:pPr indent="0" lvl="0" marL="0" rtl="0" algn="l">
                        <a:lnSpc>
                          <a:spcPct val="115000"/>
                        </a:lnSpc>
                        <a:spcBef>
                          <a:spcPts val="0"/>
                        </a:spcBef>
                        <a:spcAft>
                          <a:spcPts val="0"/>
                        </a:spcAft>
                        <a:buNone/>
                      </a:pPr>
                      <a:r>
                        <a:rPr b="1" lang="en" sz="1000">
                          <a:solidFill>
                            <a:srgbClr val="1F1F1F"/>
                          </a:solidFill>
                        </a:rPr>
                        <a:t>Full-time Data Scientists Global Salary Statistics by Employee Location</a:t>
                      </a:r>
                      <a:endParaRPr b="1" sz="1000">
                        <a:solidFill>
                          <a:srgbClr val="1F1F1F"/>
                        </a:solidFill>
                      </a:endParaRPr>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FCE5CD"/>
                    </a:solidFill>
                  </a:tcPr>
                </a:tc>
                <a:tc hMerge="1"/>
                <a:tc hMerge="1"/>
                <a:tc hMerge="1"/>
                <a:tc hMerge="1"/>
                <a:tc hMerge="1"/>
                <a:tc hMerge="1"/>
              </a:tr>
              <a:tr h="659450">
                <a:tc>
                  <a:txBody>
                    <a:bodyPr/>
                    <a:lstStyle/>
                    <a:p>
                      <a:pPr indent="0" lvl="0" marL="0" rtl="0" algn="l">
                        <a:lnSpc>
                          <a:spcPct val="115000"/>
                        </a:lnSpc>
                        <a:spcBef>
                          <a:spcPts val="0"/>
                        </a:spcBef>
                        <a:spcAft>
                          <a:spcPts val="0"/>
                        </a:spcAft>
                        <a:buNone/>
                      </a:pPr>
                      <a:r>
                        <a:rPr b="1" lang="en" sz="1000"/>
                        <a:t>Data Scientists Employee Group</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b="1" lang="en" sz="1000"/>
                        <a:t>Mean</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b="1" lang="en" sz="1000"/>
                        <a:t>Median</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b="1" lang="en" sz="1000"/>
                        <a:t>Lower Distribution (1st Quartile)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b="1" lang="en" sz="1000"/>
                        <a:t>Upper Distribution (3rd Quartile)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b="1" lang="en" sz="1000"/>
                        <a:t>Midspread Distribution (Interquartile Range)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b="1" lang="en" sz="1000"/>
                        <a:t>Proposed Competitive Salary Range</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990000"/>
                      </a:solidFill>
                      <a:prstDash val="solid"/>
                      <a:round/>
                      <a:headEnd len="sm" w="sm" type="none"/>
                      <a:tailEnd len="sm" w="sm" type="none"/>
                    </a:lnB>
                    <a:solidFill>
                      <a:srgbClr val="CFE2F3"/>
                    </a:solidFill>
                  </a:tcPr>
                </a:tc>
              </a:tr>
              <a:tr h="347075">
                <a:tc>
                  <a:txBody>
                    <a:bodyPr/>
                    <a:lstStyle/>
                    <a:p>
                      <a:pPr indent="0" lvl="0" marL="0" rtl="0" algn="l">
                        <a:lnSpc>
                          <a:spcPct val="115000"/>
                        </a:lnSpc>
                        <a:spcBef>
                          <a:spcPts val="0"/>
                        </a:spcBef>
                        <a:spcAft>
                          <a:spcPts val="0"/>
                        </a:spcAft>
                        <a:buNone/>
                      </a:pPr>
                      <a:r>
                        <a:rPr b="1" lang="en" sz="1000"/>
                        <a:t>US-Based Only Data Scientists</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$149,408.00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$140,000.00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$120,000.00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$174,500.00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$54,500.00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99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 sz="1000"/>
                        <a:t>$140,000.00 to $174,500.00</a:t>
                      </a:r>
                      <a:endParaRPr b="1" sz="1000"/>
                    </a:p>
                  </a:txBody>
                  <a:tcPr marT="19050" marB="19050" marR="28575" marL="28575" anchor="b">
                    <a:lnL cap="flat" cmpd="sng" w="7625">
                      <a:solidFill>
                        <a:srgbClr val="990000"/>
                      </a:solidFill>
                      <a:prstDash val="solid"/>
                      <a:round/>
                      <a:headEnd len="sm" w="sm" type="none"/>
                      <a:tailEnd len="sm" w="sm" type="none"/>
                    </a:lnL>
                    <a:lnR cap="flat" cmpd="sng" w="7625">
                      <a:solidFill>
                        <a:srgbClr val="990000"/>
                      </a:solidFill>
                      <a:prstDash val="solid"/>
                      <a:round/>
                      <a:headEnd len="sm" w="sm" type="none"/>
                      <a:tailEnd len="sm" w="sm" type="none"/>
                    </a:lnR>
                    <a:lnT cap="flat" cmpd="sng" w="7625">
                      <a:solidFill>
                        <a:srgbClr val="990000"/>
                      </a:solidFill>
                      <a:prstDash val="solid"/>
                      <a:round/>
                      <a:headEnd len="sm" w="sm" type="none"/>
                      <a:tailEnd len="sm" w="sm" type="none"/>
                    </a:lnT>
                    <a:lnB cap="flat" cmpd="sng" w="7625">
                      <a:solidFill>
                        <a:srgbClr val="990000"/>
                      </a:solidFill>
                      <a:prstDash val="solid"/>
                      <a:round/>
                      <a:headEnd len="sm" w="sm" type="none"/>
                      <a:tailEnd len="sm" w="sm" type="none"/>
                    </a:lnB>
                    <a:solidFill>
                      <a:schemeClr val="lt1"/>
                    </a:solidFill>
                  </a:tcPr>
                </a:tc>
              </a:tr>
              <a:tr h="347075">
                <a:tc>
                  <a:txBody>
                    <a:bodyPr/>
                    <a:lstStyle/>
                    <a:p>
                      <a:pPr indent="0" lvl="0" marL="0" rtl="0" algn="l">
                        <a:lnSpc>
                          <a:spcPct val="115000"/>
                        </a:lnSpc>
                        <a:spcBef>
                          <a:spcPts val="0"/>
                        </a:spcBef>
                        <a:spcAft>
                          <a:spcPts val="0"/>
                        </a:spcAft>
                        <a:buNone/>
                      </a:pPr>
                      <a:r>
                        <a:rPr b="1" lang="en" sz="1000"/>
                        <a:t>Non-US Based Data Scientists</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$57,989.00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$49,823.00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$35,962.00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$79,296.00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$43,334.00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99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 sz="1000"/>
                        <a:t>$49,823.00 to $79,296.00</a:t>
                      </a:r>
                      <a:endParaRPr b="1" sz="1000"/>
                    </a:p>
                  </a:txBody>
                  <a:tcPr marT="19050" marB="19050" marR="28575" marL="28575" anchor="b">
                    <a:lnL cap="flat" cmpd="sng" w="7625">
                      <a:solidFill>
                        <a:srgbClr val="990000"/>
                      </a:solidFill>
                      <a:prstDash val="solid"/>
                      <a:round/>
                      <a:headEnd len="sm" w="sm" type="none"/>
                      <a:tailEnd len="sm" w="sm" type="none"/>
                    </a:lnL>
                    <a:lnR cap="flat" cmpd="sng" w="7625">
                      <a:solidFill>
                        <a:srgbClr val="990000"/>
                      </a:solidFill>
                      <a:prstDash val="solid"/>
                      <a:round/>
                      <a:headEnd len="sm" w="sm" type="none"/>
                      <a:tailEnd len="sm" w="sm" type="none"/>
                    </a:lnR>
                    <a:lnT cap="flat" cmpd="sng" w="7625">
                      <a:solidFill>
                        <a:srgbClr val="990000"/>
                      </a:solidFill>
                      <a:prstDash val="solid"/>
                      <a:round/>
                      <a:headEnd len="sm" w="sm" type="none"/>
                      <a:tailEnd len="sm" w="sm" type="none"/>
                    </a:lnT>
                    <a:lnB cap="flat" cmpd="sng" w="7625">
                      <a:solidFill>
                        <a:srgbClr val="990000"/>
                      </a:solidFill>
                      <a:prstDash val="solid"/>
                      <a:round/>
                      <a:headEnd len="sm" w="sm" type="none"/>
                      <a:tailEnd len="sm" w="sm" type="none"/>
                    </a:lnB>
                    <a:solidFill>
                      <a:schemeClr val="lt1"/>
                    </a:solidFill>
                  </a:tcPr>
                </a:tc>
              </a:tr>
              <a:tr h="347075">
                <a:tc>
                  <a:txBody>
                    <a:bodyPr/>
                    <a:lstStyle/>
                    <a:p>
                      <a:pPr indent="0" lvl="0" marL="0" rtl="0" algn="l">
                        <a:lnSpc>
                          <a:spcPct val="115000"/>
                        </a:lnSpc>
                        <a:spcBef>
                          <a:spcPts val="0"/>
                        </a:spcBef>
                        <a:spcAft>
                          <a:spcPts val="0"/>
                        </a:spcAft>
                        <a:buNone/>
                      </a:pPr>
                      <a:r>
                        <a:rPr b="1" lang="en" sz="1000"/>
                        <a:t>US-Based &amp; Offshore Fully Remote Data Scientists</a:t>
                      </a:r>
                      <a:endParaRPr b="1"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$125,534.00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$130,000.00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$81,250.00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$160,000.00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lang="en" sz="1000"/>
                        <a:t>$78,750.00</a:t>
                      </a:r>
                      <a:endParaRPr sz="1000"/>
                    </a:p>
                  </a:txBody>
                  <a:tcPr marT="19050" marB="19050" marR="28575" marL="28575" anchor="b">
                    <a:lnL cap="flat" cmpd="sng" w="7625">
                      <a:solidFill>
                        <a:srgbClr val="000000"/>
                      </a:solidFill>
                      <a:prstDash val="solid"/>
                      <a:round/>
                      <a:headEnd len="sm" w="sm" type="none"/>
                      <a:tailEnd len="sm" w="sm" type="none"/>
                    </a:lnL>
                    <a:lnR cap="flat" cmpd="sng" w="7625">
                      <a:solidFill>
                        <a:srgbClr val="99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en" sz="1000"/>
                        <a:t>$130,000.00 to $160,000.00</a:t>
                      </a:r>
                      <a:endParaRPr b="1" sz="1000"/>
                    </a:p>
                  </a:txBody>
                  <a:tcPr marT="19050" marB="19050" marR="28575" marL="28575" anchor="b">
                    <a:lnL cap="flat" cmpd="sng" w="7625">
                      <a:solidFill>
                        <a:srgbClr val="990000"/>
                      </a:solidFill>
                      <a:prstDash val="solid"/>
                      <a:round/>
                      <a:headEnd len="sm" w="sm" type="none"/>
                      <a:tailEnd len="sm" w="sm" type="none"/>
                    </a:lnL>
                    <a:lnR cap="flat" cmpd="sng" w="7625">
                      <a:solidFill>
                        <a:srgbClr val="990000"/>
                      </a:solidFill>
                      <a:prstDash val="solid"/>
                      <a:round/>
                      <a:headEnd len="sm" w="sm" type="none"/>
                      <a:tailEnd len="sm" w="sm" type="none"/>
                    </a:lnR>
                    <a:lnT cap="flat" cmpd="sng" w="7625">
                      <a:solidFill>
                        <a:srgbClr val="990000"/>
                      </a:solidFill>
                      <a:prstDash val="solid"/>
                      <a:round/>
                      <a:headEnd len="sm" w="sm" type="none"/>
                      <a:tailEnd len="sm" w="sm" type="none"/>
                    </a:lnT>
                    <a:lnB cap="flat" cmpd="sng" w="7625">
                      <a:solidFill>
                        <a:srgbClr val="990000"/>
                      </a:solidFill>
                      <a:prstDash val="solid"/>
                      <a:round/>
                      <a:headEnd len="sm" w="sm" type="none"/>
                      <a:tailEnd len="sm" w="sm" type="none"/>
                    </a:lnB>
                    <a:solidFill>
                      <a:schemeClr val="lt1"/>
                    </a:solidFill>
                  </a:tcPr>
                </a:tc>
              </a:tr>
            </a:tbl>
          </a:graphicData>
        </a:graphic>
      </p:graphicFrame>
      <p:sp>
        <p:nvSpPr>
          <p:cNvPr id="77" name="Google Shape;77;p16"/>
          <p:cNvSpPr txBox="1"/>
          <p:nvPr/>
        </p:nvSpPr>
        <p:spPr>
          <a:xfrm>
            <a:off x="4965175" y="0"/>
            <a:ext cx="41052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chemeClr val="accent4"/>
                </a:solidFill>
                <a:latin typeface="Merriweather"/>
                <a:ea typeface="Merriweather"/>
                <a:cs typeface="Merriweather"/>
                <a:sym typeface="Merriweather"/>
              </a:rPr>
              <a:t>US-Based versus Offshore Employees</a:t>
            </a:r>
            <a:endParaRPr b="1" sz="1600" u="sng">
              <a:solidFill>
                <a:schemeClr val="accent4"/>
              </a:solidFill>
              <a:latin typeface="Merriweather"/>
              <a:ea typeface="Merriweather"/>
              <a:cs typeface="Merriweather"/>
              <a:sym typeface="Merriweather"/>
            </a:endParaRPr>
          </a:p>
        </p:txBody>
      </p:sp>
      <p:sp>
        <p:nvSpPr>
          <p:cNvPr id="78" name="Google Shape;78;p16"/>
          <p:cNvSpPr txBox="1"/>
          <p:nvPr/>
        </p:nvSpPr>
        <p:spPr>
          <a:xfrm>
            <a:off x="4981075" y="448600"/>
            <a:ext cx="4099200" cy="25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4"/>
                </a:solidFill>
                <a:latin typeface="Merriweather"/>
                <a:ea typeface="Merriweather"/>
                <a:cs typeface="Merriweather"/>
                <a:sym typeface="Merriweather"/>
              </a:rPr>
              <a:t>The table below provides a comparison between the above-mentioned groups with the final line </a:t>
            </a:r>
            <a:r>
              <a:rPr lang="en" sz="1600">
                <a:solidFill>
                  <a:schemeClr val="accent4"/>
                </a:solidFill>
                <a:latin typeface="Merriweather"/>
                <a:ea typeface="Merriweather"/>
                <a:cs typeface="Merriweather"/>
                <a:sym typeface="Merriweather"/>
              </a:rPr>
              <a:t>being </a:t>
            </a:r>
            <a:r>
              <a:rPr lang="en" sz="1600">
                <a:solidFill>
                  <a:schemeClr val="accent4"/>
                </a:solidFill>
                <a:latin typeface="Merriweather"/>
                <a:ea typeface="Merriweather"/>
                <a:cs typeface="Merriweather"/>
                <a:sym typeface="Merriweather"/>
              </a:rPr>
              <a:t>reflective of our target group of employee candidates: US-based employees and Fully Remote Offshore employees. The chart to the left shows our target employee candidate group broken down by both company size and position in regards to salaries. </a:t>
            </a:r>
            <a:endParaRPr sz="1600">
              <a:solidFill>
                <a:schemeClr val="accent4"/>
              </a:solidFill>
              <a:latin typeface="Merriweather"/>
              <a:ea typeface="Merriweather"/>
              <a:cs typeface="Merriweather"/>
              <a:sym typeface="Merriweather"/>
            </a:endParaRPr>
          </a:p>
        </p:txBody>
      </p:sp>
      <p:pic>
        <p:nvPicPr>
          <p:cNvPr id="79" name="Google Shape;79;p16"/>
          <p:cNvPicPr preferRelativeResize="0"/>
          <p:nvPr/>
        </p:nvPicPr>
        <p:blipFill>
          <a:blip r:embed="rId3">
            <a:alphaModFix/>
          </a:blip>
          <a:stretch>
            <a:fillRect/>
          </a:stretch>
        </p:blipFill>
        <p:spPr>
          <a:xfrm>
            <a:off x="0" y="0"/>
            <a:ext cx="4965148" cy="3067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0" y="669425"/>
            <a:ext cx="6613701" cy="4474075"/>
          </a:xfrm>
          <a:prstGeom prst="rect">
            <a:avLst/>
          </a:prstGeom>
          <a:noFill/>
          <a:ln>
            <a:noFill/>
          </a:ln>
        </p:spPr>
      </p:pic>
      <p:sp>
        <p:nvSpPr>
          <p:cNvPr id="85" name="Google Shape;85;p17"/>
          <p:cNvSpPr txBox="1"/>
          <p:nvPr/>
        </p:nvSpPr>
        <p:spPr>
          <a:xfrm>
            <a:off x="707725" y="90875"/>
            <a:ext cx="7000500" cy="5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4"/>
                </a:solidFill>
                <a:latin typeface="Merriweather Black"/>
                <a:ea typeface="Merriweather Black"/>
                <a:cs typeface="Merriweather Black"/>
                <a:sym typeface="Merriweather Black"/>
              </a:rPr>
              <a:t>Additional Information to Consider and Looking Ahead</a:t>
            </a:r>
            <a:endParaRPr sz="1900">
              <a:solidFill>
                <a:schemeClr val="accent4"/>
              </a:solidFill>
              <a:latin typeface="Merriweather Black"/>
              <a:ea typeface="Merriweather Black"/>
              <a:cs typeface="Merriweather Black"/>
              <a:sym typeface="Merriweather Black"/>
            </a:endParaRPr>
          </a:p>
        </p:txBody>
      </p:sp>
      <p:sp>
        <p:nvSpPr>
          <p:cNvPr id="86" name="Google Shape;86;p17"/>
          <p:cNvSpPr txBox="1"/>
          <p:nvPr/>
        </p:nvSpPr>
        <p:spPr>
          <a:xfrm>
            <a:off x="6644000" y="596050"/>
            <a:ext cx="2436300" cy="44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4"/>
                </a:solidFill>
                <a:latin typeface="Merriweather"/>
                <a:ea typeface="Merriweather"/>
                <a:cs typeface="Merriweather"/>
                <a:sym typeface="Merriweather"/>
              </a:rPr>
              <a:t>As the company grows, we’ll likely be looking for more roles than just Data Scientists so the chart to the left is reflective of the top five positions shown in the salary data set and also has them broken down into experience levels as well as a reference for current salaries for those roles in comparison to Data Scientists. Besides simply just looking at experience levels we may also want to consider education levels of potential employee candidates.</a:t>
            </a:r>
            <a:endParaRPr b="1">
              <a:solidFill>
                <a:schemeClr val="accent4"/>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