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5"/>
  </p:notesMasterIdLst>
  <p:sldIdLst>
    <p:sldId id="318" r:id="rId2"/>
    <p:sldId id="319" r:id="rId3"/>
    <p:sldId id="259" r:id="rId4"/>
    <p:sldId id="261" r:id="rId5"/>
    <p:sldId id="316" r:id="rId6"/>
    <p:sldId id="265" r:id="rId7"/>
    <p:sldId id="266" r:id="rId8"/>
    <p:sldId id="263" r:id="rId9"/>
    <p:sldId id="264" r:id="rId10"/>
    <p:sldId id="321" r:id="rId11"/>
    <p:sldId id="322" r:id="rId12"/>
    <p:sldId id="323" r:id="rId13"/>
    <p:sldId id="320" r:id="rId14"/>
  </p:sldIdLst>
  <p:sldSz cx="9144000" cy="5143500" type="screen16x9"/>
  <p:notesSz cx="6858000" cy="9144000"/>
  <p:embeddedFontLst>
    <p:embeddedFont>
      <p:font typeface="Gill Sans Nova" panose="020B0602020104020203" pitchFamily="34" charset="0"/>
      <p:regular r:id="rId16"/>
      <p:bold r:id="rId17"/>
      <p:italic r:id="rId18"/>
      <p:boldItalic r:id="rId19"/>
    </p:embeddedFont>
    <p:embeddedFont>
      <p:font typeface="Gilroy ExtraBold" panose="00000900000000000000" charset="0"/>
      <p:bold r:id="rId20"/>
    </p:embeddedFont>
    <p:embeddedFont>
      <p:font typeface="Jokerman" panose="04090605060D06020702" pitchFamily="82" charset="0"/>
      <p:regular r:id="rId21"/>
    </p:embeddedFont>
    <p:embeddedFont>
      <p:font typeface="Roboto Mono" panose="020B0604020202020204" charset="0"/>
      <p:regular r:id="rId22"/>
      <p:bold r:id="rId23"/>
      <p:italic r:id="rId24"/>
      <p:boldItalic r:id="rId25"/>
    </p:embeddedFont>
    <p:embeddedFont>
      <p:font typeface="Source Sans Pro" panose="020B0503030403020204" pitchFamily="34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0" roundtripDataSignature="AMtx7mhUZDNn+/ahoTGaM42WGWOcE/EU7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9070D"/>
    <a:srgbClr val="0E0B13"/>
    <a:srgbClr val="1E182A"/>
    <a:srgbClr val="D9BD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2A8CBE0-3144-49CC-9C8C-E9E3EF5B570A}">
  <a:tblStyle styleId="{42A8CBE0-3144-49CC-9C8C-E9E3EF5B570A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033" autoAdjust="0"/>
  </p:normalViewPr>
  <p:slideViewPr>
    <p:cSldViewPr snapToGrid="0">
      <p:cViewPr varScale="1">
        <p:scale>
          <a:sx n="105" d="100"/>
          <a:sy n="105" d="100"/>
        </p:scale>
        <p:origin x="82" y="21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customschemas.google.com/relationships/presentationmetadata" Target="metadata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5EFE82D-0FE9-4109-B38B-20882FAF141E}" type="doc">
      <dgm:prSet loTypeId="urn:microsoft.com/office/officeart/2005/8/layout/architecture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IN"/>
        </a:p>
      </dgm:t>
    </dgm:pt>
    <dgm:pt modelId="{1CC167C8-8519-4F4D-BC10-CE570832F38B}">
      <dgm:prSet phldrT="[Text]" custT="1"/>
      <dgm:spPr/>
      <dgm:t>
        <a:bodyPr/>
        <a:lstStyle/>
        <a:p>
          <a:pPr>
            <a:buClr>
              <a:srgbClr val="000000"/>
            </a:buClr>
            <a:buSzPts val="1200"/>
            <a:buFont typeface="Roboto Mono"/>
            <a:buChar char="●"/>
          </a:pPr>
          <a:r>
            <a:rPr lang="en-US" sz="2000" b="0" i="0" u="none" strike="noStrike" cap="none">
              <a:latin typeface="Gill Sans Nova" panose="020B0602020104020203" pitchFamily="34" charset="0"/>
              <a:ea typeface="Roboto Mono"/>
              <a:cs typeface="Roboto Mono"/>
              <a:sym typeface="Roboto Mono"/>
            </a:rPr>
            <a:t>Trending products image’s is also extracted for displaying along with product details</a:t>
          </a:r>
          <a:endParaRPr lang="en-IN" sz="2000" dirty="0"/>
        </a:p>
      </dgm:t>
    </dgm:pt>
    <dgm:pt modelId="{534F58EA-76C9-4E61-8DC6-43BA1394B2D6}" type="parTrans" cxnId="{62F082D1-8122-4676-872C-C6AB2FBAE6DB}">
      <dgm:prSet/>
      <dgm:spPr/>
      <dgm:t>
        <a:bodyPr/>
        <a:lstStyle/>
        <a:p>
          <a:endParaRPr lang="en-IN"/>
        </a:p>
      </dgm:t>
    </dgm:pt>
    <dgm:pt modelId="{F08F4763-C879-467A-970F-E50D07F78D67}" type="sibTrans" cxnId="{62F082D1-8122-4676-872C-C6AB2FBAE6DB}">
      <dgm:prSet/>
      <dgm:spPr/>
      <dgm:t>
        <a:bodyPr/>
        <a:lstStyle/>
        <a:p>
          <a:endParaRPr lang="en-IN"/>
        </a:p>
      </dgm:t>
    </dgm:pt>
    <dgm:pt modelId="{0E5A98C5-4AB9-4B82-A89F-AA1A5B1757DF}">
      <dgm:prSet phldrT="[Text]" custT="1"/>
      <dgm:spPr/>
      <dgm:t>
        <a:bodyPr/>
        <a:lstStyle/>
        <a:p>
          <a:pPr>
            <a:buClr>
              <a:srgbClr val="000000"/>
            </a:buClr>
            <a:buSzPts val="1200"/>
            <a:buFont typeface="Roboto Mono"/>
            <a:buChar char="●"/>
          </a:pPr>
          <a:r>
            <a:rPr lang="en-US" sz="2000">
              <a:latin typeface="Gill Sans Nova" panose="020B0602020104020203" pitchFamily="34" charset="0"/>
              <a:ea typeface="Roboto Mono"/>
              <a:cs typeface="Roboto Mono"/>
              <a:sym typeface="Roboto Mono"/>
            </a:rPr>
            <a:t>This will help for seller in Flipkart to customize their products list</a:t>
          </a:r>
          <a:endParaRPr lang="en-IN" sz="2000" dirty="0"/>
        </a:p>
      </dgm:t>
    </dgm:pt>
    <dgm:pt modelId="{1B6AC864-0E15-4D37-A8F2-480ED846FB51}" type="parTrans" cxnId="{F9DCE9B9-BCA4-4F7A-BB55-25FD20D22BE8}">
      <dgm:prSet/>
      <dgm:spPr/>
      <dgm:t>
        <a:bodyPr/>
        <a:lstStyle/>
        <a:p>
          <a:endParaRPr lang="en-IN"/>
        </a:p>
      </dgm:t>
    </dgm:pt>
    <dgm:pt modelId="{25B6F313-153D-45E4-86B9-03FE75A9236F}" type="sibTrans" cxnId="{F9DCE9B9-BCA4-4F7A-BB55-25FD20D22BE8}">
      <dgm:prSet/>
      <dgm:spPr/>
      <dgm:t>
        <a:bodyPr/>
        <a:lstStyle/>
        <a:p>
          <a:endParaRPr lang="en-IN"/>
        </a:p>
      </dgm:t>
    </dgm:pt>
    <dgm:pt modelId="{45B1951D-EDEF-45FE-8AAD-070416AFCDB5}">
      <dgm:prSet phldrT="[Text]" custT="1"/>
      <dgm:spPr/>
      <dgm:t>
        <a:bodyPr/>
        <a:lstStyle/>
        <a:p>
          <a:pPr>
            <a:buClr>
              <a:srgbClr val="000000"/>
            </a:buClr>
            <a:buSzPts val="1200"/>
            <a:buFont typeface="Roboto Mono"/>
            <a:buChar char="●"/>
          </a:pPr>
          <a:r>
            <a:rPr lang="en-US" sz="2000" b="0" i="0" u="none" strike="noStrike" cap="none" dirty="0">
              <a:latin typeface="Gill Sans Nova" panose="020B0602020104020203" pitchFamily="34" charset="0"/>
              <a:ea typeface="Roboto Mono"/>
              <a:cs typeface="Roboto Mono"/>
              <a:sym typeface="Roboto Mono"/>
            </a:rPr>
            <a:t>Our solution will have the trendin</a:t>
          </a:r>
          <a:r>
            <a:rPr lang="en-US" sz="2000" dirty="0">
              <a:latin typeface="Gill Sans Nova" panose="020B0602020104020203" pitchFamily="34" charset="0"/>
              <a:ea typeface="Roboto Mono"/>
              <a:cs typeface="Roboto Mono"/>
              <a:sym typeface="Roboto Mono"/>
            </a:rPr>
            <a:t>g products from twitter </a:t>
          </a:r>
          <a:endParaRPr lang="en-IN" sz="2000" dirty="0"/>
        </a:p>
      </dgm:t>
    </dgm:pt>
    <dgm:pt modelId="{D9D08EE7-E6AB-4D7C-890C-4093D2C8BDEC}" type="parTrans" cxnId="{A5AFF5D5-0EE9-44F4-A6AC-43DB847CB242}">
      <dgm:prSet/>
      <dgm:spPr/>
      <dgm:t>
        <a:bodyPr/>
        <a:lstStyle/>
        <a:p>
          <a:endParaRPr lang="en-IN"/>
        </a:p>
      </dgm:t>
    </dgm:pt>
    <dgm:pt modelId="{2B451A16-9DD7-4C4D-9170-7E8A1DF62666}" type="sibTrans" cxnId="{A5AFF5D5-0EE9-44F4-A6AC-43DB847CB242}">
      <dgm:prSet/>
      <dgm:spPr/>
      <dgm:t>
        <a:bodyPr/>
        <a:lstStyle/>
        <a:p>
          <a:endParaRPr lang="en-IN"/>
        </a:p>
      </dgm:t>
    </dgm:pt>
    <dgm:pt modelId="{D4D10991-B1F5-47CE-96E3-2922C0287400}" type="pres">
      <dgm:prSet presAssocID="{35EFE82D-0FE9-4109-B38B-20882FAF141E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6736739-47D5-482E-A87F-5FD1E7E2258C}" type="pres">
      <dgm:prSet presAssocID="{1CC167C8-8519-4F4D-BC10-CE570832F38B}" presName="vertOne" presStyleCnt="0"/>
      <dgm:spPr/>
    </dgm:pt>
    <dgm:pt modelId="{518B7D55-A7EF-416A-8137-9D80E8EEA4C0}" type="pres">
      <dgm:prSet presAssocID="{1CC167C8-8519-4F4D-BC10-CE570832F38B}" presName="txOne" presStyleLbl="node0" presStyleIdx="0" presStyleCnt="1">
        <dgm:presLayoutVars>
          <dgm:chPref val="3"/>
        </dgm:presLayoutVars>
      </dgm:prSet>
      <dgm:spPr/>
    </dgm:pt>
    <dgm:pt modelId="{7379CB6C-62CB-4E39-B44E-9F4C0F0B74F5}" type="pres">
      <dgm:prSet presAssocID="{1CC167C8-8519-4F4D-BC10-CE570832F38B}" presName="parTransOne" presStyleCnt="0"/>
      <dgm:spPr/>
    </dgm:pt>
    <dgm:pt modelId="{6CC12674-BC7C-4627-9C05-137D394B817E}" type="pres">
      <dgm:prSet presAssocID="{1CC167C8-8519-4F4D-BC10-CE570832F38B}" presName="horzOne" presStyleCnt="0"/>
      <dgm:spPr/>
    </dgm:pt>
    <dgm:pt modelId="{4156D690-FCDD-4E54-A487-9B45C2E9C5E7}" type="pres">
      <dgm:prSet presAssocID="{0E5A98C5-4AB9-4B82-A89F-AA1A5B1757DF}" presName="vertTwo" presStyleCnt="0"/>
      <dgm:spPr/>
    </dgm:pt>
    <dgm:pt modelId="{29F75CF2-851A-4345-822E-6CD19B679067}" type="pres">
      <dgm:prSet presAssocID="{0E5A98C5-4AB9-4B82-A89F-AA1A5B1757DF}" presName="txTwo" presStyleLbl="node2" presStyleIdx="0" presStyleCnt="1">
        <dgm:presLayoutVars>
          <dgm:chPref val="3"/>
        </dgm:presLayoutVars>
      </dgm:prSet>
      <dgm:spPr/>
    </dgm:pt>
    <dgm:pt modelId="{F7F8B9B8-E1AC-4B31-8AED-252545C57C07}" type="pres">
      <dgm:prSet presAssocID="{0E5A98C5-4AB9-4B82-A89F-AA1A5B1757DF}" presName="parTransTwo" presStyleCnt="0"/>
      <dgm:spPr/>
    </dgm:pt>
    <dgm:pt modelId="{928BFB07-9DA6-4E80-8C65-740578DA9673}" type="pres">
      <dgm:prSet presAssocID="{0E5A98C5-4AB9-4B82-A89F-AA1A5B1757DF}" presName="horzTwo" presStyleCnt="0"/>
      <dgm:spPr/>
    </dgm:pt>
    <dgm:pt modelId="{9B9A9942-F500-4785-BDB3-8CD34DD5F5A4}" type="pres">
      <dgm:prSet presAssocID="{45B1951D-EDEF-45FE-8AAD-070416AFCDB5}" presName="vertThree" presStyleCnt="0"/>
      <dgm:spPr/>
    </dgm:pt>
    <dgm:pt modelId="{2F593602-C53D-4CEA-B68F-8DE3C9D36D44}" type="pres">
      <dgm:prSet presAssocID="{45B1951D-EDEF-45FE-8AAD-070416AFCDB5}" presName="txThree" presStyleLbl="node3" presStyleIdx="0" presStyleCnt="1" custLinFactY="-100000" custLinFactNeighborX="43682" custLinFactNeighborY="-172758">
        <dgm:presLayoutVars>
          <dgm:chPref val="3"/>
        </dgm:presLayoutVars>
      </dgm:prSet>
      <dgm:spPr/>
    </dgm:pt>
    <dgm:pt modelId="{476D8608-2663-4EFC-A769-B442040C723A}" type="pres">
      <dgm:prSet presAssocID="{45B1951D-EDEF-45FE-8AAD-070416AFCDB5}" presName="horzThree" presStyleCnt="0"/>
      <dgm:spPr/>
    </dgm:pt>
  </dgm:ptLst>
  <dgm:cxnLst>
    <dgm:cxn modelId="{9112964E-E780-437C-A86A-308C6068A959}" type="presOf" srcId="{45B1951D-EDEF-45FE-8AAD-070416AFCDB5}" destId="{2F593602-C53D-4CEA-B68F-8DE3C9D36D44}" srcOrd="0" destOrd="0" presId="urn:microsoft.com/office/officeart/2005/8/layout/architecture"/>
    <dgm:cxn modelId="{C8B2C890-4359-4FA7-B58C-CF62B15D7711}" type="presOf" srcId="{0E5A98C5-4AB9-4B82-A89F-AA1A5B1757DF}" destId="{29F75CF2-851A-4345-822E-6CD19B679067}" srcOrd="0" destOrd="0" presId="urn:microsoft.com/office/officeart/2005/8/layout/architecture"/>
    <dgm:cxn modelId="{F9DCE9B9-BCA4-4F7A-BB55-25FD20D22BE8}" srcId="{1CC167C8-8519-4F4D-BC10-CE570832F38B}" destId="{0E5A98C5-4AB9-4B82-A89F-AA1A5B1757DF}" srcOrd="0" destOrd="0" parTransId="{1B6AC864-0E15-4D37-A8F2-480ED846FB51}" sibTransId="{25B6F313-153D-45E4-86B9-03FE75A9236F}"/>
    <dgm:cxn modelId="{62F082D1-8122-4676-872C-C6AB2FBAE6DB}" srcId="{35EFE82D-0FE9-4109-B38B-20882FAF141E}" destId="{1CC167C8-8519-4F4D-BC10-CE570832F38B}" srcOrd="0" destOrd="0" parTransId="{534F58EA-76C9-4E61-8DC6-43BA1394B2D6}" sibTransId="{F08F4763-C879-467A-970F-E50D07F78D67}"/>
    <dgm:cxn modelId="{427576D4-CD5F-45D4-B84E-FBCCD9F495A8}" type="presOf" srcId="{35EFE82D-0FE9-4109-B38B-20882FAF141E}" destId="{D4D10991-B1F5-47CE-96E3-2922C0287400}" srcOrd="0" destOrd="0" presId="urn:microsoft.com/office/officeart/2005/8/layout/architecture"/>
    <dgm:cxn modelId="{A5AFF5D5-0EE9-44F4-A6AC-43DB847CB242}" srcId="{0E5A98C5-4AB9-4B82-A89F-AA1A5B1757DF}" destId="{45B1951D-EDEF-45FE-8AAD-070416AFCDB5}" srcOrd="0" destOrd="0" parTransId="{D9D08EE7-E6AB-4D7C-890C-4093D2C8BDEC}" sibTransId="{2B451A16-9DD7-4C4D-9170-7E8A1DF62666}"/>
    <dgm:cxn modelId="{E458FBD9-E4E8-46A8-BA1C-FB0E103ABFD6}" type="presOf" srcId="{1CC167C8-8519-4F4D-BC10-CE570832F38B}" destId="{518B7D55-A7EF-416A-8137-9D80E8EEA4C0}" srcOrd="0" destOrd="0" presId="urn:microsoft.com/office/officeart/2005/8/layout/architecture"/>
    <dgm:cxn modelId="{F8D07FD8-354B-482A-ADD0-77BC180F146D}" type="presParOf" srcId="{D4D10991-B1F5-47CE-96E3-2922C0287400}" destId="{16736739-47D5-482E-A87F-5FD1E7E2258C}" srcOrd="0" destOrd="0" presId="urn:microsoft.com/office/officeart/2005/8/layout/architecture"/>
    <dgm:cxn modelId="{519361A7-D61D-4034-BCAA-CBA0844505EC}" type="presParOf" srcId="{16736739-47D5-482E-A87F-5FD1E7E2258C}" destId="{518B7D55-A7EF-416A-8137-9D80E8EEA4C0}" srcOrd="0" destOrd="0" presId="urn:microsoft.com/office/officeart/2005/8/layout/architecture"/>
    <dgm:cxn modelId="{71EF8CDF-0002-4589-846D-29CB6091DA73}" type="presParOf" srcId="{16736739-47D5-482E-A87F-5FD1E7E2258C}" destId="{7379CB6C-62CB-4E39-B44E-9F4C0F0B74F5}" srcOrd="1" destOrd="0" presId="urn:microsoft.com/office/officeart/2005/8/layout/architecture"/>
    <dgm:cxn modelId="{DE8207BE-6574-4FEA-A877-4483A5061DD1}" type="presParOf" srcId="{16736739-47D5-482E-A87F-5FD1E7E2258C}" destId="{6CC12674-BC7C-4627-9C05-137D394B817E}" srcOrd="2" destOrd="0" presId="urn:microsoft.com/office/officeart/2005/8/layout/architecture"/>
    <dgm:cxn modelId="{1FA0166F-3224-41BA-8248-455BF8E6C7EE}" type="presParOf" srcId="{6CC12674-BC7C-4627-9C05-137D394B817E}" destId="{4156D690-FCDD-4E54-A487-9B45C2E9C5E7}" srcOrd="0" destOrd="0" presId="urn:microsoft.com/office/officeart/2005/8/layout/architecture"/>
    <dgm:cxn modelId="{EA705512-247B-4763-893F-DF7603397F1F}" type="presParOf" srcId="{4156D690-FCDD-4E54-A487-9B45C2E9C5E7}" destId="{29F75CF2-851A-4345-822E-6CD19B679067}" srcOrd="0" destOrd="0" presId="urn:microsoft.com/office/officeart/2005/8/layout/architecture"/>
    <dgm:cxn modelId="{F3156615-60A0-4434-9D00-3B19F1D8F7E0}" type="presParOf" srcId="{4156D690-FCDD-4E54-A487-9B45C2E9C5E7}" destId="{F7F8B9B8-E1AC-4B31-8AED-252545C57C07}" srcOrd="1" destOrd="0" presId="urn:microsoft.com/office/officeart/2005/8/layout/architecture"/>
    <dgm:cxn modelId="{A07A955C-A558-495C-8B73-C0F4CFBCF0CD}" type="presParOf" srcId="{4156D690-FCDD-4E54-A487-9B45C2E9C5E7}" destId="{928BFB07-9DA6-4E80-8C65-740578DA9673}" srcOrd="2" destOrd="0" presId="urn:microsoft.com/office/officeart/2005/8/layout/architecture"/>
    <dgm:cxn modelId="{666C0B39-E076-4BFC-8799-450295710FD8}" type="presParOf" srcId="{928BFB07-9DA6-4E80-8C65-740578DA9673}" destId="{9B9A9942-F500-4785-BDB3-8CD34DD5F5A4}" srcOrd="0" destOrd="0" presId="urn:microsoft.com/office/officeart/2005/8/layout/architecture"/>
    <dgm:cxn modelId="{270A8AE0-DA12-44AF-95E4-5DC36121D380}" type="presParOf" srcId="{9B9A9942-F500-4785-BDB3-8CD34DD5F5A4}" destId="{2F593602-C53D-4CEA-B68F-8DE3C9D36D44}" srcOrd="0" destOrd="0" presId="urn:microsoft.com/office/officeart/2005/8/layout/architecture"/>
    <dgm:cxn modelId="{EBBC199E-0AE0-40A0-939F-32F919399C52}" type="presParOf" srcId="{9B9A9942-F500-4785-BDB3-8CD34DD5F5A4}" destId="{476D8608-2663-4EFC-A769-B442040C723A}" srcOrd="1" destOrd="0" presId="urn:microsoft.com/office/officeart/2005/8/layout/architecture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BA07406-355F-4D3C-B44C-04322E462574}" type="doc">
      <dgm:prSet loTypeId="urn:microsoft.com/office/officeart/2005/8/layout/architecture" loCatId="list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n-IN"/>
        </a:p>
      </dgm:t>
    </dgm:pt>
    <dgm:pt modelId="{0168F1D0-1BFD-408C-9D24-1CDAC2EDD400}">
      <dgm:prSet phldrT="[Text]" custT="1"/>
      <dgm:spPr/>
      <dgm:t>
        <a:bodyPr/>
        <a:lstStyle/>
        <a:p>
          <a:r>
            <a:rPr lang="en" sz="1800" dirty="0">
              <a:latin typeface="Gill Sans Nova" panose="020B0602020104020203" pitchFamily="34" charset="0"/>
              <a:ea typeface="Roboto Mono"/>
              <a:cs typeface="Roboto Mono"/>
              <a:sym typeface="Roboto Mono"/>
            </a:rPr>
            <a:t>There are many bots in twitter which can manipulate like,retweets or followers in twitter so trending score gets affected.</a:t>
          </a:r>
          <a:endParaRPr lang="en-IN" sz="1800" dirty="0"/>
        </a:p>
      </dgm:t>
    </dgm:pt>
    <dgm:pt modelId="{D34617BB-0242-4A35-ACF6-CDB52C424433}" type="parTrans" cxnId="{A7C2A798-E6BA-4A41-BBB1-445752458876}">
      <dgm:prSet/>
      <dgm:spPr/>
      <dgm:t>
        <a:bodyPr/>
        <a:lstStyle/>
        <a:p>
          <a:endParaRPr lang="en-IN"/>
        </a:p>
      </dgm:t>
    </dgm:pt>
    <dgm:pt modelId="{EB366F6A-DDF3-47DE-88EC-971BA267AB21}" type="sibTrans" cxnId="{A7C2A798-E6BA-4A41-BBB1-445752458876}">
      <dgm:prSet/>
      <dgm:spPr/>
      <dgm:t>
        <a:bodyPr/>
        <a:lstStyle/>
        <a:p>
          <a:endParaRPr lang="en-IN"/>
        </a:p>
      </dgm:t>
    </dgm:pt>
    <dgm:pt modelId="{D0592B5B-2702-4BBB-AC60-ACD774618BB0}">
      <dgm:prSet phldrT="[Text]" custT="1"/>
      <dgm:spPr/>
      <dgm:t>
        <a:bodyPr/>
        <a:lstStyle/>
        <a:p>
          <a:pPr>
            <a:buClr>
              <a:schemeClr val="dk1"/>
            </a:buClr>
            <a:buSzPts val="1100"/>
          </a:pPr>
          <a:r>
            <a:rPr lang="en" sz="1800" dirty="0">
              <a:latin typeface="Gill Sans Nova" panose="020B0602020104020203" pitchFamily="34" charset="0"/>
              <a:ea typeface="Roboto Mono"/>
              <a:cs typeface="Roboto Mono"/>
              <a:sym typeface="Roboto Mono"/>
            </a:rPr>
            <a:t>The products related to e-commerce have very low to no viwes and likes in twitter (and other social media sites like:- redit,instagram,facebook)</a:t>
          </a:r>
          <a:endParaRPr lang="en-IN" sz="1800" dirty="0"/>
        </a:p>
      </dgm:t>
    </dgm:pt>
    <dgm:pt modelId="{262658A0-EF41-4556-B03A-DF4E38015473}" type="parTrans" cxnId="{194C2CA4-191B-4565-8480-AA30BAA3E5A9}">
      <dgm:prSet/>
      <dgm:spPr/>
      <dgm:t>
        <a:bodyPr/>
        <a:lstStyle/>
        <a:p>
          <a:endParaRPr lang="en-IN"/>
        </a:p>
      </dgm:t>
    </dgm:pt>
    <dgm:pt modelId="{1668B249-6611-4724-A20D-B75E6F8D6990}" type="sibTrans" cxnId="{194C2CA4-191B-4565-8480-AA30BAA3E5A9}">
      <dgm:prSet/>
      <dgm:spPr/>
      <dgm:t>
        <a:bodyPr/>
        <a:lstStyle/>
        <a:p>
          <a:endParaRPr lang="en-IN"/>
        </a:p>
      </dgm:t>
    </dgm:pt>
    <dgm:pt modelId="{72AC6386-2547-4D1F-B412-D30662000CC8}">
      <dgm:prSet phldrT="[Text]"/>
      <dgm:spPr/>
      <dgm:t>
        <a:bodyPr/>
        <a:lstStyle/>
        <a:p>
          <a:pPr>
            <a:buClr>
              <a:schemeClr val="dk1"/>
            </a:buClr>
            <a:buSzPts val="1100"/>
          </a:pPr>
          <a:r>
            <a:rPr lang="en-US">
              <a:latin typeface="Gill Sans Nova" panose="020B0602020104020203" pitchFamily="34" charset="0"/>
              <a:ea typeface="Roboto Mono"/>
              <a:cs typeface="Roboto Mono"/>
              <a:sym typeface="Roboto Mono"/>
            </a:rPr>
            <a:t>There is rate limit in twitter API </a:t>
          </a:r>
          <a:r>
            <a:rPr lang="en-US" i="0">
              <a:effectLst/>
              <a:latin typeface="Gill Sans Nova" panose="020B0602020104020203" pitchFamily="34" charset="0"/>
              <a:ea typeface="Roboto Mono" panose="020B0604020202020204" charset="0"/>
            </a:rPr>
            <a:t>900 requests/15 minutes is allowed any think above this treated as error</a:t>
          </a:r>
          <a:endParaRPr lang="en-IN" dirty="0"/>
        </a:p>
      </dgm:t>
    </dgm:pt>
    <dgm:pt modelId="{BCD08C53-6B7A-45D8-BCCC-91DA3349EE60}" type="parTrans" cxnId="{C62996C4-3F58-4CF7-B03C-0DDF2E8D5FA2}">
      <dgm:prSet/>
      <dgm:spPr/>
      <dgm:t>
        <a:bodyPr/>
        <a:lstStyle/>
        <a:p>
          <a:endParaRPr lang="en-IN"/>
        </a:p>
      </dgm:t>
    </dgm:pt>
    <dgm:pt modelId="{478AB16F-7D82-4C07-9BC8-D889FD10ACFD}" type="sibTrans" cxnId="{C62996C4-3F58-4CF7-B03C-0DDF2E8D5FA2}">
      <dgm:prSet/>
      <dgm:spPr/>
      <dgm:t>
        <a:bodyPr/>
        <a:lstStyle/>
        <a:p>
          <a:endParaRPr lang="en-IN"/>
        </a:p>
      </dgm:t>
    </dgm:pt>
    <dgm:pt modelId="{F890634F-B922-4456-8A9B-7F5804D54D87}">
      <dgm:prSet phldrT="[Text]" custT="1"/>
      <dgm:spPr/>
      <dgm:t>
        <a:bodyPr/>
        <a:lstStyle/>
        <a:p>
          <a:pPr>
            <a:buClr>
              <a:schemeClr val="dk1"/>
            </a:buClr>
            <a:buSzPts val="1100"/>
            <a:buFont typeface="Arial"/>
            <a:buNone/>
          </a:pPr>
          <a:r>
            <a:rPr lang="en" sz="1800" dirty="0">
              <a:latin typeface="Gill Sans Nova" panose="020B0602020104020203" pitchFamily="34" charset="0"/>
              <a:ea typeface="Roboto Mono"/>
              <a:cs typeface="Roboto Mono"/>
              <a:sym typeface="Roboto Mono"/>
            </a:rPr>
            <a:t>There are products in tweeter where data is incorrect which leads to wrong display of image or product details. </a:t>
          </a:r>
        </a:p>
        <a:p>
          <a:pPr>
            <a:buClr>
              <a:schemeClr val="dk1"/>
            </a:buClr>
            <a:buSzPts val="1100"/>
            <a:buFont typeface="Arial"/>
            <a:buNone/>
          </a:pPr>
          <a:endParaRPr lang="en-IN" sz="1800" dirty="0"/>
        </a:p>
      </dgm:t>
    </dgm:pt>
    <dgm:pt modelId="{1D293AC5-4FE3-4B32-BBE8-0B3D7D09C391}" type="parTrans" cxnId="{062B18C1-4248-4719-A1E2-57CCBCABF948}">
      <dgm:prSet/>
      <dgm:spPr/>
      <dgm:t>
        <a:bodyPr/>
        <a:lstStyle/>
        <a:p>
          <a:endParaRPr lang="en-IN"/>
        </a:p>
      </dgm:t>
    </dgm:pt>
    <dgm:pt modelId="{F4E650D3-AA4F-4539-8276-746AF2EA9CF7}" type="sibTrans" cxnId="{062B18C1-4248-4719-A1E2-57CCBCABF948}">
      <dgm:prSet/>
      <dgm:spPr/>
      <dgm:t>
        <a:bodyPr/>
        <a:lstStyle/>
        <a:p>
          <a:endParaRPr lang="en-IN"/>
        </a:p>
      </dgm:t>
    </dgm:pt>
    <dgm:pt modelId="{7D3BE674-E9B8-4470-ADA2-E740D7ADF0AA}">
      <dgm:prSet/>
      <dgm:spPr/>
      <dgm:t>
        <a:bodyPr/>
        <a:lstStyle/>
        <a:p>
          <a:r>
            <a:rPr lang="en" dirty="0">
              <a:latin typeface="Gill Sans Nova" panose="020B0602020104020203" pitchFamily="34" charset="0"/>
              <a:ea typeface="Roboto Mono"/>
              <a:cs typeface="Roboto Mono"/>
              <a:sym typeface="Roboto Mono"/>
            </a:rPr>
            <a:t>We are focusing on Electronis,Fashion and Phone’s category so we are limiting the category.</a:t>
          </a:r>
          <a:endParaRPr lang="en-IN" dirty="0"/>
        </a:p>
      </dgm:t>
    </dgm:pt>
    <dgm:pt modelId="{88BEAB72-4B41-4C54-B2A9-5192824D8863}" type="parTrans" cxnId="{44780530-FF20-4750-902C-E5454FFA121D}">
      <dgm:prSet/>
      <dgm:spPr/>
      <dgm:t>
        <a:bodyPr/>
        <a:lstStyle/>
        <a:p>
          <a:endParaRPr lang="en-IN"/>
        </a:p>
      </dgm:t>
    </dgm:pt>
    <dgm:pt modelId="{0CE56B49-AE4F-4EFB-A108-ED2DBA19D286}" type="sibTrans" cxnId="{44780530-FF20-4750-902C-E5454FFA121D}">
      <dgm:prSet/>
      <dgm:spPr/>
      <dgm:t>
        <a:bodyPr/>
        <a:lstStyle/>
        <a:p>
          <a:endParaRPr lang="en-IN"/>
        </a:p>
      </dgm:t>
    </dgm:pt>
    <dgm:pt modelId="{015D0684-BFFF-4E61-9258-93D79F0EA56E}" type="pres">
      <dgm:prSet presAssocID="{2BA07406-355F-4D3C-B44C-04322E462574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3CFDED5-A829-4F50-9158-60B9DF64CAB1}" type="pres">
      <dgm:prSet presAssocID="{0168F1D0-1BFD-408C-9D24-1CDAC2EDD400}" presName="vertOne" presStyleCnt="0"/>
      <dgm:spPr/>
    </dgm:pt>
    <dgm:pt modelId="{B7D6DE26-0CC9-40DD-8A72-D3ACC31DC597}" type="pres">
      <dgm:prSet presAssocID="{0168F1D0-1BFD-408C-9D24-1CDAC2EDD400}" presName="txOne" presStyleLbl="node0" presStyleIdx="0" presStyleCnt="1">
        <dgm:presLayoutVars>
          <dgm:chPref val="3"/>
        </dgm:presLayoutVars>
      </dgm:prSet>
      <dgm:spPr/>
    </dgm:pt>
    <dgm:pt modelId="{3CE440C1-108B-4625-A733-74731C72E2C8}" type="pres">
      <dgm:prSet presAssocID="{0168F1D0-1BFD-408C-9D24-1CDAC2EDD400}" presName="parTransOne" presStyleCnt="0"/>
      <dgm:spPr/>
    </dgm:pt>
    <dgm:pt modelId="{FD6DB8B8-F7F6-421A-A26B-A286DD3D32C2}" type="pres">
      <dgm:prSet presAssocID="{0168F1D0-1BFD-408C-9D24-1CDAC2EDD400}" presName="horzOne" presStyleCnt="0"/>
      <dgm:spPr/>
    </dgm:pt>
    <dgm:pt modelId="{370275C0-F0CF-4FD7-B367-1520F59121E7}" type="pres">
      <dgm:prSet presAssocID="{D0592B5B-2702-4BBB-AC60-ACD774618BB0}" presName="vertTwo" presStyleCnt="0"/>
      <dgm:spPr/>
    </dgm:pt>
    <dgm:pt modelId="{0365592C-2EF3-4D42-9B06-398EF6293F4D}" type="pres">
      <dgm:prSet presAssocID="{D0592B5B-2702-4BBB-AC60-ACD774618BB0}" presName="txTwo" presStyleLbl="node2" presStyleIdx="0" presStyleCnt="2">
        <dgm:presLayoutVars>
          <dgm:chPref val="3"/>
        </dgm:presLayoutVars>
      </dgm:prSet>
      <dgm:spPr/>
    </dgm:pt>
    <dgm:pt modelId="{71A4795B-A762-4572-9E6C-329507274D53}" type="pres">
      <dgm:prSet presAssocID="{D0592B5B-2702-4BBB-AC60-ACD774618BB0}" presName="parTransTwo" presStyleCnt="0"/>
      <dgm:spPr/>
    </dgm:pt>
    <dgm:pt modelId="{028381A7-DEF5-4AFA-9049-83AA37015C22}" type="pres">
      <dgm:prSet presAssocID="{D0592B5B-2702-4BBB-AC60-ACD774618BB0}" presName="horzTwo" presStyleCnt="0"/>
      <dgm:spPr/>
    </dgm:pt>
    <dgm:pt modelId="{6F1C3ABE-F3A4-41E7-80EC-1A53391BAE64}" type="pres">
      <dgm:prSet presAssocID="{72AC6386-2547-4D1F-B412-D30662000CC8}" presName="vertThree" presStyleCnt="0"/>
      <dgm:spPr/>
    </dgm:pt>
    <dgm:pt modelId="{18CDBB9C-1321-407C-83DE-3AD756694D05}" type="pres">
      <dgm:prSet presAssocID="{72AC6386-2547-4D1F-B412-D30662000CC8}" presName="txThree" presStyleLbl="node3" presStyleIdx="0" presStyleCnt="2">
        <dgm:presLayoutVars>
          <dgm:chPref val="3"/>
        </dgm:presLayoutVars>
      </dgm:prSet>
      <dgm:spPr/>
    </dgm:pt>
    <dgm:pt modelId="{787855D8-808D-4658-9CE6-B84376E72780}" type="pres">
      <dgm:prSet presAssocID="{72AC6386-2547-4D1F-B412-D30662000CC8}" presName="horzThree" presStyleCnt="0"/>
      <dgm:spPr/>
    </dgm:pt>
    <dgm:pt modelId="{A6C1B2E3-96C3-4661-8AB3-49938FC38331}" type="pres">
      <dgm:prSet presAssocID="{478AB16F-7D82-4C07-9BC8-D889FD10ACFD}" presName="sibSpaceThree" presStyleCnt="0"/>
      <dgm:spPr/>
    </dgm:pt>
    <dgm:pt modelId="{5BAA5457-C183-4E35-876E-219830A4C1C0}" type="pres">
      <dgm:prSet presAssocID="{7D3BE674-E9B8-4470-ADA2-E740D7ADF0AA}" presName="vertThree" presStyleCnt="0"/>
      <dgm:spPr/>
    </dgm:pt>
    <dgm:pt modelId="{A2DAE694-A838-4410-9261-6E50390E5461}" type="pres">
      <dgm:prSet presAssocID="{7D3BE674-E9B8-4470-ADA2-E740D7ADF0AA}" presName="txThree" presStyleLbl="node3" presStyleIdx="1" presStyleCnt="2">
        <dgm:presLayoutVars>
          <dgm:chPref val="3"/>
        </dgm:presLayoutVars>
      </dgm:prSet>
      <dgm:spPr/>
    </dgm:pt>
    <dgm:pt modelId="{26EE24FD-4282-4AF0-B1A5-70E11A488A7C}" type="pres">
      <dgm:prSet presAssocID="{7D3BE674-E9B8-4470-ADA2-E740D7ADF0AA}" presName="horzThree" presStyleCnt="0"/>
      <dgm:spPr/>
    </dgm:pt>
    <dgm:pt modelId="{6EC5C4A5-C8F5-48DD-B46B-FD255373CF07}" type="pres">
      <dgm:prSet presAssocID="{1668B249-6611-4724-A20D-B75E6F8D6990}" presName="sibSpaceTwo" presStyleCnt="0"/>
      <dgm:spPr/>
    </dgm:pt>
    <dgm:pt modelId="{6DFB00D3-9FE3-4E92-A156-4557569AD502}" type="pres">
      <dgm:prSet presAssocID="{F890634F-B922-4456-8A9B-7F5804D54D87}" presName="vertTwo" presStyleCnt="0"/>
      <dgm:spPr/>
    </dgm:pt>
    <dgm:pt modelId="{1D087CCA-12A7-4C13-A093-D4E93C2822F1}" type="pres">
      <dgm:prSet presAssocID="{F890634F-B922-4456-8A9B-7F5804D54D87}" presName="txTwo" presStyleLbl="node2" presStyleIdx="1" presStyleCnt="2" custScaleY="218596">
        <dgm:presLayoutVars>
          <dgm:chPref val="3"/>
        </dgm:presLayoutVars>
      </dgm:prSet>
      <dgm:spPr/>
    </dgm:pt>
    <dgm:pt modelId="{7C7B0376-97C2-44D5-9EC5-221C06DCBA99}" type="pres">
      <dgm:prSet presAssocID="{F890634F-B922-4456-8A9B-7F5804D54D87}" presName="horzTwo" presStyleCnt="0"/>
      <dgm:spPr/>
    </dgm:pt>
  </dgm:ptLst>
  <dgm:cxnLst>
    <dgm:cxn modelId="{DA18CF03-2CDD-4D39-BDAD-4AEA4CA5CE29}" type="presOf" srcId="{7D3BE674-E9B8-4470-ADA2-E740D7ADF0AA}" destId="{A2DAE694-A838-4410-9261-6E50390E5461}" srcOrd="0" destOrd="0" presId="urn:microsoft.com/office/officeart/2005/8/layout/architecture"/>
    <dgm:cxn modelId="{FB6C461C-8BEC-4102-933D-ABCF4B7BE31F}" type="presOf" srcId="{72AC6386-2547-4D1F-B412-D30662000CC8}" destId="{18CDBB9C-1321-407C-83DE-3AD756694D05}" srcOrd="0" destOrd="0" presId="urn:microsoft.com/office/officeart/2005/8/layout/architecture"/>
    <dgm:cxn modelId="{44780530-FF20-4750-902C-E5454FFA121D}" srcId="{D0592B5B-2702-4BBB-AC60-ACD774618BB0}" destId="{7D3BE674-E9B8-4470-ADA2-E740D7ADF0AA}" srcOrd="1" destOrd="0" parTransId="{88BEAB72-4B41-4C54-B2A9-5192824D8863}" sibTransId="{0CE56B49-AE4F-4EFB-A108-ED2DBA19D286}"/>
    <dgm:cxn modelId="{1906CE6D-5618-440F-BA56-CF9540201A97}" type="presOf" srcId="{2BA07406-355F-4D3C-B44C-04322E462574}" destId="{015D0684-BFFF-4E61-9258-93D79F0EA56E}" srcOrd="0" destOrd="0" presId="urn:microsoft.com/office/officeart/2005/8/layout/architecture"/>
    <dgm:cxn modelId="{A7C2A798-E6BA-4A41-BBB1-445752458876}" srcId="{2BA07406-355F-4D3C-B44C-04322E462574}" destId="{0168F1D0-1BFD-408C-9D24-1CDAC2EDD400}" srcOrd="0" destOrd="0" parTransId="{D34617BB-0242-4A35-ACF6-CDB52C424433}" sibTransId="{EB366F6A-DDF3-47DE-88EC-971BA267AB21}"/>
    <dgm:cxn modelId="{194C2CA4-191B-4565-8480-AA30BAA3E5A9}" srcId="{0168F1D0-1BFD-408C-9D24-1CDAC2EDD400}" destId="{D0592B5B-2702-4BBB-AC60-ACD774618BB0}" srcOrd="0" destOrd="0" parTransId="{262658A0-EF41-4556-B03A-DF4E38015473}" sibTransId="{1668B249-6611-4724-A20D-B75E6F8D6990}"/>
    <dgm:cxn modelId="{7B303EBC-7305-44D6-BD50-8A55ACF9C86D}" type="presOf" srcId="{F890634F-B922-4456-8A9B-7F5804D54D87}" destId="{1D087CCA-12A7-4C13-A093-D4E93C2822F1}" srcOrd="0" destOrd="0" presId="urn:microsoft.com/office/officeart/2005/8/layout/architecture"/>
    <dgm:cxn modelId="{062B18C1-4248-4719-A1E2-57CCBCABF948}" srcId="{0168F1D0-1BFD-408C-9D24-1CDAC2EDD400}" destId="{F890634F-B922-4456-8A9B-7F5804D54D87}" srcOrd="1" destOrd="0" parTransId="{1D293AC5-4FE3-4B32-BBE8-0B3D7D09C391}" sibTransId="{F4E650D3-AA4F-4539-8276-746AF2EA9CF7}"/>
    <dgm:cxn modelId="{C62996C4-3F58-4CF7-B03C-0DDF2E8D5FA2}" srcId="{D0592B5B-2702-4BBB-AC60-ACD774618BB0}" destId="{72AC6386-2547-4D1F-B412-D30662000CC8}" srcOrd="0" destOrd="0" parTransId="{BCD08C53-6B7A-45D8-BCCC-91DA3349EE60}" sibTransId="{478AB16F-7D82-4C07-9BC8-D889FD10ACFD}"/>
    <dgm:cxn modelId="{6D2D12C9-9A5F-4024-9F39-8008B75FD041}" type="presOf" srcId="{0168F1D0-1BFD-408C-9D24-1CDAC2EDD400}" destId="{B7D6DE26-0CC9-40DD-8A72-D3ACC31DC597}" srcOrd="0" destOrd="0" presId="urn:microsoft.com/office/officeart/2005/8/layout/architecture"/>
    <dgm:cxn modelId="{8A502ACB-0D76-43E2-8DBF-430262822112}" type="presOf" srcId="{D0592B5B-2702-4BBB-AC60-ACD774618BB0}" destId="{0365592C-2EF3-4D42-9B06-398EF6293F4D}" srcOrd="0" destOrd="0" presId="urn:microsoft.com/office/officeart/2005/8/layout/architecture"/>
    <dgm:cxn modelId="{B7081D2F-077A-4AB8-9392-7EA3F0E01898}" type="presParOf" srcId="{015D0684-BFFF-4E61-9258-93D79F0EA56E}" destId="{23CFDED5-A829-4F50-9158-60B9DF64CAB1}" srcOrd="0" destOrd="0" presId="urn:microsoft.com/office/officeart/2005/8/layout/architecture"/>
    <dgm:cxn modelId="{F03C2012-BE0F-4474-A1D7-2D11325F2F88}" type="presParOf" srcId="{23CFDED5-A829-4F50-9158-60B9DF64CAB1}" destId="{B7D6DE26-0CC9-40DD-8A72-D3ACC31DC597}" srcOrd="0" destOrd="0" presId="urn:microsoft.com/office/officeart/2005/8/layout/architecture"/>
    <dgm:cxn modelId="{EAC173E3-3152-4528-B66D-47D8FE489DB0}" type="presParOf" srcId="{23CFDED5-A829-4F50-9158-60B9DF64CAB1}" destId="{3CE440C1-108B-4625-A733-74731C72E2C8}" srcOrd="1" destOrd="0" presId="urn:microsoft.com/office/officeart/2005/8/layout/architecture"/>
    <dgm:cxn modelId="{8D3FFD7E-12D1-46CB-B4CF-70C2566B5F89}" type="presParOf" srcId="{23CFDED5-A829-4F50-9158-60B9DF64CAB1}" destId="{FD6DB8B8-F7F6-421A-A26B-A286DD3D32C2}" srcOrd="2" destOrd="0" presId="urn:microsoft.com/office/officeart/2005/8/layout/architecture"/>
    <dgm:cxn modelId="{AF706055-49CF-4E02-8444-63A331333306}" type="presParOf" srcId="{FD6DB8B8-F7F6-421A-A26B-A286DD3D32C2}" destId="{370275C0-F0CF-4FD7-B367-1520F59121E7}" srcOrd="0" destOrd="0" presId="urn:microsoft.com/office/officeart/2005/8/layout/architecture"/>
    <dgm:cxn modelId="{531AAECB-56EF-4ECF-90E3-B7701981FAC9}" type="presParOf" srcId="{370275C0-F0CF-4FD7-B367-1520F59121E7}" destId="{0365592C-2EF3-4D42-9B06-398EF6293F4D}" srcOrd="0" destOrd="0" presId="urn:microsoft.com/office/officeart/2005/8/layout/architecture"/>
    <dgm:cxn modelId="{57E9E81D-E4E8-470D-9409-80DE5DC5DD6D}" type="presParOf" srcId="{370275C0-F0CF-4FD7-B367-1520F59121E7}" destId="{71A4795B-A762-4572-9E6C-329507274D53}" srcOrd="1" destOrd="0" presId="urn:microsoft.com/office/officeart/2005/8/layout/architecture"/>
    <dgm:cxn modelId="{3132BCF5-8577-4E1F-98F8-4C958E74762A}" type="presParOf" srcId="{370275C0-F0CF-4FD7-B367-1520F59121E7}" destId="{028381A7-DEF5-4AFA-9049-83AA37015C22}" srcOrd="2" destOrd="0" presId="urn:microsoft.com/office/officeart/2005/8/layout/architecture"/>
    <dgm:cxn modelId="{142ACED2-155A-4002-B5BC-B2B3EC3BF6F8}" type="presParOf" srcId="{028381A7-DEF5-4AFA-9049-83AA37015C22}" destId="{6F1C3ABE-F3A4-41E7-80EC-1A53391BAE64}" srcOrd="0" destOrd="0" presId="urn:microsoft.com/office/officeart/2005/8/layout/architecture"/>
    <dgm:cxn modelId="{96E99C36-7903-4E41-8826-CF4506F85378}" type="presParOf" srcId="{6F1C3ABE-F3A4-41E7-80EC-1A53391BAE64}" destId="{18CDBB9C-1321-407C-83DE-3AD756694D05}" srcOrd="0" destOrd="0" presId="urn:microsoft.com/office/officeart/2005/8/layout/architecture"/>
    <dgm:cxn modelId="{27896437-7D1E-4BD0-9FF3-658CFFED750B}" type="presParOf" srcId="{6F1C3ABE-F3A4-41E7-80EC-1A53391BAE64}" destId="{787855D8-808D-4658-9CE6-B84376E72780}" srcOrd="1" destOrd="0" presId="urn:microsoft.com/office/officeart/2005/8/layout/architecture"/>
    <dgm:cxn modelId="{F39AF11D-5DAB-41E2-B70E-AF8781C5415F}" type="presParOf" srcId="{028381A7-DEF5-4AFA-9049-83AA37015C22}" destId="{A6C1B2E3-96C3-4661-8AB3-49938FC38331}" srcOrd="1" destOrd="0" presId="urn:microsoft.com/office/officeart/2005/8/layout/architecture"/>
    <dgm:cxn modelId="{AA3EC1B2-F5FE-44C3-87D6-367863A41AFE}" type="presParOf" srcId="{028381A7-DEF5-4AFA-9049-83AA37015C22}" destId="{5BAA5457-C183-4E35-876E-219830A4C1C0}" srcOrd="2" destOrd="0" presId="urn:microsoft.com/office/officeart/2005/8/layout/architecture"/>
    <dgm:cxn modelId="{48B77FB1-1418-4290-B5D7-F7F24A450F50}" type="presParOf" srcId="{5BAA5457-C183-4E35-876E-219830A4C1C0}" destId="{A2DAE694-A838-4410-9261-6E50390E5461}" srcOrd="0" destOrd="0" presId="urn:microsoft.com/office/officeart/2005/8/layout/architecture"/>
    <dgm:cxn modelId="{49483413-0721-4C63-9EB7-6DDE74CF886F}" type="presParOf" srcId="{5BAA5457-C183-4E35-876E-219830A4C1C0}" destId="{26EE24FD-4282-4AF0-B1A5-70E11A488A7C}" srcOrd="1" destOrd="0" presId="urn:microsoft.com/office/officeart/2005/8/layout/architecture"/>
    <dgm:cxn modelId="{BF2A81CE-1B07-41C0-B933-1BAC3F412EA0}" type="presParOf" srcId="{FD6DB8B8-F7F6-421A-A26B-A286DD3D32C2}" destId="{6EC5C4A5-C8F5-48DD-B46B-FD255373CF07}" srcOrd="1" destOrd="0" presId="urn:microsoft.com/office/officeart/2005/8/layout/architecture"/>
    <dgm:cxn modelId="{3507902C-E728-4591-93B9-97155205A8E8}" type="presParOf" srcId="{FD6DB8B8-F7F6-421A-A26B-A286DD3D32C2}" destId="{6DFB00D3-9FE3-4E92-A156-4557569AD502}" srcOrd="2" destOrd="0" presId="urn:microsoft.com/office/officeart/2005/8/layout/architecture"/>
    <dgm:cxn modelId="{459CC61E-3CA9-4EDA-AEDC-F30B99313980}" type="presParOf" srcId="{6DFB00D3-9FE3-4E92-A156-4557569AD502}" destId="{1D087CCA-12A7-4C13-A093-D4E93C2822F1}" srcOrd="0" destOrd="0" presId="urn:microsoft.com/office/officeart/2005/8/layout/architecture"/>
    <dgm:cxn modelId="{755D17AF-C99C-42E6-B8DC-DFE6E03BEB38}" type="presParOf" srcId="{6DFB00D3-9FE3-4E92-A156-4557569AD502}" destId="{7C7B0376-97C2-44D5-9EC5-221C06DCBA99}" srcOrd="1" destOrd="0" presId="urn:microsoft.com/office/officeart/2005/8/layout/architecture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39F9249-6FCB-42E1-B9F4-B9D5719EEE69}" type="doc">
      <dgm:prSet loTypeId="urn:microsoft.com/office/officeart/2005/8/layout/hierarchy4" loCatId="list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n-IN"/>
        </a:p>
      </dgm:t>
    </dgm:pt>
    <dgm:pt modelId="{9EB8E9CB-02F3-4D0C-BE37-A19D93E610E4}">
      <dgm:prSet phldrT="[Text]"/>
      <dgm:spPr/>
      <dgm:t>
        <a:bodyPr/>
        <a:lstStyle/>
        <a:p>
          <a:pPr>
            <a:buClr>
              <a:srgbClr val="000000"/>
            </a:buClr>
            <a:buSzPts val="2400"/>
            <a:buFont typeface="Arial"/>
            <a:buNone/>
          </a:pPr>
          <a:r>
            <a:rPr lang="en-IN" b="1" i="0" u="none" strike="noStrike" cap="none">
              <a:latin typeface="Gilroy ExtraBold" panose="00000900000000000000" pitchFamily="50" charset="0"/>
              <a:ea typeface="Roboto Mono"/>
              <a:cs typeface="Roboto Mono"/>
              <a:sym typeface="Roboto Mono"/>
            </a:rPr>
            <a:t>Future Scope</a:t>
          </a:r>
          <a:endParaRPr lang="en-IN" dirty="0"/>
        </a:p>
      </dgm:t>
    </dgm:pt>
    <dgm:pt modelId="{0F6175DC-A6EA-4C45-8C99-0F9A66D991F3}" type="parTrans" cxnId="{FEBB45ED-94B9-4E43-B8A9-C8C9D3D6F27A}">
      <dgm:prSet/>
      <dgm:spPr/>
      <dgm:t>
        <a:bodyPr/>
        <a:lstStyle/>
        <a:p>
          <a:endParaRPr lang="en-IN"/>
        </a:p>
      </dgm:t>
    </dgm:pt>
    <dgm:pt modelId="{9726B6A3-0641-4513-8C46-1BED2D906049}" type="sibTrans" cxnId="{FEBB45ED-94B9-4E43-B8A9-C8C9D3D6F27A}">
      <dgm:prSet/>
      <dgm:spPr/>
      <dgm:t>
        <a:bodyPr/>
        <a:lstStyle/>
        <a:p>
          <a:endParaRPr lang="en-IN"/>
        </a:p>
      </dgm:t>
    </dgm:pt>
    <dgm:pt modelId="{3E837E84-DBCD-4FD3-929C-4DFEFBAFC82F}">
      <dgm:prSet phldrT="[Text]" custT="1"/>
      <dgm:spPr/>
      <dgm:t>
        <a:bodyPr/>
        <a:lstStyle/>
        <a:p>
          <a:pPr>
            <a:buClr>
              <a:srgbClr val="000000"/>
            </a:buClr>
            <a:buSzPts val="1200"/>
            <a:buFont typeface="Arial"/>
            <a:buNone/>
          </a:pPr>
          <a:r>
            <a:rPr lang="en-US" sz="1400" b="0" i="0" u="none" strike="noStrike" cap="none" dirty="0">
              <a:latin typeface="Gill Sans Nova" panose="020B0602020104020203" pitchFamily="34" charset="0"/>
              <a:ea typeface="Roboto Mono"/>
              <a:cs typeface="Roboto Mono"/>
              <a:sym typeface="Roboto Mono"/>
            </a:rPr>
            <a:t>P</a:t>
          </a:r>
          <a:r>
            <a:rPr lang="en" sz="1400" b="0" i="0" u="none" strike="noStrike" cap="none" dirty="0">
              <a:latin typeface="Gill Sans Nova" panose="020B0602020104020203" pitchFamily="34" charset="0"/>
              <a:ea typeface="Roboto Mono"/>
              <a:cs typeface="Roboto Mono"/>
              <a:sym typeface="Roboto Mono"/>
            </a:rPr>
            <a:t>1: We </a:t>
          </a:r>
          <a:r>
            <a:rPr lang="en" sz="1400" dirty="0">
              <a:latin typeface="Gill Sans Nova" panose="020B0602020104020203" pitchFamily="34" charset="0"/>
              <a:ea typeface="Roboto Mono"/>
              <a:cs typeface="Roboto Mono"/>
              <a:sym typeface="Roboto Mono"/>
            </a:rPr>
            <a:t>will also recommend the products that are trending in social media sites but not their in Flipkart.</a:t>
          </a:r>
          <a:endParaRPr lang="en-IN" sz="1400" dirty="0"/>
        </a:p>
      </dgm:t>
    </dgm:pt>
    <dgm:pt modelId="{FAD5F81E-58C8-45AC-BD15-8F78BAA01C1A}" type="parTrans" cxnId="{ABECAF4F-8A53-42A4-9D68-EC04B3BACB1E}">
      <dgm:prSet/>
      <dgm:spPr/>
      <dgm:t>
        <a:bodyPr/>
        <a:lstStyle/>
        <a:p>
          <a:endParaRPr lang="en-IN"/>
        </a:p>
      </dgm:t>
    </dgm:pt>
    <dgm:pt modelId="{1D2D873A-45AE-4F2A-8A94-37E4274E30E1}" type="sibTrans" cxnId="{ABECAF4F-8A53-42A4-9D68-EC04B3BACB1E}">
      <dgm:prSet/>
      <dgm:spPr/>
      <dgm:t>
        <a:bodyPr/>
        <a:lstStyle/>
        <a:p>
          <a:endParaRPr lang="en-IN"/>
        </a:p>
      </dgm:t>
    </dgm:pt>
    <dgm:pt modelId="{061A83EB-D9F2-4FE0-AD73-3BFF72E19B39}">
      <dgm:prSet phldrT="[Text]" custT="1"/>
      <dgm:spPr/>
      <dgm:t>
        <a:bodyPr/>
        <a:lstStyle/>
        <a:p>
          <a:pPr>
            <a:buClr>
              <a:srgbClr val="000000"/>
            </a:buClr>
            <a:buSzPts val="1200"/>
            <a:buFont typeface="Arial"/>
            <a:buNone/>
          </a:pPr>
          <a:r>
            <a:rPr lang="en-US" sz="1400" dirty="0">
              <a:latin typeface="Gill Sans Nova" panose="020B0602020104020203" pitchFamily="34" charset="0"/>
              <a:ea typeface="Roboto Mono"/>
              <a:cs typeface="Roboto Mono"/>
              <a:sym typeface="Roboto Mono"/>
            </a:rPr>
            <a:t>P2: We will also </a:t>
          </a:r>
          <a:r>
            <a:rPr lang="en-US" sz="1600" dirty="0">
              <a:latin typeface="Gill Sans Nova" panose="020B0602020104020203" pitchFamily="34" charset="0"/>
              <a:ea typeface="Roboto Mono"/>
              <a:cs typeface="Roboto Mono"/>
              <a:sym typeface="Roboto Mono"/>
            </a:rPr>
            <a:t>display</a:t>
          </a:r>
          <a:r>
            <a:rPr lang="en-US" sz="1400" dirty="0">
              <a:latin typeface="Gill Sans Nova" panose="020B0602020104020203" pitchFamily="34" charset="0"/>
              <a:ea typeface="Roboto Mono"/>
              <a:cs typeface="Roboto Mono"/>
              <a:sym typeface="Roboto Mono"/>
            </a:rPr>
            <a:t> the </a:t>
          </a:r>
          <a:r>
            <a:rPr lang="en-US" sz="1600" dirty="0">
              <a:latin typeface="Gill Sans Nova" panose="020B0602020104020203" pitchFamily="34" charset="0"/>
              <a:ea typeface="Roboto Mono"/>
              <a:cs typeface="Roboto Mono"/>
              <a:sym typeface="Roboto Mono"/>
            </a:rPr>
            <a:t>region</a:t>
          </a:r>
          <a:r>
            <a:rPr lang="en-US" sz="1400" dirty="0">
              <a:latin typeface="Gill Sans Nova" panose="020B0602020104020203" pitchFamily="34" charset="0"/>
              <a:ea typeface="Roboto Mono"/>
              <a:cs typeface="Roboto Mono"/>
              <a:sym typeface="Roboto Mono"/>
            </a:rPr>
            <a:t> and </a:t>
          </a:r>
          <a:r>
            <a:rPr lang="en-US" sz="1600" dirty="0">
              <a:latin typeface="Gill Sans Nova" panose="020B0602020104020203" pitchFamily="34" charset="0"/>
              <a:ea typeface="Roboto Mono"/>
              <a:cs typeface="Roboto Mono"/>
              <a:sym typeface="Roboto Mono"/>
            </a:rPr>
            <a:t>time</a:t>
          </a:r>
          <a:r>
            <a:rPr lang="en-US" sz="1400" dirty="0">
              <a:latin typeface="Gill Sans Nova" panose="020B0602020104020203" pitchFamily="34" charset="0"/>
              <a:ea typeface="Roboto Mono"/>
              <a:cs typeface="Roboto Mono"/>
              <a:sym typeface="Roboto Mono"/>
            </a:rPr>
            <a:t> </a:t>
          </a:r>
          <a:r>
            <a:rPr lang="en-US" sz="1600" dirty="0">
              <a:latin typeface="Gill Sans Nova" panose="020B0602020104020203" pitchFamily="34" charset="0"/>
              <a:ea typeface="Roboto Mono"/>
              <a:cs typeface="Roboto Mono"/>
              <a:sym typeface="Roboto Mono"/>
            </a:rPr>
            <a:t>period </a:t>
          </a:r>
          <a:r>
            <a:rPr lang="en-US" sz="1400" dirty="0">
              <a:latin typeface="Gill Sans Nova" panose="020B0602020104020203" pitchFamily="34" charset="0"/>
              <a:ea typeface="Roboto Mono"/>
              <a:cs typeface="Roboto Mono"/>
              <a:sym typeface="Roboto Mono"/>
            </a:rPr>
            <a:t>of a particular type of product whose trend is increasing.</a:t>
          </a:r>
          <a:endParaRPr lang="en-IN" sz="1400" dirty="0"/>
        </a:p>
      </dgm:t>
    </dgm:pt>
    <dgm:pt modelId="{A3997AA4-FE8A-45CF-B6AF-690D77D37770}" type="parTrans" cxnId="{92A5C0D9-C182-45DA-BCF3-560B04671C38}">
      <dgm:prSet/>
      <dgm:spPr/>
      <dgm:t>
        <a:bodyPr/>
        <a:lstStyle/>
        <a:p>
          <a:endParaRPr lang="en-IN"/>
        </a:p>
      </dgm:t>
    </dgm:pt>
    <dgm:pt modelId="{5A5B2F20-B534-4A67-B2CE-6AD366E80844}" type="sibTrans" cxnId="{92A5C0D9-C182-45DA-BCF3-560B04671C38}">
      <dgm:prSet/>
      <dgm:spPr/>
      <dgm:t>
        <a:bodyPr/>
        <a:lstStyle/>
        <a:p>
          <a:endParaRPr lang="en-IN"/>
        </a:p>
      </dgm:t>
    </dgm:pt>
    <dgm:pt modelId="{ED902791-6579-4628-8497-724DB67615F6}">
      <dgm:prSet phldrT="[Text]" custT="1"/>
      <dgm:spPr/>
      <dgm:t>
        <a:bodyPr/>
        <a:lstStyle/>
        <a:p>
          <a:pPr>
            <a:buClr>
              <a:srgbClr val="000000"/>
            </a:buClr>
            <a:buSzPts val="1200"/>
            <a:buFont typeface="Arial"/>
            <a:buNone/>
          </a:pPr>
          <a:r>
            <a:rPr lang="en-US" sz="1400" dirty="0">
              <a:latin typeface="Gill Sans Nova" panose="020B0602020104020203" pitchFamily="34" charset="0"/>
              <a:ea typeface="Roboto Mono"/>
              <a:cs typeface="Roboto Mono"/>
              <a:sym typeface="Roboto Mono"/>
            </a:rPr>
            <a:t>P</a:t>
          </a:r>
          <a:r>
            <a:rPr lang="en" sz="1400" dirty="0">
              <a:latin typeface="Gill Sans Nova" panose="020B0602020104020203" pitchFamily="34" charset="0"/>
              <a:ea typeface="Roboto Mono"/>
              <a:cs typeface="Roboto Mono"/>
              <a:sym typeface="Roboto Mono"/>
            </a:rPr>
            <a:t>0: We will extract key words(similar products name in flipkart or other e-commerce sites) from the tweets by training a model to extract keywords from tweets using meachine learning to optimise the pocess.</a:t>
          </a:r>
          <a:endParaRPr lang="en-IN" sz="1400" dirty="0"/>
        </a:p>
      </dgm:t>
    </dgm:pt>
    <dgm:pt modelId="{2A6B45E9-4399-4710-AE04-96C8F5EAFE32}" type="parTrans" cxnId="{D310BF87-0DCD-448C-86C0-D70B2C3CEF5B}">
      <dgm:prSet/>
      <dgm:spPr/>
      <dgm:t>
        <a:bodyPr/>
        <a:lstStyle/>
        <a:p>
          <a:endParaRPr lang="en-IN"/>
        </a:p>
      </dgm:t>
    </dgm:pt>
    <dgm:pt modelId="{70840049-FBA8-4014-9464-3F9CB3902B93}" type="sibTrans" cxnId="{D310BF87-0DCD-448C-86C0-D70B2C3CEF5B}">
      <dgm:prSet/>
      <dgm:spPr/>
      <dgm:t>
        <a:bodyPr/>
        <a:lstStyle/>
        <a:p>
          <a:endParaRPr lang="en-IN"/>
        </a:p>
      </dgm:t>
    </dgm:pt>
    <dgm:pt modelId="{27520600-4669-45C4-BD64-F959C4AE5B95}" type="pres">
      <dgm:prSet presAssocID="{D39F9249-6FCB-42E1-B9F4-B9D5719EEE69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A6D2361-83EE-4351-83C3-B67E286C3327}" type="pres">
      <dgm:prSet presAssocID="{9EB8E9CB-02F3-4D0C-BE37-A19D93E610E4}" presName="vertOne" presStyleCnt="0"/>
      <dgm:spPr/>
    </dgm:pt>
    <dgm:pt modelId="{1967095D-1068-454E-A33B-BB87B6C4F0D2}" type="pres">
      <dgm:prSet presAssocID="{9EB8E9CB-02F3-4D0C-BE37-A19D93E610E4}" presName="txOne" presStyleLbl="node0" presStyleIdx="0" presStyleCnt="1" custLinFactNeighborY="-21566">
        <dgm:presLayoutVars>
          <dgm:chPref val="3"/>
        </dgm:presLayoutVars>
      </dgm:prSet>
      <dgm:spPr/>
    </dgm:pt>
    <dgm:pt modelId="{2F4ECB72-DDEC-41E2-B291-57C02E11E892}" type="pres">
      <dgm:prSet presAssocID="{9EB8E9CB-02F3-4D0C-BE37-A19D93E610E4}" presName="parTransOne" presStyleCnt="0"/>
      <dgm:spPr/>
    </dgm:pt>
    <dgm:pt modelId="{D8762D53-0104-4D69-8CB4-7B77B92742F9}" type="pres">
      <dgm:prSet presAssocID="{9EB8E9CB-02F3-4D0C-BE37-A19D93E610E4}" presName="horzOne" presStyleCnt="0"/>
      <dgm:spPr/>
    </dgm:pt>
    <dgm:pt modelId="{E351D458-A339-489A-8D84-5BD6B97CDE62}" type="pres">
      <dgm:prSet presAssocID="{3E837E84-DBCD-4FD3-929C-4DFEFBAFC82F}" presName="vertTwo" presStyleCnt="0"/>
      <dgm:spPr/>
    </dgm:pt>
    <dgm:pt modelId="{3AE5C60D-4770-49AC-A4D9-A0A95341DE20}" type="pres">
      <dgm:prSet presAssocID="{3E837E84-DBCD-4FD3-929C-4DFEFBAFC82F}" presName="txTwo" presStyleLbl="node2" presStyleIdx="0" presStyleCnt="2" custLinFactX="8741" custLinFactNeighborX="100000" custLinFactNeighborY="6573">
        <dgm:presLayoutVars>
          <dgm:chPref val="3"/>
        </dgm:presLayoutVars>
      </dgm:prSet>
      <dgm:spPr/>
    </dgm:pt>
    <dgm:pt modelId="{1EED5EE0-3A23-469E-8B68-B1200E6360B2}" type="pres">
      <dgm:prSet presAssocID="{3E837E84-DBCD-4FD3-929C-4DFEFBAFC82F}" presName="parTransTwo" presStyleCnt="0"/>
      <dgm:spPr/>
    </dgm:pt>
    <dgm:pt modelId="{A9D27203-BE7F-40ED-AD88-972B66310F45}" type="pres">
      <dgm:prSet presAssocID="{3E837E84-DBCD-4FD3-929C-4DFEFBAFC82F}" presName="horzTwo" presStyleCnt="0"/>
      <dgm:spPr/>
    </dgm:pt>
    <dgm:pt modelId="{8C22CABA-8330-465E-A03E-8DA6EBB01352}" type="pres">
      <dgm:prSet presAssocID="{061A83EB-D9F2-4FE0-AD73-3BFF72E19B39}" presName="vertThree" presStyleCnt="0"/>
      <dgm:spPr/>
    </dgm:pt>
    <dgm:pt modelId="{48E0D242-8F5F-40B8-A3B8-A6DE74BDEFF8}" type="pres">
      <dgm:prSet presAssocID="{061A83EB-D9F2-4FE0-AD73-3BFF72E19B39}" presName="txThree" presStyleLbl="node3" presStyleIdx="0" presStyleCnt="1" custLinFactX="9464" custLinFactNeighborX="100000" custLinFactNeighborY="3503">
        <dgm:presLayoutVars>
          <dgm:chPref val="3"/>
        </dgm:presLayoutVars>
      </dgm:prSet>
      <dgm:spPr/>
    </dgm:pt>
    <dgm:pt modelId="{656B6400-6504-49FB-9094-FAC092620EEE}" type="pres">
      <dgm:prSet presAssocID="{061A83EB-D9F2-4FE0-AD73-3BFF72E19B39}" presName="horzThree" presStyleCnt="0"/>
      <dgm:spPr/>
    </dgm:pt>
    <dgm:pt modelId="{A26AB1A4-3048-48F9-B5B8-E62917F4B2F9}" type="pres">
      <dgm:prSet presAssocID="{1D2D873A-45AE-4F2A-8A94-37E4274E30E1}" presName="sibSpaceTwo" presStyleCnt="0"/>
      <dgm:spPr/>
    </dgm:pt>
    <dgm:pt modelId="{885BD38F-E443-4AFD-8767-18BF0F935CC8}" type="pres">
      <dgm:prSet presAssocID="{ED902791-6579-4628-8497-724DB67615F6}" presName="vertTwo" presStyleCnt="0"/>
      <dgm:spPr/>
    </dgm:pt>
    <dgm:pt modelId="{EA1BA842-6A7D-448E-9FF0-B79E02AA2D3E}" type="pres">
      <dgm:prSet presAssocID="{ED902791-6579-4628-8497-724DB67615F6}" presName="txTwo" presStyleLbl="node2" presStyleIdx="1" presStyleCnt="2" custScaleY="210183" custLinFactX="-10369" custLinFactNeighborX="-100000" custLinFactNeighborY="762">
        <dgm:presLayoutVars>
          <dgm:chPref val="3"/>
        </dgm:presLayoutVars>
      </dgm:prSet>
      <dgm:spPr/>
    </dgm:pt>
    <dgm:pt modelId="{51DDD0BF-D454-4641-BD86-AA1B53839F9F}" type="pres">
      <dgm:prSet presAssocID="{ED902791-6579-4628-8497-724DB67615F6}" presName="horzTwo" presStyleCnt="0"/>
      <dgm:spPr/>
    </dgm:pt>
  </dgm:ptLst>
  <dgm:cxnLst>
    <dgm:cxn modelId="{606B6506-8E98-4552-86F7-53598F8D485E}" type="presOf" srcId="{D39F9249-6FCB-42E1-B9F4-B9D5719EEE69}" destId="{27520600-4669-45C4-BD64-F959C4AE5B95}" srcOrd="0" destOrd="0" presId="urn:microsoft.com/office/officeart/2005/8/layout/hierarchy4"/>
    <dgm:cxn modelId="{77E7D460-718E-41C6-9F3C-914BABA28590}" type="presOf" srcId="{ED902791-6579-4628-8497-724DB67615F6}" destId="{EA1BA842-6A7D-448E-9FF0-B79E02AA2D3E}" srcOrd="0" destOrd="0" presId="urn:microsoft.com/office/officeart/2005/8/layout/hierarchy4"/>
    <dgm:cxn modelId="{D1EBE445-9FE4-4BDC-B89C-B34F8C29A087}" type="presOf" srcId="{061A83EB-D9F2-4FE0-AD73-3BFF72E19B39}" destId="{48E0D242-8F5F-40B8-A3B8-A6DE74BDEFF8}" srcOrd="0" destOrd="0" presId="urn:microsoft.com/office/officeart/2005/8/layout/hierarchy4"/>
    <dgm:cxn modelId="{ABECAF4F-8A53-42A4-9D68-EC04B3BACB1E}" srcId="{9EB8E9CB-02F3-4D0C-BE37-A19D93E610E4}" destId="{3E837E84-DBCD-4FD3-929C-4DFEFBAFC82F}" srcOrd="0" destOrd="0" parTransId="{FAD5F81E-58C8-45AC-BD15-8F78BAA01C1A}" sibTransId="{1D2D873A-45AE-4F2A-8A94-37E4274E30E1}"/>
    <dgm:cxn modelId="{2F61F851-4C7B-4338-935C-E4EEACC39BE6}" type="presOf" srcId="{3E837E84-DBCD-4FD3-929C-4DFEFBAFC82F}" destId="{3AE5C60D-4770-49AC-A4D9-A0A95341DE20}" srcOrd="0" destOrd="0" presId="urn:microsoft.com/office/officeart/2005/8/layout/hierarchy4"/>
    <dgm:cxn modelId="{D310BF87-0DCD-448C-86C0-D70B2C3CEF5B}" srcId="{9EB8E9CB-02F3-4D0C-BE37-A19D93E610E4}" destId="{ED902791-6579-4628-8497-724DB67615F6}" srcOrd="1" destOrd="0" parTransId="{2A6B45E9-4399-4710-AE04-96C8F5EAFE32}" sibTransId="{70840049-FBA8-4014-9464-3F9CB3902B93}"/>
    <dgm:cxn modelId="{53B5959D-97CB-4D62-836A-104518E567C6}" type="presOf" srcId="{9EB8E9CB-02F3-4D0C-BE37-A19D93E610E4}" destId="{1967095D-1068-454E-A33B-BB87B6C4F0D2}" srcOrd="0" destOrd="0" presId="urn:microsoft.com/office/officeart/2005/8/layout/hierarchy4"/>
    <dgm:cxn modelId="{92A5C0D9-C182-45DA-BCF3-560B04671C38}" srcId="{3E837E84-DBCD-4FD3-929C-4DFEFBAFC82F}" destId="{061A83EB-D9F2-4FE0-AD73-3BFF72E19B39}" srcOrd="0" destOrd="0" parTransId="{A3997AA4-FE8A-45CF-B6AF-690D77D37770}" sibTransId="{5A5B2F20-B534-4A67-B2CE-6AD366E80844}"/>
    <dgm:cxn modelId="{FEBB45ED-94B9-4E43-B8A9-C8C9D3D6F27A}" srcId="{D39F9249-6FCB-42E1-B9F4-B9D5719EEE69}" destId="{9EB8E9CB-02F3-4D0C-BE37-A19D93E610E4}" srcOrd="0" destOrd="0" parTransId="{0F6175DC-A6EA-4C45-8C99-0F9A66D991F3}" sibTransId="{9726B6A3-0641-4513-8C46-1BED2D906049}"/>
    <dgm:cxn modelId="{E7E3CA7E-A308-4E23-9DA8-EE0D6F21910F}" type="presParOf" srcId="{27520600-4669-45C4-BD64-F959C4AE5B95}" destId="{4A6D2361-83EE-4351-83C3-B67E286C3327}" srcOrd="0" destOrd="0" presId="urn:microsoft.com/office/officeart/2005/8/layout/hierarchy4"/>
    <dgm:cxn modelId="{03217D90-A469-480B-A947-CCDCFA533BE7}" type="presParOf" srcId="{4A6D2361-83EE-4351-83C3-B67E286C3327}" destId="{1967095D-1068-454E-A33B-BB87B6C4F0D2}" srcOrd="0" destOrd="0" presId="urn:microsoft.com/office/officeart/2005/8/layout/hierarchy4"/>
    <dgm:cxn modelId="{CD9E83B8-60D8-4193-A5CA-1AF28F055112}" type="presParOf" srcId="{4A6D2361-83EE-4351-83C3-B67E286C3327}" destId="{2F4ECB72-DDEC-41E2-B291-57C02E11E892}" srcOrd="1" destOrd="0" presId="urn:microsoft.com/office/officeart/2005/8/layout/hierarchy4"/>
    <dgm:cxn modelId="{7A3469E3-B72C-44EB-AC93-BD5D314F9C38}" type="presParOf" srcId="{4A6D2361-83EE-4351-83C3-B67E286C3327}" destId="{D8762D53-0104-4D69-8CB4-7B77B92742F9}" srcOrd="2" destOrd="0" presId="urn:microsoft.com/office/officeart/2005/8/layout/hierarchy4"/>
    <dgm:cxn modelId="{BEBBC67A-391D-41A9-9093-37AB7138D0D3}" type="presParOf" srcId="{D8762D53-0104-4D69-8CB4-7B77B92742F9}" destId="{E351D458-A339-489A-8D84-5BD6B97CDE62}" srcOrd="0" destOrd="0" presId="urn:microsoft.com/office/officeart/2005/8/layout/hierarchy4"/>
    <dgm:cxn modelId="{CFFA61EA-F243-4625-A7AA-3FDD02B59689}" type="presParOf" srcId="{E351D458-A339-489A-8D84-5BD6B97CDE62}" destId="{3AE5C60D-4770-49AC-A4D9-A0A95341DE20}" srcOrd="0" destOrd="0" presId="urn:microsoft.com/office/officeart/2005/8/layout/hierarchy4"/>
    <dgm:cxn modelId="{9E545D07-CC0E-45F7-A21D-58E5DD942C04}" type="presParOf" srcId="{E351D458-A339-489A-8D84-5BD6B97CDE62}" destId="{1EED5EE0-3A23-469E-8B68-B1200E6360B2}" srcOrd="1" destOrd="0" presId="urn:microsoft.com/office/officeart/2005/8/layout/hierarchy4"/>
    <dgm:cxn modelId="{6A15735F-6276-472F-BDB0-AD7F973AB059}" type="presParOf" srcId="{E351D458-A339-489A-8D84-5BD6B97CDE62}" destId="{A9D27203-BE7F-40ED-AD88-972B66310F45}" srcOrd="2" destOrd="0" presId="urn:microsoft.com/office/officeart/2005/8/layout/hierarchy4"/>
    <dgm:cxn modelId="{3B357198-CD7F-4E63-B73C-0900A5F528E4}" type="presParOf" srcId="{A9D27203-BE7F-40ED-AD88-972B66310F45}" destId="{8C22CABA-8330-465E-A03E-8DA6EBB01352}" srcOrd="0" destOrd="0" presId="urn:microsoft.com/office/officeart/2005/8/layout/hierarchy4"/>
    <dgm:cxn modelId="{5E63F4A3-8750-40EA-979F-148BFDB6AADA}" type="presParOf" srcId="{8C22CABA-8330-465E-A03E-8DA6EBB01352}" destId="{48E0D242-8F5F-40B8-A3B8-A6DE74BDEFF8}" srcOrd="0" destOrd="0" presId="urn:microsoft.com/office/officeart/2005/8/layout/hierarchy4"/>
    <dgm:cxn modelId="{5937259D-43B3-4F6B-84E8-B28CBF293C54}" type="presParOf" srcId="{8C22CABA-8330-465E-A03E-8DA6EBB01352}" destId="{656B6400-6504-49FB-9094-FAC092620EEE}" srcOrd="1" destOrd="0" presId="urn:microsoft.com/office/officeart/2005/8/layout/hierarchy4"/>
    <dgm:cxn modelId="{E7ECF339-C40B-4ECE-80E4-08DE9CCB283A}" type="presParOf" srcId="{D8762D53-0104-4D69-8CB4-7B77B92742F9}" destId="{A26AB1A4-3048-48F9-B5B8-E62917F4B2F9}" srcOrd="1" destOrd="0" presId="urn:microsoft.com/office/officeart/2005/8/layout/hierarchy4"/>
    <dgm:cxn modelId="{C3DBD8A0-A870-4ED8-96E7-E367BCF715CA}" type="presParOf" srcId="{D8762D53-0104-4D69-8CB4-7B77B92742F9}" destId="{885BD38F-E443-4AFD-8767-18BF0F935CC8}" srcOrd="2" destOrd="0" presId="urn:microsoft.com/office/officeart/2005/8/layout/hierarchy4"/>
    <dgm:cxn modelId="{04FECD25-D6EB-4EFC-B022-74E2711F8275}" type="presParOf" srcId="{885BD38F-E443-4AFD-8767-18BF0F935CC8}" destId="{EA1BA842-6A7D-448E-9FF0-B79E02AA2D3E}" srcOrd="0" destOrd="0" presId="urn:microsoft.com/office/officeart/2005/8/layout/hierarchy4"/>
    <dgm:cxn modelId="{27D12F0F-6D0C-4BC4-ABE2-049FE1816410}" type="presParOf" srcId="{885BD38F-E443-4AFD-8767-18BF0F935CC8}" destId="{51DDD0BF-D454-4641-BD86-AA1B53839F9F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8B7D55-A7EF-416A-8137-9D80E8EEA4C0}">
      <dsp:nvSpPr>
        <dsp:cNvPr id="0" name=""/>
        <dsp:cNvSpPr/>
      </dsp:nvSpPr>
      <dsp:spPr>
        <a:xfrm>
          <a:off x="3622" y="2027882"/>
          <a:ext cx="7412628" cy="88702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rgbClr val="000000"/>
            </a:buClr>
            <a:buSzPts val="1200"/>
            <a:buFont typeface="Roboto Mono"/>
            <a:buNone/>
          </a:pPr>
          <a:r>
            <a:rPr lang="en-US" sz="2000" b="0" i="0" u="none" strike="noStrike" kern="1200" cap="none">
              <a:latin typeface="Gill Sans Nova" panose="020B0602020104020203" pitchFamily="34" charset="0"/>
              <a:ea typeface="Roboto Mono"/>
              <a:cs typeface="Roboto Mono"/>
              <a:sym typeface="Roboto Mono"/>
            </a:rPr>
            <a:t>Trending products image’s is also extracted for displaying along with product details</a:t>
          </a:r>
          <a:endParaRPr lang="en-IN" sz="2000" kern="1200" dirty="0"/>
        </a:p>
      </dsp:txBody>
      <dsp:txXfrm>
        <a:off x="29602" y="2053862"/>
        <a:ext cx="7360668" cy="835066"/>
      </dsp:txXfrm>
    </dsp:sp>
    <dsp:sp modelId="{29F75CF2-851A-4345-822E-6CD19B679067}">
      <dsp:nvSpPr>
        <dsp:cNvPr id="0" name=""/>
        <dsp:cNvSpPr/>
      </dsp:nvSpPr>
      <dsp:spPr>
        <a:xfrm>
          <a:off x="3622" y="1014457"/>
          <a:ext cx="7412628" cy="88702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rgbClr val="000000"/>
            </a:buClr>
            <a:buSzPts val="1200"/>
            <a:buFont typeface="Roboto Mono"/>
            <a:buNone/>
          </a:pPr>
          <a:r>
            <a:rPr lang="en-US" sz="2000" kern="1200">
              <a:latin typeface="Gill Sans Nova" panose="020B0602020104020203" pitchFamily="34" charset="0"/>
              <a:ea typeface="Roboto Mono"/>
              <a:cs typeface="Roboto Mono"/>
              <a:sym typeface="Roboto Mono"/>
            </a:rPr>
            <a:t>This will help for seller in Flipkart to customize their products list</a:t>
          </a:r>
          <a:endParaRPr lang="en-IN" sz="2000" kern="1200" dirty="0"/>
        </a:p>
      </dsp:txBody>
      <dsp:txXfrm>
        <a:off x="29602" y="1040437"/>
        <a:ext cx="7360668" cy="835066"/>
      </dsp:txXfrm>
    </dsp:sp>
    <dsp:sp modelId="{2F593602-C53D-4CEA-B68F-8DE3C9D36D44}">
      <dsp:nvSpPr>
        <dsp:cNvPr id="0" name=""/>
        <dsp:cNvSpPr/>
      </dsp:nvSpPr>
      <dsp:spPr>
        <a:xfrm>
          <a:off x="7245" y="0"/>
          <a:ext cx="7412628" cy="88702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rgbClr val="000000"/>
            </a:buClr>
            <a:buSzPts val="1200"/>
            <a:buFont typeface="Roboto Mono"/>
            <a:buNone/>
          </a:pPr>
          <a:r>
            <a:rPr lang="en-US" sz="2000" b="0" i="0" u="none" strike="noStrike" kern="1200" cap="none" dirty="0">
              <a:latin typeface="Gill Sans Nova" panose="020B0602020104020203" pitchFamily="34" charset="0"/>
              <a:ea typeface="Roboto Mono"/>
              <a:cs typeface="Roboto Mono"/>
              <a:sym typeface="Roboto Mono"/>
            </a:rPr>
            <a:t>Our solution will have the trendin</a:t>
          </a:r>
          <a:r>
            <a:rPr lang="en-US" sz="2000" kern="1200" dirty="0">
              <a:latin typeface="Gill Sans Nova" panose="020B0602020104020203" pitchFamily="34" charset="0"/>
              <a:ea typeface="Roboto Mono"/>
              <a:cs typeface="Roboto Mono"/>
              <a:sym typeface="Roboto Mono"/>
            </a:rPr>
            <a:t>g products from twitter </a:t>
          </a:r>
          <a:endParaRPr lang="en-IN" sz="2000" kern="1200" dirty="0"/>
        </a:p>
      </dsp:txBody>
      <dsp:txXfrm>
        <a:off x="33225" y="25980"/>
        <a:ext cx="7360668" cy="83506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D6DE26-0CC9-40DD-8A72-D3ACC31DC597}">
      <dsp:nvSpPr>
        <dsp:cNvPr id="0" name=""/>
        <dsp:cNvSpPr/>
      </dsp:nvSpPr>
      <dsp:spPr>
        <a:xfrm>
          <a:off x="982" y="2526752"/>
          <a:ext cx="8561464" cy="108962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sz="1800" kern="1200" dirty="0">
              <a:latin typeface="Gill Sans Nova" panose="020B0602020104020203" pitchFamily="34" charset="0"/>
              <a:ea typeface="Roboto Mono"/>
              <a:cs typeface="Roboto Mono"/>
              <a:sym typeface="Roboto Mono"/>
            </a:rPr>
            <a:t>There are many bots in twitter which can manipulate like,retweets or followers in twitter so trending score gets affected.</a:t>
          </a:r>
          <a:endParaRPr lang="en-IN" sz="1800" kern="1200" dirty="0"/>
        </a:p>
      </dsp:txBody>
      <dsp:txXfrm>
        <a:off x="32896" y="2558666"/>
        <a:ext cx="8497636" cy="1025797"/>
      </dsp:txXfrm>
    </dsp:sp>
    <dsp:sp modelId="{0365592C-2EF3-4D42-9B06-398EF6293F4D}">
      <dsp:nvSpPr>
        <dsp:cNvPr id="0" name=""/>
        <dsp:cNvSpPr/>
      </dsp:nvSpPr>
      <dsp:spPr>
        <a:xfrm>
          <a:off x="9339" y="1292652"/>
          <a:ext cx="5581696" cy="108962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chemeClr val="dk1"/>
            </a:buClr>
            <a:buSzPts val="1100"/>
            <a:buNone/>
          </a:pPr>
          <a:r>
            <a:rPr lang="en" sz="1800" kern="1200" dirty="0">
              <a:latin typeface="Gill Sans Nova" panose="020B0602020104020203" pitchFamily="34" charset="0"/>
              <a:ea typeface="Roboto Mono"/>
              <a:cs typeface="Roboto Mono"/>
              <a:sym typeface="Roboto Mono"/>
            </a:rPr>
            <a:t>The products related to e-commerce have very low to no viwes and likes in twitter (and other social media sites like:- redit,instagram,facebook)</a:t>
          </a:r>
          <a:endParaRPr lang="en-IN" sz="1800" kern="1200" dirty="0"/>
        </a:p>
      </dsp:txBody>
      <dsp:txXfrm>
        <a:off x="41253" y="1324566"/>
        <a:ext cx="5517868" cy="1025797"/>
      </dsp:txXfrm>
    </dsp:sp>
    <dsp:sp modelId="{18CDBB9C-1321-407C-83DE-3AD756694D05}">
      <dsp:nvSpPr>
        <dsp:cNvPr id="0" name=""/>
        <dsp:cNvSpPr/>
      </dsp:nvSpPr>
      <dsp:spPr>
        <a:xfrm>
          <a:off x="9339" y="58553"/>
          <a:ext cx="2733445" cy="108962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chemeClr val="dk1"/>
            </a:buClr>
            <a:buSzPts val="1100"/>
            <a:buNone/>
          </a:pPr>
          <a:r>
            <a:rPr lang="en-US" sz="1500" kern="1200">
              <a:latin typeface="Gill Sans Nova" panose="020B0602020104020203" pitchFamily="34" charset="0"/>
              <a:ea typeface="Roboto Mono"/>
              <a:cs typeface="Roboto Mono"/>
              <a:sym typeface="Roboto Mono"/>
            </a:rPr>
            <a:t>There is rate limit in twitter API </a:t>
          </a:r>
          <a:r>
            <a:rPr lang="en-US" sz="1500" i="0" kern="1200">
              <a:effectLst/>
              <a:latin typeface="Gill Sans Nova" panose="020B0602020104020203" pitchFamily="34" charset="0"/>
              <a:ea typeface="Roboto Mono" panose="020B0604020202020204" charset="0"/>
            </a:rPr>
            <a:t>900 requests/15 minutes is allowed any think above this treated as error</a:t>
          </a:r>
          <a:endParaRPr lang="en-IN" sz="1500" kern="1200" dirty="0"/>
        </a:p>
      </dsp:txBody>
      <dsp:txXfrm>
        <a:off x="41253" y="90467"/>
        <a:ext cx="2669617" cy="1025797"/>
      </dsp:txXfrm>
    </dsp:sp>
    <dsp:sp modelId="{A2DAE694-A838-4410-9261-6E50390E5461}">
      <dsp:nvSpPr>
        <dsp:cNvPr id="0" name=""/>
        <dsp:cNvSpPr/>
      </dsp:nvSpPr>
      <dsp:spPr>
        <a:xfrm>
          <a:off x="2857589" y="58553"/>
          <a:ext cx="2733445" cy="108962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sz="1500" kern="1200" dirty="0">
              <a:latin typeface="Gill Sans Nova" panose="020B0602020104020203" pitchFamily="34" charset="0"/>
              <a:ea typeface="Roboto Mono"/>
              <a:cs typeface="Roboto Mono"/>
              <a:sym typeface="Roboto Mono"/>
            </a:rPr>
            <a:t>We are focusing on Electronis,Fashion and Phone’s category so we are limiting the category.</a:t>
          </a:r>
          <a:endParaRPr lang="en-IN" sz="1500" kern="1200" dirty="0"/>
        </a:p>
      </dsp:txBody>
      <dsp:txXfrm>
        <a:off x="2889503" y="90467"/>
        <a:ext cx="2669617" cy="1025797"/>
      </dsp:txXfrm>
    </dsp:sp>
    <dsp:sp modelId="{1D087CCA-12A7-4C13-A093-D4E93C2822F1}">
      <dsp:nvSpPr>
        <dsp:cNvPr id="0" name=""/>
        <dsp:cNvSpPr/>
      </dsp:nvSpPr>
      <dsp:spPr>
        <a:xfrm>
          <a:off x="5820644" y="400"/>
          <a:ext cx="2733445" cy="238187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chemeClr val="dk1"/>
            </a:buClr>
            <a:buSzPts val="1100"/>
            <a:buFont typeface="Arial"/>
            <a:buNone/>
          </a:pPr>
          <a:r>
            <a:rPr lang="en" sz="1800" kern="1200" dirty="0">
              <a:latin typeface="Gill Sans Nova" panose="020B0602020104020203" pitchFamily="34" charset="0"/>
              <a:ea typeface="Roboto Mono"/>
              <a:cs typeface="Roboto Mono"/>
              <a:sym typeface="Roboto Mono"/>
            </a:rPr>
            <a:t>There are products in tweeter where data is incorrect which leads to wrong display of image or product details. 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chemeClr val="dk1"/>
            </a:buClr>
            <a:buSzPts val="1100"/>
            <a:buFont typeface="Arial"/>
            <a:buNone/>
          </a:pPr>
          <a:endParaRPr lang="en-IN" sz="1800" kern="1200" dirty="0"/>
        </a:p>
      </dsp:txBody>
      <dsp:txXfrm>
        <a:off x="5890407" y="70163"/>
        <a:ext cx="2593919" cy="224235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67095D-1068-454E-A33B-BB87B6C4F0D2}">
      <dsp:nvSpPr>
        <dsp:cNvPr id="0" name=""/>
        <dsp:cNvSpPr/>
      </dsp:nvSpPr>
      <dsp:spPr>
        <a:xfrm>
          <a:off x="2567" y="0"/>
          <a:ext cx="6950717" cy="145366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0030" tIns="240030" rIns="240030" bIns="240030" numCol="1" spcCol="1270" anchor="ctr" anchorCtr="0">
          <a:noAutofit/>
        </a:bodyPr>
        <a:lstStyle/>
        <a:p>
          <a:pPr marL="0" lvl="0" indent="0" algn="ctr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rgbClr val="000000"/>
            </a:buClr>
            <a:buSzPts val="2400"/>
            <a:buFont typeface="Arial"/>
            <a:buNone/>
          </a:pPr>
          <a:r>
            <a:rPr lang="en-IN" sz="6300" b="1" i="0" u="none" strike="noStrike" kern="1200" cap="none">
              <a:latin typeface="Gilroy ExtraBold" panose="00000900000000000000" pitchFamily="50" charset="0"/>
              <a:ea typeface="Roboto Mono"/>
              <a:cs typeface="Roboto Mono"/>
              <a:sym typeface="Roboto Mono"/>
            </a:rPr>
            <a:t>Future Scope</a:t>
          </a:r>
          <a:endParaRPr lang="en-IN" sz="6300" kern="1200" dirty="0"/>
        </a:p>
      </dsp:txBody>
      <dsp:txXfrm>
        <a:off x="45143" y="42576"/>
        <a:ext cx="6865565" cy="1368512"/>
      </dsp:txXfrm>
    </dsp:sp>
    <dsp:sp modelId="{3AE5C60D-4770-49AC-A4D9-A0A95341DE20}">
      <dsp:nvSpPr>
        <dsp:cNvPr id="0" name=""/>
        <dsp:cNvSpPr/>
      </dsp:nvSpPr>
      <dsp:spPr>
        <a:xfrm>
          <a:off x="3627086" y="1586851"/>
          <a:ext cx="3328766" cy="145366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rgbClr val="000000"/>
            </a:buClr>
            <a:buSzPts val="1200"/>
            <a:buFont typeface="Arial"/>
            <a:buNone/>
          </a:pPr>
          <a:r>
            <a:rPr lang="en-US" sz="1400" b="0" i="0" u="none" strike="noStrike" kern="1200" cap="none" dirty="0">
              <a:latin typeface="Gill Sans Nova" panose="020B0602020104020203" pitchFamily="34" charset="0"/>
              <a:ea typeface="Roboto Mono"/>
              <a:cs typeface="Roboto Mono"/>
              <a:sym typeface="Roboto Mono"/>
            </a:rPr>
            <a:t>P</a:t>
          </a:r>
          <a:r>
            <a:rPr lang="en" sz="1400" b="0" i="0" u="none" strike="noStrike" kern="1200" cap="none" dirty="0">
              <a:latin typeface="Gill Sans Nova" panose="020B0602020104020203" pitchFamily="34" charset="0"/>
              <a:ea typeface="Roboto Mono"/>
              <a:cs typeface="Roboto Mono"/>
              <a:sym typeface="Roboto Mono"/>
            </a:rPr>
            <a:t>1: We </a:t>
          </a:r>
          <a:r>
            <a:rPr lang="en" sz="1400" kern="1200" dirty="0">
              <a:latin typeface="Gill Sans Nova" panose="020B0602020104020203" pitchFamily="34" charset="0"/>
              <a:ea typeface="Roboto Mono"/>
              <a:cs typeface="Roboto Mono"/>
              <a:sym typeface="Roboto Mono"/>
            </a:rPr>
            <a:t>will also recommend the products that are trending in social media sites but not their in Flipkart.</a:t>
          </a:r>
          <a:endParaRPr lang="en-IN" sz="1400" kern="1200" dirty="0"/>
        </a:p>
      </dsp:txBody>
      <dsp:txXfrm>
        <a:off x="3669662" y="1629427"/>
        <a:ext cx="3243614" cy="1368512"/>
      </dsp:txXfrm>
    </dsp:sp>
    <dsp:sp modelId="{48E0D242-8F5F-40B8-A3B8-A6DE74BDEFF8}">
      <dsp:nvSpPr>
        <dsp:cNvPr id="0" name=""/>
        <dsp:cNvSpPr/>
      </dsp:nvSpPr>
      <dsp:spPr>
        <a:xfrm>
          <a:off x="3627086" y="3183570"/>
          <a:ext cx="3328766" cy="145366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rgbClr val="000000"/>
            </a:buClr>
            <a:buSzPts val="1200"/>
            <a:buFont typeface="Arial"/>
            <a:buNone/>
          </a:pPr>
          <a:r>
            <a:rPr lang="en-US" sz="1400" kern="1200" dirty="0">
              <a:latin typeface="Gill Sans Nova" panose="020B0602020104020203" pitchFamily="34" charset="0"/>
              <a:ea typeface="Roboto Mono"/>
              <a:cs typeface="Roboto Mono"/>
              <a:sym typeface="Roboto Mono"/>
            </a:rPr>
            <a:t>P2: We will also </a:t>
          </a:r>
          <a:r>
            <a:rPr lang="en-US" sz="1600" kern="1200" dirty="0">
              <a:latin typeface="Gill Sans Nova" panose="020B0602020104020203" pitchFamily="34" charset="0"/>
              <a:ea typeface="Roboto Mono"/>
              <a:cs typeface="Roboto Mono"/>
              <a:sym typeface="Roboto Mono"/>
            </a:rPr>
            <a:t>display</a:t>
          </a:r>
          <a:r>
            <a:rPr lang="en-US" sz="1400" kern="1200" dirty="0">
              <a:latin typeface="Gill Sans Nova" panose="020B0602020104020203" pitchFamily="34" charset="0"/>
              <a:ea typeface="Roboto Mono"/>
              <a:cs typeface="Roboto Mono"/>
              <a:sym typeface="Roboto Mono"/>
            </a:rPr>
            <a:t> the </a:t>
          </a:r>
          <a:r>
            <a:rPr lang="en-US" sz="1600" kern="1200" dirty="0">
              <a:latin typeface="Gill Sans Nova" panose="020B0602020104020203" pitchFamily="34" charset="0"/>
              <a:ea typeface="Roboto Mono"/>
              <a:cs typeface="Roboto Mono"/>
              <a:sym typeface="Roboto Mono"/>
            </a:rPr>
            <a:t>region</a:t>
          </a:r>
          <a:r>
            <a:rPr lang="en-US" sz="1400" kern="1200" dirty="0">
              <a:latin typeface="Gill Sans Nova" panose="020B0602020104020203" pitchFamily="34" charset="0"/>
              <a:ea typeface="Roboto Mono"/>
              <a:cs typeface="Roboto Mono"/>
              <a:sym typeface="Roboto Mono"/>
            </a:rPr>
            <a:t> and </a:t>
          </a:r>
          <a:r>
            <a:rPr lang="en-US" sz="1600" kern="1200" dirty="0">
              <a:latin typeface="Gill Sans Nova" panose="020B0602020104020203" pitchFamily="34" charset="0"/>
              <a:ea typeface="Roboto Mono"/>
              <a:cs typeface="Roboto Mono"/>
              <a:sym typeface="Roboto Mono"/>
            </a:rPr>
            <a:t>time</a:t>
          </a:r>
          <a:r>
            <a:rPr lang="en-US" sz="1400" kern="1200" dirty="0">
              <a:latin typeface="Gill Sans Nova" panose="020B0602020104020203" pitchFamily="34" charset="0"/>
              <a:ea typeface="Roboto Mono"/>
              <a:cs typeface="Roboto Mono"/>
              <a:sym typeface="Roboto Mono"/>
            </a:rPr>
            <a:t> </a:t>
          </a:r>
          <a:r>
            <a:rPr lang="en-US" sz="1600" kern="1200" dirty="0">
              <a:latin typeface="Gill Sans Nova" panose="020B0602020104020203" pitchFamily="34" charset="0"/>
              <a:ea typeface="Roboto Mono"/>
              <a:cs typeface="Roboto Mono"/>
              <a:sym typeface="Roboto Mono"/>
            </a:rPr>
            <a:t>period </a:t>
          </a:r>
          <a:r>
            <a:rPr lang="en-US" sz="1400" kern="1200" dirty="0">
              <a:latin typeface="Gill Sans Nova" panose="020B0602020104020203" pitchFamily="34" charset="0"/>
              <a:ea typeface="Roboto Mono"/>
              <a:cs typeface="Roboto Mono"/>
              <a:sym typeface="Roboto Mono"/>
            </a:rPr>
            <a:t>of a particular type of product whose trend is increasing.</a:t>
          </a:r>
          <a:endParaRPr lang="en-IN" sz="1400" kern="1200" dirty="0"/>
        </a:p>
      </dsp:txBody>
      <dsp:txXfrm>
        <a:off x="3669662" y="3226146"/>
        <a:ext cx="3243614" cy="1368512"/>
      </dsp:txXfrm>
    </dsp:sp>
    <dsp:sp modelId="{EA1BA842-6A7D-448E-9FF0-B79E02AA2D3E}">
      <dsp:nvSpPr>
        <dsp:cNvPr id="0" name=""/>
        <dsp:cNvSpPr/>
      </dsp:nvSpPr>
      <dsp:spPr>
        <a:xfrm>
          <a:off x="0" y="1581879"/>
          <a:ext cx="3328766" cy="305535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rgbClr val="000000"/>
            </a:buClr>
            <a:buSzPts val="1200"/>
            <a:buFont typeface="Arial"/>
            <a:buNone/>
          </a:pPr>
          <a:r>
            <a:rPr lang="en-US" sz="1400" kern="1200" dirty="0">
              <a:latin typeface="Gill Sans Nova" panose="020B0602020104020203" pitchFamily="34" charset="0"/>
              <a:ea typeface="Roboto Mono"/>
              <a:cs typeface="Roboto Mono"/>
              <a:sym typeface="Roboto Mono"/>
            </a:rPr>
            <a:t>P</a:t>
          </a:r>
          <a:r>
            <a:rPr lang="en" sz="1400" kern="1200" dirty="0">
              <a:latin typeface="Gill Sans Nova" panose="020B0602020104020203" pitchFamily="34" charset="0"/>
              <a:ea typeface="Roboto Mono"/>
              <a:cs typeface="Roboto Mono"/>
              <a:sym typeface="Roboto Mono"/>
            </a:rPr>
            <a:t>0: We will extract key words(similar products name in flipkart or other e-commerce sites) from the tweets by training a model to extract keywords from tweets using meachine learning to optimise the pocess.</a:t>
          </a:r>
          <a:endParaRPr lang="en-IN" sz="1400" kern="1200" dirty="0"/>
        </a:p>
      </dsp:txBody>
      <dsp:txXfrm>
        <a:off x="89488" y="1671367"/>
        <a:ext cx="3149790" cy="287637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chitecture">
  <dgm:title val="Architecture Layout"/>
  <dgm:desc val="Use to show hierarchical relationships that build from the bottom up. This layout works well for showing architectural components or objects that build on other objects."/>
  <dgm:catLst>
    <dgm:cat type="hierarchy" pri="4500"/>
    <dgm:cat type="list" pri="24500"/>
    <dgm:cat type="relationship" pri="10500"/>
    <dgm:cat type="officeonline" pri="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b"/>
        </dgm:alg>
      </dgm:if>
      <dgm:else name="Name3">
        <dgm:alg type="lin">
          <dgm:param type="linDir" val="fromR"/>
          <dgm:param type="nodeVertAlign" val="b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B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b"/>
              </dgm:alg>
            </dgm:if>
            <dgm:else name="Name10">
              <dgm:alg type="lin">
                <dgm:param type="linDir" val="fromR"/>
                <dgm:param type="nodeVertAlign" val="b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B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b"/>
                    </dgm:alg>
                  </dgm:if>
                  <dgm:else name="Name17">
                    <dgm:alg type="lin">
                      <dgm:param type="linDir" val="fromR"/>
                      <dgm:param type="nodeVertAlign" val="b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B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b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b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B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b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b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architecture">
  <dgm:title val="Architecture Layout"/>
  <dgm:desc val="Use to show hierarchical relationships that build from the bottom up. This layout works well for showing architectural components or objects that build on other objects."/>
  <dgm:catLst>
    <dgm:cat type="hierarchy" pri="4500"/>
    <dgm:cat type="list" pri="24500"/>
    <dgm:cat type="relationship" pri="10500"/>
    <dgm:cat type="officeonline" pri="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b"/>
        </dgm:alg>
      </dgm:if>
      <dgm:else name="Name3">
        <dgm:alg type="lin">
          <dgm:param type="linDir" val="fromR"/>
          <dgm:param type="nodeVertAlign" val="b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B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b"/>
              </dgm:alg>
            </dgm:if>
            <dgm:else name="Name10">
              <dgm:alg type="lin">
                <dgm:param type="linDir" val="fromR"/>
                <dgm:param type="nodeVertAlign" val="b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B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b"/>
                    </dgm:alg>
                  </dgm:if>
                  <dgm:else name="Name17">
                    <dgm:alg type="lin">
                      <dgm:param type="linDir" val="fromR"/>
                      <dgm:param type="nodeVertAlign" val="b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B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b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b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B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b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b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3ccdb91aef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4" name="Google Shape;94;g13ccdb91aef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5" name="Google Shape;11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" name="Google Shape;12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5" name="Google Shape;155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1" name="Google Shape;141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8" name="Google Shape;148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8" name="Google Shape;88;p2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9" name="Google Shape;89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2" name="Google Shape;72;p1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3" name="Google Shape;73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6" name="Google Shape;76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0" name="Google Shape;80;p1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1" name="Google Shape;81;p1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2" name="Google Shape;82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85" name="Google Shape;85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9070D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g13ccdb91aef_0_5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7" cy="514349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g13ccdb91aef_0_5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056326" y="677250"/>
            <a:ext cx="2878949" cy="1519451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g13ccdb91aef_0_53"/>
          <p:cNvSpPr txBox="1"/>
          <p:nvPr/>
        </p:nvSpPr>
        <p:spPr>
          <a:xfrm>
            <a:off x="1159014" y="2504130"/>
            <a:ext cx="6673572" cy="8853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 b="1" dirty="0">
                <a:solidFill>
                  <a:schemeClr val="lt1"/>
                </a:solidFill>
                <a:latin typeface="Gilroy ExtraBold" panose="00000900000000000000" pitchFamily="50" charset="0"/>
                <a:ea typeface="Roboto"/>
                <a:cs typeface="Roboto"/>
                <a:sym typeface="Roboto"/>
              </a:rPr>
              <a:t>Extract Trends from social media data</a:t>
            </a:r>
            <a:endParaRPr sz="6000" b="1" i="0" strike="noStrike" cap="none" dirty="0">
              <a:solidFill>
                <a:schemeClr val="lt1"/>
              </a:solidFill>
              <a:latin typeface="Gilroy ExtraBold" panose="00000900000000000000" pitchFamily="50" charset="0"/>
              <a:sym typeface="Arial"/>
            </a:endParaRPr>
          </a:p>
        </p:txBody>
      </p:sp>
      <p:sp>
        <p:nvSpPr>
          <p:cNvPr id="99" name="Google Shape;99;g13ccdb91aef_0_53"/>
          <p:cNvSpPr txBox="1"/>
          <p:nvPr/>
        </p:nvSpPr>
        <p:spPr>
          <a:xfrm>
            <a:off x="1244298" y="4155588"/>
            <a:ext cx="5096100" cy="830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b="0" i="0" u="none" strike="noStrike" cap="none" dirty="0">
                <a:solidFill>
                  <a:schemeClr val="lt1"/>
                </a:solidFill>
                <a:latin typeface="Gill Sans Nova" panose="020B0602020104020203" pitchFamily="34" charset="0"/>
                <a:sym typeface="Arial"/>
              </a:rPr>
              <a:t>Team Name: Iconic</a:t>
            </a:r>
            <a:endParaRPr b="0" i="0" u="none" strike="noStrike" cap="none" dirty="0">
              <a:solidFill>
                <a:schemeClr val="lt1"/>
              </a:solidFill>
              <a:latin typeface="Gill Sans Nova" panose="020B0602020104020203" pitchFamily="34" charset="0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i="0" u="none" strike="noStrike" cap="none" dirty="0">
              <a:solidFill>
                <a:schemeClr val="lt1"/>
              </a:solidFill>
              <a:latin typeface="Gill Sans Nova" panose="020B0602020104020203" pitchFamily="34" charset="0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b="0" i="0" u="none" strike="noStrike" cap="none" dirty="0">
                <a:solidFill>
                  <a:schemeClr val="lt1"/>
                </a:solidFill>
                <a:latin typeface="Gill Sans Nova" panose="020B0602020104020203" pitchFamily="34" charset="0"/>
                <a:sym typeface="Arial"/>
              </a:rPr>
              <a:t>Institute Name: Army Institute Of Technology</a:t>
            </a:r>
            <a:endParaRPr b="0" i="0" u="none" strike="noStrike" cap="none" dirty="0">
              <a:solidFill>
                <a:schemeClr val="lt1"/>
              </a:solidFill>
              <a:latin typeface="Gill Sans Nova" panose="020B0602020104020203" pitchFamily="34" charset="0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09DCA-FFAB-9393-7FAA-77D341251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CAE24F99-35C6-593A-8E4E-7412FF078F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0494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2391E-EF45-6CB0-441B-56CB91133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60929402-46B8-DFA6-BA26-D38ED71AF5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2004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99590-83F6-CD54-E0EC-E0EF00FC7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D6189423-B87A-8C4A-5433-79F5DC9BAF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2445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9C882-3684-7268-02A6-97C75D186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20926413">
            <a:off x="73631" y="1846050"/>
            <a:ext cx="8520600" cy="1593836"/>
          </a:xfrm>
        </p:spPr>
        <p:txBody>
          <a:bodyPr/>
          <a:lstStyle/>
          <a:p>
            <a:r>
              <a:rPr lang="en-IN" sz="9600" dirty="0">
                <a:solidFill>
                  <a:schemeClr val="bg1"/>
                </a:solidFill>
                <a:latin typeface="Jokerman" panose="04090605060D06020702" pitchFamily="82" charset="0"/>
              </a:rPr>
              <a:t>THANKS </a:t>
            </a:r>
          </a:p>
        </p:txBody>
      </p:sp>
    </p:spTree>
    <p:extLst>
      <p:ext uri="{BB962C8B-B14F-4D97-AF65-F5344CB8AC3E}">
        <p14:creationId xmlns:p14="http://schemas.microsoft.com/office/powerpoint/2010/main" val="3548678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B8D5A52-75C8-B8CB-B777-03384362A56A}"/>
              </a:ext>
            </a:extLst>
          </p:cNvPr>
          <p:cNvSpPr txBox="1"/>
          <p:nvPr/>
        </p:nvSpPr>
        <p:spPr>
          <a:xfrm>
            <a:off x="111282" y="433490"/>
            <a:ext cx="537860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800" b="1" i="0" u="none" strike="noStrike" cap="none" dirty="0">
                <a:solidFill>
                  <a:schemeClr val="accent3"/>
                </a:solidFill>
                <a:latin typeface="Gilroy ExtraBold" panose="00000900000000000000" pitchFamily="50" charset="0"/>
                <a:ea typeface="Roboto Mono"/>
                <a:cs typeface="Roboto Mono"/>
                <a:sym typeface="Roboto Mono"/>
              </a:rPr>
              <a:t>Team members details</a:t>
            </a:r>
          </a:p>
        </p:txBody>
      </p:sp>
      <p:graphicFrame>
        <p:nvGraphicFramePr>
          <p:cNvPr id="4" name="Google Shape;106;p2">
            <a:extLst>
              <a:ext uri="{FF2B5EF4-FFF2-40B4-BE49-F238E27FC236}">
                <a16:creationId xmlns:a16="http://schemas.microsoft.com/office/drawing/2014/main" id="{4970D196-7A87-C4E2-F919-FC7D2BEA68C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84850992"/>
              </p:ext>
            </p:extLst>
          </p:nvPr>
        </p:nvGraphicFramePr>
        <p:xfrm>
          <a:off x="195688" y="1144500"/>
          <a:ext cx="8756200" cy="3303900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2531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4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74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749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13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lang="en" sz="1400" b="1" u="none" strike="noStrike" cap="none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Gill Sans Nova" panose="020B0602020104020203" pitchFamily="34" charset="0"/>
                        <a:sym typeface="Roboto Mono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400" b="1" u="none" strike="noStrike" cap="none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Gill Sans Nova" panose="020B0602020104020203" pitchFamily="34" charset="0"/>
                          <a:sym typeface="Roboto Mono"/>
                        </a:rPr>
                        <a:t>Team Name</a:t>
                      </a:r>
                      <a:endParaRPr sz="1400" b="1" u="none" strike="noStrike" cap="none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Gill Sans Nova" panose="020B0602020104020203" pitchFamily="34" charset="0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28575" marR="28575" marT="19050" marB="19050"/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Gill Sans Nova" panose="020B0602020104020203" pitchFamily="34" charset="0"/>
                        </a:rPr>
                        <a:t> Iconic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Gill Sans Nova" panose="020B0602020104020203" pitchFamily="34" charset="0"/>
                      </a:endParaRPr>
                    </a:p>
                  </a:txBody>
                  <a:tcPr marL="28575" marR="28575" marT="19050" marB="1905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3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lang="en" sz="1400" b="1" u="none" strike="noStrike" cap="none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Gill Sans Nova" panose="020B0602020104020203" pitchFamily="34" charset="0"/>
                        <a:sym typeface="Roboto Mono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400" b="1" u="none" strike="noStrike" cap="none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Gill Sans Nova" panose="020B0602020104020203" pitchFamily="34" charset="0"/>
                          <a:sym typeface="Roboto Mono"/>
                        </a:rPr>
                        <a:t>Institute Name</a:t>
                      </a:r>
                      <a:endParaRPr sz="1400" b="1" u="none" strike="noStrike" cap="none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Gill Sans Nova" panose="020B0602020104020203" pitchFamily="34" charset="0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28575" marR="28575" marT="19050" marB="19050"/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Gill Sans Nova" panose="020B0602020104020203" pitchFamily="34" charset="0"/>
                          <a:sym typeface="Arial"/>
                        </a:rPr>
                        <a:t> Army Institute Of Technology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Gill Sans Nova" panose="020B0602020104020203" pitchFamily="34" charset="0"/>
                      </a:endParaRPr>
                    </a:p>
                  </a:txBody>
                  <a:tcPr marL="28575" marR="28575" marT="19050" marB="1905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67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lang="en" sz="1400" b="1" u="none" strike="noStrike" cap="none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Gill Sans Nova" panose="020B0602020104020203" pitchFamily="34" charset="0"/>
                        <a:sym typeface="Roboto Mono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400" b="1" u="none" strike="noStrike" cap="none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Gill Sans Nova" panose="020B0602020104020203" pitchFamily="34" charset="0"/>
                          <a:sym typeface="Roboto Mono"/>
                        </a:rPr>
                        <a:t>Team Members </a:t>
                      </a:r>
                      <a:endParaRPr sz="1400" b="1" u="none" strike="noStrike" cap="none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Gill Sans Nova" panose="020B0602020104020203" pitchFamily="34" charset="0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28575" marR="28575" marT="19050" marB="190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b="1" u="none" strike="noStrike" cap="none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Gill Sans Nova" panose="020B0602020104020203" pitchFamily="34" charset="0"/>
                          <a:sym typeface="Roboto Mono"/>
                        </a:rPr>
                        <a:t>1</a:t>
                      </a:r>
                    </a:p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lang="en" sz="1000" b="1" u="none" strike="noStrike" cap="none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Gill Sans Nova" panose="020B0602020104020203" pitchFamily="34" charset="0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b="1" u="none" strike="noStrike" cap="none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Gill Sans Nova" panose="020B0602020104020203" pitchFamily="34" charset="0"/>
                          <a:sym typeface="Roboto Mono"/>
                        </a:rPr>
                        <a:t>2</a:t>
                      </a:r>
                    </a:p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lang="en" sz="1000" b="1" u="none" strike="noStrike" cap="none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Gill Sans Nova" panose="020B0602020104020203" pitchFamily="34" charset="0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b="1" u="none" strike="noStrike" cap="none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Gill Sans Nova" panose="020B0602020104020203" pitchFamily="34" charset="0"/>
                          <a:sym typeface="Roboto Mono"/>
                        </a:rPr>
                        <a:t>3</a:t>
                      </a:r>
                    </a:p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lang="en" sz="1000" b="1" u="none" strike="noStrike" cap="none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Gill Sans Nova" panose="020B0602020104020203" pitchFamily="34" charset="0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3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lang="en" sz="1400" b="1" u="none" strike="noStrike" cap="none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Gill Sans Nova" panose="020B0602020104020203" pitchFamily="34" charset="0"/>
                        <a:sym typeface="Roboto Mono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400" b="1" u="none" strike="noStrike" cap="none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Gill Sans Nova" panose="020B0602020104020203" pitchFamily="34" charset="0"/>
                          <a:sym typeface="Roboto Mono"/>
                        </a:rPr>
                        <a:t>Name</a:t>
                      </a:r>
                      <a:endParaRPr sz="1400" b="1" u="none" strike="noStrike" cap="none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Gill Sans Nova" panose="020B0602020104020203" pitchFamily="34" charset="0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28575" marR="28575" marT="19050" marB="190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lang="en-US" sz="1400" u="none" strike="noStrike" cap="none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Gill Sans Nova" panose="020B0602020104020203" pitchFamily="34" charset="0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Gill Sans Nova" panose="020B0602020104020203" pitchFamily="34" charset="0"/>
                        </a:rPr>
                        <a:t>J Girish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050" u="none" strike="noStrike" cap="none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Gill Sans Nova" panose="020B0602020104020203" pitchFamily="34" charset="0"/>
                        </a:rPr>
                        <a:t>(Leader)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Gill Sans Nova" panose="020B0602020104020203" pitchFamily="34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Gill Sans Nova" panose="020B0602020104020203" pitchFamily="34" charset="0"/>
                        </a:rPr>
                        <a:t>Himanshu Yadav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Gill Sans Nova" panose="020B0602020104020203" pitchFamily="34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Gill Sans Nova" panose="020B0602020104020203" pitchFamily="34" charset="0"/>
                        </a:rPr>
                        <a:t>Pawan Kumar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Gill Sans Nova" panose="020B0602020104020203" pitchFamily="34" charset="0"/>
                      </a:endParaRP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3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lang="en" sz="1400" b="1" u="none" strike="noStrike" cap="none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Gill Sans Nova" panose="020B0602020104020203" pitchFamily="34" charset="0"/>
                        <a:sym typeface="Roboto Mono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400" b="1" u="none" strike="noStrike" cap="none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Gill Sans Nova" panose="020B0602020104020203" pitchFamily="34" charset="0"/>
                          <a:sym typeface="Roboto Mono"/>
                        </a:rPr>
                        <a:t>Batch</a:t>
                      </a:r>
                      <a:endParaRPr sz="1400" b="1" u="none" strike="noStrike" cap="none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Gill Sans Nova" panose="020B0602020104020203" pitchFamily="34" charset="0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28575" marR="28575" marT="19050" marB="190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Gill Sans Nova" panose="020B0602020104020203" pitchFamily="34" charset="0"/>
                        </a:rPr>
                        <a:t>Information Technology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Gill Sans Nova" panose="020B0602020104020203" pitchFamily="34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en-US" sz="1400" u="none" strike="noStrike" cap="none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Gill Sans Nova" panose="020B0602020104020203" pitchFamily="34" charset="0"/>
                        </a:rPr>
                        <a:t>Information Technology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endParaRPr sz="1400" u="none" strike="noStrike" cap="none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Gill Sans Nova" panose="020B0602020104020203" pitchFamily="34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en-US" sz="1400" u="none" strike="noStrike" cap="none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Gill Sans Nova" panose="020B0602020104020203" pitchFamily="34" charset="0"/>
                        </a:rPr>
                        <a:t>Information Technology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Gill Sans Nova" panose="020B0602020104020203" pitchFamily="34" charset="0"/>
                      </a:endParaRP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62028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4"/>
          <p:cNvSpPr txBox="1"/>
          <p:nvPr/>
        </p:nvSpPr>
        <p:spPr>
          <a:xfrm>
            <a:off x="458343" y="581057"/>
            <a:ext cx="75138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5400" b="1" i="0" u="none" strike="noStrike" cap="none" dirty="0">
                <a:solidFill>
                  <a:schemeClr val="accent3"/>
                </a:solidFill>
                <a:latin typeface="Gilroy ExtraBold" panose="00000900000000000000" pitchFamily="50" charset="0"/>
                <a:ea typeface="Roboto Mono"/>
                <a:cs typeface="Roboto Mono"/>
                <a:sym typeface="Roboto Mono"/>
              </a:rPr>
              <a:t>Glossary</a:t>
            </a:r>
            <a:endParaRPr sz="5400" b="1" i="0" u="none" strike="noStrike" cap="none" dirty="0">
              <a:solidFill>
                <a:schemeClr val="accent3"/>
              </a:solidFill>
              <a:latin typeface="Gilroy ExtraBold" panose="00000900000000000000" pitchFamily="50" charset="0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5400" b="1" i="0" u="none" strike="noStrike" cap="none" dirty="0">
              <a:solidFill>
                <a:schemeClr val="accent3"/>
              </a:solidFill>
              <a:latin typeface="Gilroy ExtraBold" panose="00000900000000000000" pitchFamily="50" charset="0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5400" b="1" i="0" u="none" strike="noStrike" cap="none" dirty="0">
              <a:solidFill>
                <a:schemeClr val="accent3"/>
              </a:solidFill>
              <a:latin typeface="Gilroy ExtraBold" panose="00000900000000000000" pitchFamily="50" charset="0"/>
              <a:ea typeface="Roboto Mono"/>
              <a:cs typeface="Roboto Mono"/>
              <a:sym typeface="Roboto Mono"/>
            </a:endParaRPr>
          </a:p>
        </p:txBody>
      </p:sp>
      <p:sp>
        <p:nvSpPr>
          <p:cNvPr id="118" name="Google Shape;118;p4"/>
          <p:cNvSpPr txBox="1"/>
          <p:nvPr/>
        </p:nvSpPr>
        <p:spPr>
          <a:xfrm>
            <a:off x="75200" y="1012750"/>
            <a:ext cx="8857200" cy="2473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524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</a:pPr>
            <a:endParaRPr lang="en" b="0" i="0" u="none" strike="noStrike" cap="none" dirty="0">
              <a:solidFill>
                <a:schemeClr val="bg1"/>
              </a:solidFill>
              <a:latin typeface="Gill Sans Nova" panose="020B0602020104020203" pitchFamily="34" charset="0"/>
              <a:ea typeface="Roboto Mono"/>
              <a:cs typeface="Roboto Mono"/>
              <a:sym typeface="Roboto Mono"/>
            </a:endParaRPr>
          </a:p>
          <a:p>
            <a: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 Mono"/>
              <a:buChar char="●"/>
            </a:pPr>
            <a:endParaRPr lang="en" b="0" i="0" u="none" strike="noStrike" cap="none" dirty="0">
              <a:solidFill>
                <a:schemeClr val="bg1"/>
              </a:solidFill>
              <a:latin typeface="Gill Sans Nova" panose="020B0602020104020203" pitchFamily="34" charset="0"/>
              <a:ea typeface="Roboto Mono"/>
              <a:cs typeface="Roboto Mono"/>
              <a:sym typeface="Roboto Mono"/>
            </a:endParaRPr>
          </a:p>
          <a:p>
            <a: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 Mono"/>
              <a:buChar char="●"/>
            </a:pPr>
            <a:r>
              <a:rPr lang="en" b="1" dirty="0">
                <a:solidFill>
                  <a:schemeClr val="bg1"/>
                </a:solidFill>
                <a:latin typeface="Gill Sans Nova" panose="020B0602020104020203" pitchFamily="34" charset="0"/>
                <a:ea typeface="Roboto Mono"/>
                <a:cs typeface="Roboto Mono"/>
                <a:sym typeface="Roboto Mono"/>
              </a:rPr>
              <a:t>Trending Score logic:</a:t>
            </a:r>
            <a:r>
              <a:rPr lang="en" dirty="0">
                <a:solidFill>
                  <a:schemeClr val="bg1"/>
                </a:solidFill>
                <a:latin typeface="Gill Sans Nova" panose="020B0602020104020203" pitchFamily="34" charset="0"/>
                <a:ea typeface="Roboto Mono"/>
                <a:cs typeface="Roboto Mono"/>
                <a:sym typeface="Roboto Mono"/>
              </a:rPr>
              <a:t> likes + retweets + followers*0.4</a:t>
            </a:r>
          </a:p>
          <a:p>
            <a:pPr marL="1524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</a:pPr>
            <a:endParaRPr lang="en" dirty="0">
              <a:solidFill>
                <a:schemeClr val="bg1"/>
              </a:solidFill>
              <a:latin typeface="Gill Sans Nova" panose="020B0602020104020203" pitchFamily="34" charset="0"/>
              <a:ea typeface="Roboto Mono"/>
              <a:cs typeface="Roboto Mono"/>
              <a:sym typeface="Roboto Mono"/>
            </a:endParaRPr>
          </a:p>
          <a:p>
            <a: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 Mono"/>
              <a:buChar char="●"/>
            </a:pPr>
            <a:r>
              <a:rPr lang="en" b="1" dirty="0">
                <a:solidFill>
                  <a:schemeClr val="bg1"/>
                </a:solidFill>
                <a:latin typeface="Gill Sans Nova" panose="020B0602020104020203" pitchFamily="34" charset="0"/>
                <a:ea typeface="Roboto Mono"/>
                <a:cs typeface="Roboto Mono"/>
                <a:sym typeface="Roboto Mono"/>
              </a:rPr>
              <a:t>API:</a:t>
            </a:r>
            <a:r>
              <a:rPr lang="en" dirty="0">
                <a:solidFill>
                  <a:schemeClr val="bg1"/>
                </a:solidFill>
                <a:latin typeface="Gill Sans Nova" panose="020B0602020104020203" pitchFamily="34" charset="0"/>
                <a:ea typeface="Roboto Mono"/>
                <a:cs typeface="Roboto Mono"/>
                <a:sym typeface="Roboto Mono"/>
              </a:rPr>
              <a:t> Application Programming Interface </a:t>
            </a:r>
            <a:r>
              <a:rPr lang="en-US" i="0" dirty="0">
                <a:solidFill>
                  <a:schemeClr val="bg1"/>
                </a:solidFill>
                <a:effectLst/>
                <a:latin typeface="Gill Sans Nova" panose="020B0602020104020203" pitchFamily="34" charset="0"/>
                <a:ea typeface="Roboto Mono" panose="020B0604020202020204" charset="0"/>
              </a:rPr>
              <a:t>it is the part of the server that receives requests and sends responses</a:t>
            </a:r>
          </a:p>
          <a:p>
            <a:pPr marL="1524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</a:pPr>
            <a:endParaRPr lang="en" dirty="0">
              <a:solidFill>
                <a:schemeClr val="bg1"/>
              </a:solidFill>
              <a:latin typeface="Gill Sans Nova" panose="020B0602020104020203" pitchFamily="34" charset="0"/>
              <a:ea typeface="Roboto Mono" panose="020B0604020202020204" charset="0"/>
              <a:cs typeface="Roboto Mono"/>
              <a:sym typeface="Roboto Mono"/>
            </a:endParaRPr>
          </a:p>
          <a:p>
            <a: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 Mono"/>
              <a:buChar char="●"/>
            </a:pPr>
            <a:r>
              <a:rPr lang="en" b="1" i="0" u="none" strike="noStrike" cap="none" dirty="0">
                <a:solidFill>
                  <a:schemeClr val="bg1"/>
                </a:solidFill>
                <a:latin typeface="Gill Sans Nova" panose="020B0602020104020203" pitchFamily="34" charset="0"/>
                <a:ea typeface="Roboto Mono"/>
                <a:cs typeface="Roboto Mono"/>
                <a:sym typeface="Roboto Mono"/>
              </a:rPr>
              <a:t>Tweepy: </a:t>
            </a:r>
            <a:r>
              <a:rPr lang="en-US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Tweepy is an open-sourced, easy-to-use Python library for </a:t>
            </a:r>
            <a:r>
              <a:rPr lang="en-US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accessing the Twitter API</a:t>
            </a:r>
            <a:r>
              <a:rPr lang="en-US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 Mono"/>
              <a:buChar char="●"/>
            </a:pPr>
            <a:endParaRPr lang="en-US" u="none" strike="noStrike" cap="none" dirty="0">
              <a:solidFill>
                <a:schemeClr val="bg1"/>
              </a:solidFill>
              <a:latin typeface="arial" panose="020B0604020202020204" pitchFamily="34" charset="0"/>
              <a:ea typeface="Roboto Mono"/>
              <a:cs typeface="Roboto Mono"/>
              <a:sym typeface="Roboto Mono"/>
            </a:endParaRPr>
          </a:p>
          <a:p>
            <a: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 Mono"/>
              <a:buChar char="●"/>
            </a:pPr>
            <a:r>
              <a:rPr lang="en-US" b="1" u="none" strike="noStrike" cap="none" dirty="0">
                <a:solidFill>
                  <a:schemeClr val="bg1"/>
                </a:solidFill>
                <a:latin typeface="arial" panose="020B0604020202020204" pitchFamily="34" charset="0"/>
                <a:ea typeface="Roboto Mono"/>
                <a:cs typeface="Roboto Mono"/>
                <a:sym typeface="Roboto Mono"/>
              </a:rPr>
              <a:t>BeautifulSoup</a:t>
            </a:r>
            <a:r>
              <a:rPr lang="en-US" u="none" strike="noStrike" cap="none" dirty="0">
                <a:solidFill>
                  <a:schemeClr val="bg1"/>
                </a:solidFill>
                <a:latin typeface="arial" panose="020B0604020202020204" pitchFamily="34" charset="0"/>
                <a:ea typeface="Roboto Mono"/>
                <a:cs typeface="Roboto Mono"/>
                <a:sym typeface="Roboto Mono"/>
              </a:rPr>
              <a:t>: </a:t>
            </a:r>
            <a:r>
              <a:rPr lang="en-US" b="0" i="0" dirty="0"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Beautiful Soup is a library that makes it easy to scrape information from web pages.</a:t>
            </a:r>
            <a:endParaRPr i="0" u="none" strike="noStrike" cap="none" dirty="0">
              <a:solidFill>
                <a:schemeClr val="bg1"/>
              </a:solidFill>
              <a:latin typeface="Gill Sans Nova" panose="020B0602020104020203" pitchFamily="34" charset="0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6"/>
          <p:cNvSpPr txBox="1"/>
          <p:nvPr/>
        </p:nvSpPr>
        <p:spPr>
          <a:xfrm>
            <a:off x="716411" y="405070"/>
            <a:ext cx="75138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4800" b="1" i="0" u="none" strike="noStrike" cap="none" dirty="0">
                <a:solidFill>
                  <a:schemeClr val="accent3"/>
                </a:solidFill>
                <a:latin typeface="Gilroy ExtraBold" panose="00000900000000000000" pitchFamily="50" charset="0"/>
                <a:ea typeface="Roboto Mono"/>
                <a:cs typeface="Roboto Mono"/>
                <a:sym typeface="Roboto Mono"/>
              </a:rPr>
              <a:t>Use-cases</a:t>
            </a:r>
            <a:endParaRPr sz="4800" b="1" i="0" u="none" strike="noStrike" cap="none" dirty="0">
              <a:solidFill>
                <a:schemeClr val="accent3"/>
              </a:solidFill>
              <a:latin typeface="Gilroy ExtraBold" panose="00000900000000000000" pitchFamily="50" charset="0"/>
              <a:ea typeface="Roboto Mono"/>
              <a:cs typeface="Roboto Mono"/>
              <a:sym typeface="Roboto Mono"/>
            </a:endParaRP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9BE1F03F-9FEC-3680-CA7A-283D8CEE133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09346290"/>
              </p:ext>
            </p:extLst>
          </p:nvPr>
        </p:nvGraphicFramePr>
        <p:xfrm>
          <a:off x="862063" y="1397198"/>
          <a:ext cx="7419874" cy="29159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45650-0C16-71FA-6D44-74E839C43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844" y="699304"/>
            <a:ext cx="8520600" cy="594924"/>
          </a:xfrm>
        </p:spPr>
        <p:txBody>
          <a:bodyPr/>
          <a:lstStyle/>
          <a:p>
            <a:r>
              <a:rPr lang="en-US" sz="3200" dirty="0">
                <a:solidFill>
                  <a:schemeClr val="accent3"/>
                </a:solidFill>
                <a:latin typeface="Gilroy ExtraBold" panose="00000900000000000000" pitchFamily="50" charset="0"/>
              </a:rPr>
              <a:t>Solution statement / Proposed approach</a:t>
            </a:r>
            <a:endParaRPr lang="en-IN" sz="3200" dirty="0">
              <a:solidFill>
                <a:schemeClr val="accent3"/>
              </a:solidFill>
              <a:latin typeface="Gilroy ExtraBold" panose="00000900000000000000" pitchFamily="50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73966E-13AC-43B9-8719-B518094E2003}"/>
              </a:ext>
            </a:extLst>
          </p:cNvPr>
          <p:cNvSpPr txBox="1"/>
          <p:nvPr/>
        </p:nvSpPr>
        <p:spPr>
          <a:xfrm>
            <a:off x="397879" y="1534070"/>
            <a:ext cx="8520600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400" dirty="0">
                <a:solidFill>
                  <a:schemeClr val="bg1"/>
                </a:solidFill>
                <a:latin typeface="Gill Sans Nova" panose="020B0602020104020203" pitchFamily="34" charset="0"/>
                <a:ea typeface="Roboto Mono"/>
                <a:cs typeface="Roboto Mono"/>
                <a:sym typeface="Roboto Mono"/>
              </a:rPr>
              <a:t>P0: In our solution we are using </a:t>
            </a:r>
            <a:r>
              <a:rPr lang="en-US" sz="1600" dirty="0">
                <a:solidFill>
                  <a:schemeClr val="bg1"/>
                </a:solidFill>
                <a:latin typeface="Gill Sans Nova" panose="020B0602020104020203" pitchFamily="34" charset="0"/>
                <a:ea typeface="Roboto Mono"/>
                <a:cs typeface="Roboto Mono"/>
                <a:sym typeface="Roboto Mono"/>
              </a:rPr>
              <a:t>tweepy</a:t>
            </a:r>
            <a:r>
              <a:rPr lang="en-US" sz="1400" dirty="0">
                <a:solidFill>
                  <a:schemeClr val="bg1"/>
                </a:solidFill>
                <a:latin typeface="Gill Sans Nova" panose="020B0602020104020203" pitchFamily="34" charset="0"/>
                <a:ea typeface="Roboto Mono"/>
                <a:cs typeface="Roboto Mono"/>
                <a:sym typeface="Roboto Mono"/>
              </a:rPr>
              <a:t> (</a:t>
            </a:r>
            <a:r>
              <a:rPr lang="en-US" dirty="0">
                <a:solidFill>
                  <a:schemeClr val="bg1"/>
                </a:solidFill>
                <a:latin typeface="Gill Sans Nova" panose="020B0602020104020203" pitchFamily="34" charset="0"/>
                <a:ea typeface="Roboto Mono"/>
                <a:cs typeface="Roboto Mono"/>
                <a:sym typeface="Roboto Mono"/>
              </a:rPr>
              <a:t>python library </a:t>
            </a:r>
            <a:r>
              <a:rPr lang="en-US" sz="1400" dirty="0">
                <a:solidFill>
                  <a:schemeClr val="bg1"/>
                </a:solidFill>
                <a:latin typeface="Gill Sans Nova" panose="020B0602020104020203" pitchFamily="34" charset="0"/>
                <a:ea typeface="Roboto Mono"/>
                <a:cs typeface="Roboto Mono"/>
                <a:sym typeface="Roboto Mono"/>
              </a:rPr>
              <a:t>) as it is open source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lang="en-US" sz="1400" dirty="0">
              <a:solidFill>
                <a:schemeClr val="bg1"/>
              </a:solidFill>
              <a:latin typeface="Gill Sans Nova" panose="020B0602020104020203" pitchFamily="34" charset="0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400" dirty="0">
                <a:solidFill>
                  <a:schemeClr val="bg1"/>
                </a:solidFill>
                <a:latin typeface="Gill Sans Nova" panose="020B0602020104020203" pitchFamily="34" charset="0"/>
                <a:ea typeface="Roboto Mono"/>
                <a:cs typeface="Roboto Mono"/>
                <a:sym typeface="Roboto Mono"/>
              </a:rPr>
              <a:t>P1: The stored key words like (</a:t>
            </a:r>
            <a:r>
              <a:rPr lang="en-US" sz="1600" dirty="0">
                <a:solidFill>
                  <a:schemeClr val="bg1"/>
                </a:solidFill>
                <a:latin typeface="Gill Sans Nova" panose="020B0602020104020203" pitchFamily="34" charset="0"/>
                <a:ea typeface="Roboto Mono"/>
                <a:cs typeface="Roboto Mono"/>
                <a:sym typeface="Roboto Mono"/>
              </a:rPr>
              <a:t>hashtags</a:t>
            </a:r>
            <a:r>
              <a:rPr lang="en-US" sz="1400" dirty="0">
                <a:solidFill>
                  <a:schemeClr val="bg1"/>
                </a:solidFill>
                <a:latin typeface="Gill Sans Nova" panose="020B0602020104020203" pitchFamily="34" charset="0"/>
                <a:ea typeface="Roboto Mono"/>
                <a:cs typeface="Roboto Mono"/>
                <a:sym typeface="Roboto Mono"/>
              </a:rPr>
              <a:t>, famous twitter handles etc..) will be used to search product name in tweets ex:- #iphone13, </a:t>
            </a:r>
            <a:r>
              <a:rPr lang="en-US" sz="1400" dirty="0" err="1">
                <a:solidFill>
                  <a:schemeClr val="bg1"/>
                </a:solidFill>
                <a:latin typeface="Gill Sans Nova" panose="020B0602020104020203" pitchFamily="34" charset="0"/>
                <a:ea typeface="Roboto Mono"/>
                <a:cs typeface="Roboto Mono"/>
                <a:sym typeface="Roboto Mono"/>
              </a:rPr>
              <a:t>realme</a:t>
            </a:r>
            <a:r>
              <a:rPr lang="en-US" sz="1400" dirty="0">
                <a:solidFill>
                  <a:schemeClr val="bg1"/>
                </a:solidFill>
                <a:latin typeface="Gill Sans Nova" panose="020B0602020104020203" pitchFamily="34" charset="0"/>
                <a:ea typeface="Roboto Mono"/>
                <a:cs typeface="Roboto Mono"/>
                <a:sym typeface="Roboto Mono"/>
              </a:rPr>
              <a:t> earbuds air ,#shirt etc.. . By using product name as Lenovo </a:t>
            </a:r>
            <a:r>
              <a:rPr lang="en-US" sz="1400" dirty="0" err="1">
                <a:solidFill>
                  <a:schemeClr val="bg1"/>
                </a:solidFill>
                <a:latin typeface="Gill Sans Nova" panose="020B0602020104020203" pitchFamily="34" charset="0"/>
                <a:ea typeface="Roboto Mono"/>
                <a:cs typeface="Roboto Mono"/>
                <a:sym typeface="Roboto Mono"/>
              </a:rPr>
              <a:t>ideapad</a:t>
            </a:r>
            <a:r>
              <a:rPr lang="en-US" sz="1400" dirty="0">
                <a:solidFill>
                  <a:schemeClr val="bg1"/>
                </a:solidFill>
                <a:latin typeface="Gill Sans Nova" panose="020B0602020104020203" pitchFamily="34" charset="0"/>
                <a:ea typeface="Roboto Mono"/>
                <a:cs typeface="Roboto Mono"/>
                <a:sym typeface="Roboto Mono"/>
              </a:rPr>
              <a:t> 3 we will check if a product name exists in the tweet like Lenovo </a:t>
            </a:r>
            <a:r>
              <a:rPr lang="en-US" sz="1400" dirty="0" err="1">
                <a:solidFill>
                  <a:schemeClr val="bg1"/>
                </a:solidFill>
                <a:latin typeface="Gill Sans Nova" panose="020B0602020104020203" pitchFamily="34" charset="0"/>
                <a:ea typeface="Roboto Mono"/>
                <a:cs typeface="Roboto Mono"/>
                <a:sym typeface="Roboto Mono"/>
              </a:rPr>
              <a:t>ideapad</a:t>
            </a:r>
            <a:r>
              <a:rPr lang="en-US" sz="1400" dirty="0">
                <a:solidFill>
                  <a:schemeClr val="bg1"/>
                </a:solidFill>
                <a:latin typeface="Gill Sans Nova" panose="020B0602020104020203" pitchFamily="34" charset="0"/>
                <a:ea typeface="Roboto Mono"/>
                <a:cs typeface="Roboto Mono"/>
                <a:sym typeface="Roboto Mono"/>
              </a:rPr>
              <a:t> 3 if it exists</a:t>
            </a:r>
            <a:r>
              <a:rPr lang="en-US" sz="1400">
                <a:solidFill>
                  <a:schemeClr val="bg1"/>
                </a:solidFill>
                <a:latin typeface="Gill Sans Nova" panose="020B0602020104020203" pitchFamily="34" charset="0"/>
                <a:ea typeface="Roboto Mono"/>
                <a:cs typeface="Roboto Mono"/>
                <a:sym typeface="Roboto Mono"/>
              </a:rPr>
              <a:t>, Then we </a:t>
            </a:r>
            <a:r>
              <a:rPr lang="en-US" sz="1400" dirty="0">
                <a:solidFill>
                  <a:schemeClr val="bg1"/>
                </a:solidFill>
                <a:latin typeface="Gill Sans Nova" panose="020B0602020104020203" pitchFamily="34" charset="0"/>
                <a:ea typeface="Roboto Mono"/>
                <a:cs typeface="Roboto Mono"/>
                <a:sym typeface="Roboto Mono"/>
              </a:rPr>
              <a:t>mark it as valid tweet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lang="en-US" sz="1400" dirty="0">
              <a:solidFill>
                <a:schemeClr val="bg1"/>
              </a:solidFill>
              <a:latin typeface="Gill Sans Nova" panose="020B0602020104020203" pitchFamily="34" charset="0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400" dirty="0">
                <a:solidFill>
                  <a:schemeClr val="bg1"/>
                </a:solidFill>
                <a:latin typeface="Gill Sans Nova" panose="020B0602020104020203" pitchFamily="34" charset="0"/>
                <a:ea typeface="Roboto Mono"/>
                <a:cs typeface="Roboto Mono"/>
                <a:sym typeface="Roboto Mono"/>
              </a:rPr>
              <a:t>P2: </a:t>
            </a:r>
            <a:r>
              <a:rPr lang="en-US" dirty="0">
                <a:solidFill>
                  <a:schemeClr val="bg1"/>
                </a:solidFill>
                <a:latin typeface="Gill Sans Nova" panose="020B0602020104020203" pitchFamily="34" charset="0"/>
                <a:ea typeface="Roboto Mono"/>
                <a:cs typeface="Roboto Mono"/>
                <a:sym typeface="Roboto Mono"/>
              </a:rPr>
              <a:t>F</a:t>
            </a:r>
            <a:r>
              <a:rPr lang="en-US" sz="1400" dirty="0">
                <a:solidFill>
                  <a:schemeClr val="bg1"/>
                </a:solidFill>
                <a:latin typeface="Gill Sans Nova" panose="020B0602020104020203" pitchFamily="34" charset="0"/>
                <a:ea typeface="Roboto Mono"/>
                <a:cs typeface="Roboto Mono"/>
                <a:sym typeface="Roboto Mono"/>
              </a:rPr>
              <a:t>rom the stored data of key words(hashtags, famous twitter handles etc..) we fetch </a:t>
            </a:r>
            <a:r>
              <a:rPr lang="en-US" sz="1600" dirty="0">
                <a:solidFill>
                  <a:schemeClr val="bg1"/>
                </a:solidFill>
                <a:latin typeface="Gill Sans Nova" panose="020B0602020104020203" pitchFamily="34" charset="0"/>
                <a:ea typeface="Roboto Mono"/>
                <a:cs typeface="Roboto Mono"/>
                <a:sym typeface="Roboto Mono"/>
              </a:rPr>
              <a:t>100</a:t>
            </a:r>
            <a:r>
              <a:rPr lang="en-US" sz="1400" dirty="0">
                <a:solidFill>
                  <a:schemeClr val="bg1"/>
                </a:solidFill>
                <a:latin typeface="Gill Sans Nova" panose="020B0602020104020203" pitchFamily="34" charset="0"/>
                <a:ea typeface="Roboto Mono"/>
                <a:cs typeface="Roboto Mono"/>
                <a:sym typeface="Roboto Mono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Gill Sans Nova" panose="020B0602020104020203" pitchFamily="34" charset="0"/>
                <a:ea typeface="Roboto Mono"/>
                <a:cs typeface="Roboto Mono"/>
                <a:sym typeface="Roboto Mono"/>
              </a:rPr>
              <a:t>tweets</a:t>
            </a:r>
            <a:endParaRPr lang="en-US" sz="1400" dirty="0">
              <a:solidFill>
                <a:schemeClr val="bg1"/>
              </a:solidFill>
              <a:latin typeface="Gill Sans Nova" panose="020B0602020104020203" pitchFamily="34" charset="0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lang="en-US" sz="1400" dirty="0">
              <a:solidFill>
                <a:schemeClr val="bg1"/>
              </a:solidFill>
              <a:latin typeface="Gill Sans Nova" panose="020B0602020104020203" pitchFamily="34" charset="0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400" dirty="0">
                <a:solidFill>
                  <a:schemeClr val="bg1"/>
                </a:solidFill>
                <a:latin typeface="Gill Sans Nova" panose="020B0602020104020203" pitchFamily="34" charset="0"/>
                <a:ea typeface="Roboto Mono"/>
                <a:cs typeface="Roboto Mono"/>
                <a:sym typeface="Roboto Mono"/>
              </a:rPr>
              <a:t>P3:</a:t>
            </a:r>
            <a:r>
              <a:rPr lang="en-US" dirty="0">
                <a:solidFill>
                  <a:schemeClr val="bg1"/>
                </a:solidFill>
                <a:latin typeface="Gill Sans Nova" panose="020B0602020104020203" pitchFamily="34" charset="0"/>
                <a:ea typeface="Roboto Mono"/>
                <a:cs typeface="Roboto Mono"/>
                <a:sym typeface="Roboto Mono"/>
              </a:rPr>
              <a:t> Al</a:t>
            </a:r>
            <a:r>
              <a:rPr lang="en-US" sz="1400" dirty="0">
                <a:solidFill>
                  <a:schemeClr val="bg1"/>
                </a:solidFill>
                <a:latin typeface="Gill Sans Nova" panose="020B0602020104020203" pitchFamily="34" charset="0"/>
                <a:ea typeface="Roboto Mono"/>
                <a:cs typeface="Roboto Mono"/>
                <a:sym typeface="Roboto Mono"/>
              </a:rPr>
              <a:t>l the information extracted is stored in list of map data set which is needed in </a:t>
            </a:r>
            <a:r>
              <a:rPr lang="en-US" sz="1600" dirty="0">
                <a:solidFill>
                  <a:schemeClr val="bg1"/>
                </a:solidFill>
                <a:latin typeface="Gill Sans Nova" panose="020B0602020104020203" pitchFamily="34" charset="0"/>
                <a:ea typeface="Roboto Mono"/>
                <a:cs typeface="Roboto Mono"/>
                <a:sym typeface="Roboto Mono"/>
              </a:rPr>
              <a:t>future</a:t>
            </a:r>
            <a:r>
              <a:rPr lang="en-US" sz="1400" dirty="0">
                <a:solidFill>
                  <a:schemeClr val="bg1"/>
                </a:solidFill>
                <a:latin typeface="Gill Sans Nova" panose="020B0602020104020203" pitchFamily="34" charset="0"/>
                <a:ea typeface="Roboto Mono"/>
                <a:cs typeface="Roboto Mono"/>
                <a:sym typeface="Roboto Mono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Gill Sans Nova" panose="020B0602020104020203" pitchFamily="34" charset="0"/>
                <a:ea typeface="Roboto Mono"/>
                <a:cs typeface="Roboto Mono"/>
                <a:sym typeface="Roboto Mono"/>
              </a:rPr>
              <a:t>scope</a:t>
            </a:r>
            <a:r>
              <a:rPr lang="en-US" sz="1400" dirty="0">
                <a:solidFill>
                  <a:schemeClr val="bg1"/>
                </a:solidFill>
                <a:latin typeface="Gill Sans Nova" panose="020B0602020104020203" pitchFamily="34" charset="0"/>
                <a:ea typeface="Roboto Mono"/>
                <a:cs typeface="Roboto Mono"/>
                <a:sym typeface="Roboto Mono"/>
              </a:rPr>
              <a:t> (</a:t>
            </a:r>
            <a:r>
              <a:rPr lang="en-US" dirty="0">
                <a:solidFill>
                  <a:schemeClr val="bg1"/>
                </a:solidFill>
                <a:latin typeface="Gill Sans Nova" panose="020B0602020104020203" pitchFamily="34" charset="0"/>
                <a:ea typeface="Roboto Mono"/>
                <a:cs typeface="Roboto Mono"/>
                <a:sym typeface="Roboto Mono"/>
              </a:rPr>
              <a:t>ex</a:t>
            </a:r>
            <a:r>
              <a:rPr lang="en-US" sz="1400" dirty="0">
                <a:solidFill>
                  <a:schemeClr val="bg1"/>
                </a:solidFill>
                <a:latin typeface="Gill Sans Nova" panose="020B0602020104020203" pitchFamily="34" charset="0"/>
                <a:ea typeface="Roboto Mono"/>
                <a:cs typeface="Roboto Mono"/>
                <a:sym typeface="Roboto Mono"/>
              </a:rPr>
              <a:t>:- likes, followers of that twitter ID, product name, image of that product, tweet, hashtags related to that tweet etc..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lang="en-US" sz="1400" dirty="0">
              <a:solidFill>
                <a:schemeClr val="bg1"/>
              </a:solidFill>
              <a:latin typeface="Gill Sans Nova" panose="020B0602020104020203" pitchFamily="34" charset="0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400" dirty="0">
                <a:solidFill>
                  <a:schemeClr val="bg1"/>
                </a:solidFill>
                <a:latin typeface="Gill Sans Nova" panose="020B0602020104020203" pitchFamily="34" charset="0"/>
                <a:ea typeface="Roboto Mono"/>
                <a:cs typeface="Roboto Mono"/>
                <a:sym typeface="Roboto Mono"/>
              </a:rPr>
              <a:t>P5: By using </a:t>
            </a:r>
            <a:r>
              <a:rPr lang="en-US" sz="1400" dirty="0" err="1">
                <a:solidFill>
                  <a:schemeClr val="bg1"/>
                </a:solidFill>
                <a:latin typeface="Gill Sans Nova" panose="020B0602020104020203" pitchFamily="34" charset="0"/>
                <a:ea typeface="Roboto Mono"/>
                <a:cs typeface="Roboto Mono"/>
                <a:sym typeface="Roboto Mono"/>
              </a:rPr>
              <a:t>beautifulsoup</a:t>
            </a:r>
            <a:r>
              <a:rPr lang="en-US" sz="1400" dirty="0">
                <a:solidFill>
                  <a:schemeClr val="bg1"/>
                </a:solidFill>
                <a:latin typeface="Gill Sans Nova" panose="020B0602020104020203" pitchFamily="34" charset="0"/>
                <a:ea typeface="Roboto Mono"/>
                <a:cs typeface="Roboto Mono"/>
                <a:sym typeface="Roboto Mono"/>
              </a:rPr>
              <a:t> </a:t>
            </a:r>
            <a:r>
              <a:rPr lang="en-US" dirty="0">
                <a:solidFill>
                  <a:schemeClr val="bg1"/>
                </a:solidFill>
                <a:latin typeface="Gill Sans Nova" panose="020B0602020104020203" pitchFamily="34" charset="0"/>
                <a:ea typeface="Roboto Mono"/>
                <a:cs typeface="Roboto Mono"/>
                <a:sym typeface="Roboto Mono"/>
              </a:rPr>
              <a:t>we search for the product name in </a:t>
            </a:r>
            <a:r>
              <a:rPr lang="en-US" dirty="0" err="1">
                <a:solidFill>
                  <a:schemeClr val="bg1"/>
                </a:solidFill>
                <a:latin typeface="Gill Sans Nova" panose="020B0602020104020203" pitchFamily="34" charset="0"/>
                <a:ea typeface="Roboto Mono"/>
                <a:cs typeface="Roboto Mono"/>
                <a:sym typeface="Roboto Mono"/>
              </a:rPr>
              <a:t>flipkart</a:t>
            </a:r>
            <a:r>
              <a:rPr lang="en-US" dirty="0">
                <a:solidFill>
                  <a:schemeClr val="bg1"/>
                </a:solidFill>
                <a:latin typeface="Gill Sans Nova" panose="020B0602020104020203" pitchFamily="34" charset="0"/>
                <a:ea typeface="Roboto Mono"/>
                <a:cs typeface="Roboto Mono"/>
                <a:sym typeface="Roboto Mono"/>
              </a:rPr>
              <a:t> site and search if our product exists in </a:t>
            </a:r>
            <a:r>
              <a:rPr lang="en-US" dirty="0" err="1">
                <a:solidFill>
                  <a:schemeClr val="bg1"/>
                </a:solidFill>
                <a:latin typeface="Gill Sans Nova" panose="020B0602020104020203" pitchFamily="34" charset="0"/>
                <a:ea typeface="Roboto Mono"/>
                <a:cs typeface="Roboto Mono"/>
                <a:sym typeface="Roboto Mono"/>
              </a:rPr>
              <a:t>flipkart</a:t>
            </a:r>
            <a:r>
              <a:rPr lang="en-US" dirty="0">
                <a:solidFill>
                  <a:schemeClr val="bg1"/>
                </a:solidFill>
                <a:latin typeface="Gill Sans Nova" panose="020B0602020104020203" pitchFamily="34" charset="0"/>
                <a:ea typeface="Roboto Mono"/>
                <a:cs typeface="Roboto Mono"/>
                <a:sym typeface="Roboto Mono"/>
              </a:rPr>
              <a:t> then we also store the product’s </a:t>
            </a:r>
            <a:r>
              <a:rPr lang="en-US" dirty="0" err="1">
                <a:solidFill>
                  <a:schemeClr val="bg1"/>
                </a:solidFill>
                <a:latin typeface="Gill Sans Nova" panose="020B0602020104020203" pitchFamily="34" charset="0"/>
                <a:ea typeface="Roboto Mono"/>
                <a:cs typeface="Roboto Mono"/>
                <a:sym typeface="Roboto Mono"/>
              </a:rPr>
              <a:t>flipkart</a:t>
            </a:r>
            <a:r>
              <a:rPr lang="en-US" dirty="0">
                <a:solidFill>
                  <a:schemeClr val="bg1"/>
                </a:solidFill>
                <a:latin typeface="Gill Sans Nova" panose="020B0602020104020203" pitchFamily="34" charset="0"/>
                <a:ea typeface="Roboto Mono"/>
                <a:cs typeface="Roboto Mono"/>
                <a:sym typeface="Roboto Mono"/>
              </a:rPr>
              <a:t> link in our data</a:t>
            </a:r>
            <a:endParaRPr lang="en-US" sz="1400" dirty="0">
              <a:solidFill>
                <a:schemeClr val="bg1"/>
              </a:solidFill>
              <a:latin typeface="Gill Sans Nova" panose="020B0602020104020203" pitchFamily="34" charset="0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lang="en-US" sz="1400" dirty="0">
              <a:solidFill>
                <a:schemeClr val="bg1"/>
              </a:solidFill>
              <a:latin typeface="Gill Sans Nova" panose="020B0602020104020203" pitchFamily="34" charset="0"/>
              <a:ea typeface="Roboto Mono"/>
              <a:cs typeface="Roboto Mono"/>
              <a:sym typeface="Roboto Mono"/>
            </a:endParaRPr>
          </a:p>
        </p:txBody>
      </p:sp>
    </p:spTree>
    <p:extLst>
      <p:ext uri="{BB962C8B-B14F-4D97-AF65-F5344CB8AC3E}">
        <p14:creationId xmlns:p14="http://schemas.microsoft.com/office/powerpoint/2010/main" val="7893816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9070D"/>
        </a:solidFill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38;p7">
            <a:extLst>
              <a:ext uri="{FF2B5EF4-FFF2-40B4-BE49-F238E27FC236}">
                <a16:creationId xmlns:a16="http://schemas.microsoft.com/office/drawing/2014/main" id="{C15AA5BD-0A31-5810-ACAA-796C1E2A94BD}"/>
              </a:ext>
            </a:extLst>
          </p:cNvPr>
          <p:cNvSpPr txBox="1"/>
          <p:nvPr/>
        </p:nvSpPr>
        <p:spPr>
          <a:xfrm>
            <a:off x="283384" y="690894"/>
            <a:ext cx="8967200" cy="3761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SzPts val="1200"/>
            </a:pPr>
            <a:r>
              <a:rPr lang="en-US" sz="1400" dirty="0">
                <a:solidFill>
                  <a:schemeClr val="bg1"/>
                </a:solidFill>
                <a:latin typeface="Gill Sans Nova" panose="020B0602020104020203" pitchFamily="34" charset="0"/>
                <a:ea typeface="Roboto Mono"/>
                <a:cs typeface="Roboto Mono"/>
                <a:sym typeface="Roboto Mono"/>
              </a:rPr>
              <a:t>P5:Then we filter the data so that we only take tweets which are </a:t>
            </a:r>
            <a:r>
              <a:rPr lang="en-US" dirty="0">
                <a:solidFill>
                  <a:schemeClr val="bg1"/>
                </a:solidFill>
                <a:latin typeface="Gill Sans Nova" panose="020B0602020104020203" pitchFamily="34" charset="0"/>
                <a:ea typeface="Roboto Mono"/>
                <a:cs typeface="Roboto Mono"/>
                <a:sym typeface="Roboto Mono"/>
              </a:rPr>
              <a:t>having</a:t>
            </a:r>
            <a:r>
              <a:rPr lang="en-US" sz="1400" dirty="0">
                <a:solidFill>
                  <a:schemeClr val="bg1"/>
                </a:solidFill>
                <a:latin typeface="Gill Sans Nova" panose="020B0602020104020203" pitchFamily="34" charset="0"/>
                <a:ea typeface="Roboto Mono"/>
                <a:cs typeface="Roboto Mono"/>
                <a:sym typeface="Roboto Mono"/>
              </a:rPr>
              <a:t> product name in the tweet or hashtags, removing </a:t>
            </a:r>
            <a:r>
              <a:rPr lang="en-US" sz="1600" dirty="0">
                <a:solidFill>
                  <a:schemeClr val="bg1"/>
                </a:solidFill>
                <a:latin typeface="Gill Sans Nova" panose="020B0602020104020203" pitchFamily="34" charset="0"/>
                <a:ea typeface="Roboto Mono"/>
                <a:cs typeface="Roboto Mono"/>
                <a:sym typeface="Roboto Mono"/>
              </a:rPr>
              <a:t>duplicate</a:t>
            </a:r>
            <a:r>
              <a:rPr lang="en-US" sz="1400" dirty="0">
                <a:solidFill>
                  <a:schemeClr val="bg1"/>
                </a:solidFill>
                <a:latin typeface="Gill Sans Nova" panose="020B0602020104020203" pitchFamily="34" charset="0"/>
                <a:ea typeface="Roboto Mono"/>
                <a:cs typeface="Roboto Mono"/>
                <a:sym typeface="Roboto Mono"/>
              </a:rPr>
              <a:t> tweets and ignoring unwanted tweets so that storage and processing can be optimized.</a:t>
            </a:r>
          </a:p>
          <a:p>
            <a:pPr>
              <a:buSzPts val="1200"/>
            </a:pPr>
            <a:endParaRPr lang="en-US" sz="1400" dirty="0">
              <a:solidFill>
                <a:schemeClr val="bg1"/>
              </a:solidFill>
              <a:latin typeface="Gill Sans Nova" panose="020B0602020104020203" pitchFamily="34" charset="0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400" dirty="0">
                <a:solidFill>
                  <a:schemeClr val="bg1"/>
                </a:solidFill>
                <a:latin typeface="Gill Sans Nova" panose="020B0602020104020203" pitchFamily="34" charset="0"/>
                <a:ea typeface="Roboto Mono"/>
                <a:cs typeface="Roboto Mono"/>
                <a:sym typeface="Roboto Mono"/>
              </a:rPr>
              <a:t>P6: Sort the data in ascending order </a:t>
            </a:r>
            <a:r>
              <a:rPr lang="en-US" dirty="0">
                <a:solidFill>
                  <a:schemeClr val="bg1"/>
                </a:solidFill>
                <a:latin typeface="Gill Sans Nova" panose="020B0602020104020203" pitchFamily="34" charset="0"/>
                <a:ea typeface="Roboto Mono"/>
                <a:cs typeface="Roboto Mono"/>
                <a:sym typeface="Roboto Mono"/>
              </a:rPr>
              <a:t>by keeping </a:t>
            </a:r>
            <a:r>
              <a:rPr lang="en-US" sz="1400" dirty="0">
                <a:solidFill>
                  <a:schemeClr val="bg1"/>
                </a:solidFill>
                <a:latin typeface="Gill Sans Nova" panose="020B0602020104020203" pitchFamily="34" charset="0"/>
                <a:ea typeface="Roboto Mono"/>
                <a:cs typeface="Roboto Mono"/>
                <a:sym typeface="Roboto Mono"/>
              </a:rPr>
              <a:t>trending score as reference and then convert list of map data set to </a:t>
            </a:r>
            <a:r>
              <a:rPr lang="en-US" sz="1400" dirty="0" err="1">
                <a:solidFill>
                  <a:schemeClr val="bg1"/>
                </a:solidFill>
                <a:latin typeface="Gill Sans Nova" panose="020B0602020104020203" pitchFamily="34" charset="0"/>
                <a:ea typeface="Roboto Mono"/>
                <a:cs typeface="Roboto Mono"/>
                <a:sym typeface="Roboto Mono"/>
              </a:rPr>
              <a:t>json</a:t>
            </a:r>
            <a:r>
              <a:rPr lang="en-US" sz="1400" dirty="0">
                <a:solidFill>
                  <a:schemeClr val="bg1"/>
                </a:solidFill>
                <a:latin typeface="Gill Sans Nova" panose="020B0602020104020203" pitchFamily="34" charset="0"/>
                <a:ea typeface="Roboto Mono"/>
                <a:cs typeface="Roboto Mono"/>
                <a:sym typeface="Roboto Mono"/>
              </a:rPr>
              <a:t> type file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lang="en-US" sz="1400" dirty="0">
              <a:solidFill>
                <a:schemeClr val="bg1"/>
              </a:solidFill>
              <a:latin typeface="Gill Sans Nova" panose="020B0602020104020203" pitchFamily="34" charset="0"/>
              <a:ea typeface="Roboto Mono"/>
              <a:cs typeface="Roboto Mono"/>
              <a:sym typeface="Roboto Mono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400" dirty="0">
                <a:solidFill>
                  <a:schemeClr val="bg1"/>
                </a:solidFill>
                <a:latin typeface="Gill Sans Nova" panose="020B0602020104020203" pitchFamily="34" charset="0"/>
                <a:ea typeface="Roboto Mono"/>
                <a:cs typeface="Roboto Mono"/>
                <a:sym typeface="Roboto Mono"/>
              </a:rPr>
              <a:t>P7:</a:t>
            </a:r>
            <a:r>
              <a:rPr lang="en-US" dirty="0">
                <a:solidFill>
                  <a:schemeClr val="bg1"/>
                </a:solidFill>
                <a:latin typeface="Gill Sans Nova" panose="020B0602020104020203" pitchFamily="34" charset="0"/>
                <a:ea typeface="Roboto Mono" panose="020B0604020202020204" charset="0"/>
                <a:cs typeface="Roboto Mono"/>
                <a:sym typeface="Roboto Mono"/>
              </a:rPr>
              <a:t> For back-end we are using Flask which will send the requested data to our Front-end (React </a:t>
            </a:r>
            <a:r>
              <a:rPr lang="en-US" dirty="0" err="1">
                <a:solidFill>
                  <a:schemeClr val="bg1"/>
                </a:solidFill>
                <a:latin typeface="Gill Sans Nova" panose="020B0602020104020203" pitchFamily="34" charset="0"/>
                <a:ea typeface="Roboto Mono" panose="020B0604020202020204" charset="0"/>
                <a:cs typeface="Roboto Mono"/>
                <a:sym typeface="Roboto Mono"/>
              </a:rPr>
              <a:t>js</a:t>
            </a:r>
            <a:r>
              <a:rPr lang="en-US" dirty="0">
                <a:solidFill>
                  <a:schemeClr val="bg1"/>
                </a:solidFill>
                <a:latin typeface="Gill Sans Nova" panose="020B0602020104020203" pitchFamily="34" charset="0"/>
                <a:ea typeface="Roboto Mono" panose="020B0604020202020204" charset="0"/>
                <a:cs typeface="Roboto Mono"/>
                <a:sym typeface="Roboto Mono"/>
              </a:rPr>
              <a:t>)</a:t>
            </a:r>
            <a:r>
              <a:rPr lang="en-US" sz="1400" dirty="0">
                <a:solidFill>
                  <a:schemeClr val="bg1"/>
                </a:solidFill>
                <a:latin typeface="Gill Sans Nova" panose="020B0602020104020203" pitchFamily="34" charset="0"/>
                <a:ea typeface="Roboto Mono"/>
                <a:cs typeface="Roboto Mono"/>
                <a:sym typeface="Roboto Mono"/>
              </a:rPr>
              <a:t> </a:t>
            </a:r>
          </a:p>
          <a:p>
            <a:pPr>
              <a:buSzPts val="1200"/>
            </a:pPr>
            <a:endParaRPr lang="en-US" dirty="0">
              <a:solidFill>
                <a:schemeClr val="bg1"/>
              </a:solidFill>
              <a:latin typeface="Gill Sans Nova" panose="020B0602020104020203" pitchFamily="34" charset="0"/>
              <a:ea typeface="Roboto Mono" panose="020B0604020202020204" charset="0"/>
              <a:cs typeface="Roboto Mono"/>
              <a:sym typeface="Roboto Mono"/>
            </a:endParaRPr>
          </a:p>
          <a:p>
            <a:pPr>
              <a:buSzPts val="1200"/>
            </a:pPr>
            <a:r>
              <a:rPr lang="en-US" dirty="0">
                <a:solidFill>
                  <a:schemeClr val="bg1"/>
                </a:solidFill>
                <a:latin typeface="Gill Sans Nova" panose="020B0602020104020203" pitchFamily="34" charset="0"/>
                <a:ea typeface="Roboto Mono" panose="020B0604020202020204" charset="0"/>
                <a:cs typeface="Roboto Mono"/>
                <a:sym typeface="Roboto Mono"/>
              </a:rPr>
              <a:t>P</a:t>
            </a:r>
            <a:r>
              <a:rPr lang="en" dirty="0">
                <a:solidFill>
                  <a:schemeClr val="bg1"/>
                </a:solidFill>
                <a:latin typeface="Gill Sans Nova" panose="020B0602020104020203" pitchFamily="34" charset="0"/>
                <a:ea typeface="Roboto Mono" panose="020B0604020202020204" charset="0"/>
                <a:cs typeface="Roboto Mono"/>
                <a:sym typeface="Roboto Mono"/>
              </a:rPr>
              <a:t>8: </a:t>
            </a:r>
            <a:r>
              <a:rPr lang="en-US" dirty="0">
                <a:solidFill>
                  <a:schemeClr val="bg1"/>
                </a:solidFill>
                <a:latin typeface="Gill Sans Nova" panose="020B0602020104020203" pitchFamily="34" charset="0"/>
                <a:ea typeface="Roboto Mono"/>
                <a:cs typeface="Roboto Mono"/>
                <a:sym typeface="Roboto Mono"/>
              </a:rPr>
              <a:t>S</a:t>
            </a:r>
            <a:r>
              <a:rPr lang="en-US" sz="1400" dirty="0">
                <a:solidFill>
                  <a:schemeClr val="bg1"/>
                </a:solidFill>
                <a:latin typeface="Gill Sans Nova" panose="020B0602020104020203" pitchFamily="34" charset="0"/>
                <a:ea typeface="Roboto Mono"/>
                <a:cs typeface="Roboto Mono"/>
                <a:sym typeface="Roboto Mono"/>
              </a:rPr>
              <a:t>ending the requested data from </a:t>
            </a:r>
            <a:r>
              <a:rPr lang="en-US" sz="1400" dirty="0" err="1">
                <a:solidFill>
                  <a:schemeClr val="bg1"/>
                </a:solidFill>
                <a:latin typeface="Gill Sans Nova" panose="020B0602020104020203" pitchFamily="34" charset="0"/>
                <a:ea typeface="Roboto Mono"/>
                <a:cs typeface="Roboto Mono"/>
                <a:sym typeface="Roboto Mono"/>
              </a:rPr>
              <a:t>json</a:t>
            </a:r>
            <a:r>
              <a:rPr lang="en-US" sz="1400" dirty="0">
                <a:solidFill>
                  <a:schemeClr val="bg1"/>
                </a:solidFill>
                <a:latin typeface="Gill Sans Nova" panose="020B0602020104020203" pitchFamily="34" charset="0"/>
                <a:ea typeface="Roboto Mono"/>
                <a:cs typeface="Roboto Mono"/>
                <a:sym typeface="Roboto Mono"/>
              </a:rPr>
              <a:t> file to our client (Front-end) we are using react </a:t>
            </a:r>
            <a:r>
              <a:rPr lang="en-US" sz="1400" dirty="0" err="1">
                <a:solidFill>
                  <a:schemeClr val="bg1"/>
                </a:solidFill>
                <a:latin typeface="Gill Sans Nova" panose="020B0602020104020203" pitchFamily="34" charset="0"/>
                <a:ea typeface="Roboto Mono"/>
                <a:cs typeface="Roboto Mono"/>
                <a:sym typeface="Roboto Mono"/>
              </a:rPr>
              <a:t>js</a:t>
            </a:r>
            <a:r>
              <a:rPr lang="en-US" sz="1400" dirty="0">
                <a:solidFill>
                  <a:schemeClr val="bg1"/>
                </a:solidFill>
                <a:latin typeface="Gill Sans Nova" panose="020B0602020104020203" pitchFamily="34" charset="0"/>
                <a:ea typeface="Roboto Mono"/>
                <a:cs typeface="Roboto Mono"/>
                <a:sym typeface="Roboto Mono"/>
              </a:rPr>
              <a:t> to display all the</a:t>
            </a:r>
            <a:r>
              <a:rPr lang="en-US" dirty="0">
                <a:solidFill>
                  <a:schemeClr val="bg1"/>
                </a:solidFill>
                <a:latin typeface="Gill Sans Nova" panose="020B0602020104020203" pitchFamily="34" charset="0"/>
                <a:ea typeface="Roboto Mono"/>
                <a:cs typeface="Roboto Mono"/>
                <a:sym typeface="Roboto Mono"/>
              </a:rPr>
              <a:t>  </a:t>
            </a:r>
            <a:r>
              <a:rPr lang="en-US" sz="1400" dirty="0">
                <a:solidFill>
                  <a:schemeClr val="bg1"/>
                </a:solidFill>
                <a:latin typeface="Gill Sans Nova" panose="020B0602020104020203" pitchFamily="34" charset="0"/>
                <a:ea typeface="Roboto Mono"/>
                <a:cs typeface="Roboto Mono"/>
                <a:sym typeface="Roboto Mono"/>
              </a:rPr>
              <a:t>trending products in front-end </a:t>
            </a:r>
            <a:endParaRPr lang="en-US" dirty="0">
              <a:solidFill>
                <a:schemeClr val="bg1"/>
              </a:solidFill>
              <a:latin typeface="Gill Sans Nova" panose="020B0602020104020203" pitchFamily="34" charset="0"/>
              <a:ea typeface="Roboto Mono" panose="020B0604020202020204" charset="0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lang="en" dirty="0">
              <a:solidFill>
                <a:schemeClr val="bg1"/>
              </a:solidFill>
              <a:latin typeface="Gill Sans Nova" panose="020B0602020104020203" pitchFamily="34" charset="0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dirty="0">
                <a:solidFill>
                  <a:schemeClr val="bg1"/>
                </a:solidFill>
                <a:latin typeface="Gill Sans Nova" panose="020B0602020104020203" pitchFamily="34" charset="0"/>
                <a:ea typeface="Roboto Mono"/>
                <a:cs typeface="Roboto Mono"/>
                <a:sym typeface="Roboto Mono"/>
              </a:rPr>
              <a:t>P</a:t>
            </a:r>
            <a:r>
              <a:rPr lang="en" dirty="0">
                <a:solidFill>
                  <a:schemeClr val="bg1"/>
                </a:solidFill>
                <a:latin typeface="Gill Sans Nova" panose="020B0602020104020203" pitchFamily="34" charset="0"/>
                <a:ea typeface="Roboto Mono"/>
                <a:cs typeface="Roboto Mono"/>
                <a:sym typeface="Roboto Mono"/>
              </a:rPr>
              <a:t>9: The result of the Social Media Trends is displayed at client side.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lang="en" dirty="0">
              <a:solidFill>
                <a:schemeClr val="bg1"/>
              </a:solidFill>
              <a:latin typeface="Gill Sans Nova" panose="020B0602020104020203" pitchFamily="34" charset="0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dirty="0">
                <a:solidFill>
                  <a:schemeClr val="bg1"/>
                </a:solidFill>
                <a:latin typeface="Gill Sans Nova" panose="020B0602020104020203" pitchFamily="34" charset="0"/>
                <a:ea typeface="Roboto Mono"/>
                <a:cs typeface="Roboto Mono"/>
                <a:sym typeface="Roboto Mono"/>
              </a:rPr>
              <a:t>P</a:t>
            </a:r>
            <a:r>
              <a:rPr lang="en" dirty="0">
                <a:solidFill>
                  <a:schemeClr val="bg1"/>
                </a:solidFill>
                <a:latin typeface="Gill Sans Nova" panose="020B0602020104020203" pitchFamily="34" charset="0"/>
                <a:ea typeface="Roboto Mono"/>
                <a:cs typeface="Roboto Mono"/>
                <a:sym typeface="Roboto Mono"/>
              </a:rPr>
              <a:t>10: The whole process is repeated in a interval of 3 days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BE06E-7EA2-4A75-9774-E76DCB05E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14997" y="2826100"/>
            <a:ext cx="3334043" cy="841800"/>
          </a:xfrm>
        </p:spPr>
        <p:txBody>
          <a:bodyPr/>
          <a:lstStyle/>
          <a:p>
            <a:r>
              <a:rPr lang="en-US" sz="4000" dirty="0">
                <a:solidFill>
                  <a:schemeClr val="accent3"/>
                </a:solidFill>
                <a:latin typeface="Gilroy ExtraBold" panose="00000900000000000000" pitchFamily="50" charset="0"/>
              </a:rPr>
              <a:t>Process flowchart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6123E7F-18F6-CB7B-F65D-EA906FB6E7C5}"/>
              </a:ext>
            </a:extLst>
          </p:cNvPr>
          <p:cNvCxnSpPr>
            <a:cxnSpLocks/>
          </p:cNvCxnSpPr>
          <p:nvPr/>
        </p:nvCxnSpPr>
        <p:spPr>
          <a:xfrm>
            <a:off x="3411528" y="897459"/>
            <a:ext cx="0" cy="205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59A5E25-8728-5A1D-555A-5EDB50449BCB}"/>
              </a:ext>
            </a:extLst>
          </p:cNvPr>
          <p:cNvSpPr txBox="1"/>
          <p:nvPr/>
        </p:nvSpPr>
        <p:spPr>
          <a:xfrm>
            <a:off x="3193366" y="681464"/>
            <a:ext cx="6404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Gill Sans Nova" panose="020B0602020104020203" pitchFamily="34" charset="0"/>
              </a:rPr>
              <a:t>Start</a:t>
            </a:r>
            <a:endParaRPr lang="en-IN" sz="1050" dirty="0">
              <a:latin typeface="Gill Sans Nova" panose="020B0602020104020203" pitchFamily="34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F05EF3BC-907A-7A8F-A615-052D0DB613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9261" y="-49237"/>
            <a:ext cx="744473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5099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8"/>
          <p:cNvSpPr txBox="1"/>
          <p:nvPr/>
        </p:nvSpPr>
        <p:spPr>
          <a:xfrm>
            <a:off x="147770" y="285750"/>
            <a:ext cx="75138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4800" b="1" i="0" u="none" strike="noStrike" cap="none" dirty="0">
                <a:solidFill>
                  <a:schemeClr val="accent3"/>
                </a:solidFill>
                <a:latin typeface="Gilroy ExtraBold" panose="00000900000000000000" pitchFamily="50" charset="0"/>
                <a:ea typeface="Roboto Mono"/>
                <a:cs typeface="Roboto Mono"/>
                <a:sym typeface="Roboto Mono"/>
              </a:rPr>
              <a:t>Limitations</a:t>
            </a:r>
            <a:endParaRPr sz="3600" b="1" i="0" u="none" strike="noStrike" cap="none" dirty="0">
              <a:solidFill>
                <a:schemeClr val="accent3"/>
              </a:solidFill>
              <a:latin typeface="Gilroy ExtraBold" panose="00000900000000000000" pitchFamily="50" charset="0"/>
              <a:ea typeface="Roboto Mono"/>
              <a:cs typeface="Roboto Mono"/>
              <a:sym typeface="Roboto Mono"/>
            </a:endParaRP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E37D0B30-F012-0C99-4209-15E8D28D68E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05237988"/>
              </p:ext>
            </p:extLst>
          </p:nvPr>
        </p:nvGraphicFramePr>
        <p:xfrm>
          <a:off x="290285" y="1240972"/>
          <a:ext cx="8563430" cy="36167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A3B4F1B9-AD03-0AAF-5C15-751545FAE97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0189814"/>
              </p:ext>
            </p:extLst>
          </p:nvPr>
        </p:nvGraphicFramePr>
        <p:xfrm>
          <a:off x="1094073" y="253132"/>
          <a:ext cx="6955853" cy="46372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1471</TotalTime>
  <Words>692</Words>
  <Application>Microsoft Office PowerPoint</Application>
  <PresentationFormat>On-screen Show (16:9)</PresentationFormat>
  <Paragraphs>76</Paragraphs>
  <Slides>13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Source Sans Pro</vt:lpstr>
      <vt:lpstr>arial</vt:lpstr>
      <vt:lpstr>Roboto Mono</vt:lpstr>
      <vt:lpstr>Jokerman</vt:lpstr>
      <vt:lpstr>Gilroy ExtraBold</vt:lpstr>
      <vt:lpstr>Gill Sans Nova</vt:lpstr>
      <vt:lpstr>Simple Light</vt:lpstr>
      <vt:lpstr>PowerPoint Presentation</vt:lpstr>
      <vt:lpstr>PowerPoint Presentation</vt:lpstr>
      <vt:lpstr>PowerPoint Presentation</vt:lpstr>
      <vt:lpstr>PowerPoint Presentation</vt:lpstr>
      <vt:lpstr>Solution statement / Proposed approach</vt:lpstr>
      <vt:lpstr>PowerPoint Presentation</vt:lpstr>
      <vt:lpstr>Process flowchart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4329 J GIRISH</cp:lastModifiedBy>
  <cp:revision>36</cp:revision>
  <dcterms:modified xsi:type="dcterms:W3CDTF">2022-07-31T22:47:45Z</dcterms:modified>
</cp:coreProperties>
</file>