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6" r:id="rId6"/>
    <p:sldId id="265" r:id="rId7"/>
    <p:sldId id="261" r:id="rId8"/>
    <p:sldId id="262" r:id="rId9"/>
    <p:sldId id="263"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0"/>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4565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s://rb.gy/fu19ba"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Google Shape;72;p1"/>
          <p:cNvSpPr txBox="1">
            <a:spLocks noGrp="1"/>
          </p:cNvSpPr>
          <p:nvPr>
            <p:ph type="title"/>
          </p:nvPr>
        </p:nvSpPr>
        <p:spPr>
          <a:xfrm>
            <a:off x="612648" y="365125"/>
            <a:ext cx="6986015" cy="1776484"/>
          </a:xfrm>
          <a:prstGeom prst="rect">
            <a:avLst/>
          </a:prstGeom>
        </p:spPr>
        <p:txBody>
          <a:bodyPr spcFirstLastPara="1" lIns="91400" tIns="45675" rIns="91400" bIns="45675" anchor="b" anchorCtr="0">
            <a:normAutofit/>
          </a:bodyPr>
          <a:lstStyle/>
          <a:p>
            <a:pPr marL="0" lvl="0" indent="0" rtl="0">
              <a:spcBef>
                <a:spcPts val="0"/>
              </a:spcBef>
              <a:spcAft>
                <a:spcPts val="0"/>
              </a:spcAft>
              <a:buClr>
                <a:schemeClr val="dk1"/>
              </a:buClr>
              <a:buSzPts val="1800"/>
              <a:buNone/>
            </a:pPr>
            <a:r>
              <a:rPr lang="en-US" sz="5400" dirty="0"/>
              <a:t>INTERN’s  Project Presentation</a:t>
            </a:r>
            <a:endParaRPr lang="en-IN" sz="5400" dirty="0"/>
          </a:p>
        </p:txBody>
      </p:sp>
      <p:pic>
        <p:nvPicPr>
          <p:cNvPr id="3" name="Google Shape;76;p1" descr="360DigiTMG Reviews - 52 Reviews of 360digitmg.com | Sitejabber">
            <a:extLst>
              <a:ext uri="{FF2B5EF4-FFF2-40B4-BE49-F238E27FC236}">
                <a16:creationId xmlns:a16="http://schemas.microsoft.com/office/drawing/2014/main" id="{0AEF1F87-ACD7-B1FE-E5BA-3667AC4EB6DC}"/>
              </a:ext>
            </a:extLst>
          </p:cNvPr>
          <p:cNvPicPr preferRelativeResize="0"/>
          <p:nvPr/>
        </p:nvPicPr>
        <p:blipFill rotWithShape="1">
          <a:blip r:embed="rId3"/>
          <a:stretch/>
        </p:blipFill>
        <p:spPr>
          <a:xfrm>
            <a:off x="8379409" y="580165"/>
            <a:ext cx="3532036" cy="1253872"/>
          </a:xfrm>
          <a:prstGeom prst="rect">
            <a:avLst/>
          </a:prstGeom>
          <a:noFill/>
        </p:spPr>
      </p:pic>
      <p:sp>
        <p:nvSpPr>
          <p:cNvPr id="8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Google Shape;73;p1"/>
          <p:cNvSpPr txBox="1">
            <a:spLocks noGrp="1"/>
          </p:cNvSpPr>
          <p:nvPr>
            <p:ph type="body" idx="1"/>
          </p:nvPr>
        </p:nvSpPr>
        <p:spPr>
          <a:xfrm>
            <a:off x="612648" y="2504819"/>
            <a:ext cx="6986016" cy="3672144"/>
          </a:xfrm>
          <a:prstGeom prst="rect">
            <a:avLst/>
          </a:prstGeom>
        </p:spPr>
        <p:txBody>
          <a:bodyPr spcFirstLastPara="1" lIns="91400" tIns="45675" rIns="91400" bIns="45675" anchorCtr="0">
            <a:normAutofit/>
          </a:bodyPr>
          <a:lstStyle/>
          <a:p>
            <a:pPr marL="457200" lvl="0" indent="-228600" rtl="0">
              <a:spcBef>
                <a:spcPts val="1000"/>
              </a:spcBef>
              <a:spcAft>
                <a:spcPts val="0"/>
              </a:spcAft>
              <a:buClr>
                <a:schemeClr val="dk1"/>
              </a:buClr>
              <a:buSzPts val="1800"/>
              <a:buNone/>
            </a:pPr>
            <a:r>
              <a:rPr lang="en-US" sz="2200" dirty="0"/>
              <a:t>Name :  Amit Parmar</a:t>
            </a:r>
          </a:p>
          <a:p>
            <a:pPr marL="457200" lvl="0" indent="-228600" rtl="0">
              <a:spcBef>
                <a:spcPts val="1000"/>
              </a:spcBef>
              <a:spcAft>
                <a:spcPts val="0"/>
              </a:spcAft>
              <a:buClr>
                <a:schemeClr val="dk1"/>
              </a:buClr>
              <a:buSzPts val="1800"/>
              <a:buNone/>
            </a:pPr>
            <a:r>
              <a:rPr lang="en-US" sz="2200" dirty="0"/>
              <a:t>Batch:   Batch 45</a:t>
            </a:r>
          </a:p>
          <a:p>
            <a:pPr marL="457200" lvl="0" indent="-228600" rtl="0">
              <a:spcBef>
                <a:spcPts val="1000"/>
              </a:spcBef>
              <a:spcAft>
                <a:spcPts val="0"/>
              </a:spcAft>
              <a:buClr>
                <a:schemeClr val="dk1"/>
              </a:buClr>
              <a:buSzPts val="1800"/>
              <a:buNone/>
            </a:pPr>
            <a:r>
              <a:rPr lang="en-US" sz="2200" dirty="0"/>
              <a:t>Location :   Bengaluru</a:t>
            </a:r>
          </a:p>
          <a:p>
            <a:pPr marL="457200" lvl="0" indent="-228600" rtl="0">
              <a:spcBef>
                <a:spcPts val="1000"/>
              </a:spcBef>
              <a:spcAft>
                <a:spcPts val="0"/>
              </a:spcAft>
              <a:buClr>
                <a:schemeClr val="dk1"/>
              </a:buClr>
              <a:buSzPts val="1800"/>
              <a:buNone/>
            </a:pPr>
            <a:r>
              <a:rPr lang="en-US" sz="2200" dirty="0"/>
              <a:t>Degree:   Bachelor Of Engineering  (Computer Science)</a:t>
            </a:r>
          </a:p>
          <a:p>
            <a:pPr marL="457200" lvl="0" indent="-228600" rtl="0">
              <a:spcBef>
                <a:spcPts val="1000"/>
              </a:spcBef>
              <a:spcAft>
                <a:spcPts val="0"/>
              </a:spcAft>
              <a:buClr>
                <a:schemeClr val="dk1"/>
              </a:buClr>
              <a:buSzPts val="1800"/>
              <a:buNone/>
            </a:pPr>
            <a:r>
              <a:rPr lang="en-US" sz="2200" dirty="0"/>
              <a:t>LinkedIn </a:t>
            </a:r>
            <a:r>
              <a:rPr lang="en-US" sz="2200" dirty="0" err="1"/>
              <a:t>Profie</a:t>
            </a:r>
            <a:r>
              <a:rPr lang="en-US" sz="2200" dirty="0"/>
              <a:t> link: </a:t>
            </a:r>
            <a:r>
              <a:rPr lang="en-US" sz="2200" dirty="0">
                <a:hlinkClick r:id="rId4"/>
              </a:rPr>
              <a:t>https://rb.gy/fu19ba</a:t>
            </a:r>
            <a:endParaRPr lang="en-US" sz="2200" dirty="0"/>
          </a:p>
        </p:txBody>
      </p:sp>
      <p:pic>
        <p:nvPicPr>
          <p:cNvPr id="5" name="Picture 4" descr="A person with a white shirt&#10;&#10;Description automatically generated with medium confidence">
            <a:extLst>
              <a:ext uri="{FF2B5EF4-FFF2-40B4-BE49-F238E27FC236}">
                <a16:creationId xmlns:a16="http://schemas.microsoft.com/office/drawing/2014/main" id="{F02C15DE-EFCD-73CA-0554-B516C1253B80}"/>
              </a:ext>
            </a:extLst>
          </p:cNvPr>
          <p:cNvPicPr>
            <a:picLocks noChangeAspect="1"/>
          </p:cNvPicPr>
          <p:nvPr/>
        </p:nvPicPr>
        <p:blipFill>
          <a:blip r:embed="rId5"/>
          <a:stretch>
            <a:fillRect/>
          </a:stretch>
        </p:blipFill>
        <p:spPr>
          <a:xfrm rot="10800000">
            <a:off x="9409105" y="2310086"/>
            <a:ext cx="1474371" cy="1890220"/>
          </a:xfrm>
          <a:prstGeom prst="rect">
            <a:avLst/>
          </a:prstGeom>
        </p:spPr>
      </p:pic>
      <p:pic>
        <p:nvPicPr>
          <p:cNvPr id="76" name="Google Shape;76;p1" descr="360DigiTMG Reviews - 52 Reviews of 360digitmg.com | Sitejabber"/>
          <p:cNvPicPr preferRelativeResize="0"/>
          <p:nvPr/>
        </p:nvPicPr>
        <p:blipFill rotWithShape="1">
          <a:blip r:embed="rId3"/>
          <a:stretch/>
        </p:blipFill>
        <p:spPr>
          <a:xfrm>
            <a:off x="8381136" y="4676661"/>
            <a:ext cx="3530309" cy="1253259"/>
          </a:xfrm>
          <a:prstGeom prst="rect">
            <a:avLst/>
          </a:prstGeom>
          <a:noFill/>
        </p:spPr>
      </p:pic>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descr="A blue and white logo&#10;&#10;Description automatically generated"/>
          <p:cNvPicPr preferRelativeResize="0"/>
          <p:nvPr/>
        </p:nvPicPr>
        <p:blipFill rotWithShape="1">
          <a:blip r:embed="rId6">
            <a:alphaModFix/>
          </a:blip>
          <a:srcRect/>
          <a:stretch/>
        </p:blipFill>
        <p:spPr>
          <a:xfrm>
            <a:off x="14086508" y="11637873"/>
            <a:ext cx="158226" cy="1637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Objective</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Business Constraints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Project Architecture - Data F</a:t>
            </a:r>
            <a:r>
              <a:rPr lang="en-US" sz="3200" dirty="0">
                <a:solidFill>
                  <a:schemeClr val="dk1"/>
                </a:solidFill>
                <a:latin typeface="Times New Roman"/>
                <a:ea typeface="Times New Roman"/>
                <a:cs typeface="Times New Roman"/>
                <a:sym typeface="Times New Roman"/>
              </a:rPr>
              <a:t>low Diagram</a:t>
            </a:r>
            <a:endParaRPr dirty="0"/>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Collection</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Exploratory Data Analysis</a:t>
            </a:r>
            <a:endParaRPr sz="3200" b="0" i="0" u="none" strike="noStrike" cap="none" dirty="0">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dirty="0">
                <a:solidFill>
                  <a:schemeClr val="dk1"/>
                </a:solidFill>
                <a:latin typeface="Times New Roman"/>
                <a:ea typeface="Times New Roman"/>
                <a:cs typeface="Times New Roman"/>
                <a:sym typeface="Times New Roman"/>
              </a:rPr>
              <a:t>Data Visualization</a:t>
            </a:r>
            <a:endParaRPr sz="3200" b="0" i="0" u="none" strike="noStrike" cap="none" dirty="0">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838200" y="760186"/>
            <a:ext cx="10515600" cy="535440"/>
          </a:xfrm>
          <a:prstGeom prst="rect">
            <a:avLst/>
          </a:prstGeom>
          <a:noFill/>
          <a:ln>
            <a:solidFill>
              <a:schemeClr val="accent1"/>
            </a:solid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sz="3200" b="1" dirty="0">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4704E92D-C5AA-96E2-E7B2-199F89587393}"/>
              </a:ext>
            </a:extLst>
          </p:cNvPr>
          <p:cNvSpPr>
            <a:spLocks noGrp="1"/>
          </p:cNvSpPr>
          <p:nvPr>
            <p:ph type="body" idx="1"/>
          </p:nvPr>
        </p:nvSpPr>
        <p:spPr>
          <a:xfrm>
            <a:off x="838200" y="1405289"/>
            <a:ext cx="10515600" cy="4771676"/>
          </a:xfrm>
        </p:spPr>
        <p:txBody>
          <a:bodyPr>
            <a:normAutofit/>
          </a:bodyPr>
          <a:lstStyle/>
          <a:p>
            <a:pPr marL="114300" indent="0">
              <a:buNone/>
            </a:pPr>
            <a:r>
              <a:rPr lang="en-US" sz="2000" b="1" dirty="0">
                <a:latin typeface="+mj-lt"/>
              </a:rPr>
              <a:t>Business Problem </a:t>
            </a:r>
            <a:r>
              <a:rPr lang="en-US" b="1" dirty="0">
                <a:latin typeface="+mj-lt"/>
              </a:rPr>
              <a:t>:</a:t>
            </a:r>
            <a:endParaRPr lang="en-US" sz="2000" b="1" dirty="0">
              <a:latin typeface="+mj-lt"/>
            </a:endParaRPr>
          </a:p>
          <a:p>
            <a:pPr marL="114300" indent="0">
              <a:buNone/>
            </a:pPr>
            <a:r>
              <a:rPr lang="en-US" sz="1800" dirty="0">
                <a:latin typeface="+mn-lt"/>
              </a:rPr>
              <a:t>A manufacturing company experiences frequent and unexpected equipment failures, leading to significant production downtime, increased maintenance costs, and reduced overall efficiency. These failures disrupt operations, cause delays in product delivery, and negatively impact customer satisfaction and profitability.</a:t>
            </a:r>
          </a:p>
          <a:p>
            <a:pPr marL="114300" indent="0">
              <a:buNone/>
            </a:pPr>
            <a:r>
              <a:rPr lang="en-US" sz="2000" dirty="0">
                <a:latin typeface="+mj-lt"/>
              </a:rPr>
              <a:t>Some of them are: </a:t>
            </a:r>
          </a:p>
          <a:p>
            <a:pPr>
              <a:buAutoNum type="arabicPeriod"/>
            </a:pPr>
            <a:r>
              <a:rPr lang="en-US" sz="1800" dirty="0">
                <a:latin typeface="+mn-lt"/>
              </a:rPr>
              <a:t>Frequent and Unpredictable Equipment Failures:</a:t>
            </a:r>
          </a:p>
          <a:p>
            <a:pPr>
              <a:buAutoNum type="arabicPeriod"/>
            </a:pPr>
            <a:r>
              <a:rPr lang="en-US" sz="1800" dirty="0">
                <a:latin typeface="+mn-lt"/>
              </a:rPr>
              <a:t>High Maintenance Costs</a:t>
            </a:r>
          </a:p>
          <a:p>
            <a:pPr>
              <a:buAutoNum type="arabicPeriod"/>
            </a:pPr>
            <a:r>
              <a:rPr lang="en-US" sz="1800" dirty="0">
                <a:latin typeface="+mn-lt"/>
              </a:rPr>
              <a:t>Inefficient Resource Utilization</a:t>
            </a:r>
          </a:p>
          <a:p>
            <a:pPr>
              <a:buAutoNum type="arabicPeriod"/>
            </a:pPr>
            <a:r>
              <a:rPr lang="en-US" sz="1800" dirty="0">
                <a:latin typeface="+mn-lt"/>
              </a:rPr>
              <a:t>Impact on Customer Satisfaction</a:t>
            </a:r>
          </a:p>
          <a:p>
            <a:pPr>
              <a:buAutoNum type="arabicPeriod"/>
            </a:pPr>
            <a:r>
              <a:rPr lang="en-US" sz="1800" dirty="0">
                <a:latin typeface="+mn-lt"/>
              </a:rPr>
              <a:t>Financial Implications</a:t>
            </a: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349044" y="1101140"/>
            <a:ext cx="11493911" cy="9417933"/>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q"/>
            </a:pPr>
            <a:r>
              <a:rPr lang="en-US" sz="2000" b="1" dirty="0">
                <a:latin typeface="+mj-lt"/>
                <a:ea typeface="Calibri"/>
                <a:cs typeface="Calibri"/>
                <a:sym typeface="Calibri"/>
              </a:rPr>
              <a:t>Project Introduction </a:t>
            </a:r>
            <a:r>
              <a:rPr lang="en-US" sz="2000" dirty="0">
                <a:latin typeface="+mj-lt"/>
                <a:ea typeface="Calibri"/>
                <a:cs typeface="Calibri"/>
                <a:sym typeface="Calibri"/>
              </a:rPr>
              <a:t>: </a:t>
            </a:r>
            <a:r>
              <a:rPr lang="en-US" sz="2000" dirty="0">
                <a:latin typeface="+mn-lt"/>
                <a:ea typeface="Calibri"/>
                <a:cs typeface="Calibri"/>
                <a:sym typeface="Calibri"/>
              </a:rPr>
              <a:t>This project addresses the issue of unplanned machine downtime at one of the leading vehicle fuel pump manufacturers. Unplanned downtime significantly reduces productivity and incurs substantial costs for the company.</a:t>
            </a: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q"/>
            </a:pPr>
            <a:endParaRPr lang="en-US" sz="2000" dirty="0">
              <a:latin typeface="+mj-lt"/>
              <a:ea typeface="Calibri"/>
              <a:cs typeface="Calibri"/>
              <a:sym typeface="Calibri"/>
            </a:endParaRP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q"/>
            </a:pPr>
            <a:r>
              <a:rPr lang="en-US" sz="2000" b="1" dirty="0">
                <a:latin typeface="+mj-lt"/>
                <a:ea typeface="Calibri"/>
                <a:cs typeface="Calibri"/>
                <a:sym typeface="Calibri"/>
              </a:rPr>
              <a:t>Business Objectives</a:t>
            </a:r>
            <a:r>
              <a:rPr lang="en-US" sz="2000" dirty="0">
                <a:latin typeface="+mj-lt"/>
                <a:ea typeface="Calibri"/>
                <a:cs typeface="Calibri"/>
                <a:sym typeface="Calibri"/>
              </a:rPr>
              <a:t>: </a:t>
            </a:r>
            <a:r>
              <a:rPr lang="en-US" sz="1800" dirty="0">
                <a:latin typeface="+mn-lt"/>
                <a:ea typeface="Calibri"/>
                <a:cs typeface="Calibri"/>
                <a:sym typeface="Calibri"/>
              </a:rPr>
              <a:t>Minimize unplanned machine downtime </a:t>
            </a: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q"/>
            </a:pPr>
            <a:endParaRPr lang="en-US" sz="2000" dirty="0">
              <a:latin typeface="+mj-lt"/>
              <a:ea typeface="Calibri"/>
              <a:cs typeface="Calibri"/>
              <a:sym typeface="Calibri"/>
            </a:endParaRPr>
          </a:p>
          <a:p>
            <a:pPr marR="0" lvl="0" algn="l" rtl="0">
              <a:lnSpc>
                <a:spcPct val="100000"/>
              </a:lnSpc>
              <a:spcBef>
                <a:spcPts val="0"/>
              </a:spcBef>
              <a:spcAft>
                <a:spcPts val="0"/>
              </a:spcAft>
              <a:buClr>
                <a:srgbClr val="000000"/>
              </a:buClr>
              <a:buSzPts val="3000"/>
            </a:pPr>
            <a:endParaRPr lang="en-US" sz="2000" dirty="0">
              <a:latin typeface="+mj-lt"/>
              <a:ea typeface="Calibri"/>
              <a:cs typeface="Calibri"/>
              <a:sym typeface="Calibri"/>
            </a:endParaRP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v"/>
            </a:pPr>
            <a:r>
              <a:rPr lang="en-US" sz="2000" b="1" dirty="0">
                <a:latin typeface="+mj-lt"/>
                <a:ea typeface="Calibri"/>
                <a:cs typeface="Calibri"/>
                <a:sym typeface="Calibri"/>
              </a:rPr>
              <a:t>Project Scope:</a:t>
            </a:r>
            <a:r>
              <a:rPr lang="en-US" sz="2000" b="1" dirty="0">
                <a:latin typeface="+mn-lt"/>
                <a:ea typeface="Calibri"/>
                <a:cs typeface="Calibri"/>
                <a:sym typeface="Calibri"/>
              </a:rPr>
              <a:t> </a:t>
            </a:r>
            <a:endParaRPr lang="en-US" sz="2000" b="1" dirty="0">
              <a:latin typeface="+mj-lt"/>
              <a:ea typeface="Calibri"/>
              <a:cs typeface="Calibri"/>
              <a:sym typeface="Calibri"/>
            </a:endParaRP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q"/>
            </a:pPr>
            <a:endParaRPr lang="en-US" sz="2000" dirty="0">
              <a:latin typeface="+mj-lt"/>
              <a:ea typeface="Calibri"/>
              <a:cs typeface="Calibri"/>
              <a:sym typeface="Calibri"/>
            </a:endParaRP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q"/>
            </a:pPr>
            <a:r>
              <a:rPr lang="en-US" sz="2000" b="1" dirty="0">
                <a:latin typeface="+mj-lt"/>
                <a:ea typeface="Calibri"/>
                <a:cs typeface="Calibri"/>
                <a:sym typeface="Calibri"/>
              </a:rPr>
              <a:t>Business Constraints: </a:t>
            </a:r>
            <a:r>
              <a:rPr lang="en-US" sz="1800" dirty="0">
                <a:latin typeface="+mj-lt"/>
                <a:ea typeface="Calibri"/>
                <a:cs typeface="Calibri"/>
                <a:sym typeface="Calibri"/>
              </a:rPr>
              <a:t>Minimize  maintenance costs</a:t>
            </a:r>
          </a:p>
          <a:p>
            <a:pPr marR="0" lvl="0" algn="l" rtl="0">
              <a:lnSpc>
                <a:spcPct val="100000"/>
              </a:lnSpc>
              <a:spcBef>
                <a:spcPts val="0"/>
              </a:spcBef>
              <a:spcAft>
                <a:spcPts val="0"/>
              </a:spcAft>
              <a:buClr>
                <a:srgbClr val="000000"/>
              </a:buClr>
              <a:buSzPts val="3000"/>
            </a:pPr>
            <a:r>
              <a:rPr lang="en-US" sz="2000" dirty="0">
                <a:latin typeface="+mj-lt"/>
                <a:ea typeface="Calibri"/>
                <a:cs typeface="Calibri"/>
                <a:sym typeface="Calibri"/>
              </a:rPr>
              <a:t>                                             </a:t>
            </a:r>
            <a:r>
              <a:rPr lang="en-US" sz="1800" dirty="0">
                <a:latin typeface="+mj-lt"/>
                <a:ea typeface="Calibri"/>
                <a:cs typeface="Calibri"/>
                <a:sym typeface="Calibri"/>
              </a:rPr>
              <a:t>Maximize equipment efficiency</a:t>
            </a:r>
          </a:p>
          <a:p>
            <a:pPr marR="0" lvl="0" algn="l" rtl="0">
              <a:lnSpc>
                <a:spcPct val="100000"/>
              </a:lnSpc>
              <a:spcBef>
                <a:spcPts val="0"/>
              </a:spcBef>
              <a:spcAft>
                <a:spcPts val="0"/>
              </a:spcAft>
              <a:buClr>
                <a:srgbClr val="000000"/>
              </a:buClr>
              <a:buSzPts val="3000"/>
            </a:pPr>
            <a:r>
              <a:rPr lang="en-US" sz="2000" dirty="0">
                <a:latin typeface="+mj-lt"/>
                <a:ea typeface="Calibri"/>
                <a:cs typeface="Calibri"/>
                <a:sym typeface="Calibri"/>
              </a:rPr>
              <a:t>                                             </a:t>
            </a:r>
            <a:r>
              <a:rPr lang="en-US" sz="1800" dirty="0">
                <a:latin typeface="+mj-lt"/>
                <a:ea typeface="Calibri"/>
                <a:cs typeface="Calibri"/>
                <a:sym typeface="Calibri"/>
              </a:rPr>
              <a:t>Others</a:t>
            </a: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q"/>
            </a:pPr>
            <a:r>
              <a:rPr lang="en-US" sz="2000" b="1" dirty="0">
                <a:latin typeface="+mj-lt"/>
                <a:ea typeface="Calibri"/>
                <a:cs typeface="Calibri"/>
                <a:sym typeface="Calibri"/>
              </a:rPr>
              <a:t>Success </a:t>
            </a:r>
            <a:r>
              <a:rPr lang="en-US" sz="2000" b="1" dirty="0" err="1">
                <a:latin typeface="+mj-lt"/>
                <a:ea typeface="Calibri"/>
                <a:cs typeface="Calibri"/>
                <a:sym typeface="Calibri"/>
              </a:rPr>
              <a:t>Citeria</a:t>
            </a:r>
            <a:r>
              <a:rPr lang="en-US" sz="2000" b="1" dirty="0">
                <a:latin typeface="+mj-lt"/>
                <a:ea typeface="Calibri"/>
                <a:cs typeface="Calibri"/>
                <a:sym typeface="Calibri"/>
              </a:rPr>
              <a:t>:</a:t>
            </a:r>
          </a:p>
          <a:p>
            <a:pPr marR="0" lvl="0" algn="l" rtl="0">
              <a:lnSpc>
                <a:spcPct val="100000"/>
              </a:lnSpc>
              <a:spcBef>
                <a:spcPts val="0"/>
              </a:spcBef>
              <a:spcAft>
                <a:spcPts val="0"/>
              </a:spcAft>
              <a:buClr>
                <a:srgbClr val="000000"/>
              </a:buClr>
              <a:buSzPts val="3000"/>
            </a:pPr>
            <a:r>
              <a:rPr lang="en-US" sz="2000" dirty="0">
                <a:latin typeface="+mj-lt"/>
                <a:ea typeface="Calibri"/>
                <a:cs typeface="Calibri"/>
                <a:sym typeface="Calibri"/>
              </a:rPr>
              <a:t>  </a:t>
            </a: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Ø"/>
            </a:pPr>
            <a:r>
              <a:rPr lang="en-US" sz="2000" b="1" dirty="0">
                <a:latin typeface="+mj-lt"/>
                <a:ea typeface="Calibri"/>
                <a:cs typeface="Calibri"/>
                <a:sym typeface="Calibri"/>
              </a:rPr>
              <a:t>Business Success Criteria</a:t>
            </a:r>
            <a:r>
              <a:rPr lang="en-US" sz="2000" dirty="0">
                <a:latin typeface="+mj-lt"/>
                <a:ea typeface="Calibri"/>
                <a:cs typeface="Calibri"/>
                <a:sym typeface="Calibri"/>
              </a:rPr>
              <a:t>: </a:t>
            </a:r>
            <a:r>
              <a:rPr lang="en-US" sz="1800" dirty="0">
                <a:latin typeface="+mj-lt"/>
                <a:ea typeface="Calibri"/>
                <a:cs typeface="Calibri"/>
                <a:sym typeface="Calibri"/>
              </a:rPr>
              <a:t>Reduce unplanned downtime by at least 10%.</a:t>
            </a:r>
          </a:p>
          <a:p>
            <a:pPr marL="342900" marR="0" lvl="0" indent="-342900" algn="l" rtl="0">
              <a:lnSpc>
                <a:spcPct val="100000"/>
              </a:lnSpc>
              <a:spcBef>
                <a:spcPts val="0"/>
              </a:spcBef>
              <a:spcAft>
                <a:spcPts val="0"/>
              </a:spcAft>
              <a:buClr>
                <a:srgbClr val="000000"/>
              </a:buClr>
              <a:buSzPts val="3000"/>
              <a:buFont typeface="Wingdings" panose="05000000000000000000" pitchFamily="2" charset="2"/>
              <a:buChar char="Ø"/>
            </a:pPr>
            <a:r>
              <a:rPr lang="en-US" sz="2000" b="1" dirty="0">
                <a:latin typeface="+mj-lt"/>
                <a:ea typeface="Calibri"/>
                <a:cs typeface="Calibri"/>
                <a:sym typeface="Calibri"/>
              </a:rPr>
              <a:t>Economic Success </a:t>
            </a:r>
            <a:r>
              <a:rPr lang="en-US" sz="2000" dirty="0">
                <a:latin typeface="+mj-lt"/>
                <a:ea typeface="Calibri"/>
                <a:cs typeface="Calibri"/>
                <a:sym typeface="Calibri"/>
              </a:rPr>
              <a:t>: </a:t>
            </a:r>
            <a:r>
              <a:rPr lang="en-US" sz="1800" dirty="0">
                <a:latin typeface="+mj-lt"/>
                <a:ea typeface="Calibri"/>
                <a:cs typeface="Calibri"/>
                <a:sym typeface="Calibri"/>
              </a:rPr>
              <a:t>Achieve cost savings of at least $ 1 million</a:t>
            </a:r>
            <a:r>
              <a:rPr lang="en-US" sz="2000" dirty="0">
                <a:latin typeface="+mj-lt"/>
                <a:ea typeface="Calibri"/>
                <a:cs typeface="Calibri"/>
                <a:sym typeface="Calibri"/>
              </a:rPr>
              <a:t>.</a:t>
            </a:r>
            <a:br>
              <a:rPr lang="en-US" sz="2000" dirty="0">
                <a:latin typeface="+mj-lt"/>
                <a:ea typeface="Calibri"/>
                <a:cs typeface="Calibri"/>
                <a:sym typeface="Calibri"/>
              </a:rPr>
            </a:b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mj-lt"/>
              <a:ea typeface="Calibri"/>
              <a:cs typeface="Calibri"/>
              <a:sym typeface="Calibri"/>
            </a:endParaRPr>
          </a:p>
        </p:txBody>
      </p:sp>
      <p:sp>
        <p:nvSpPr>
          <p:cNvPr id="100" name="Google Shape;100;gf3a8d4be09_2_92"/>
          <p:cNvSpPr txBox="1"/>
          <p:nvPr/>
        </p:nvSpPr>
        <p:spPr>
          <a:xfrm>
            <a:off x="-1070984" y="27248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5" name="Picture 4">
            <a:extLst>
              <a:ext uri="{FF2B5EF4-FFF2-40B4-BE49-F238E27FC236}">
                <a16:creationId xmlns:a16="http://schemas.microsoft.com/office/drawing/2014/main" id="{B88B4C93-1F90-1842-052C-102580AB76D9}"/>
              </a:ext>
            </a:extLst>
          </p:cNvPr>
          <p:cNvPicPr>
            <a:picLocks noChangeAspect="1"/>
          </p:cNvPicPr>
          <p:nvPr/>
        </p:nvPicPr>
        <p:blipFill>
          <a:blip r:embed="rId4"/>
          <a:stretch>
            <a:fillRect/>
          </a:stretch>
        </p:blipFill>
        <p:spPr>
          <a:xfrm>
            <a:off x="6744929" y="2697961"/>
            <a:ext cx="4894620" cy="27884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9B76-EB26-EC1A-5B01-E58B55E50FDD}"/>
              </a:ext>
            </a:extLst>
          </p:cNvPr>
          <p:cNvSpPr>
            <a:spLocks noGrp="1"/>
          </p:cNvSpPr>
          <p:nvPr>
            <p:ph type="title"/>
          </p:nvPr>
        </p:nvSpPr>
        <p:spPr>
          <a:xfrm>
            <a:off x="838200" y="365126"/>
            <a:ext cx="10515600" cy="770656"/>
          </a:xfrm>
        </p:spPr>
        <p:txBody>
          <a:bodyPr/>
          <a:lstStyle/>
          <a:p>
            <a:r>
              <a:rPr lang="en-US" sz="4400" b="0" i="0" u="none" strike="noStrike" cap="none" dirty="0">
                <a:solidFill>
                  <a:schemeClr val="dk1"/>
                </a:solidFill>
                <a:latin typeface="Times New Roman"/>
                <a:ea typeface="Times New Roman"/>
                <a:cs typeface="Times New Roman"/>
                <a:sym typeface="Times New Roman"/>
              </a:rPr>
              <a:t>Project Architecture - Data F</a:t>
            </a:r>
            <a:r>
              <a:rPr lang="en-US" sz="4400" dirty="0">
                <a:solidFill>
                  <a:schemeClr val="dk1"/>
                </a:solidFill>
                <a:latin typeface="Times New Roman"/>
                <a:ea typeface="Times New Roman"/>
                <a:cs typeface="Times New Roman"/>
                <a:sym typeface="Times New Roman"/>
              </a:rPr>
              <a:t>low Diagram</a:t>
            </a:r>
            <a:endParaRPr lang="en-IN" dirty="0"/>
          </a:p>
        </p:txBody>
      </p:sp>
      <p:sp>
        <p:nvSpPr>
          <p:cNvPr id="3" name="Text Placeholder 2">
            <a:extLst>
              <a:ext uri="{FF2B5EF4-FFF2-40B4-BE49-F238E27FC236}">
                <a16:creationId xmlns:a16="http://schemas.microsoft.com/office/drawing/2014/main" id="{2C8C03F0-ADCC-85C6-BB8C-59A7600DFD7E}"/>
              </a:ext>
            </a:extLst>
          </p:cNvPr>
          <p:cNvSpPr>
            <a:spLocks noGrp="1"/>
          </p:cNvSpPr>
          <p:nvPr>
            <p:ph type="body" idx="1"/>
          </p:nvPr>
        </p:nvSpPr>
        <p:spPr>
          <a:xfrm>
            <a:off x="838200" y="1135783"/>
            <a:ext cx="10515600" cy="5041182"/>
          </a:xfrm>
        </p:spPr>
        <p:txBody>
          <a:bodyPr/>
          <a:lstStyle/>
          <a:p>
            <a:endParaRPr lang="en-IN" dirty="0"/>
          </a:p>
        </p:txBody>
      </p:sp>
      <p:pic>
        <p:nvPicPr>
          <p:cNvPr id="5" name="Picture 4" descr="A screen shot of a computer">
            <a:extLst>
              <a:ext uri="{FF2B5EF4-FFF2-40B4-BE49-F238E27FC236}">
                <a16:creationId xmlns:a16="http://schemas.microsoft.com/office/drawing/2014/main" id="{F20BC556-C147-9E2F-0886-B62712C85828}"/>
              </a:ext>
            </a:extLst>
          </p:cNvPr>
          <p:cNvPicPr>
            <a:picLocks noChangeAspect="1"/>
          </p:cNvPicPr>
          <p:nvPr/>
        </p:nvPicPr>
        <p:blipFill>
          <a:blip r:embed="rId2"/>
          <a:stretch>
            <a:fillRect/>
          </a:stretch>
        </p:blipFill>
        <p:spPr>
          <a:xfrm>
            <a:off x="943778" y="3773102"/>
            <a:ext cx="10048273" cy="2319689"/>
          </a:xfrm>
          <a:prstGeom prst="rect">
            <a:avLst/>
          </a:prstGeom>
        </p:spPr>
      </p:pic>
      <p:pic>
        <p:nvPicPr>
          <p:cNvPr id="7" name="Picture 6">
            <a:extLst>
              <a:ext uri="{FF2B5EF4-FFF2-40B4-BE49-F238E27FC236}">
                <a16:creationId xmlns:a16="http://schemas.microsoft.com/office/drawing/2014/main" id="{3B4D75AA-EEBB-F3FB-6424-1326050740B3}"/>
              </a:ext>
            </a:extLst>
          </p:cNvPr>
          <p:cNvPicPr>
            <a:picLocks noChangeAspect="1"/>
          </p:cNvPicPr>
          <p:nvPr/>
        </p:nvPicPr>
        <p:blipFill>
          <a:blip r:embed="rId3"/>
          <a:stretch>
            <a:fillRect/>
          </a:stretch>
        </p:blipFill>
        <p:spPr>
          <a:xfrm>
            <a:off x="943777" y="1318662"/>
            <a:ext cx="9836517" cy="2319689"/>
          </a:xfrm>
          <a:prstGeom prst="rect">
            <a:avLst/>
          </a:prstGeom>
        </p:spPr>
      </p:pic>
    </p:spTree>
    <p:extLst>
      <p:ext uri="{BB962C8B-B14F-4D97-AF65-F5344CB8AC3E}">
        <p14:creationId xmlns:p14="http://schemas.microsoft.com/office/powerpoint/2010/main" val="158650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77836"/>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349044" y="1101140"/>
            <a:ext cx="11493911" cy="94179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2000" b="1" dirty="0">
                <a:latin typeface="+mj-lt"/>
                <a:ea typeface="Calibri"/>
                <a:cs typeface="Calibri"/>
                <a:sym typeface="Calibri"/>
              </a:rPr>
              <a:t>Column Description</a:t>
            </a:r>
            <a:r>
              <a:rPr lang="en-US" sz="2000" dirty="0">
                <a:latin typeface="+mj-lt"/>
                <a:ea typeface="Calibri"/>
                <a:cs typeface="Calibri"/>
                <a:sym typeface="Calibri"/>
              </a:rPr>
              <a:t>:</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&lt;class '</a:t>
            </a:r>
            <a:r>
              <a:rPr lang="en-US" sz="2000" dirty="0" err="1">
                <a:latin typeface="Calibri"/>
                <a:ea typeface="Calibri"/>
                <a:cs typeface="Calibri"/>
                <a:sym typeface="Calibri"/>
              </a:rPr>
              <a:t>pandas.core.frame.DataFrame</a:t>
            </a:r>
            <a:r>
              <a:rPr lang="en-US" sz="2000" dirty="0">
                <a:latin typeface="Calibri"/>
                <a:ea typeface="Calibri"/>
                <a:cs typeface="Calibri"/>
                <a:sym typeface="Calibri"/>
              </a:rPr>
              <a:t>'&gt;</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Index: 2381 entries, 0 to 2499</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Data columns (total 16 columns):</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   Column                           Non-Null Count  </a:t>
            </a:r>
            <a:r>
              <a:rPr lang="en-US" sz="2000" dirty="0" err="1">
                <a:latin typeface="Calibri"/>
                <a:ea typeface="Calibri"/>
                <a:cs typeface="Calibri"/>
                <a:sym typeface="Calibri"/>
              </a:rPr>
              <a:t>Dtype</a:t>
            </a:r>
            <a:r>
              <a:rPr lang="en-US" sz="2000" dirty="0">
                <a:latin typeface="Calibri"/>
                <a:ea typeface="Calibri"/>
                <a:cs typeface="Calibri"/>
                <a:sym typeface="Calibri"/>
              </a:rPr>
              <a:t>                   #     Column                            Non-Null Count </a:t>
            </a:r>
            <a:r>
              <a:rPr lang="en-US" sz="2000" dirty="0" err="1">
                <a:latin typeface="Calibri"/>
                <a:ea typeface="Calibri"/>
                <a:cs typeface="Calibri"/>
                <a:sym typeface="Calibri"/>
              </a:rPr>
              <a:t>Dtype</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0   Date                             2381 non-null   object                      11     </a:t>
            </a:r>
            <a:r>
              <a:rPr lang="en-US" sz="2000" dirty="0" err="1">
                <a:latin typeface="Calibri"/>
                <a:ea typeface="Calibri"/>
                <a:cs typeface="Calibri"/>
                <a:sym typeface="Calibri"/>
              </a:rPr>
              <a:t>Spindle_Speed</a:t>
            </a:r>
            <a:r>
              <a:rPr lang="en-US" sz="2000" dirty="0">
                <a:latin typeface="Calibri"/>
                <a:ea typeface="Calibri"/>
                <a:cs typeface="Calibri"/>
                <a:sym typeface="Calibri"/>
              </a:rPr>
              <a:t>(RPM) 2381 non-null   float64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1   </a:t>
            </a:r>
            <a:r>
              <a:rPr lang="en-US" sz="2000" dirty="0" err="1">
                <a:latin typeface="Calibri"/>
                <a:ea typeface="Calibri"/>
                <a:cs typeface="Calibri"/>
                <a:sym typeface="Calibri"/>
              </a:rPr>
              <a:t>Machine_ID</a:t>
            </a:r>
            <a:r>
              <a:rPr lang="en-US" sz="2000" dirty="0">
                <a:latin typeface="Calibri"/>
                <a:ea typeface="Calibri"/>
                <a:cs typeface="Calibri"/>
                <a:sym typeface="Calibri"/>
              </a:rPr>
              <a:t>                       2381 non-null   object               12     Voltage(volts)              2381 non-null   float64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2   </a:t>
            </a:r>
            <a:r>
              <a:rPr lang="en-US" sz="2000" dirty="0" err="1">
                <a:latin typeface="Calibri"/>
                <a:ea typeface="Calibri"/>
                <a:cs typeface="Calibri"/>
                <a:sym typeface="Calibri"/>
              </a:rPr>
              <a:t>Assembly_Line_No</a:t>
            </a:r>
            <a:r>
              <a:rPr lang="en-US" sz="2000" dirty="0">
                <a:latin typeface="Calibri"/>
                <a:ea typeface="Calibri"/>
                <a:cs typeface="Calibri"/>
                <a:sym typeface="Calibri"/>
              </a:rPr>
              <a:t>                 2381 non-null   object         13     Torque(Nm)                 2381 non-null   float64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3   </a:t>
            </a:r>
            <a:r>
              <a:rPr lang="en-US" sz="2000" dirty="0" err="1">
                <a:latin typeface="Calibri"/>
                <a:ea typeface="Calibri"/>
                <a:cs typeface="Calibri"/>
                <a:sym typeface="Calibri"/>
              </a:rPr>
              <a:t>Hydraulic_Pressure</a:t>
            </a:r>
            <a:r>
              <a:rPr lang="en-US" sz="2000" dirty="0">
                <a:latin typeface="Calibri"/>
                <a:ea typeface="Calibri"/>
                <a:cs typeface="Calibri"/>
                <a:sym typeface="Calibri"/>
              </a:rPr>
              <a:t>(bar)          2381 non-null   float64     14      Cutting(</a:t>
            </a:r>
            <a:r>
              <a:rPr lang="en-US" sz="2000" dirty="0" err="1">
                <a:latin typeface="Calibri"/>
                <a:ea typeface="Calibri"/>
                <a:cs typeface="Calibri"/>
                <a:sym typeface="Calibri"/>
              </a:rPr>
              <a:t>kN</a:t>
            </a:r>
            <a:r>
              <a:rPr lang="en-US" sz="2000" dirty="0">
                <a:latin typeface="Calibri"/>
                <a:ea typeface="Calibri"/>
                <a:cs typeface="Calibri"/>
                <a:sym typeface="Calibri"/>
              </a:rPr>
              <a:t>)                  2381 non-null   float64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4   </a:t>
            </a:r>
            <a:r>
              <a:rPr lang="en-US" sz="2000" dirty="0" err="1">
                <a:latin typeface="Calibri"/>
                <a:ea typeface="Calibri"/>
                <a:cs typeface="Calibri"/>
                <a:sym typeface="Calibri"/>
              </a:rPr>
              <a:t>Coolant_Pressure</a:t>
            </a:r>
            <a:r>
              <a:rPr lang="en-US" sz="2000" dirty="0">
                <a:latin typeface="Calibri"/>
                <a:ea typeface="Calibri"/>
                <a:cs typeface="Calibri"/>
                <a:sym typeface="Calibri"/>
              </a:rPr>
              <a:t>(bar)            2381 non-null   float64       15     Downtime                    2381 non-null   object</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5   </a:t>
            </a:r>
            <a:r>
              <a:rPr lang="en-US" sz="2000" dirty="0" err="1">
                <a:latin typeface="Calibri"/>
                <a:ea typeface="Calibri"/>
                <a:cs typeface="Calibri"/>
                <a:sym typeface="Calibri"/>
              </a:rPr>
              <a:t>Air_System_Pressure</a:t>
            </a:r>
            <a:r>
              <a:rPr lang="en-US" sz="2000" dirty="0">
                <a:latin typeface="Calibri"/>
                <a:ea typeface="Calibri"/>
                <a:cs typeface="Calibri"/>
                <a:sym typeface="Calibri"/>
              </a:rPr>
              <a:t>(bar)         2381 non-null   float64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6   </a:t>
            </a:r>
            <a:r>
              <a:rPr lang="en-US" sz="2000" dirty="0" err="1">
                <a:latin typeface="Calibri"/>
                <a:ea typeface="Calibri"/>
                <a:cs typeface="Calibri"/>
                <a:sym typeface="Calibri"/>
              </a:rPr>
              <a:t>Coolant_Temperature</a:t>
            </a:r>
            <a:r>
              <a:rPr lang="en-US" sz="2000" dirty="0">
                <a:latin typeface="Calibri"/>
                <a:ea typeface="Calibri"/>
                <a:cs typeface="Calibri"/>
                <a:sym typeface="Calibri"/>
              </a:rPr>
              <a:t>              2381 non-null   float64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7   </a:t>
            </a:r>
            <a:r>
              <a:rPr lang="en-US" sz="2000" dirty="0" err="1">
                <a:latin typeface="Calibri"/>
                <a:ea typeface="Calibri"/>
                <a:cs typeface="Calibri"/>
                <a:sym typeface="Calibri"/>
              </a:rPr>
              <a:t>Hydraulic_Oil_Temperature</a:t>
            </a:r>
            <a:r>
              <a:rPr lang="en-US" sz="2000" dirty="0">
                <a:latin typeface="Calibri"/>
                <a:ea typeface="Calibri"/>
                <a:cs typeface="Calibri"/>
                <a:sym typeface="Calibri"/>
              </a:rPr>
              <a:t>(°C)    2381 non-null   float64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8   </a:t>
            </a:r>
            <a:r>
              <a:rPr lang="en-US" sz="2000" dirty="0" err="1">
                <a:latin typeface="Calibri"/>
                <a:ea typeface="Calibri"/>
                <a:cs typeface="Calibri"/>
                <a:sym typeface="Calibri"/>
              </a:rPr>
              <a:t>Spindle_Bearing_Temperature</a:t>
            </a:r>
            <a:r>
              <a:rPr lang="en-US" sz="2000" dirty="0">
                <a:latin typeface="Calibri"/>
                <a:ea typeface="Calibri"/>
                <a:cs typeface="Calibri"/>
                <a:sym typeface="Calibri"/>
              </a:rPr>
              <a:t>(°C)  2381 non-null   float64                         </a:t>
            </a:r>
            <a:r>
              <a:rPr lang="en-US" sz="2000" dirty="0" err="1">
                <a:latin typeface="Calibri"/>
                <a:ea typeface="Calibri"/>
                <a:cs typeface="Calibri"/>
                <a:sym typeface="Calibri"/>
              </a:rPr>
              <a:t>dtypes</a:t>
            </a:r>
            <a:r>
              <a:rPr lang="en-US" sz="2000" dirty="0">
                <a:latin typeface="Calibri"/>
                <a:ea typeface="Calibri"/>
                <a:cs typeface="Calibri"/>
                <a:sym typeface="Calibri"/>
              </a:rPr>
              <a:t>: float64(12), object(4)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9   </a:t>
            </a:r>
            <a:r>
              <a:rPr lang="en-US" sz="2000" dirty="0" err="1">
                <a:latin typeface="Calibri"/>
                <a:ea typeface="Calibri"/>
                <a:cs typeface="Calibri"/>
                <a:sym typeface="Calibri"/>
              </a:rPr>
              <a:t>Spindle_Vibration</a:t>
            </a:r>
            <a:r>
              <a:rPr lang="en-US" sz="2000" dirty="0">
                <a:latin typeface="Calibri"/>
                <a:ea typeface="Calibri"/>
                <a:cs typeface="Calibri"/>
                <a:sym typeface="Calibri"/>
              </a:rPr>
              <a:t>(µm)            2381 non-null   float64</a:t>
            </a:r>
          </a:p>
          <a:p>
            <a:pPr marL="0" marR="0" lvl="0" indent="0" algn="l" rtl="0">
              <a:lnSpc>
                <a:spcPct val="100000"/>
              </a:lnSpc>
              <a:spcBef>
                <a:spcPts val="0"/>
              </a:spcBef>
              <a:spcAft>
                <a:spcPts val="0"/>
              </a:spcAft>
              <a:buClr>
                <a:srgbClr val="000000"/>
              </a:buClr>
              <a:buSzPts val="3000"/>
              <a:buFont typeface="Arial"/>
              <a:buNone/>
            </a:pPr>
            <a:r>
              <a:rPr lang="en-US" sz="2000" dirty="0">
                <a:latin typeface="Calibri"/>
                <a:ea typeface="Calibri"/>
                <a:cs typeface="Calibri"/>
                <a:sym typeface="Calibri"/>
              </a:rPr>
              <a:t> 10  </a:t>
            </a:r>
            <a:r>
              <a:rPr lang="en-US" sz="2000" dirty="0" err="1">
                <a:latin typeface="Calibri"/>
                <a:ea typeface="Calibri"/>
                <a:cs typeface="Calibri"/>
                <a:sym typeface="Calibri"/>
              </a:rPr>
              <a:t>Tool_Vibration</a:t>
            </a:r>
            <a:r>
              <a:rPr lang="en-US" sz="2000" dirty="0">
                <a:latin typeface="Calibri"/>
                <a:ea typeface="Calibri"/>
                <a:cs typeface="Calibri"/>
                <a:sym typeface="Calibri"/>
              </a:rPr>
              <a:t>(µm)               2381 non-null   float64</a:t>
            </a:r>
            <a:br>
              <a:rPr lang="en-US" sz="2000" dirty="0">
                <a:latin typeface="Calibri"/>
                <a:ea typeface="Calibri"/>
                <a:cs typeface="Calibri"/>
                <a:sym typeface="Calibri"/>
              </a:rPr>
            </a:b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endParaRPr lang="en-US" sz="2000" dirty="0">
              <a:latin typeface="Calibri"/>
              <a:ea typeface="Calibri"/>
              <a:cs typeface="Calibri"/>
              <a:sym typeface="Calibri"/>
            </a:endParaRPr>
          </a:p>
        </p:txBody>
      </p:sp>
      <p:sp>
        <p:nvSpPr>
          <p:cNvPr id="100" name="Google Shape;100;gf3a8d4be09_2_92"/>
          <p:cNvSpPr txBox="1"/>
          <p:nvPr/>
        </p:nvSpPr>
        <p:spPr>
          <a:xfrm>
            <a:off x="-1070984" y="27248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dirty="0">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extLst>
      <p:ext uri="{BB962C8B-B14F-4D97-AF65-F5344CB8AC3E}">
        <p14:creationId xmlns:p14="http://schemas.microsoft.com/office/powerpoint/2010/main" val="183142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609599" y="1181099"/>
            <a:ext cx="5324671" cy="461661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8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800" b="0" i="0" u="none" strike="noStrike" cap="none" dirty="0">
                <a:solidFill>
                  <a:srgbClr val="000000"/>
                </a:solidFill>
                <a:latin typeface="Calibri"/>
                <a:ea typeface="Calibri"/>
                <a:cs typeface="Calibri"/>
                <a:sym typeface="Calibri"/>
              </a:rPr>
              <a:t>Coolant temperature prone to outliers, high variation, positively skewed, </a:t>
            </a:r>
            <a:r>
              <a:rPr lang="en-IN" sz="1800" b="0" i="0" u="none" strike="noStrike" cap="none" dirty="0" err="1">
                <a:solidFill>
                  <a:srgbClr val="000000"/>
                </a:solidFill>
                <a:latin typeface="Calibri"/>
                <a:ea typeface="Calibri"/>
                <a:cs typeface="Calibri"/>
                <a:sym typeface="Calibri"/>
              </a:rPr>
              <a:t>leptokuritic</a:t>
            </a:r>
            <a:endParaRPr lang="en-IN"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800" dirty="0">
                <a:latin typeface="Calibri"/>
                <a:ea typeface="Calibri"/>
                <a:cs typeface="Calibri"/>
                <a:sym typeface="Calibri"/>
              </a:rPr>
              <a:t>Hydraulic oil temperatures stable, unaffected by outliers, low variation, negatively skewed, mesokurtic.</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800" dirty="0">
                <a:latin typeface="Calibri"/>
                <a:ea typeface="Calibri"/>
                <a:cs typeface="Calibri"/>
                <a:sym typeface="Calibri"/>
              </a:rPr>
              <a:t>Spindle bearing temperature: stable, variable, negatively skewed</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800" b="0" i="0" u="none" strike="noStrike" cap="none" dirty="0">
                <a:solidFill>
                  <a:srgbClr val="000000"/>
                </a:solidFill>
                <a:latin typeface="Calibri"/>
                <a:ea typeface="Calibri"/>
                <a:cs typeface="Calibri"/>
                <a:sym typeface="Calibri"/>
              </a:rPr>
              <a:t>Spindle variation resilient to outliers</a:t>
            </a:r>
            <a:r>
              <a:rPr lang="en-IN" sz="1800" dirty="0">
                <a:latin typeface="Calibri"/>
                <a:ea typeface="Calibri"/>
                <a:cs typeface="Calibri"/>
                <a:sym typeface="Calibri"/>
              </a:rPr>
              <a:t>, highly variable</a:t>
            </a:r>
            <a:br>
              <a:rPr lang="en-IN" sz="1800" dirty="0">
                <a:latin typeface="Calibri"/>
                <a:ea typeface="Calibri"/>
                <a:cs typeface="Calibri"/>
                <a:sym typeface="Calibri"/>
              </a:rPr>
            </a:br>
            <a:r>
              <a:rPr lang="en-IN" sz="1800" dirty="0">
                <a:latin typeface="Calibri"/>
                <a:ea typeface="Calibri"/>
                <a:cs typeface="Calibri"/>
                <a:sym typeface="Calibri"/>
              </a:rPr>
              <a:t>positively skewed, mesokurtic data</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800" dirty="0">
                <a:latin typeface="Calibri"/>
                <a:ea typeface="Calibri"/>
                <a:cs typeface="Calibri"/>
                <a:sym typeface="Calibri"/>
              </a:rPr>
              <a:t>Measures of Central Tendency: Mean, Median and Mode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800" dirty="0">
                <a:latin typeface="Calibri"/>
                <a:ea typeface="Calibri"/>
                <a:cs typeface="Calibri"/>
                <a:sym typeface="Calibri"/>
              </a:rPr>
              <a:t>Measures of Dispersion: Variance, Standard Deviation and Range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IN" sz="1800" dirty="0">
                <a:latin typeface="Calibri"/>
                <a:ea typeface="Calibri"/>
                <a:cs typeface="Calibri"/>
                <a:sym typeface="Calibri"/>
              </a:rPr>
              <a:t>Skewness, Kurtosis and Correlation </a:t>
            </a:r>
          </a:p>
        </p:txBody>
      </p:sp>
      <p:sp>
        <p:nvSpPr>
          <p:cNvPr id="115" name="Google Shape;115;p25"/>
          <p:cNvSpPr txBox="1"/>
          <p:nvPr/>
        </p:nvSpPr>
        <p:spPr>
          <a:xfrm>
            <a:off x="3248125" y="2086075"/>
            <a:ext cx="8991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latin typeface="Arial"/>
                <a:ea typeface="Arial"/>
                <a:cs typeface="Arial"/>
                <a:sym typeface="Arial"/>
              </a:rPr>
              <a:t>Statistical Insights</a:t>
            </a:r>
            <a:endParaRPr sz="1400" b="1" i="0" u="sng" strike="noStrike" cap="none" dirty="0">
              <a:solidFill>
                <a:srgbClr val="000000"/>
              </a:solidFill>
              <a:latin typeface="Arial"/>
              <a:ea typeface="Arial"/>
              <a:cs typeface="Arial"/>
              <a:sym typeface="Arial"/>
            </a:endParaRPr>
          </a:p>
        </p:txBody>
      </p:sp>
      <p:sp>
        <p:nvSpPr>
          <p:cNvPr id="122" name="Google Shape;122;p25"/>
          <p:cNvSpPr txBox="1"/>
          <p:nvPr/>
        </p:nvSpPr>
        <p:spPr>
          <a:xfrm>
            <a:off x="6187475" y="1175021"/>
            <a:ext cx="5374433" cy="48936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dirty="0">
                <a:solidFill>
                  <a:srgbClr val="000000"/>
                </a:solidFill>
                <a:latin typeface="Arial"/>
                <a:ea typeface="Arial"/>
                <a:cs typeface="Arial"/>
                <a:sym typeface="Arial"/>
              </a:rPr>
              <a:t>Business Insights</a:t>
            </a:r>
          </a:p>
          <a:p>
            <a:pPr marL="0" marR="0" lvl="0" indent="0" algn="ctr" rtl="0">
              <a:lnSpc>
                <a:spcPct val="100000"/>
              </a:lnSpc>
              <a:spcBef>
                <a:spcPts val="0"/>
              </a:spcBef>
              <a:spcAft>
                <a:spcPts val="0"/>
              </a:spcAft>
              <a:buNone/>
            </a:pPr>
            <a:endParaRPr lang="en-US" b="1" u="sng" dirty="0"/>
          </a:p>
          <a:p>
            <a:pPr marL="0" marR="0" lvl="0" indent="0" algn="ctr" rtl="0">
              <a:lnSpc>
                <a:spcPct val="100000"/>
              </a:lnSpc>
              <a:spcBef>
                <a:spcPts val="0"/>
              </a:spcBef>
              <a:spcAft>
                <a:spcPts val="0"/>
              </a:spcAft>
              <a:buNone/>
            </a:pPr>
            <a:endParaRPr lang="en-US" b="1" u="sng" dirty="0"/>
          </a:p>
          <a:p>
            <a:pPr marL="285750" marR="0" lvl="0" indent="-285750" rtl="0">
              <a:lnSpc>
                <a:spcPct val="100000"/>
              </a:lnSpc>
              <a:spcBef>
                <a:spcPts val="0"/>
              </a:spcBef>
              <a:spcAft>
                <a:spcPts val="0"/>
              </a:spcAft>
              <a:buFont typeface="Arial" panose="020B0604020202020204" pitchFamily="34" charset="0"/>
              <a:buChar char="•"/>
            </a:pPr>
            <a:r>
              <a:rPr lang="en-US" sz="1800" i="0" strike="noStrike" cap="none" dirty="0">
                <a:solidFill>
                  <a:srgbClr val="000000"/>
                </a:solidFill>
                <a:latin typeface="Calibri" panose="020F0502020204030204" pitchFamily="34" charset="0"/>
                <a:cs typeface="Calibri" panose="020F0502020204030204" pitchFamily="34" charset="0"/>
                <a:sym typeface="Arial"/>
              </a:rPr>
              <a:t>Regular maintenance is needed to keep hydraulic pressure within the optimal range to prevent machinery breakdowns</a:t>
            </a:r>
          </a:p>
          <a:p>
            <a:pPr marL="285750" marR="0" lvl="0" indent="-285750" rtl="0">
              <a:lnSpc>
                <a:spcPct val="100000"/>
              </a:lnSpc>
              <a:spcBef>
                <a:spcPts val="0"/>
              </a:spcBef>
              <a:spcAft>
                <a:spcPts val="0"/>
              </a:spcAft>
              <a:buFont typeface="Arial" panose="020B0604020202020204" pitchFamily="34" charset="0"/>
              <a:buChar char="•"/>
            </a:pPr>
            <a:r>
              <a:rPr lang="en-US" sz="1800" i="0" strike="noStrike" cap="none" dirty="0">
                <a:solidFill>
                  <a:srgbClr val="000000"/>
                </a:solidFill>
                <a:latin typeface="Calibri" panose="020F0502020204030204" pitchFamily="34" charset="0"/>
                <a:cs typeface="Calibri" panose="020F0502020204030204" pitchFamily="34" charset="0"/>
                <a:sym typeface="Arial"/>
              </a:rPr>
              <a:t> Monitoring spindle speed is crucial for identifying when machines are operating outside their optimal performance range.</a:t>
            </a:r>
          </a:p>
          <a:p>
            <a:pPr marL="285750" marR="0" lvl="0" indent="-285750" rtl="0">
              <a:lnSpc>
                <a:spcPct val="100000"/>
              </a:lnSpc>
              <a:spcBef>
                <a:spcPts val="0"/>
              </a:spcBef>
              <a:spcAft>
                <a:spcPts val="0"/>
              </a:spcAft>
              <a:buFont typeface="Arial" panose="020B0604020202020204" pitchFamily="34" charset="0"/>
              <a:buChar char="•"/>
            </a:pPr>
            <a:r>
              <a:rPr lang="en-US" sz="1800" i="0" strike="noStrike" cap="none" dirty="0">
                <a:solidFill>
                  <a:srgbClr val="000000"/>
                </a:solidFill>
                <a:latin typeface="Calibri" panose="020F0502020204030204" pitchFamily="34" charset="0"/>
                <a:cs typeface="Calibri" panose="020F0502020204030204" pitchFamily="34" charset="0"/>
                <a:sym typeface="Arial"/>
              </a:rPr>
              <a:t>Ensuring air system pressure stays within safe limits is essential to avoid operational hazards and ensure worker safety.</a:t>
            </a:r>
          </a:p>
          <a:p>
            <a:pPr marL="285750" marR="0" lvl="0" indent="-285750" rtl="0">
              <a:lnSpc>
                <a:spcPct val="100000"/>
              </a:lnSpc>
              <a:spcBef>
                <a:spcPts val="0"/>
              </a:spcBef>
              <a:spcAft>
                <a:spcPts val="0"/>
              </a:spcAft>
              <a:buFont typeface="Arial" panose="020B0604020202020204" pitchFamily="34" charset="0"/>
              <a:buChar char="•"/>
            </a:pPr>
            <a:r>
              <a:rPr lang="en-US" sz="1800" i="0" strike="noStrike" cap="none" dirty="0">
                <a:solidFill>
                  <a:srgbClr val="000000"/>
                </a:solidFill>
                <a:latin typeface="Calibri" panose="020F0502020204030204" pitchFamily="34" charset="0"/>
                <a:cs typeface="Calibri" panose="020F0502020204030204" pitchFamily="34" charset="0"/>
                <a:sym typeface="Arial"/>
              </a:rPr>
              <a:t>Tracking voltage usage can help identify opportunities for improving energy efficiency and reducing operational costs.</a:t>
            </a:r>
            <a:endParaRPr lang="en-US" sz="1800" dirty="0">
              <a:latin typeface="Calibri" panose="020F0502020204030204" pitchFamily="34" charset="0"/>
              <a:cs typeface="Calibri" panose="020F050202020403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800" i="0" strike="noStrike" cap="none" dirty="0">
                <a:solidFill>
                  <a:srgbClr val="000000"/>
                </a:solidFill>
                <a:latin typeface="Calibri" panose="020F0502020204030204" pitchFamily="34" charset="0"/>
                <a:cs typeface="Calibri" panose="020F0502020204030204" pitchFamily="34" charset="0"/>
                <a:sym typeface="Arial"/>
              </a:rPr>
              <a:t>Comparing performance metrics across different assembly lines can identify best practices and areas for efficiency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sp>
        <p:nvSpPr>
          <p:cNvPr id="129" name="Google Shape;129;p30"/>
          <p:cNvSpPr txBox="1"/>
          <p:nvPr/>
        </p:nvSpPr>
        <p:spPr>
          <a:xfrm>
            <a:off x="297426" y="946970"/>
            <a:ext cx="11530780" cy="67710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b="1" dirty="0">
                <a:latin typeface="+mn-lt"/>
                <a:ea typeface="Calibri"/>
                <a:cs typeface="Calibri"/>
                <a:sym typeface="Calibri"/>
              </a:rPr>
              <a:t>Steps for Data Preprocessing steps:</a:t>
            </a:r>
            <a:br>
              <a:rPr lang="en-US" dirty="0">
                <a:latin typeface="Calibri"/>
                <a:ea typeface="Calibri"/>
                <a:cs typeface="Calibri"/>
                <a:sym typeface="Calibri"/>
              </a:rPr>
            </a:br>
            <a:endParaRPr lang="en-US"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US"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Data Cleansing / Data Preparation: Converting ‘Date’ to datetime and ‘Downtime’ to numeric</a:t>
            </a:r>
          </a:p>
          <a:p>
            <a:pPr marL="457200" marR="0" lvl="0" indent="-457200" algn="l" rtl="0">
              <a:lnSpc>
                <a:spcPct val="100000"/>
              </a:lnSpc>
              <a:spcBef>
                <a:spcPts val="0"/>
              </a:spcBef>
              <a:spcAft>
                <a:spcPts val="0"/>
              </a:spcAft>
              <a:buClr>
                <a:srgbClr val="000000"/>
              </a:buClr>
              <a:buSzPts val="1400"/>
              <a:buFont typeface="Arial"/>
              <a:buAutoNum type="arabicPeriod"/>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Outlier Analysis / Treatment: Identifying outliers using a relaxed Z-score threshold and remove them</a:t>
            </a:r>
          </a:p>
          <a:p>
            <a:pPr marL="457200" marR="0" lvl="0" indent="-457200" algn="l" rtl="0">
              <a:lnSpc>
                <a:spcPct val="100000"/>
              </a:lnSpc>
              <a:spcBef>
                <a:spcPts val="0"/>
              </a:spcBef>
              <a:spcAft>
                <a:spcPts val="0"/>
              </a:spcAft>
              <a:buClr>
                <a:srgbClr val="000000"/>
              </a:buClr>
              <a:buSzPts val="1400"/>
              <a:buFont typeface="Arial"/>
              <a:buAutoNum type="arabicPeriod"/>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Zero &amp; Near Zero Variance Features: Remove features with near-zero variance</a:t>
            </a:r>
          </a:p>
          <a:p>
            <a:pPr marL="457200" marR="0" lvl="0" indent="-457200" algn="l" rtl="0">
              <a:lnSpc>
                <a:spcPct val="100000"/>
              </a:lnSpc>
              <a:spcBef>
                <a:spcPts val="0"/>
              </a:spcBef>
              <a:spcAft>
                <a:spcPts val="0"/>
              </a:spcAft>
              <a:buClr>
                <a:srgbClr val="000000"/>
              </a:buClr>
              <a:buSzPts val="1400"/>
              <a:buFont typeface="Arial"/>
              <a:buAutoNum type="arabicPeriod"/>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Discretization / Binning / Grouping: for example  Discretize ‘Coolant Temperature’ into bins</a:t>
            </a:r>
          </a:p>
          <a:p>
            <a:pPr marL="457200" marR="0" lvl="0" indent="-457200" algn="l" rtl="0">
              <a:lnSpc>
                <a:spcPct val="100000"/>
              </a:lnSpc>
              <a:spcBef>
                <a:spcPts val="0"/>
              </a:spcBef>
              <a:spcAft>
                <a:spcPts val="0"/>
              </a:spcAft>
              <a:buClr>
                <a:srgbClr val="000000"/>
              </a:buClr>
              <a:buSzPts val="1400"/>
              <a:buFont typeface="Arial"/>
              <a:buAutoNum type="arabicPeriod"/>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Missing Values: filling missing values with the mean for numerical columns and mode for categorical col.</a:t>
            </a:r>
          </a:p>
          <a:p>
            <a:pPr marL="457200" marR="0" lvl="0" indent="-457200" algn="l" rtl="0">
              <a:lnSpc>
                <a:spcPct val="100000"/>
              </a:lnSpc>
              <a:spcBef>
                <a:spcPts val="0"/>
              </a:spcBef>
              <a:spcAft>
                <a:spcPts val="0"/>
              </a:spcAft>
              <a:buClr>
                <a:srgbClr val="000000"/>
              </a:buClr>
              <a:buSzPts val="1400"/>
              <a:buFont typeface="Arial"/>
              <a:buAutoNum type="arabicPeriod"/>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Dummy Variable Creation: Create dummy variables for categorical columns</a:t>
            </a:r>
          </a:p>
          <a:p>
            <a:pPr marL="457200" marR="0" lvl="0" indent="-457200" algn="l" rtl="0">
              <a:lnSpc>
                <a:spcPct val="100000"/>
              </a:lnSpc>
              <a:spcBef>
                <a:spcPts val="0"/>
              </a:spcBef>
              <a:spcAft>
                <a:spcPts val="0"/>
              </a:spcAft>
              <a:buClr>
                <a:srgbClr val="000000"/>
              </a:buClr>
              <a:buSzPts val="1400"/>
              <a:buFont typeface="Arial"/>
              <a:buAutoNum type="arabicPeriod"/>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Transformation: for example Log Transformation on specific column like Hydraulic Pressure</a:t>
            </a:r>
          </a:p>
          <a:p>
            <a:pPr marL="457200" marR="0" lvl="0" indent="-457200" algn="l" rtl="0">
              <a:lnSpc>
                <a:spcPct val="100000"/>
              </a:lnSpc>
              <a:spcBef>
                <a:spcPts val="0"/>
              </a:spcBef>
              <a:spcAft>
                <a:spcPts val="0"/>
              </a:spcAft>
              <a:buClr>
                <a:srgbClr val="000000"/>
              </a:buClr>
              <a:buSzPts val="1400"/>
              <a:buFont typeface="Arial"/>
              <a:buAutoNum type="arabicPeriod"/>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Feature Scaling / Feature Shrinking: Standard Scaling </a:t>
            </a:r>
            <a:br>
              <a:rPr lang="en-US" sz="2000" dirty="0">
                <a:latin typeface="Calibri"/>
                <a:ea typeface="Calibri"/>
                <a:cs typeface="Calibri"/>
                <a:sym typeface="Calibri"/>
              </a:rPr>
            </a:br>
            <a:br>
              <a:rPr lang="en-US" sz="2000" dirty="0">
                <a:latin typeface="Calibri"/>
                <a:ea typeface="Calibri"/>
                <a:cs typeface="Calibri"/>
                <a:sym typeface="Calibri"/>
              </a:rPr>
            </a:br>
            <a:endParaRPr lang="en-US" sz="2000" dirty="0">
              <a:latin typeface="Calibri"/>
              <a:ea typeface="Calibri"/>
              <a:cs typeface="Calibri"/>
              <a:sym typeface="Calibri"/>
            </a:endParaRPr>
          </a:p>
          <a:p>
            <a:pPr marR="0" lvl="0" algn="l" rtl="0">
              <a:lnSpc>
                <a:spcPct val="100000"/>
              </a:lnSpc>
              <a:spcBef>
                <a:spcPts val="0"/>
              </a:spcBef>
              <a:spcAft>
                <a:spcPts val="0"/>
              </a:spcAft>
              <a:buClr>
                <a:srgbClr val="000000"/>
              </a:buClr>
              <a:buSzPts val="1400"/>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endParaRPr lang="en-US" sz="2000" dirty="0">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6173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b="1" dirty="0">
                <a:latin typeface="+mn-lt"/>
                <a:ea typeface="Calibri"/>
                <a:cs typeface="Calibri"/>
                <a:sym typeface="Calibri"/>
              </a:rPr>
              <a:t>Graph and Plot utilized for Visualization </a:t>
            </a:r>
            <a:r>
              <a:rPr lang="en-US" sz="2000" dirty="0">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400"/>
              <a:buFont typeface="Arial"/>
              <a:buNone/>
            </a:pPr>
            <a:endParaRPr lang="en-US" sz="2000" dirty="0">
              <a:latin typeface="Calibri"/>
              <a:ea typeface="Calibri"/>
              <a:cs typeface="Calibri"/>
              <a:sym typeface="Calibri"/>
            </a:endParaRP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Bar Graph: Compares categories visually using rectangular bars</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Index Plot:  Displays changes relative to a reference point</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Dot Plot:      Visualizes distribution of data points</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Strip Plot:     Shows distribution of continuous data points</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Violin Plot:    Combines box plot and density plot</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Histogram:    Represents frequency distribution of continuous data</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Density Plot:   Displays probability density of continuous data</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Box &amp; Whisker Plot:  Summarizes distribution of continuous data.</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Scatter Plot:    Examines relationship between two variables graphically</a:t>
            </a:r>
          </a:p>
          <a:p>
            <a:pPr marL="457200" marR="0" lvl="0" indent="-457200" algn="l" rtl="0">
              <a:lnSpc>
                <a:spcPct val="100000"/>
              </a:lnSpc>
              <a:spcBef>
                <a:spcPts val="0"/>
              </a:spcBef>
              <a:spcAft>
                <a:spcPts val="0"/>
              </a:spcAft>
              <a:buClr>
                <a:srgbClr val="000000"/>
              </a:buClr>
              <a:buSzPts val="1400"/>
              <a:buFont typeface="Arial"/>
              <a:buAutoNum type="arabicPeriod"/>
            </a:pPr>
            <a:r>
              <a:rPr lang="en-US" sz="2000" dirty="0">
                <a:latin typeface="Calibri"/>
                <a:ea typeface="Calibri"/>
                <a:cs typeface="Calibri"/>
                <a:sym typeface="Calibri"/>
              </a:rPr>
              <a:t>Pairs Plot:        Shows relationships between multiple variables pairwise</a:t>
            </a:r>
          </a:p>
          <a:p>
            <a:pPr marR="0" lvl="0" algn="l" rtl="0">
              <a:lnSpc>
                <a:spcPct val="100000"/>
              </a:lnSpc>
              <a:spcBef>
                <a:spcPts val="0"/>
              </a:spcBef>
              <a:spcAft>
                <a:spcPts val="0"/>
              </a:spcAft>
              <a:buClr>
                <a:srgbClr val="000000"/>
              </a:buClr>
              <a:buSzPts val="1400"/>
            </a:pPr>
            <a:endParaRPr lang="en-US" sz="2000" dirty="0">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descr="A diagram of a diagram&#10;&#10;Description automatically generated">
            <a:extLst>
              <a:ext uri="{FF2B5EF4-FFF2-40B4-BE49-F238E27FC236}">
                <a16:creationId xmlns:a16="http://schemas.microsoft.com/office/drawing/2014/main" id="{9BF49D72-7C10-F37D-CD2C-CF2547BFBA84}"/>
              </a:ext>
            </a:extLst>
          </p:cNvPr>
          <p:cNvPicPr>
            <a:picLocks noChangeAspect="1"/>
          </p:cNvPicPr>
          <p:nvPr/>
        </p:nvPicPr>
        <p:blipFill>
          <a:blip r:embed="rId4"/>
          <a:stretch>
            <a:fillRect/>
          </a:stretch>
        </p:blipFill>
        <p:spPr>
          <a:xfrm>
            <a:off x="7836310" y="1407500"/>
            <a:ext cx="4068340" cy="30586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847</Words>
  <Application>Microsoft Office PowerPoint</Application>
  <PresentationFormat>Widescreen</PresentationFormat>
  <Paragraphs>139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Georgia</vt:lpstr>
      <vt:lpstr>Times New Roman</vt:lpstr>
      <vt:lpstr>Wingdings</vt:lpstr>
      <vt:lpstr>Office Theme</vt:lpstr>
      <vt:lpstr>INTERN’s  Project Presentation</vt:lpstr>
      <vt:lpstr>Contents</vt:lpstr>
      <vt:lpstr>Business Problem</vt:lpstr>
      <vt:lpstr>Project Overview and Scope</vt:lpstr>
      <vt:lpstr>Project Architecture - Data Flow Diagram</vt:lpstr>
      <vt:lpstr>Data Dictionary </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Amit Parmar</cp:lastModifiedBy>
  <cp:revision>10</cp:revision>
  <dcterms:created xsi:type="dcterms:W3CDTF">2022-02-16T01:47:29Z</dcterms:created>
  <dcterms:modified xsi:type="dcterms:W3CDTF">2024-05-20T06:44:12Z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