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5"/>
  </p:notesMasterIdLst>
  <p:sldIdLst>
    <p:sldId id="256" r:id="rId2"/>
    <p:sldId id="257" r:id="rId3"/>
    <p:sldId id="258" r:id="rId4"/>
    <p:sldId id="259" r:id="rId5"/>
    <p:sldId id="260" r:id="rId6"/>
    <p:sldId id="261" r:id="rId7"/>
    <p:sldId id="270"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6"/>
    <p:restoredTop sz="94682"/>
  </p:normalViewPr>
  <p:slideViewPr>
    <p:cSldViewPr snapToGrid="0">
      <p:cViewPr varScale="1">
        <p:scale>
          <a:sx n="114" d="100"/>
          <a:sy n="114" d="100"/>
        </p:scale>
        <p:origin x="168"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87939-DE4B-8C4A-99E8-9F9C89245E37}"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09C50-C942-C944-9B2E-AA042B934493}" type="slidenum">
              <a:rPr lang="en-US" smtClean="0"/>
              <a:t>‹#›</a:t>
            </a:fld>
            <a:endParaRPr lang="en-US"/>
          </a:p>
        </p:txBody>
      </p:sp>
    </p:spTree>
    <p:extLst>
      <p:ext uri="{BB962C8B-B14F-4D97-AF65-F5344CB8AC3E}">
        <p14:creationId xmlns:p14="http://schemas.microsoft.com/office/powerpoint/2010/main" val="370719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F09C50-C942-C944-9B2E-AA042B934493}" type="slidenum">
              <a:rPr lang="en-US" smtClean="0"/>
              <a:t>8</a:t>
            </a:fld>
            <a:endParaRPr lang="en-US"/>
          </a:p>
        </p:txBody>
      </p:sp>
    </p:spTree>
    <p:extLst>
      <p:ext uri="{BB962C8B-B14F-4D97-AF65-F5344CB8AC3E}">
        <p14:creationId xmlns:p14="http://schemas.microsoft.com/office/powerpoint/2010/main" val="197741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54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08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341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72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348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57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544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53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93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200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030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5951908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BTArwS4ljC4" TargetMode="External"/><Relationship Id="rId3" Type="http://schemas.openxmlformats.org/officeDocument/2006/relationships/hyperlink" Target="https://help.tableau.com/current/pro/desktop/en-us/examples_textfile.htm" TargetMode="External"/><Relationship Id="rId7" Type="http://schemas.openxmlformats.org/officeDocument/2006/relationships/hyperlink" Target="https://www.kaggle.com/datasets" TargetMode="External"/><Relationship Id="rId2" Type="http://schemas.openxmlformats.org/officeDocument/2006/relationships/hyperlink" Target="https://help.tableau.com/current/pro/desktop/en-us/examples_googlecloudstorage.htm" TargetMode="External"/><Relationship Id="rId1" Type="http://schemas.openxmlformats.org/officeDocument/2006/relationships/slideLayout" Target="../slideLayouts/slideLayout2.xml"/><Relationship Id="rId6" Type="http://schemas.openxmlformats.org/officeDocument/2006/relationships/hyperlink" Target="https://plotly.com/python/" TargetMode="External"/><Relationship Id="rId5" Type="http://schemas.openxmlformats.org/officeDocument/2006/relationships/hyperlink" Target="https://pandas.pydata.org/docs/" TargetMode="External"/><Relationship Id="rId4" Type="http://schemas.openxmlformats.org/officeDocument/2006/relationships/hyperlink" Target="https://public.tableau.com/en-us/s/" TargetMode="External"/><Relationship Id="rId9" Type="http://schemas.openxmlformats.org/officeDocument/2006/relationships/hyperlink" Target="https://www.youtube.com/watch?v=DyU51nRqcH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C09C7AC1-790D-3B0F-23AD-39CC8435E85B}"/>
              </a:ext>
            </a:extLst>
          </p:cNvPr>
          <p:cNvPicPr>
            <a:picLocks noChangeAspect="1"/>
          </p:cNvPicPr>
          <p:nvPr/>
        </p:nvPicPr>
        <p:blipFill>
          <a:blip r:embed="rId2"/>
          <a:srcRect r="15627" b="-1"/>
          <a:stretch/>
        </p:blipFill>
        <p:spPr>
          <a:xfrm>
            <a:off x="3523488" y="-15545"/>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874F84-CF5B-60A0-FB72-3CAABEE4B2B3}"/>
              </a:ext>
            </a:extLst>
          </p:cNvPr>
          <p:cNvSpPr>
            <a:spLocks noGrp="1"/>
          </p:cNvSpPr>
          <p:nvPr>
            <p:ph type="ctrTitle"/>
          </p:nvPr>
        </p:nvSpPr>
        <p:spPr>
          <a:xfrm>
            <a:off x="477980" y="1624610"/>
            <a:ext cx="5996392" cy="2085542"/>
          </a:xfrm>
        </p:spPr>
        <p:txBody>
          <a:bodyPr anchor="b">
            <a:normAutofit/>
          </a:bodyPr>
          <a:lstStyle/>
          <a:p>
            <a:r>
              <a:rPr lang="en-US" sz="6000" b="1" dirty="0">
                <a:effectLst/>
                <a:latin typeface="Times New Roman" panose="02020603050405020304" pitchFamily="18" charset="0"/>
                <a:ea typeface="Times New Roman" panose="02020603050405020304" pitchFamily="18" charset="0"/>
              </a:rPr>
              <a:t>Netflix Data Analysis Project</a:t>
            </a:r>
            <a:endParaRPr lang="en-US" sz="16600" dirty="0"/>
          </a:p>
        </p:txBody>
      </p:sp>
      <p:sp>
        <p:nvSpPr>
          <p:cNvPr id="3" name="Subtitle 2">
            <a:extLst>
              <a:ext uri="{FF2B5EF4-FFF2-40B4-BE49-F238E27FC236}">
                <a16:creationId xmlns:a16="http://schemas.microsoft.com/office/drawing/2014/main" id="{38064E79-85BE-7B39-A85A-01BD01AF0CCA}"/>
              </a:ext>
            </a:extLst>
          </p:cNvPr>
          <p:cNvSpPr>
            <a:spLocks noGrp="1"/>
          </p:cNvSpPr>
          <p:nvPr>
            <p:ph type="subTitle" idx="1"/>
          </p:nvPr>
        </p:nvSpPr>
        <p:spPr>
          <a:xfrm>
            <a:off x="477980" y="3854403"/>
            <a:ext cx="5334241" cy="692517"/>
          </a:xfrm>
        </p:spPr>
        <p:txBody>
          <a:bodyPr>
            <a:normAutofit lnSpcReduction="10000"/>
          </a:bodyPr>
          <a:lstStyle/>
          <a:p>
            <a:r>
              <a:rPr lang="en-US" sz="1800" i="1" dirty="0">
                <a:effectLst/>
                <a:latin typeface="Times New Roman" panose="02020603050405020304" pitchFamily="18" charset="0"/>
                <a:ea typeface="Times New Roman" panose="02020603050405020304" pitchFamily="18" charset="0"/>
              </a:rPr>
              <a:t>A Comprehensive Analysis Using Python, Google Cloud, and Tableau</a:t>
            </a:r>
            <a:endParaRPr lang="en-CA" sz="1800" dirty="0">
              <a:effectLst/>
              <a:latin typeface="Times New Roman" panose="02020603050405020304" pitchFamily="18" charset="0"/>
              <a:ea typeface="Times New Roman" panose="02020603050405020304" pitchFamily="18" charset="0"/>
            </a:endParaRPr>
          </a:p>
          <a:p>
            <a:endParaRPr lang="en-US" sz="2000" dirty="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6AF019-413B-770B-574A-A09434F2EA96}"/>
              </a:ext>
            </a:extLst>
          </p:cNvPr>
          <p:cNvSpPr txBox="1"/>
          <p:nvPr/>
        </p:nvSpPr>
        <p:spPr>
          <a:xfrm>
            <a:off x="477980" y="4824248"/>
            <a:ext cx="533424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Presenters: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Karan Parmar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Shrajna Shetty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Aman Khan</a:t>
            </a:r>
          </a:p>
        </p:txBody>
      </p:sp>
    </p:spTree>
    <p:extLst>
      <p:ext uri="{BB962C8B-B14F-4D97-AF65-F5344CB8AC3E}">
        <p14:creationId xmlns:p14="http://schemas.microsoft.com/office/powerpoint/2010/main" val="258334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F352-6084-2620-08EA-39E7C4C89288}"/>
              </a:ext>
            </a:extLst>
          </p:cNvPr>
          <p:cNvSpPr>
            <a:spLocks noGrp="1"/>
          </p:cNvSpPr>
          <p:nvPr>
            <p:ph type="title"/>
          </p:nvPr>
        </p:nvSpPr>
        <p:spPr>
          <a:xfrm>
            <a:off x="411480" y="991443"/>
            <a:ext cx="4443154" cy="1087819"/>
          </a:xfrm>
        </p:spPr>
        <p:txBody>
          <a:bodyPr anchor="b">
            <a:normAutofit/>
          </a:bodyPr>
          <a:lstStyle/>
          <a:p>
            <a:r>
              <a:rPr lang="en-US" sz="3400" b="1" kern="100">
                <a:effectLst/>
                <a:latin typeface="Times New Roman" panose="02020603050405020304" pitchFamily="18" charset="0"/>
                <a:ea typeface="Aptos" panose="020B0004020202020204" pitchFamily="34" charset="0"/>
                <a:cs typeface="Times New Roman" panose="02020603050405020304" pitchFamily="18" charset="0"/>
              </a:rPr>
              <a:t>Tableau Dashboard Representation</a:t>
            </a:r>
            <a:endParaRPr lang="en-US" sz="3400"/>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8B94D8-83FA-F333-9A4A-6A3836BEC5D1}"/>
              </a:ext>
            </a:extLst>
          </p:cNvPr>
          <p:cNvSpPr>
            <a:spLocks noGrp="1"/>
          </p:cNvSpPr>
          <p:nvPr>
            <p:ph idx="1"/>
          </p:nvPr>
        </p:nvSpPr>
        <p:spPr>
          <a:xfrm>
            <a:off x="411480" y="2303829"/>
            <a:ext cx="4443154" cy="3873134"/>
          </a:xfrm>
        </p:spPr>
        <p:txBody>
          <a:bodyPr>
            <a:normAutofit/>
          </a:bodyPr>
          <a:lstStyle/>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Using publicly available data and free Tableau access via Northeastern University, we created an interactive dashboard focusing on key insights into Netflix’s content strategy:  </a:t>
            </a:r>
            <a:endParaRPr lang="en-CA"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CA" sz="1050" b="1" i="1" u="none" strike="noStrike" dirty="0">
                <a:effectLst/>
                <a:latin typeface="Times New Roman" panose="02020603050405020304" pitchFamily="18" charset="0"/>
                <a:cs typeface="Times New Roman" panose="02020603050405020304" pitchFamily="18" charset="0"/>
              </a:rPr>
              <a:t>Content Distribution of Movies and TV Shows</a:t>
            </a:r>
            <a:r>
              <a:rPr lang="en-US" sz="105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05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Movies dominate the catalog (69.13%), with TV shows steadily growing (30.87%) to match binge-watching trends.   </a:t>
            </a:r>
            <a:endParaRPr lang="en-CA"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CA" sz="1050" b="1" i="1" dirty="0">
                <a:latin typeface="Times New Roman" panose="02020603050405020304" pitchFamily="18" charset="0"/>
                <a:cs typeface="Times New Roman" panose="02020603050405020304" pitchFamily="18" charset="0"/>
              </a:rPr>
              <a:t>Content Distribution by Countries</a:t>
            </a:r>
            <a:r>
              <a:rPr lang="en-US" sz="1050" b="1" i="1" dirty="0">
                <a:latin typeface="Times New Roman" panose="02020603050405020304" pitchFamily="18" charset="0"/>
                <a:cs typeface="Times New Roman" panose="02020603050405020304" pitchFamily="18" charset="0"/>
              </a:rPr>
              <a:t>:  </a:t>
            </a:r>
            <a:endParaRPr lang="en-CA" sz="1050" b="1" i="1" dirty="0">
              <a:latin typeface="Times New Roman" panose="02020603050405020304" pitchFamily="18" charset="0"/>
              <a:cs typeface="Times New Roman" panose="02020603050405020304" pitchFamily="18" charset="0"/>
            </a:endParaRPr>
          </a:p>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USA and India lead in content volume, reflecting Netflix’s global and regional focus.  </a:t>
            </a:r>
            <a:endParaRPr lang="en-CA"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CA" sz="1050" b="1" i="1" dirty="0">
                <a:latin typeface="Times New Roman" panose="02020603050405020304" pitchFamily="18" charset="0"/>
                <a:cs typeface="Times New Roman" panose="02020603050405020304" pitchFamily="18" charset="0"/>
              </a:rPr>
              <a:t>Total TV Shows and Movies Added Over the Years</a:t>
            </a:r>
            <a:r>
              <a:rPr lang="en-US" sz="1050" b="1" i="1" dirty="0">
                <a:latin typeface="Times New Roman" panose="02020603050405020304" pitchFamily="18" charset="0"/>
                <a:cs typeface="Times New Roman" panose="02020603050405020304" pitchFamily="18" charset="0"/>
              </a:rPr>
              <a:t>:  </a:t>
            </a:r>
            <a:endParaRPr lang="en-CA" sz="1050" b="1" i="1" dirty="0">
              <a:latin typeface="Times New Roman" panose="02020603050405020304" pitchFamily="18" charset="0"/>
              <a:cs typeface="Times New Roman" panose="02020603050405020304" pitchFamily="18" charset="0"/>
            </a:endParaRPr>
          </a:p>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A surge in original content post-2015 highlights Netflix’s emphasis on content creation.  </a:t>
            </a:r>
            <a:endParaRPr lang="en-CA"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CA" sz="1050" b="1" i="1" dirty="0">
                <a:latin typeface="Times New Roman" panose="02020603050405020304" pitchFamily="18" charset="0"/>
                <a:cs typeface="Times New Roman" panose="02020603050405020304" pitchFamily="18" charset="0"/>
              </a:rPr>
              <a:t>Top 10 Genres</a:t>
            </a:r>
            <a:r>
              <a:rPr lang="en-US" sz="1050" b="1" i="1" dirty="0">
                <a:latin typeface="Times New Roman" panose="02020603050405020304" pitchFamily="18" charset="0"/>
                <a:cs typeface="Times New Roman" panose="02020603050405020304" pitchFamily="18" charset="0"/>
              </a:rPr>
              <a:t>:  </a:t>
            </a:r>
            <a:endParaRPr lang="en-CA" sz="1050" b="1" i="1" dirty="0">
              <a:latin typeface="Times New Roman" panose="02020603050405020304" pitchFamily="18" charset="0"/>
              <a:cs typeface="Times New Roman" panose="02020603050405020304" pitchFamily="18" charset="0"/>
            </a:endParaRPr>
          </a:p>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Popular genres like Documentaries, Stand-up Comedy, and Drama cater to diverse audiences.</a:t>
            </a:r>
            <a:endParaRPr lang="en-CA"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US" sz="1050" dirty="0">
              <a:latin typeface="Times New Roman" panose="02020603050405020304" pitchFamily="18" charset="0"/>
              <a:cs typeface="Times New Roman" panose="02020603050405020304" pitchFamily="18" charset="0"/>
            </a:endParaRPr>
          </a:p>
        </p:txBody>
      </p:sp>
      <p:pic>
        <p:nvPicPr>
          <p:cNvPr id="4" name="Picture 3" descr="A screen shot of a chart&#10;&#10;Description automatically generated">
            <a:extLst>
              <a:ext uri="{FF2B5EF4-FFF2-40B4-BE49-F238E27FC236}">
                <a16:creationId xmlns:a16="http://schemas.microsoft.com/office/drawing/2014/main" id="{50FC41D5-B5A5-8F5A-2E7B-6E59747B1D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5816" y="1960278"/>
            <a:ext cx="6440424" cy="2882089"/>
          </a:xfrm>
          <a:prstGeom prst="rect">
            <a:avLst/>
          </a:prstGeom>
        </p:spPr>
      </p:pic>
    </p:spTree>
    <p:extLst>
      <p:ext uri="{BB962C8B-B14F-4D97-AF65-F5344CB8AC3E}">
        <p14:creationId xmlns:p14="http://schemas.microsoft.com/office/powerpoint/2010/main" val="218004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FA8E4-F8EC-8080-499B-C9A92304DD06}"/>
              </a:ext>
            </a:extLst>
          </p:cNvPr>
          <p:cNvSpPr>
            <a:spLocks noGrp="1"/>
          </p:cNvSpPr>
          <p:nvPr>
            <p:ph type="title"/>
          </p:nvPr>
        </p:nvSpPr>
        <p:spPr>
          <a:xfrm>
            <a:off x="841248" y="1342976"/>
            <a:ext cx="10506456" cy="1006002"/>
          </a:xfrm>
        </p:spPr>
        <p:txBody>
          <a:bodyPr anchor="b">
            <a:normAutofit/>
          </a:bodyPr>
          <a:lstStyle/>
          <a:p>
            <a:r>
              <a:rPr lang="en-US" sz="6000" dirty="0">
                <a:latin typeface="Times New Roman" panose="02020603050405020304" pitchFamily="18" charset="0"/>
                <a:cs typeface="Times New Roman" panose="02020603050405020304" pitchFamily="18" charset="0"/>
              </a:rPr>
              <a:t>References</a:t>
            </a:r>
          </a:p>
        </p:txBody>
      </p:sp>
      <p:sp>
        <p:nvSpPr>
          <p:cNvPr id="15" name="Rectangle 1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C6E044-B816-3354-94BE-20E2CDB24CD3}"/>
              </a:ext>
            </a:extLst>
          </p:cNvPr>
          <p:cNvSpPr>
            <a:spLocks noGrp="1"/>
          </p:cNvSpPr>
          <p:nvPr>
            <p:ph idx="1"/>
          </p:nvPr>
        </p:nvSpPr>
        <p:spPr>
          <a:xfrm>
            <a:off x="841248" y="2916936"/>
            <a:ext cx="10533888" cy="3326019"/>
          </a:xfrm>
        </p:spPr>
        <p:txBody>
          <a:bodyPr>
            <a:normAutofit/>
          </a:bodyPr>
          <a:lstStyle/>
          <a:p>
            <a:pPr marL="0" indent="0">
              <a:buNone/>
            </a:pPr>
            <a:r>
              <a:rPr lang="en-CA" sz="2000">
                <a:effectLst/>
                <a:latin typeface="Times New Roman" panose="02020603050405020304" pitchFamily="18" charset="0"/>
                <a:ea typeface="Times New Roman" panose="02020603050405020304" pitchFamily="18" charset="0"/>
              </a:rPr>
              <a:t>[1] </a:t>
            </a:r>
            <a:r>
              <a:rPr lang="en-CA" sz="2000" u="sng">
                <a:effectLst/>
                <a:latin typeface="Times New Roman" panose="02020603050405020304" pitchFamily="18" charset="0"/>
                <a:ea typeface="Times New Roman" panose="02020603050405020304" pitchFamily="18" charset="0"/>
                <a:hlinkClick r:id="rId2"/>
              </a:rPr>
              <a:t>https://help.tableau.com/current/pro/desktop/en-us/examples_googlecloudstorage.htm</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[2] </a:t>
            </a:r>
            <a:r>
              <a:rPr lang="en-CA" sz="2000" u="sng">
                <a:effectLst/>
                <a:latin typeface="Times New Roman" panose="02020603050405020304" pitchFamily="18" charset="0"/>
                <a:ea typeface="Times New Roman" panose="02020603050405020304" pitchFamily="18" charset="0"/>
                <a:hlinkClick r:id="rId3"/>
              </a:rPr>
              <a:t>https://help.tableau.com/current/pro/desktop/en-us/examples_textfile.htm</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[3] </a:t>
            </a:r>
            <a:r>
              <a:rPr lang="en-CA" sz="2000" u="sng">
                <a:effectLst/>
                <a:latin typeface="Times New Roman" panose="02020603050405020304" pitchFamily="18" charset="0"/>
                <a:ea typeface="Times New Roman" panose="02020603050405020304" pitchFamily="18" charset="0"/>
                <a:hlinkClick r:id="rId4"/>
              </a:rPr>
              <a:t>https://public.tableau.com/en-us/s/</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[4] </a:t>
            </a:r>
            <a:r>
              <a:rPr lang="en-CA" sz="2000" u="sng">
                <a:effectLst/>
                <a:latin typeface="Times New Roman" panose="02020603050405020304" pitchFamily="18" charset="0"/>
                <a:ea typeface="Times New Roman" panose="02020603050405020304" pitchFamily="18" charset="0"/>
                <a:hlinkClick r:id="rId5"/>
              </a:rPr>
              <a:t>https://pandas.pydata.org/docs/</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[5] </a:t>
            </a:r>
            <a:r>
              <a:rPr lang="en-CA" sz="2000" u="sng">
                <a:effectLst/>
                <a:latin typeface="Times New Roman" panose="02020603050405020304" pitchFamily="18" charset="0"/>
                <a:ea typeface="Times New Roman" panose="02020603050405020304" pitchFamily="18" charset="0"/>
                <a:hlinkClick r:id="rId6"/>
              </a:rPr>
              <a:t>https://plotly.com/python/</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[6]</a:t>
            </a:r>
            <a:r>
              <a:rPr lang="en-CA" sz="2000" u="sng">
                <a:effectLst/>
                <a:latin typeface="Times New Roman" panose="02020603050405020304" pitchFamily="18" charset="0"/>
                <a:ea typeface="Times New Roman" panose="02020603050405020304" pitchFamily="18" charset="0"/>
                <a:hlinkClick r:id="rId7"/>
              </a:rPr>
              <a:t>https://www.kaggle.com/datasets</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[7] </a:t>
            </a:r>
            <a:r>
              <a:rPr lang="en-CA" sz="2000" u="sng">
                <a:effectLst/>
                <a:latin typeface="Times New Roman" panose="02020603050405020304" pitchFamily="18" charset="0"/>
                <a:ea typeface="Times New Roman" panose="02020603050405020304" pitchFamily="18" charset="0"/>
                <a:hlinkClick r:id="rId8"/>
              </a:rPr>
              <a:t>https://www.youtube.com/watch?v=BTArwS4ljC4</a:t>
            </a:r>
            <a:r>
              <a:rPr lang="en-CA" sz="2000">
                <a:effectLst/>
                <a:latin typeface="Times New Roman" panose="02020603050405020304" pitchFamily="18" charset="0"/>
                <a:ea typeface="Times New Roman" panose="02020603050405020304" pitchFamily="18" charset="0"/>
              </a:rPr>
              <a:t> </a:t>
            </a:r>
            <a:br>
              <a:rPr lang="en-CA" sz="2000">
                <a:effectLst/>
                <a:latin typeface="Times New Roman" panose="02020603050405020304" pitchFamily="18" charset="0"/>
                <a:ea typeface="Times New Roman" panose="02020603050405020304" pitchFamily="18" charset="0"/>
              </a:rPr>
            </a:br>
            <a:r>
              <a:rPr lang="en-CA" sz="2000">
                <a:effectLst/>
                <a:latin typeface="Times New Roman" panose="02020603050405020304" pitchFamily="18" charset="0"/>
                <a:ea typeface="Times New Roman" panose="02020603050405020304" pitchFamily="18" charset="0"/>
              </a:rPr>
              <a:t>[8] </a:t>
            </a:r>
            <a:r>
              <a:rPr lang="en-CA" sz="2000" u="sng">
                <a:effectLst/>
                <a:latin typeface="Times New Roman" panose="02020603050405020304" pitchFamily="18" charset="0"/>
                <a:ea typeface="Times New Roman" panose="02020603050405020304" pitchFamily="18" charset="0"/>
                <a:hlinkClick r:id="rId9"/>
              </a:rPr>
              <a:t>https://www.youtube.com/watch?v=DyU51nRqcHg</a:t>
            </a:r>
            <a:r>
              <a:rPr lang="en-CA" sz="2000">
                <a:effectLst/>
                <a:latin typeface="Times New Roman" panose="02020603050405020304" pitchFamily="18" charset="0"/>
                <a:ea typeface="Times New Roman" panose="02020603050405020304" pitchFamily="18" charset="0"/>
              </a:rPr>
              <a:t> </a:t>
            </a:r>
          </a:p>
          <a:p>
            <a:pPr marL="0" indent="0">
              <a:buNone/>
            </a:pPr>
            <a:endParaRPr lang="en-US" sz="2000"/>
          </a:p>
        </p:txBody>
      </p:sp>
    </p:spTree>
    <p:extLst>
      <p:ext uri="{BB962C8B-B14F-4D97-AF65-F5344CB8AC3E}">
        <p14:creationId xmlns:p14="http://schemas.microsoft.com/office/powerpoint/2010/main" val="29945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41D4-5546-1DC9-38D1-791ECB37D7E0}"/>
              </a:ext>
            </a:extLst>
          </p:cNvPr>
          <p:cNvSpPr>
            <a:spLocks noGrp="1"/>
          </p:cNvSpPr>
          <p:nvPr>
            <p:ph type="title"/>
          </p:nvPr>
        </p:nvSpPr>
        <p:spPr>
          <a:xfrm>
            <a:off x="642602" y="529721"/>
            <a:ext cx="10168128" cy="1179576"/>
          </a:xfrm>
        </p:spPr>
        <p:txBody>
          <a:bodyPr>
            <a:normAutofit/>
          </a:bodyPr>
          <a:lstStyle/>
          <a:p>
            <a:r>
              <a:rPr lang="en-US" sz="6000" b="1" kern="100" dirty="0">
                <a:effectLst/>
                <a:latin typeface="Times New Roman" panose="02020603050405020304" pitchFamily="18" charset="0"/>
                <a:ea typeface="Aptos" panose="020B0004020202020204" pitchFamily="34" charset="0"/>
                <a:cs typeface="Times New Roman" panose="02020603050405020304" pitchFamily="18" charset="0"/>
              </a:rPr>
              <a:t>Conclusion</a:t>
            </a:r>
            <a:endParaRPr lang="en-US" sz="11500" dirty="0"/>
          </a:p>
        </p:txBody>
      </p:sp>
      <p:sp>
        <p:nvSpPr>
          <p:cNvPr id="3" name="Content Placeholder 2">
            <a:extLst>
              <a:ext uri="{FF2B5EF4-FFF2-40B4-BE49-F238E27FC236}">
                <a16:creationId xmlns:a16="http://schemas.microsoft.com/office/drawing/2014/main" id="{CC5F1D7D-D2CA-B1C8-E068-928D119ED5E6}"/>
              </a:ext>
            </a:extLst>
          </p:cNvPr>
          <p:cNvSpPr>
            <a:spLocks noGrp="1"/>
          </p:cNvSpPr>
          <p:nvPr>
            <p:ph idx="1"/>
          </p:nvPr>
        </p:nvSpPr>
        <p:spPr>
          <a:xfrm>
            <a:off x="388883" y="2091559"/>
            <a:ext cx="11372193" cy="4217801"/>
          </a:xfrm>
        </p:spPr>
        <p:txBody>
          <a:bodyPr>
            <a:normAutofit/>
          </a:bodyPr>
          <a:lstStyle/>
          <a:p>
            <a:pPr marL="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This project highlights our team’s collaborative efforts in analyzing Netflix’s dataset to uncover meaningful insights into content trends and strategies. Through extensive exploratory data analysis (EDA) and effective visualization in Tableau, we identified patterns in genres, release periods, and audience preferences. </a:t>
            </a:r>
            <a:endParaRPr lang="en-CA" sz="1800" dirty="0">
              <a:effectLst/>
              <a:latin typeface="Times New Roman" panose="02020603050405020304" pitchFamily="18" charset="0"/>
              <a:ea typeface="Times New Roman" panose="02020603050405020304" pitchFamily="18" charset="0"/>
            </a:endParaRPr>
          </a:p>
          <a:p>
            <a:pPr marL="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CA" sz="1800" dirty="0">
              <a:effectLst/>
              <a:latin typeface="Times New Roman" panose="02020603050405020304" pitchFamily="18" charset="0"/>
              <a:ea typeface="Times New Roman" panose="02020603050405020304" pitchFamily="18" charset="0"/>
            </a:endParaRPr>
          </a:p>
          <a:p>
            <a:pPr marL="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Overcoming challenges such as integrating Google Cloud Platform (GCP) with Tableau showcased our adaptability and technical expertise. This seamless integration of tools emphasizes our commitment to delivering comprehensive, data-driven solutions. </a:t>
            </a:r>
            <a:endParaRPr lang="en-CA" sz="1800" dirty="0">
              <a:effectLst/>
              <a:latin typeface="Times New Roman" panose="02020603050405020304" pitchFamily="18" charset="0"/>
              <a:ea typeface="Times New Roman" panose="02020603050405020304" pitchFamily="18" charset="0"/>
            </a:endParaRPr>
          </a:p>
          <a:p>
            <a:pPr marL="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The project demonstrates how teamwork and technical skills can transform complex datasets into actionable insights, enabling informed decision-making through innovative visualizations.</a:t>
            </a:r>
            <a:endParaRPr lang="en-CA"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8189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510A02-AC36-67CB-2D93-501A4542F4E5}"/>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8000" dirty="0">
                <a:latin typeface="Times New Roman" panose="02020603050405020304" pitchFamily="18" charset="0"/>
                <a:cs typeface="Times New Roman" panose="02020603050405020304" pitchFamily="18" charset="0"/>
              </a:rPr>
              <a:t>Thank You!</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84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A255A756-B98D-A9DD-24CA-AB2502596D2C}"/>
              </a:ext>
            </a:extLst>
          </p:cNvPr>
          <p:cNvSpPr>
            <a:spLocks noGrp="1"/>
          </p:cNvSpPr>
          <p:nvPr>
            <p:ph idx="1"/>
          </p:nvPr>
        </p:nvSpPr>
        <p:spPr>
          <a:xfrm>
            <a:off x="615457" y="674286"/>
            <a:ext cx="11086391" cy="5509428"/>
          </a:xfrm>
        </p:spPr>
        <p:txBody>
          <a:bodyPr>
            <a:normAutofit fontScale="92500" lnSpcReduction="10000"/>
          </a:bodyPr>
          <a:lstStyle/>
          <a:p>
            <a:pPr marL="0" indent="0">
              <a:buNone/>
            </a:pPr>
            <a:r>
              <a:rPr lang="en-US" b="1" kern="100" dirty="0">
                <a:latin typeface="Times New Roman" panose="02020603050405020304" pitchFamily="18" charset="0"/>
                <a:cs typeface="Times New Roman" panose="02020603050405020304" pitchFamily="18" charset="0"/>
              </a:rPr>
              <a:t>Objectives</a:t>
            </a:r>
          </a:p>
          <a:p>
            <a:pPr marL="0" indent="0">
              <a:buNone/>
            </a:pPr>
            <a:r>
              <a:rPr lang="en-US" dirty="0">
                <a:effectLst/>
                <a:latin typeface="Times New Roman" panose="02020603050405020304" pitchFamily="18" charset="0"/>
                <a:ea typeface="Times New Roman" panose="02020603050405020304" pitchFamily="18" charset="0"/>
              </a:rPr>
              <a:t>The primary goal of this project is to analyze Netflix’s dataset to uncover insights about its content library, including trends in content creation, most popular genres, and content distribution across different regions and time periods. This project also aims to build a visually engaging dashboard for storytelling using Tableau.</a:t>
            </a:r>
            <a:endParaRPr lang="en-CA" dirty="0">
              <a:effectLst/>
              <a:latin typeface="Times New Roman" panose="02020603050405020304" pitchFamily="18" charset="0"/>
              <a:ea typeface="Times New Roman" panose="02020603050405020304" pitchFamily="18" charset="0"/>
            </a:endParaRPr>
          </a:p>
          <a:p>
            <a:pPr marL="0" indent="0">
              <a:buNone/>
            </a:pPr>
            <a:endParaRPr lang="en-US" sz="2800" dirty="0"/>
          </a:p>
          <a:p>
            <a:pPr marL="0" indent="0">
              <a:buNone/>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Problem Statement </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kern="0" dirty="0">
                <a:effectLst/>
                <a:latin typeface="Times New Roman" panose="02020603050405020304" pitchFamily="18" charset="0"/>
                <a:ea typeface="Aptos" panose="020B0004020202020204" pitchFamily="34" charset="0"/>
                <a:cs typeface="Times New Roman" panose="02020603050405020304" pitchFamily="18" charset="0"/>
              </a:rPr>
              <a:t>Netflix’s extensive library lacks an easily accessible summary of trends for informed decision-making. </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kern="0" dirty="0">
                <a:effectLst/>
                <a:latin typeface="Times New Roman" panose="02020603050405020304" pitchFamily="18" charset="0"/>
                <a:ea typeface="Aptos" panose="020B0004020202020204" pitchFamily="34" charset="0"/>
                <a:cs typeface="Times New Roman" panose="02020603050405020304" pitchFamily="18" charset="0"/>
              </a:rPr>
              <a:t>Challenges included integrating cloud storage with Tableau and ensuring clean and consistent data for analysis. </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kern="0" dirty="0">
                <a:effectLst/>
                <a:latin typeface="Times New Roman" panose="02020603050405020304" pitchFamily="18" charset="0"/>
                <a:ea typeface="Aptos" panose="020B0004020202020204" pitchFamily="34" charset="0"/>
                <a:cs typeface="Times New Roman" panose="02020603050405020304" pitchFamily="18" charset="0"/>
              </a:rPr>
              <a:t>Deciding on the most suitable cloud platform (e.g., GCP, IBM Cloud, Oracle Cloud Infrastructure) required detailed comparisons and discussions.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800" dirty="0"/>
          </a:p>
        </p:txBody>
      </p:sp>
      <p:sp>
        <p:nvSpPr>
          <p:cNvPr id="10" name="Rectangle 9">
            <a:extLst>
              <a:ext uri="{FF2B5EF4-FFF2-40B4-BE49-F238E27FC236}">
                <a16:creationId xmlns:a16="http://schemas.microsoft.com/office/drawing/2014/main" id="{3D37C18F-DF60-F4C0-3779-2D776F448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7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5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73837-3B74-EC47-9C77-B579510B5A5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effectLst/>
              </a:rPr>
              <a:t>Data Architecture Diagram</a:t>
            </a:r>
            <a:endParaRPr lang="en-US" sz="480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diagram of data flow&#10;&#10;Description automatically generated">
            <a:extLst>
              <a:ext uri="{FF2B5EF4-FFF2-40B4-BE49-F238E27FC236}">
                <a16:creationId xmlns:a16="http://schemas.microsoft.com/office/drawing/2014/main" id="{9E2F9778-A0E3-0485-6B7B-8ED777D7D623}"/>
              </a:ext>
            </a:extLst>
          </p:cNvPr>
          <p:cNvPicPr>
            <a:picLocks noChangeAspect="1"/>
          </p:cNvPicPr>
          <p:nvPr/>
        </p:nvPicPr>
        <p:blipFill>
          <a:blip r:embed="rId2"/>
          <a:stretch>
            <a:fillRect/>
          </a:stretch>
        </p:blipFill>
        <p:spPr>
          <a:xfrm>
            <a:off x="4501341" y="986602"/>
            <a:ext cx="7633174" cy="4312743"/>
          </a:xfrm>
          <a:prstGeom prst="rect">
            <a:avLst/>
          </a:prstGeom>
        </p:spPr>
      </p:pic>
    </p:spTree>
    <p:extLst>
      <p:ext uri="{BB962C8B-B14F-4D97-AF65-F5344CB8AC3E}">
        <p14:creationId xmlns:p14="http://schemas.microsoft.com/office/powerpoint/2010/main" val="380010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4DF08-BDBB-29FB-D2F7-3B87D8923B43}"/>
              </a:ext>
            </a:extLst>
          </p:cNvPr>
          <p:cNvSpPr>
            <a:spLocks noGrp="1"/>
          </p:cNvSpPr>
          <p:nvPr>
            <p:ph type="title"/>
          </p:nvPr>
        </p:nvSpPr>
        <p:spPr>
          <a:xfrm>
            <a:off x="838200" y="309759"/>
            <a:ext cx="10506456" cy="1014984"/>
          </a:xfrm>
        </p:spPr>
        <p:txBody>
          <a:bodyPr anchor="b">
            <a:normAutofit/>
          </a:bodyPr>
          <a:lstStyle/>
          <a:p>
            <a:r>
              <a:rPr lang="en-US" b="1" kern="0" dirty="0">
                <a:effectLst/>
                <a:latin typeface="Times New Roman" panose="02020603050405020304" pitchFamily="18" charset="0"/>
                <a:ea typeface="Times New Roman" panose="02020603050405020304" pitchFamily="18" charset="0"/>
              </a:rPr>
              <a:t>Roles and Responsibilities Matrix</a:t>
            </a:r>
            <a:r>
              <a:rPr lang="en-CA" dirty="0">
                <a:effectLst/>
              </a:rPr>
              <a:t> </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80826197-E2DE-4312-8C63-C8CD8DBED1A4}"/>
              </a:ext>
            </a:extLst>
          </p:cNvPr>
          <p:cNvGraphicFramePr>
            <a:graphicFrameLocks noGrp="1"/>
          </p:cNvGraphicFramePr>
          <p:nvPr>
            <p:ph idx="1"/>
            <p:extLst>
              <p:ext uri="{D42A27DB-BD31-4B8C-83A1-F6EECF244321}">
                <p14:modId xmlns:p14="http://schemas.microsoft.com/office/powerpoint/2010/main" val="2128488570"/>
              </p:ext>
            </p:extLst>
          </p:nvPr>
        </p:nvGraphicFramePr>
        <p:xfrm>
          <a:off x="838200" y="1915150"/>
          <a:ext cx="10506457" cy="4095907"/>
        </p:xfrm>
        <a:graphic>
          <a:graphicData uri="http://schemas.openxmlformats.org/drawingml/2006/table">
            <a:tbl>
              <a:tblPr firstRow="1" firstCol="1" bandRow="1">
                <a:tableStyleId>{5C22544A-7EE6-4342-B048-85BDC9FD1C3A}</a:tableStyleId>
              </a:tblPr>
              <a:tblGrid>
                <a:gridCol w="1121270">
                  <a:extLst>
                    <a:ext uri="{9D8B030D-6E8A-4147-A177-3AD203B41FA5}">
                      <a16:colId xmlns:a16="http://schemas.microsoft.com/office/drawing/2014/main" val="917989647"/>
                    </a:ext>
                  </a:extLst>
                </a:gridCol>
                <a:gridCol w="2737009">
                  <a:extLst>
                    <a:ext uri="{9D8B030D-6E8A-4147-A177-3AD203B41FA5}">
                      <a16:colId xmlns:a16="http://schemas.microsoft.com/office/drawing/2014/main" val="3921901840"/>
                    </a:ext>
                  </a:extLst>
                </a:gridCol>
                <a:gridCol w="3363002">
                  <a:extLst>
                    <a:ext uri="{9D8B030D-6E8A-4147-A177-3AD203B41FA5}">
                      <a16:colId xmlns:a16="http://schemas.microsoft.com/office/drawing/2014/main" val="3334887578"/>
                    </a:ext>
                  </a:extLst>
                </a:gridCol>
                <a:gridCol w="3285176">
                  <a:extLst>
                    <a:ext uri="{9D8B030D-6E8A-4147-A177-3AD203B41FA5}">
                      <a16:colId xmlns:a16="http://schemas.microsoft.com/office/drawing/2014/main" val="2907811260"/>
                    </a:ext>
                  </a:extLst>
                </a:gridCol>
              </a:tblGrid>
              <a:tr h="225080">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kern="100">
                          <a:solidFill>
                            <a:schemeClr val="tx1"/>
                          </a:solidFill>
                          <a:effectLst/>
                        </a:rPr>
                        <a:t>Responsibility</a:t>
                      </a:r>
                      <a:endParaRPr lang="en-CA" sz="1100" b="1"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a:noFill/>
                    </a:lnT>
                    <a:lnB w="19050">
                      <a:solidFill>
                        <a:schemeClr val="accent1"/>
                      </a:solidFill>
                    </a:lnB>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kern="100">
                          <a:solidFill>
                            <a:schemeClr val="tx1"/>
                          </a:solidFill>
                          <a:effectLst/>
                        </a:rPr>
                        <a:t>Karan</a:t>
                      </a:r>
                      <a:endParaRPr lang="en-CA" sz="1100" b="1"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a:noFill/>
                    </a:lnT>
                    <a:lnB w="19050">
                      <a:solidFill>
                        <a:schemeClr val="accent1"/>
                      </a:solidFill>
                    </a:lnB>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kern="100">
                          <a:solidFill>
                            <a:schemeClr val="tx1"/>
                          </a:solidFill>
                          <a:effectLst/>
                        </a:rPr>
                        <a:t>Shrajna</a:t>
                      </a:r>
                      <a:endParaRPr lang="en-CA" sz="1100" b="1"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a:noFill/>
                    </a:lnT>
                    <a:lnB w="19050">
                      <a:solidFill>
                        <a:schemeClr val="accent1"/>
                      </a:solidFill>
                    </a:lnB>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kern="100">
                          <a:solidFill>
                            <a:schemeClr val="tx1"/>
                          </a:solidFill>
                          <a:effectLst/>
                        </a:rPr>
                        <a:t>Aman</a:t>
                      </a:r>
                      <a:endParaRPr lang="en-CA" sz="1100" b="1"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a:noFill/>
                    </a:lnT>
                    <a:lnB w="19050">
                      <a:solidFill>
                        <a:schemeClr val="accent1"/>
                      </a:solidFill>
                    </a:lnB>
                    <a:noFill/>
                  </a:tcPr>
                </a:tc>
                <a:extLst>
                  <a:ext uri="{0D108BD9-81ED-4DB2-BD59-A6C34878D82A}">
                    <a16:rowId xmlns:a16="http://schemas.microsoft.com/office/drawing/2014/main" val="2559442750"/>
                  </a:ext>
                </a:extLst>
              </a:tr>
              <a:tr h="748748">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Brainstorming</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&amp; Planning</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19050">
                      <a:solidFill>
                        <a:schemeClr val="accent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Discussed project scope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and tools.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Provided ideas on data structure and tools.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19050">
                      <a:solidFill>
                        <a:schemeClr val="accent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Collaborated in brainstorming.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Suggested key data visualization ideas.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Identified visual elements for Tableau.</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19050">
                      <a:solidFill>
                        <a:schemeClr val="accent1"/>
                      </a:solidFill>
                    </a:lnT>
                    <a:lnB w="3175">
                      <a:solidFill>
                        <a:schemeClr val="tx1"/>
                      </a:solidFill>
                    </a:lnB>
                    <a:noFill/>
                  </a:tcPr>
                </a:tc>
                <a:tc>
                  <a:txBody>
                    <a:bodyPr/>
                    <a:lstStyle/>
                    <a:p>
                      <a:pPr algn="just"/>
                      <a:r>
                        <a:rPr lang="en-US" sz="1100" kern="100">
                          <a:solidFill>
                            <a:schemeClr val="tx1"/>
                          </a:solidFill>
                          <a:effectLst/>
                        </a:rPr>
                        <a:t>Contributed to brainstorming. </a:t>
                      </a:r>
                      <a:endParaRPr lang="en-CA" sz="1100" kern="100">
                        <a:solidFill>
                          <a:schemeClr val="tx1"/>
                        </a:solidFill>
                        <a:effectLst/>
                      </a:endParaRPr>
                    </a:p>
                    <a:p>
                      <a:pPr algn="just"/>
                      <a:r>
                        <a:rPr lang="en-US" sz="1100" kern="100">
                          <a:solidFill>
                            <a:schemeClr val="tx1"/>
                          </a:solidFill>
                          <a:effectLst/>
                        </a:rPr>
                        <a:t>Highlighted data cleaning needs. </a:t>
                      </a:r>
                      <a:endParaRPr lang="en-CA" sz="1100" kern="100">
                        <a:solidFill>
                          <a:schemeClr val="tx1"/>
                        </a:solidFill>
                        <a:effectLst/>
                      </a:endParaRPr>
                    </a:p>
                    <a:p>
                      <a:pPr algn="just"/>
                      <a:r>
                        <a:rPr lang="en-US" sz="1100" kern="100">
                          <a:solidFill>
                            <a:schemeClr val="tx1"/>
                          </a:solidFill>
                          <a:effectLst/>
                        </a:rPr>
                        <a:t>Proposed key EDA methods.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190959972"/>
                  </a:ext>
                </a:extLst>
              </a:tr>
              <a:tr h="769628">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Tool Research</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Explored cloud options.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Conducted comparisons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between GCP, IBM Cloud,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and Oracle Cloud.</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Researched Tableau’s functionality and features.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 </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Researched cleaning techniques and visualization standards.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Suggested Python libraries for EDA.</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139662882"/>
                  </a:ext>
                </a:extLst>
              </a:tr>
              <a:tr h="769628">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Data Cleaning</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Shared raw data with the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team.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Participated in discussions on cleaning methods.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Collaborated on defining cleaned data requirements.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Ensured cleaning aligned with visual goals.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 </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Led cleaning process.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Worked on structuring the cleaned data.</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881169228"/>
                  </a:ext>
                </a:extLst>
              </a:tr>
              <a:tr h="406597">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EDA</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Contributed resources for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analysis.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Provided suggestions for EDA insights relevant to visualization.</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Led EDA efforts.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Generated insights from the cleaned data.</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98874278"/>
                  </a:ext>
                </a:extLst>
              </a:tr>
              <a:tr h="588113">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GCP</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Management</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Finalized GCP.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Uploaded cleaned data to GCP Storage.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Connected GCP with Tableau, manually</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Supported with data upload.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 </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Provided feedback during GCP testing.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Ensured data compatibility post upload.</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910795814"/>
                  </a:ext>
                </a:extLst>
              </a:tr>
              <a:tr h="588113">
                <a:tc>
                  <a:txBody>
                    <a:bodyPr/>
                    <a:lstStyle/>
                    <a:p>
                      <a:pPr algn="just">
                        <a:tabLst>
                          <a:tab pos="884555" algn="l"/>
                        </a:tabLst>
                      </a:pPr>
                      <a:r>
                        <a:rPr lang="en-US" sz="1100" kern="100">
                          <a:solidFill>
                            <a:schemeClr val="tx1"/>
                          </a:solidFill>
                          <a:effectLst/>
                        </a:rPr>
                        <a:t>Tableau</a:t>
                      </a:r>
                      <a:endParaRPr lang="en-CA" sz="1100" kern="100">
                        <a:solidFill>
                          <a:schemeClr val="tx1"/>
                        </a:solidFill>
                        <a:effectLst/>
                      </a:endParaRPr>
                    </a:p>
                    <a:p>
                      <a:pPr algn="just">
                        <a:tabLst>
                          <a:tab pos="884555" algn="l"/>
                        </a:tabLst>
                      </a:pPr>
                      <a:r>
                        <a:rPr lang="en-US" sz="1100" kern="100">
                          <a:solidFill>
                            <a:schemeClr val="tx1"/>
                          </a:solidFill>
                          <a:effectLst/>
                        </a:rPr>
                        <a:t>Dashboard</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12700">
                      <a:solidFill>
                        <a:schemeClr val="accent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Assisted in deciding visual elements and filter designs.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12700">
                      <a:solidFill>
                        <a:schemeClr val="accent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Designed and built the Tableau dashboard.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Finalized charts and interactions. </a:t>
                      </a:r>
                      <a:endParaRPr lang="en-CA" sz="1100" kern="10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a:solidFill>
                            <a:schemeClr val="tx1"/>
                          </a:solidFill>
                          <a:effectLst/>
                        </a:rPr>
                        <a:t>Used student ID for Tableau access.</a:t>
                      </a:r>
                      <a:endParaRPr lang="en-CA" sz="1100" kern="10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12700">
                      <a:solidFill>
                        <a:schemeClr val="accent1"/>
                      </a:solidFill>
                    </a:lnB>
                    <a:noFill/>
                  </a:tcPr>
                </a:tc>
                <a:tc>
                  <a:txBody>
                    <a:bodyPr/>
                    <a:lstStyle/>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dirty="0">
                          <a:solidFill>
                            <a:schemeClr val="tx1"/>
                          </a:solidFill>
                          <a:effectLst/>
                        </a:rPr>
                        <a:t>Reviewed dashboards and provided insights for refinement. </a:t>
                      </a:r>
                      <a:endParaRPr lang="en-CA" sz="1100" kern="100" dirty="0">
                        <a:solidFill>
                          <a:schemeClr val="tx1"/>
                        </a:solidFill>
                        <a:effectLst/>
                      </a:endParaRPr>
                    </a:p>
                    <a:p>
                      <a:pPr algn="jus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kern="100" dirty="0">
                          <a:solidFill>
                            <a:schemeClr val="tx1"/>
                          </a:solidFill>
                          <a:effectLst/>
                        </a:rPr>
                        <a:t>Tested dashboard usability.</a:t>
                      </a:r>
                      <a:endParaRPr lang="en-CA" sz="1100" kern="100" dirty="0">
                        <a:solidFill>
                          <a:schemeClr val="tx1"/>
                        </a:solidFill>
                        <a:effectLst/>
                        <a:latin typeface="Times New Roman" panose="02020603050405020304" pitchFamily="18" charset="0"/>
                        <a:ea typeface="Times New Roman" panose="02020603050405020304" pitchFamily="18" charset="0"/>
                      </a:endParaRPr>
                    </a:p>
                  </a:txBody>
                  <a:tcPr marL="46176" marR="46176" marT="0" marB="0"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603707660"/>
                  </a:ext>
                </a:extLst>
              </a:tr>
            </a:tbl>
          </a:graphicData>
        </a:graphic>
      </p:graphicFrame>
    </p:spTree>
    <p:extLst>
      <p:ext uri="{BB962C8B-B14F-4D97-AF65-F5344CB8AC3E}">
        <p14:creationId xmlns:p14="http://schemas.microsoft.com/office/powerpoint/2010/main" val="296804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9F3D-F408-BB1B-7A27-B8BD2461C731}"/>
              </a:ext>
            </a:extLst>
          </p:cNvPr>
          <p:cNvSpPr>
            <a:spLocks noGrp="1"/>
          </p:cNvSpPr>
          <p:nvPr>
            <p:ph type="title"/>
          </p:nvPr>
        </p:nvSpPr>
        <p:spPr>
          <a:xfrm>
            <a:off x="599089" y="548640"/>
            <a:ext cx="10168128" cy="1179576"/>
          </a:xfrm>
        </p:spPr>
        <p:txBody>
          <a:bodyPr>
            <a:normAutofit/>
          </a:bodyPr>
          <a:lstStyle/>
          <a:p>
            <a:r>
              <a:rPr lang="en-US" sz="4000" b="1" kern="100" dirty="0">
                <a:effectLst/>
                <a:latin typeface="Times New Roman" panose="02020603050405020304" pitchFamily="18" charset="0"/>
                <a:ea typeface="Aptos" panose="020B0004020202020204" pitchFamily="34" charset="0"/>
                <a:cs typeface="Times New Roman" panose="02020603050405020304" pitchFamily="18" charset="0"/>
              </a:rPr>
              <a:t>Steps of the Project </a:t>
            </a:r>
            <a:endParaRPr lang="en-US" dirty="0"/>
          </a:p>
        </p:txBody>
      </p:sp>
      <p:sp>
        <p:nvSpPr>
          <p:cNvPr id="3" name="Content Placeholder 2">
            <a:extLst>
              <a:ext uri="{FF2B5EF4-FFF2-40B4-BE49-F238E27FC236}">
                <a16:creationId xmlns:a16="http://schemas.microsoft.com/office/drawing/2014/main" id="{CC62895A-4E6B-43C0-B1CF-52F8FC6410AB}"/>
              </a:ext>
            </a:extLst>
          </p:cNvPr>
          <p:cNvSpPr>
            <a:spLocks noGrp="1"/>
          </p:cNvSpPr>
          <p:nvPr>
            <p:ph idx="1"/>
          </p:nvPr>
        </p:nvSpPr>
        <p:spPr>
          <a:xfrm>
            <a:off x="599089" y="2049517"/>
            <a:ext cx="11130455" cy="4259843"/>
          </a:xfrm>
        </p:spPr>
        <p:txBody>
          <a:bodyPr>
            <a:normAutofit/>
          </a:bodyPr>
          <a:lstStyle/>
          <a:p>
            <a:pPr marL="0" indent="0" algn="just">
              <a:spcBef>
                <a:spcPts val="0"/>
              </a:spcBef>
              <a:buNone/>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b="1" dirty="0">
                <a:effectLst/>
                <a:latin typeface="Times New Roman" panose="02020603050405020304" pitchFamily="18" charset="0"/>
                <a:ea typeface="Times New Roman" panose="02020603050405020304" pitchFamily="18" charset="0"/>
              </a:rPr>
              <a:t>Step 1: Data Collection </a:t>
            </a:r>
            <a:endParaRPr lang="en-CA" sz="1800" dirty="0">
              <a:effectLst/>
              <a:latin typeface="Times New Roman" panose="02020603050405020304" pitchFamily="18" charset="0"/>
              <a:ea typeface="Times New Roman" panose="02020603050405020304" pitchFamily="18" charset="0"/>
            </a:endParaRPr>
          </a:p>
          <a:p>
            <a:pPr marL="0" algn="just">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Lst>
            </a:pPr>
            <a:r>
              <a:rPr lang="en-US" sz="1800" dirty="0">
                <a:effectLst/>
                <a:latin typeface="Times New Roman" panose="02020603050405020304" pitchFamily="18" charset="0"/>
                <a:ea typeface="Times New Roman" panose="02020603050405020304" pitchFamily="18" charset="0"/>
              </a:rPr>
              <a:t>Source: Netflix dataset in CSV format from Kaggle. 	</a:t>
            </a:r>
            <a:endParaRPr lang="en-CA" sz="1800" dirty="0">
              <a:effectLst/>
              <a:latin typeface="Times New Roman" panose="02020603050405020304" pitchFamily="18" charset="0"/>
              <a:ea typeface="Times New Roman" panose="02020603050405020304" pitchFamily="18" charset="0"/>
            </a:endParaRPr>
          </a:p>
          <a:p>
            <a:pPr marL="0" algn="just">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Reviewed dataset for relevance and completeness. </a:t>
            </a:r>
            <a:endParaRPr lang="en-CA" sz="1800" dirty="0">
              <a:effectLst/>
              <a:latin typeface="Times New Roman" panose="02020603050405020304" pitchFamily="18" charset="0"/>
              <a:ea typeface="Times New Roman" panose="02020603050405020304" pitchFamily="18" charset="0"/>
            </a:endParaRPr>
          </a:p>
          <a:p>
            <a:pPr marL="0" indent="0" algn="just">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CA" sz="1800" dirty="0">
              <a:effectLst/>
              <a:latin typeface="Times New Roman" panose="02020603050405020304" pitchFamily="18" charset="0"/>
              <a:ea typeface="Times New Roman" panose="02020603050405020304" pitchFamily="18" charset="0"/>
            </a:endParaRPr>
          </a:p>
          <a:p>
            <a:pPr marL="0" indent="0" algn="just">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b="1" dirty="0">
                <a:effectLst/>
                <a:latin typeface="Times New Roman" panose="02020603050405020304" pitchFamily="18" charset="0"/>
                <a:ea typeface="Times New Roman" panose="02020603050405020304" pitchFamily="18" charset="0"/>
              </a:rPr>
              <a:t>Step 2: Data Cleaning and EDA </a:t>
            </a:r>
            <a:endParaRPr lang="en-CA" sz="1800" dirty="0">
              <a:effectLst/>
              <a:latin typeface="Times New Roman" panose="02020603050405020304" pitchFamily="18" charset="0"/>
              <a:ea typeface="Times New Roman" panose="02020603050405020304" pitchFamily="18" charset="0"/>
            </a:endParaRPr>
          </a:p>
          <a:p>
            <a:pPr marL="0" algn="just">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Cleaning involved handling missing values, ensuring consistent formats, and removing duplicates. </a:t>
            </a:r>
            <a:endParaRPr lang="en-CA" sz="1800" dirty="0">
              <a:effectLst/>
              <a:latin typeface="Times New Roman" panose="02020603050405020304" pitchFamily="18" charset="0"/>
              <a:ea typeface="Times New Roman" panose="02020603050405020304" pitchFamily="18" charset="0"/>
            </a:endParaRPr>
          </a:p>
          <a:p>
            <a:pPr marL="0" algn="just">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EDA: Performed using Python libraries like Pandas and Matplotlib to uncover trends in </a:t>
            </a:r>
            <a:endParaRPr lang="en-CA" sz="1800" dirty="0">
              <a:effectLst/>
              <a:latin typeface="Times New Roman" panose="02020603050405020304" pitchFamily="18" charset="0"/>
              <a:ea typeface="Times New Roman" panose="02020603050405020304" pitchFamily="18" charset="0"/>
            </a:endParaRPr>
          </a:p>
          <a:p>
            <a:pPr marL="0" algn="just">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Times New Roman" panose="02020603050405020304" pitchFamily="18" charset="0"/>
              </a:rPr>
              <a:t>Netflix’s content library.</a:t>
            </a:r>
            <a:endParaRPr lang="en-CA" sz="1800" dirty="0">
              <a:effectLst/>
              <a:latin typeface="Times New Roman" panose="02020603050405020304" pitchFamily="18" charset="0"/>
              <a:ea typeface="Times New Roman" panose="02020603050405020304" pitchFamily="18" charset="0"/>
            </a:endParaRPr>
          </a:p>
          <a:p>
            <a:pPr marL="0" indent="0" algn="just">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CA" sz="1800" dirty="0">
              <a:effectLst/>
              <a:latin typeface="Times New Roman" panose="02020603050405020304" pitchFamily="18" charset="0"/>
              <a:ea typeface="Times New Roman" panose="02020603050405020304" pitchFamily="18" charset="0"/>
            </a:endParaRPr>
          </a:p>
          <a:p>
            <a:pPr marL="0" indent="0" algn="just">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CA" sz="1800" b="1" dirty="0">
                <a:effectLst/>
                <a:latin typeface="Times New Roman" panose="02020603050405020304" pitchFamily="18" charset="0"/>
                <a:ea typeface="Times New Roman" panose="02020603050405020304" pitchFamily="18" charset="0"/>
              </a:rPr>
              <a:t>Exploratory Data Analysis (EDA) on Netflix Dataset</a:t>
            </a:r>
            <a:endParaRPr lang="en-CA" sz="1800" dirty="0">
              <a:effectLst/>
              <a:latin typeface="Times New Roman" panose="02020603050405020304" pitchFamily="18" charset="0"/>
              <a:ea typeface="Times New Roman" panose="02020603050405020304" pitchFamily="18" charset="0"/>
            </a:endParaRPr>
          </a:p>
          <a:p>
            <a:pPr marL="0">
              <a:spcBef>
                <a:spcPts val="0"/>
              </a:spcBef>
            </a:pPr>
            <a:r>
              <a:rPr lang="en-CA" sz="1800" kern="0" dirty="0">
                <a:effectLst/>
                <a:latin typeface="Times New Roman" panose="02020603050405020304" pitchFamily="18" charset="0"/>
                <a:ea typeface="Times New Roman" panose="02020603050405020304" pitchFamily="18" charset="0"/>
              </a:rPr>
              <a:t>Below are the structured steps for EDA, written for inclusion in a report. Each step includes a brief explanation and key code snippets to provide clarity.</a:t>
            </a:r>
            <a:r>
              <a:rPr lang="en-CA" dirty="0">
                <a:effectLst/>
              </a:rPr>
              <a:t> </a:t>
            </a:r>
            <a:endParaRPr lang="en-US" dirty="0"/>
          </a:p>
        </p:txBody>
      </p:sp>
    </p:spTree>
    <p:extLst>
      <p:ext uri="{BB962C8B-B14F-4D97-AF65-F5344CB8AC3E}">
        <p14:creationId xmlns:p14="http://schemas.microsoft.com/office/powerpoint/2010/main" val="19195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1C392-8162-0D8F-A40E-0E4B31C6393C}"/>
              </a:ext>
            </a:extLst>
          </p:cNvPr>
          <p:cNvSpPr>
            <a:spLocks noGrp="1"/>
          </p:cNvSpPr>
          <p:nvPr>
            <p:ph type="title"/>
          </p:nvPr>
        </p:nvSpPr>
        <p:spPr>
          <a:xfrm>
            <a:off x="438913" y="859536"/>
            <a:ext cx="4832802" cy="1243584"/>
          </a:xfrm>
        </p:spPr>
        <p:txBody>
          <a:bodyPr>
            <a:normAutofit/>
          </a:bodyPr>
          <a:lstStyle/>
          <a:p>
            <a:r>
              <a:rPr lang="en-US" sz="3400">
                <a:latin typeface="Times New Roman" panose="02020603050405020304" pitchFamily="18" charset="0"/>
                <a:cs typeface="Times New Roman" panose="02020603050405020304" pitchFamily="18" charset="0"/>
              </a:rPr>
              <a:t>Data Cleaning Methods used</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194C9E-1726-531D-E6C3-53ED4D6FB9BD}"/>
              </a:ext>
            </a:extLst>
          </p:cNvPr>
          <p:cNvSpPr>
            <a:spLocks noGrp="1"/>
          </p:cNvSpPr>
          <p:nvPr>
            <p:ph idx="1"/>
          </p:nvPr>
        </p:nvSpPr>
        <p:spPr>
          <a:xfrm>
            <a:off x="438912" y="2512611"/>
            <a:ext cx="4832803" cy="3664351"/>
          </a:xfrm>
        </p:spPr>
        <p:txBody>
          <a:bodyPr>
            <a:normAutofit/>
          </a:bodyPr>
          <a:lstStyle/>
          <a:p>
            <a:pPr marL="0" indent="0">
              <a:lnSpc>
                <a:spcPct val="100000"/>
              </a:lnSpc>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a:effectLst/>
                <a:latin typeface="Times New Roman" panose="02020603050405020304" pitchFamily="18" charset="0"/>
                <a:ea typeface="Times New Roman" panose="02020603050405020304" pitchFamily="18" charset="0"/>
              </a:rPr>
              <a:t>The data-cleaning methods used in the code involve several key techniques to handle missing values, duplicate data, and inconsistencies in the dataset.</a:t>
            </a:r>
            <a:endParaRPr lang="en-CA" sz="1100">
              <a:effectLst/>
              <a:latin typeface="Times New Roman" panose="02020603050405020304" pitchFamily="18" charset="0"/>
              <a:ea typeface="Times New Roman" panose="02020603050405020304" pitchFamily="18" charset="0"/>
            </a:endParaRPr>
          </a:p>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a:effectLst/>
                <a:latin typeface="Times New Roman" panose="02020603050405020304" pitchFamily="18" charset="0"/>
                <a:ea typeface="Times New Roman" panose="02020603050405020304" pitchFamily="18" charset="0"/>
              </a:rPr>
              <a:t>Handling Missing Values: </a:t>
            </a:r>
            <a:r>
              <a:rPr lang="en-US" sz="1100">
                <a:effectLst/>
                <a:latin typeface="Times New Roman" panose="02020603050405020304" pitchFamily="18" charset="0"/>
                <a:ea typeface="Times New Roman" panose="02020603050405020304" pitchFamily="18" charset="0"/>
              </a:rPr>
              <a:t>Missing values in specific columns such as ‘director’, ‘cast’, and ‘country’ are filled with the placeholder value "Unknown" using the ‘fillna()’ method. For other columns with missing values, rows are completely removed using the ‘dropna()’ function to ensure that the dataset remains complete for analysis. After dropping rows, the index is reset to maintain consistency in row numbering.</a:t>
            </a:r>
            <a:endParaRPr lang="en-CA" sz="1100">
              <a:effectLst/>
              <a:latin typeface="Times New Roman" panose="02020603050405020304" pitchFamily="18" charset="0"/>
              <a:ea typeface="Times New Roman" panose="02020603050405020304" pitchFamily="18" charset="0"/>
            </a:endParaRPr>
          </a:p>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a:effectLst/>
                <a:latin typeface="Times New Roman" panose="02020603050405020304" pitchFamily="18" charset="0"/>
                <a:ea typeface="Times New Roman" panose="02020603050405020304" pitchFamily="18" charset="0"/>
              </a:rPr>
              <a:t>Removing Duplicates: </a:t>
            </a:r>
            <a:r>
              <a:rPr lang="en-US" sz="1100">
                <a:effectLst/>
                <a:latin typeface="Times New Roman" panose="02020603050405020304" pitchFamily="18" charset="0"/>
                <a:ea typeface="Times New Roman" panose="02020603050405020304" pitchFamily="18" charset="0"/>
              </a:rPr>
              <a:t>Duplicate rows based on the ‘title’ column are removed with ‘drop_duplicates()’, ensuring that only the first occurrence of each title is retained. This helps eliminate redundancy in the dataset.</a:t>
            </a:r>
            <a:endParaRPr lang="en-CA" sz="1100">
              <a:effectLst/>
              <a:latin typeface="Times New Roman" panose="02020603050405020304" pitchFamily="18" charset="0"/>
              <a:ea typeface="Times New Roman" panose="02020603050405020304" pitchFamily="18" charset="0"/>
            </a:endParaRPr>
          </a:p>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a:effectLst/>
                <a:latin typeface="Times New Roman" panose="02020603050405020304" pitchFamily="18" charset="0"/>
                <a:ea typeface="Times New Roman" panose="02020603050405020304" pitchFamily="18" charset="0"/>
              </a:rPr>
              <a:t>Renaming Columns: </a:t>
            </a:r>
            <a:r>
              <a:rPr lang="en-US" sz="1100">
                <a:effectLst/>
                <a:latin typeface="Times New Roman" panose="02020603050405020304" pitchFamily="18" charset="0"/>
                <a:ea typeface="Times New Roman" panose="02020603050405020304" pitchFamily="18" charset="0"/>
              </a:rPr>
              <a:t>The ‘type’ column is renamed to ‘content type’ to enhance clarity and consistency in the dataset, ensuring the column name better reflects the information it holds.</a:t>
            </a:r>
            <a:endParaRPr lang="en-CA" sz="1100">
              <a:effectLst/>
              <a:latin typeface="Times New Roman" panose="02020603050405020304" pitchFamily="18" charset="0"/>
              <a:ea typeface="Times New Roman" panose="02020603050405020304" pitchFamily="18" charset="0"/>
            </a:endParaRPr>
          </a:p>
        </p:txBody>
      </p:sp>
      <p:pic>
        <p:nvPicPr>
          <p:cNvPr id="7" name="Picture 6" descr="A screenshot of a computer code&#10;&#10;Description automatically generated">
            <a:extLst>
              <a:ext uri="{FF2B5EF4-FFF2-40B4-BE49-F238E27FC236}">
                <a16:creationId xmlns:a16="http://schemas.microsoft.com/office/drawing/2014/main" id="{3488D351-6B21-AA8D-EE52-CE4B33270688}"/>
              </a:ext>
            </a:extLst>
          </p:cNvPr>
          <p:cNvPicPr>
            <a:picLocks noChangeAspect="1"/>
          </p:cNvPicPr>
          <p:nvPr/>
        </p:nvPicPr>
        <p:blipFill>
          <a:blip r:embed="rId2"/>
          <a:stretch>
            <a:fillRect/>
          </a:stretch>
        </p:blipFill>
        <p:spPr>
          <a:xfrm>
            <a:off x="6406898" y="2103120"/>
            <a:ext cx="5528183" cy="1464969"/>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0456E3BB-7B93-7912-5C0B-D888882440A8}"/>
              </a:ext>
            </a:extLst>
          </p:cNvPr>
          <p:cNvPicPr>
            <a:picLocks noChangeAspect="1"/>
          </p:cNvPicPr>
          <p:nvPr/>
        </p:nvPicPr>
        <p:blipFill>
          <a:blip r:embed="rId3"/>
          <a:stretch>
            <a:fillRect/>
          </a:stretch>
        </p:blipFill>
        <p:spPr>
          <a:xfrm>
            <a:off x="6386020" y="4096988"/>
            <a:ext cx="5549061" cy="1331773"/>
          </a:xfrm>
          <a:prstGeom prst="rect">
            <a:avLst/>
          </a:prstGeom>
        </p:spPr>
      </p:pic>
    </p:spTree>
    <p:extLst>
      <p:ext uri="{BB962C8B-B14F-4D97-AF65-F5344CB8AC3E}">
        <p14:creationId xmlns:p14="http://schemas.microsoft.com/office/powerpoint/2010/main" val="203209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92C2AD-C03A-273E-EDEF-54C7468200A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BDACD3-BB83-6455-862B-9475873E4D17}"/>
              </a:ext>
            </a:extLst>
          </p:cNvPr>
          <p:cNvSpPr>
            <a:spLocks noGrp="1"/>
          </p:cNvSpPr>
          <p:nvPr>
            <p:ph type="title"/>
          </p:nvPr>
        </p:nvSpPr>
        <p:spPr>
          <a:xfrm>
            <a:off x="438913" y="859536"/>
            <a:ext cx="4832802" cy="1243584"/>
          </a:xfrm>
        </p:spPr>
        <p:txBody>
          <a:bodyPr>
            <a:normAutofit/>
          </a:bodyPr>
          <a:lstStyle/>
          <a:p>
            <a:r>
              <a:rPr lang="en-US" sz="3400" dirty="0">
                <a:latin typeface="Times New Roman" panose="02020603050405020304" pitchFamily="18" charset="0"/>
                <a:cs typeface="Times New Roman" panose="02020603050405020304" pitchFamily="18" charset="0"/>
              </a:rPr>
              <a:t>Data Cleaning Methods used (Cont.)</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6A56A7-3164-6B54-E7D2-EB314AA2E809}"/>
              </a:ext>
            </a:extLst>
          </p:cNvPr>
          <p:cNvSpPr>
            <a:spLocks noGrp="1"/>
          </p:cNvSpPr>
          <p:nvPr>
            <p:ph idx="1"/>
          </p:nvPr>
        </p:nvSpPr>
        <p:spPr>
          <a:xfrm>
            <a:off x="438912" y="2512611"/>
            <a:ext cx="4832803" cy="3664351"/>
          </a:xfrm>
        </p:spPr>
        <p:txBody>
          <a:bodyPr>
            <a:normAutofit/>
          </a:bodyPr>
          <a:lstStyle/>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dirty="0">
                <a:effectLst/>
                <a:latin typeface="Times New Roman" panose="02020603050405020304" pitchFamily="18" charset="0"/>
                <a:ea typeface="Times New Roman" panose="02020603050405020304" pitchFamily="18" charset="0"/>
              </a:rPr>
              <a:t>Converting Data Types: </a:t>
            </a:r>
            <a:r>
              <a:rPr lang="en-US" sz="1100" dirty="0">
                <a:effectLst/>
                <a:latin typeface="Times New Roman" panose="02020603050405020304" pitchFamily="18" charset="0"/>
                <a:ea typeface="Times New Roman" panose="02020603050405020304" pitchFamily="18" charset="0"/>
              </a:rPr>
              <a:t>The ‘</a:t>
            </a:r>
            <a:r>
              <a:rPr lang="en-US" sz="1100" dirty="0" err="1">
                <a:effectLst/>
                <a:latin typeface="Times New Roman" panose="02020603050405020304" pitchFamily="18" charset="0"/>
                <a:ea typeface="Times New Roman" panose="02020603050405020304" pitchFamily="18" charset="0"/>
              </a:rPr>
              <a:t>date_added</a:t>
            </a:r>
            <a:r>
              <a:rPr lang="en-US" sz="1100" dirty="0">
                <a:effectLst/>
                <a:latin typeface="Times New Roman" panose="02020603050405020304" pitchFamily="18" charset="0"/>
                <a:ea typeface="Times New Roman" panose="02020603050405020304" pitchFamily="18" charset="0"/>
              </a:rPr>
              <a:t>’ column is converted into a datetime format using ‘</a:t>
            </a:r>
            <a:r>
              <a:rPr lang="en-US" sz="1100" dirty="0" err="1">
                <a:effectLst/>
                <a:latin typeface="Times New Roman" panose="02020603050405020304" pitchFamily="18" charset="0"/>
                <a:ea typeface="Times New Roman" panose="02020603050405020304" pitchFamily="18" charset="0"/>
              </a:rPr>
              <a:t>pd.to_datetime</a:t>
            </a:r>
            <a:r>
              <a:rPr lang="en-US" sz="1100" dirty="0">
                <a:effectLst/>
                <a:latin typeface="Times New Roman" panose="02020603050405020304" pitchFamily="18" charset="0"/>
                <a:ea typeface="Times New Roman" panose="02020603050405020304" pitchFamily="18" charset="0"/>
              </a:rPr>
              <a:t>()’, allowing for easier time-based analysis. Invalid date values are coerced into ‘</a:t>
            </a:r>
            <a:r>
              <a:rPr lang="en-US" sz="1100" dirty="0" err="1">
                <a:effectLst/>
                <a:latin typeface="Times New Roman" panose="02020603050405020304" pitchFamily="18" charset="0"/>
                <a:ea typeface="Times New Roman" panose="02020603050405020304" pitchFamily="18" charset="0"/>
              </a:rPr>
              <a:t>NaT</a:t>
            </a:r>
            <a:r>
              <a:rPr lang="en-US" sz="1100" dirty="0">
                <a:effectLst/>
                <a:latin typeface="Times New Roman" panose="02020603050405020304" pitchFamily="18" charset="0"/>
                <a:ea typeface="Times New Roman" panose="02020603050405020304" pitchFamily="18" charset="0"/>
              </a:rPr>
              <a:t>’ (Not a Time) if any errors are encountered during the conversion.</a:t>
            </a:r>
            <a:endParaRPr lang="en-CA" sz="1100" dirty="0">
              <a:effectLst/>
              <a:latin typeface="Times New Roman" panose="02020603050405020304" pitchFamily="18" charset="0"/>
              <a:ea typeface="Times New Roman" panose="02020603050405020304" pitchFamily="18" charset="0"/>
            </a:endParaRPr>
          </a:p>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dirty="0">
                <a:effectLst/>
                <a:latin typeface="Times New Roman" panose="02020603050405020304" pitchFamily="18" charset="0"/>
                <a:ea typeface="Times New Roman" panose="02020603050405020304" pitchFamily="18" charset="0"/>
              </a:rPr>
              <a:t>Filtering Data: </a:t>
            </a:r>
            <a:r>
              <a:rPr lang="en-US" sz="1100" dirty="0">
                <a:effectLst/>
                <a:latin typeface="Times New Roman" panose="02020603050405020304" pitchFamily="18" charset="0"/>
                <a:ea typeface="Times New Roman" panose="02020603050405020304" pitchFamily="18" charset="0"/>
              </a:rPr>
              <a:t>Data is filtered based on specific criteria, such as identifying TV shows added after a certain date or filtering content with long durations, such as multiple seasons or movies longer than 90 minutes. This allows for more focused analysis on relevant content.</a:t>
            </a:r>
            <a:endParaRPr lang="en-CA" sz="1100" dirty="0">
              <a:effectLst/>
              <a:latin typeface="Times New Roman" panose="02020603050405020304" pitchFamily="18" charset="0"/>
              <a:ea typeface="Times New Roman" panose="02020603050405020304" pitchFamily="18" charset="0"/>
            </a:endParaRPr>
          </a:p>
          <a:p>
            <a:pPr marL="342900" lvl="0" indent="-342900">
              <a:lnSpc>
                <a:spcPct val="100000"/>
              </a:lnSpc>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100" b="1" i="1" dirty="0">
                <a:effectLst/>
                <a:latin typeface="Times New Roman" panose="02020603050405020304" pitchFamily="18" charset="0"/>
                <a:ea typeface="Times New Roman" panose="02020603050405020304" pitchFamily="18" charset="0"/>
              </a:rPr>
              <a:t>Validating the Cleaned Data: </a:t>
            </a:r>
            <a:r>
              <a:rPr lang="en-US" sz="1100" dirty="0">
                <a:effectLst/>
                <a:latin typeface="Times New Roman" panose="02020603050405020304" pitchFamily="18" charset="0"/>
                <a:ea typeface="Times New Roman" panose="02020603050405020304" pitchFamily="18" charset="0"/>
              </a:rPr>
              <a:t>After the data-cleaning steps, missing values are rechecked to ensure all necessary adjustments have been made, and the final shape of the dataset is reviewed to confirm the removal of incomplete or duplicate rows.</a:t>
            </a:r>
            <a:endParaRPr lang="en-CA" sz="1100" dirty="0">
              <a:effectLst/>
              <a:latin typeface="Times New Roman" panose="02020603050405020304" pitchFamily="18" charset="0"/>
              <a:ea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0E93C90-E8D3-E466-BD2B-C30A27865CA2}"/>
              </a:ext>
            </a:extLst>
          </p:cNvPr>
          <p:cNvPicPr>
            <a:picLocks noChangeAspect="1"/>
          </p:cNvPicPr>
          <p:nvPr/>
        </p:nvPicPr>
        <p:blipFill>
          <a:blip r:embed="rId2"/>
          <a:stretch>
            <a:fillRect/>
          </a:stretch>
        </p:blipFill>
        <p:spPr>
          <a:xfrm>
            <a:off x="7164005" y="3285739"/>
            <a:ext cx="3371689" cy="2891223"/>
          </a:xfrm>
          <a:prstGeom prst="rect">
            <a:avLst/>
          </a:prstGeom>
        </p:spPr>
      </p:pic>
      <p:pic>
        <p:nvPicPr>
          <p:cNvPr id="7" name="Picture 6">
            <a:extLst>
              <a:ext uri="{FF2B5EF4-FFF2-40B4-BE49-F238E27FC236}">
                <a16:creationId xmlns:a16="http://schemas.microsoft.com/office/drawing/2014/main" id="{9D987942-BD88-9D39-3C39-600F613A6351}"/>
              </a:ext>
            </a:extLst>
          </p:cNvPr>
          <p:cNvPicPr>
            <a:picLocks noChangeAspect="1"/>
          </p:cNvPicPr>
          <p:nvPr/>
        </p:nvPicPr>
        <p:blipFill>
          <a:blip r:embed="rId3"/>
          <a:stretch>
            <a:fillRect/>
          </a:stretch>
        </p:blipFill>
        <p:spPr>
          <a:xfrm>
            <a:off x="6534913" y="434447"/>
            <a:ext cx="4629875" cy="2743200"/>
          </a:xfrm>
          <a:prstGeom prst="rect">
            <a:avLst/>
          </a:prstGeom>
        </p:spPr>
      </p:pic>
    </p:spTree>
    <p:extLst>
      <p:ext uri="{BB962C8B-B14F-4D97-AF65-F5344CB8AC3E}">
        <p14:creationId xmlns:p14="http://schemas.microsoft.com/office/powerpoint/2010/main" val="222536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A05691-F36F-44DD-904C-144D68CA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3625F8DF-9057-82C4-6D40-737A2B418969}"/>
              </a:ext>
            </a:extLst>
          </p:cNvPr>
          <p:cNvPicPr>
            <a:picLocks noChangeAspect="1"/>
          </p:cNvPicPr>
          <p:nvPr/>
        </p:nvPicPr>
        <p:blipFill>
          <a:blip r:embed="rId3"/>
          <a:stretch>
            <a:fillRect/>
          </a:stretch>
        </p:blipFill>
        <p:spPr>
          <a:xfrm>
            <a:off x="1731436" y="2359152"/>
            <a:ext cx="3345606" cy="262629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8B880D2-6E02-F57D-0F17-92B3C14F0795}"/>
              </a:ext>
            </a:extLst>
          </p:cNvPr>
          <p:cNvPicPr>
            <a:picLocks noChangeAspect="1"/>
          </p:cNvPicPr>
          <p:nvPr/>
        </p:nvPicPr>
        <p:blipFill rotWithShape="1">
          <a:blip r:embed="rId4"/>
          <a:srcRect b="15177"/>
          <a:stretch/>
        </p:blipFill>
        <p:spPr bwMode="auto">
          <a:xfrm>
            <a:off x="1973609" y="687952"/>
            <a:ext cx="2873667" cy="1578300"/>
          </a:xfrm>
          <a:prstGeom prst="rect">
            <a:avLst/>
          </a:prstGeom>
          <a:extLst>
            <a:ext uri="{53640926-AAD7-44D8-BBD7-CCE9431645EC}">
              <a14:shadowObscured xmlns:a14="http://schemas.microsoft.com/office/drawing/2010/main"/>
            </a:ext>
          </a:extLst>
        </p:spPr>
      </p:pic>
      <p:pic>
        <p:nvPicPr>
          <p:cNvPr id="14" name="Picture 13" descr="A screenshot of a computer&#10;&#10;Description automatically generated">
            <a:extLst>
              <a:ext uri="{FF2B5EF4-FFF2-40B4-BE49-F238E27FC236}">
                <a16:creationId xmlns:a16="http://schemas.microsoft.com/office/drawing/2014/main" id="{B42B9D11-61E2-BCCB-7DFD-33F39ADC3B37}"/>
              </a:ext>
            </a:extLst>
          </p:cNvPr>
          <p:cNvPicPr>
            <a:picLocks noChangeAspect="1"/>
          </p:cNvPicPr>
          <p:nvPr/>
        </p:nvPicPr>
        <p:blipFill>
          <a:blip r:embed="rId5"/>
          <a:stretch>
            <a:fillRect/>
          </a:stretch>
        </p:blipFill>
        <p:spPr>
          <a:xfrm>
            <a:off x="409575" y="5171252"/>
            <a:ext cx="5989328" cy="958292"/>
          </a:xfrm>
          <a:prstGeom prst="rect">
            <a:avLst/>
          </a:prstGeom>
        </p:spPr>
      </p:pic>
      <p:sp useBgFill="1">
        <p:nvSpPr>
          <p:cNvPr id="34" name="Rectangle 3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4892"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884"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2776"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ACE0BB69-4BE0-D3C2-00B8-8B544DA4088E}"/>
              </a:ext>
            </a:extLst>
          </p:cNvPr>
          <p:cNvSpPr>
            <a:spLocks noChangeArrowheads="1"/>
          </p:cNvSpPr>
          <p:nvPr/>
        </p:nvSpPr>
        <p:spPr bwMode="auto">
          <a:xfrm>
            <a:off x="7313516" y="728456"/>
            <a:ext cx="4056530" cy="50596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1pPr>
            <a:lvl2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2pPr>
            <a:lvl3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3pPr>
            <a:lvl4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4pPr>
            <a:lvl5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5pPr>
            <a:lvl6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6pPr>
            <a:lvl7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7pPr>
            <a:lvl8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8pPr>
            <a:lvl9pPr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Arial" panose="020B0604020202020204" pitchFamily="34" charset="0"/>
              </a:defRPr>
            </a:lvl9pPr>
          </a:lstStyle>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2000" b="1" dirty="0">
                <a:latin typeface="Times New Roman" panose="02020603050405020304" pitchFamily="18" charset="0"/>
                <a:cs typeface="Times New Roman" panose="02020603050405020304" pitchFamily="18" charset="0"/>
              </a:rPr>
              <a:t>Step 3: Cloud Integration </a:t>
            </a:r>
          </a:p>
          <a:p>
            <a:pPr marR="0" lvl="0" indent="-228600" eaLnBrk="1" fontAlgn="base" hangingPunct="1">
              <a:spcBef>
                <a:spcPct val="0"/>
              </a:spcBef>
              <a:spcAft>
                <a:spcPts val="600"/>
              </a:spcAft>
              <a:buClrTx/>
              <a:buSzTx/>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altLang="en-US" sz="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Using Google Cloud Platform (GCP) for Data Storage and Tableau Web</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We utilized GCP to securely store and manage the cleaned dataset. To enable visualization in Tableau Web, the dataset was manually downloaded and uploaded.  </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b="1" i="1" dirty="0">
                <a:latin typeface="Times New Roman" panose="02020603050405020304" pitchFamily="18" charset="0"/>
                <a:cs typeface="Times New Roman" panose="02020603050405020304" pitchFamily="18" charset="0"/>
              </a:rPr>
              <a:t>Key Steps:  </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 Google Cloud SDK Setup: Installed and configured the SDK using ‘</a:t>
            </a:r>
            <a:r>
              <a:rPr lang="en-US" altLang="en-US" sz="1400" dirty="0" err="1">
                <a:latin typeface="Times New Roman" panose="02020603050405020304" pitchFamily="18" charset="0"/>
                <a:cs typeface="Times New Roman" panose="02020603050405020304" pitchFamily="18" charset="0"/>
              </a:rPr>
              <a:t>gcloud</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init</a:t>
            </a:r>
            <a:r>
              <a:rPr lang="en-US" altLang="en-US" sz="1400" dirty="0">
                <a:latin typeface="Times New Roman" panose="02020603050405020304" pitchFamily="18" charset="0"/>
                <a:cs typeface="Times New Roman" panose="02020603050405020304" pitchFamily="18" charset="0"/>
              </a:rPr>
              <a:t>’ for authentication and project setup.  </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 Bucket Access Verification: Listed and confirmed the bucket (</a:t>
            </a:r>
            <a:r>
              <a:rPr lang="en-US" altLang="en-US" sz="1400" dirty="0" err="1">
                <a:latin typeface="Times New Roman" panose="02020603050405020304" pitchFamily="18" charset="0"/>
                <a:cs typeface="Times New Roman" panose="02020603050405020304" pitchFamily="18" charset="0"/>
              </a:rPr>
              <a:t>netflix</a:t>
            </a:r>
            <a:r>
              <a:rPr lang="en-US" altLang="en-US" sz="1400" dirty="0">
                <a:latin typeface="Times New Roman" panose="02020603050405020304" pitchFamily="18" charset="0"/>
                <a:cs typeface="Times New Roman" panose="02020603050405020304" pitchFamily="18" charset="0"/>
              </a:rPr>
              <a:t>-</a:t>
            </a:r>
            <a:r>
              <a:rPr lang="en-US" altLang="en-US" sz="1400" dirty="0" err="1">
                <a:latin typeface="Times New Roman" panose="02020603050405020304" pitchFamily="18" charset="0"/>
                <a:cs typeface="Times New Roman" panose="02020603050405020304" pitchFamily="18" charset="0"/>
              </a:rPr>
              <a:t>eda</a:t>
            </a:r>
            <a:r>
              <a:rPr lang="en-US" altLang="en-US" sz="1400" dirty="0">
                <a:latin typeface="Times New Roman" panose="02020603050405020304" pitchFamily="18" charset="0"/>
                <a:cs typeface="Times New Roman" panose="02020603050405020304" pitchFamily="18" charset="0"/>
              </a:rPr>
              <a:t>-bucket) containing the dataset.  </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 File Download: Located and downloaded the cleaned dataset using ‘</a:t>
            </a:r>
            <a:r>
              <a:rPr lang="en-US" altLang="en-US" sz="1400" dirty="0" err="1">
                <a:latin typeface="Times New Roman" panose="02020603050405020304" pitchFamily="18" charset="0"/>
                <a:cs typeface="Times New Roman" panose="02020603050405020304" pitchFamily="18" charset="0"/>
              </a:rPr>
              <a:t>gsutil</a:t>
            </a:r>
            <a:r>
              <a:rPr lang="en-US" altLang="en-US" sz="1400" dirty="0">
                <a:latin typeface="Times New Roman" panose="02020603050405020304" pitchFamily="18" charset="0"/>
                <a:cs typeface="Times New Roman" panose="02020603050405020304" pitchFamily="18" charset="0"/>
              </a:rPr>
              <a:t> cp’.  </a:t>
            </a: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altLang="en-US" sz="1400" dirty="0">
              <a:latin typeface="Times New Roman" panose="02020603050405020304" pitchFamily="18" charset="0"/>
              <a:cs typeface="Times New Roman" panose="02020603050405020304" pitchFamily="18" charset="0"/>
            </a:endParaRPr>
          </a:p>
          <a:p>
            <a:pPr marR="0" lvl="0" eaLnBrk="1" fontAlgn="base" hangingPunct="1">
              <a:spcBef>
                <a:spcPct val="0"/>
              </a:spcBef>
              <a:spcAft>
                <a:spcPts val="600"/>
              </a:spcAft>
              <a:buClrTx/>
              <a:buSz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en-US" sz="1400" dirty="0">
                <a:latin typeface="Times New Roman" panose="02020603050405020304" pitchFamily="18" charset="0"/>
                <a:cs typeface="Times New Roman" panose="02020603050405020304" pitchFamily="18" charset="0"/>
              </a:rPr>
              <a:t>This integration ensured secure storage and seamless access for analysis. </a:t>
            </a:r>
          </a:p>
          <a:p>
            <a:pPr marR="0" lvl="0" indent="-228600" eaLnBrk="1" fontAlgn="base" hangingPunct="1">
              <a:spcBef>
                <a:spcPct val="0"/>
              </a:spcBef>
              <a:spcAft>
                <a:spcPts val="600"/>
              </a:spcAft>
              <a:buClrTx/>
              <a:buSzTx/>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kumimoji="0" lang="en-US" altLang="en-US" sz="9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 name="Rectangle 13">
            <a:extLst>
              <a:ext uri="{FF2B5EF4-FFF2-40B4-BE49-F238E27FC236}">
                <a16:creationId xmlns:a16="http://schemas.microsoft.com/office/drawing/2014/main" id="{913B639E-C2C8-18C4-065C-393E66CACE7C}"/>
              </a:ext>
            </a:extLst>
          </p:cNvPr>
          <p:cNvSpPr>
            <a:spLocks noChangeArrowheads="1"/>
          </p:cNvSpPr>
          <p:nvPr/>
        </p:nvSpPr>
        <p:spPr bwMode="auto">
          <a:xfrm>
            <a:off x="0" y="7366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4">
            <a:extLst>
              <a:ext uri="{FF2B5EF4-FFF2-40B4-BE49-F238E27FC236}">
                <a16:creationId xmlns:a16="http://schemas.microsoft.com/office/drawing/2014/main" id="{905A1447-30DF-8DB0-E0A5-68616C2B1642}"/>
              </a:ext>
            </a:extLst>
          </p:cNvPr>
          <p:cNvSpPr>
            <a:spLocks noChangeArrowheads="1"/>
          </p:cNvSpPr>
          <p:nvPr/>
        </p:nvSpPr>
        <p:spPr bwMode="auto">
          <a:xfrm>
            <a:off x="0" y="877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5456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3B4C-DE4C-23BA-BE7B-11A26E7300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4: Tableau Dashboard Design</a:t>
            </a:r>
          </a:p>
        </p:txBody>
      </p:sp>
      <p:sp>
        <p:nvSpPr>
          <p:cNvPr id="3" name="Content Placeholder 2">
            <a:extLst>
              <a:ext uri="{FF2B5EF4-FFF2-40B4-BE49-F238E27FC236}">
                <a16:creationId xmlns:a16="http://schemas.microsoft.com/office/drawing/2014/main" id="{FD34213E-78DB-CA7D-C693-7FE81E348B14}"/>
              </a:ext>
            </a:extLst>
          </p:cNvPr>
          <p:cNvSpPr>
            <a:spLocks noGrp="1"/>
          </p:cNvSpPr>
          <p:nvPr>
            <p:ph idx="1"/>
          </p:nvPr>
        </p:nvSpPr>
        <p:spPr>
          <a:xfrm>
            <a:off x="546538" y="2039007"/>
            <a:ext cx="10737158" cy="4133193"/>
          </a:xfrm>
        </p:spPr>
        <p:txBody>
          <a:bodyPr>
            <a:normAutofit/>
          </a:bodyPr>
          <a:lstStyle/>
          <a:p>
            <a:r>
              <a:rPr lang="en-US" sz="2000" dirty="0">
                <a:latin typeface="Times New Roman" panose="02020603050405020304" pitchFamily="18" charset="0"/>
                <a:cs typeface="Times New Roman" panose="02020603050405020304" pitchFamily="18" charset="0"/>
              </a:rPr>
              <a:t>Visualization Creation: Designed bar charts, pie charts, and other visuals to analyze Netflix trends using Tableau's drag-and-drop interface.  </a:t>
            </a:r>
          </a:p>
          <a:p>
            <a:r>
              <a:rPr lang="en-US" sz="2000" dirty="0">
                <a:latin typeface="Times New Roman" panose="02020603050405020304" pitchFamily="18" charset="0"/>
                <a:cs typeface="Times New Roman" panose="02020603050405020304" pitchFamily="18" charset="0"/>
              </a:rPr>
              <a:t>Interactive Dashboards: Combined visuals into an interactive dashboard for clear insight presentation.  </a:t>
            </a:r>
          </a:p>
          <a:p>
            <a:r>
              <a:rPr lang="en-US" sz="2000" dirty="0">
                <a:latin typeface="Times New Roman" panose="02020603050405020304" pitchFamily="18" charset="0"/>
                <a:cs typeface="Times New Roman" panose="02020603050405020304" pitchFamily="18" charset="0"/>
              </a:rPr>
              <a:t>Save and Share: Published the dashboard on Tableau Web with a public link for easy access and sharing.</a:t>
            </a:r>
          </a:p>
        </p:txBody>
      </p:sp>
    </p:spTree>
    <p:extLst>
      <p:ext uri="{BB962C8B-B14F-4D97-AF65-F5344CB8AC3E}">
        <p14:creationId xmlns:p14="http://schemas.microsoft.com/office/powerpoint/2010/main" val="3714221668"/>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1356</TotalTime>
  <Words>1363</Words>
  <Application>Microsoft Macintosh PowerPoint</Application>
  <PresentationFormat>Widescreen</PresentationFormat>
  <Paragraphs>127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Avenir Next LT Pro</vt:lpstr>
      <vt:lpstr>Calibri</vt:lpstr>
      <vt:lpstr>Neue Haas Grotesk Text Pro</vt:lpstr>
      <vt:lpstr>Symbol</vt:lpstr>
      <vt:lpstr>Times New Roman</vt:lpstr>
      <vt:lpstr>AccentBoxVTI</vt:lpstr>
      <vt:lpstr>Netflix Data Analysis Project</vt:lpstr>
      <vt:lpstr>PowerPoint Presentation</vt:lpstr>
      <vt:lpstr>Data Architecture Diagram</vt:lpstr>
      <vt:lpstr>Roles and Responsibilities Matrix </vt:lpstr>
      <vt:lpstr>Steps of the Project </vt:lpstr>
      <vt:lpstr>Data Cleaning Methods used</vt:lpstr>
      <vt:lpstr>Data Cleaning Methods used (Cont.)</vt:lpstr>
      <vt:lpstr>PowerPoint Presentation</vt:lpstr>
      <vt:lpstr>Step 4: Tableau Dashboard Design</vt:lpstr>
      <vt:lpstr>Tableau Dashboard Representation</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Shrajna Shetty</dc:creator>
  <cp:lastModifiedBy>Shrajna Shetty</cp:lastModifiedBy>
  <cp:revision>4</cp:revision>
  <dcterms:created xsi:type="dcterms:W3CDTF">2024-12-07T04:20:44Z</dcterms:created>
  <dcterms:modified xsi:type="dcterms:W3CDTF">2024-12-09T22:34:14Z</dcterms:modified>
</cp:coreProperties>
</file>