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20"/>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6"/>
    <p:restoredTop sz="94760"/>
  </p:normalViewPr>
  <p:slideViewPr>
    <p:cSldViewPr snapToGrid="0">
      <p:cViewPr varScale="1">
        <p:scale>
          <a:sx n="109" d="100"/>
          <a:sy n="109" d="100"/>
        </p:scale>
        <p:origin x="6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94AAB7-DAD3-A44C-8595-9CB65A0BBEB9}" type="datetimeFigureOut">
              <a:rPr lang="en-US" smtClean="0"/>
              <a:t>10/21/24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F6852B-DE7F-2B45-86C8-6DD658DCE782}" type="slidenum">
              <a:rPr lang="en-US" smtClean="0"/>
              <a:t>‹#›</a:t>
            </a:fld>
            <a:endParaRPr lang="en-US"/>
          </a:p>
        </p:txBody>
      </p:sp>
    </p:spTree>
    <p:extLst>
      <p:ext uri="{BB962C8B-B14F-4D97-AF65-F5344CB8AC3E}">
        <p14:creationId xmlns:p14="http://schemas.microsoft.com/office/powerpoint/2010/main" val="1895601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F6852B-DE7F-2B45-86C8-6DD658DCE782}" type="slidenum">
              <a:rPr lang="en-US" smtClean="0"/>
              <a:t>3</a:t>
            </a:fld>
            <a:endParaRPr lang="en-US"/>
          </a:p>
        </p:txBody>
      </p:sp>
    </p:spTree>
    <p:extLst>
      <p:ext uri="{BB962C8B-B14F-4D97-AF65-F5344CB8AC3E}">
        <p14:creationId xmlns:p14="http://schemas.microsoft.com/office/powerpoint/2010/main" val="3934863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6B7FEE-7B98-1D11-A4AD-4436658EFF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3FB0D7-82F1-5651-34FB-80F17C695B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899592-6D9A-C3E4-3F4A-8D92BB69DF1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4C0233E-62C7-8197-D9D7-3F126CBC181A}"/>
              </a:ext>
            </a:extLst>
          </p:cNvPr>
          <p:cNvSpPr>
            <a:spLocks noGrp="1"/>
          </p:cNvSpPr>
          <p:nvPr>
            <p:ph type="sldNum" sz="quarter" idx="5"/>
          </p:nvPr>
        </p:nvSpPr>
        <p:spPr/>
        <p:txBody>
          <a:bodyPr/>
          <a:lstStyle/>
          <a:p>
            <a:fld id="{ADF6852B-DE7F-2B45-86C8-6DD658DCE782}" type="slidenum">
              <a:rPr lang="en-US" smtClean="0"/>
              <a:t>12</a:t>
            </a:fld>
            <a:endParaRPr lang="en-US"/>
          </a:p>
        </p:txBody>
      </p:sp>
    </p:spTree>
    <p:extLst>
      <p:ext uri="{BB962C8B-B14F-4D97-AF65-F5344CB8AC3E}">
        <p14:creationId xmlns:p14="http://schemas.microsoft.com/office/powerpoint/2010/main" val="230535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C6635-CC5F-770B-3577-C006951E81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7D23CB-D85C-037F-EA2C-45032339D5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F87A95-A40F-C7CE-1158-7BD8880079E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677FBC3-FA98-70CA-FDCD-06D776893280}"/>
              </a:ext>
            </a:extLst>
          </p:cNvPr>
          <p:cNvSpPr>
            <a:spLocks noGrp="1"/>
          </p:cNvSpPr>
          <p:nvPr>
            <p:ph type="sldNum" sz="quarter" idx="5"/>
          </p:nvPr>
        </p:nvSpPr>
        <p:spPr/>
        <p:txBody>
          <a:bodyPr/>
          <a:lstStyle/>
          <a:p>
            <a:fld id="{ADF6852B-DE7F-2B45-86C8-6DD658DCE782}" type="slidenum">
              <a:rPr lang="en-US" smtClean="0"/>
              <a:t>13</a:t>
            </a:fld>
            <a:endParaRPr lang="en-US"/>
          </a:p>
        </p:txBody>
      </p:sp>
    </p:spTree>
    <p:extLst>
      <p:ext uri="{BB962C8B-B14F-4D97-AF65-F5344CB8AC3E}">
        <p14:creationId xmlns:p14="http://schemas.microsoft.com/office/powerpoint/2010/main" val="2994950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8EF7C-D88F-B277-033C-A7BCE5232E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CD11D6-1E18-DD12-4BB3-2498D548FF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DCB183-EE3F-39B9-63B6-C9CDCC4E58D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0293BE-EC21-F38B-7AA6-DB895797C4D2}"/>
              </a:ext>
            </a:extLst>
          </p:cNvPr>
          <p:cNvSpPr>
            <a:spLocks noGrp="1"/>
          </p:cNvSpPr>
          <p:nvPr>
            <p:ph type="sldNum" sz="quarter" idx="5"/>
          </p:nvPr>
        </p:nvSpPr>
        <p:spPr/>
        <p:txBody>
          <a:bodyPr/>
          <a:lstStyle/>
          <a:p>
            <a:fld id="{ADF6852B-DE7F-2B45-86C8-6DD658DCE782}" type="slidenum">
              <a:rPr lang="en-US" smtClean="0"/>
              <a:t>14</a:t>
            </a:fld>
            <a:endParaRPr lang="en-US"/>
          </a:p>
        </p:txBody>
      </p:sp>
    </p:spTree>
    <p:extLst>
      <p:ext uri="{BB962C8B-B14F-4D97-AF65-F5344CB8AC3E}">
        <p14:creationId xmlns:p14="http://schemas.microsoft.com/office/powerpoint/2010/main" val="4128186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9CAC21-C8FD-C076-726A-E0D663CDF1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284E2B-B3B7-9251-368B-F3E62BC387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E90E22-2593-5D0A-A64D-9F134F94961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0E8F413-1D14-AF69-A76E-C432E088F15F}"/>
              </a:ext>
            </a:extLst>
          </p:cNvPr>
          <p:cNvSpPr>
            <a:spLocks noGrp="1"/>
          </p:cNvSpPr>
          <p:nvPr>
            <p:ph type="sldNum" sz="quarter" idx="5"/>
          </p:nvPr>
        </p:nvSpPr>
        <p:spPr/>
        <p:txBody>
          <a:bodyPr/>
          <a:lstStyle/>
          <a:p>
            <a:fld id="{ADF6852B-DE7F-2B45-86C8-6DD658DCE782}" type="slidenum">
              <a:rPr lang="en-US" smtClean="0"/>
              <a:t>15</a:t>
            </a:fld>
            <a:endParaRPr lang="en-US"/>
          </a:p>
        </p:txBody>
      </p:sp>
    </p:spTree>
    <p:extLst>
      <p:ext uri="{BB962C8B-B14F-4D97-AF65-F5344CB8AC3E}">
        <p14:creationId xmlns:p14="http://schemas.microsoft.com/office/powerpoint/2010/main" val="2075184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770FC-2D0C-1344-141B-8294B2C30F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DEB2EE-6A0F-31AB-56A4-4803C9B022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027FBE-51AF-B308-F66F-70C082E999E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3F4EA99-D9F3-8A0A-31A5-BCDB52DAA53E}"/>
              </a:ext>
            </a:extLst>
          </p:cNvPr>
          <p:cNvSpPr>
            <a:spLocks noGrp="1"/>
          </p:cNvSpPr>
          <p:nvPr>
            <p:ph type="sldNum" sz="quarter" idx="5"/>
          </p:nvPr>
        </p:nvSpPr>
        <p:spPr/>
        <p:txBody>
          <a:bodyPr/>
          <a:lstStyle/>
          <a:p>
            <a:fld id="{ADF6852B-DE7F-2B45-86C8-6DD658DCE782}" type="slidenum">
              <a:rPr lang="en-US" smtClean="0"/>
              <a:t>16</a:t>
            </a:fld>
            <a:endParaRPr lang="en-US"/>
          </a:p>
        </p:txBody>
      </p:sp>
    </p:spTree>
    <p:extLst>
      <p:ext uri="{BB962C8B-B14F-4D97-AF65-F5344CB8AC3E}">
        <p14:creationId xmlns:p14="http://schemas.microsoft.com/office/powerpoint/2010/main" val="1189573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DE6677-70EE-DFF1-3329-A623306159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8B70F6-AFD4-3AAF-688F-B9DAB9D3BC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C150A0-FEDE-EF20-7FE7-E458870AA95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1D6B1E7-74EE-6E5D-D427-EE1F8518D052}"/>
              </a:ext>
            </a:extLst>
          </p:cNvPr>
          <p:cNvSpPr>
            <a:spLocks noGrp="1"/>
          </p:cNvSpPr>
          <p:nvPr>
            <p:ph type="sldNum" sz="quarter" idx="5"/>
          </p:nvPr>
        </p:nvSpPr>
        <p:spPr/>
        <p:txBody>
          <a:bodyPr/>
          <a:lstStyle/>
          <a:p>
            <a:fld id="{ADF6852B-DE7F-2B45-86C8-6DD658DCE782}" type="slidenum">
              <a:rPr lang="en-US" smtClean="0"/>
              <a:t>17</a:t>
            </a:fld>
            <a:endParaRPr lang="en-US"/>
          </a:p>
        </p:txBody>
      </p:sp>
    </p:spTree>
    <p:extLst>
      <p:ext uri="{BB962C8B-B14F-4D97-AF65-F5344CB8AC3E}">
        <p14:creationId xmlns:p14="http://schemas.microsoft.com/office/powerpoint/2010/main" val="1188536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073A77-63C5-6CB6-909A-4A0821EA98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6BB34E-09FE-E155-DCED-A703E655F9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C95C9C-E2D4-4F0A-A6DA-93A4226FDD6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0A8F7E7-83E2-2954-E878-30F91331CE1C}"/>
              </a:ext>
            </a:extLst>
          </p:cNvPr>
          <p:cNvSpPr>
            <a:spLocks noGrp="1"/>
          </p:cNvSpPr>
          <p:nvPr>
            <p:ph type="sldNum" sz="quarter" idx="5"/>
          </p:nvPr>
        </p:nvSpPr>
        <p:spPr/>
        <p:txBody>
          <a:bodyPr/>
          <a:lstStyle/>
          <a:p>
            <a:fld id="{ADF6852B-DE7F-2B45-86C8-6DD658DCE782}" type="slidenum">
              <a:rPr lang="en-US" smtClean="0"/>
              <a:t>18</a:t>
            </a:fld>
            <a:endParaRPr lang="en-US"/>
          </a:p>
        </p:txBody>
      </p:sp>
    </p:spTree>
    <p:extLst>
      <p:ext uri="{BB962C8B-B14F-4D97-AF65-F5344CB8AC3E}">
        <p14:creationId xmlns:p14="http://schemas.microsoft.com/office/powerpoint/2010/main" val="2996683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795641-7607-09B3-62EF-92EF530765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4CDF33-848B-EEBF-C03E-99380EB31A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F846F8-A0F0-4A25-930E-B1E69295375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ACA99BC-FC18-6095-B368-2BF76D005E45}"/>
              </a:ext>
            </a:extLst>
          </p:cNvPr>
          <p:cNvSpPr>
            <a:spLocks noGrp="1"/>
          </p:cNvSpPr>
          <p:nvPr>
            <p:ph type="sldNum" sz="quarter" idx="5"/>
          </p:nvPr>
        </p:nvSpPr>
        <p:spPr/>
        <p:txBody>
          <a:bodyPr/>
          <a:lstStyle/>
          <a:p>
            <a:fld id="{ADF6852B-DE7F-2B45-86C8-6DD658DCE782}" type="slidenum">
              <a:rPr lang="en-US" smtClean="0"/>
              <a:t>4</a:t>
            </a:fld>
            <a:endParaRPr lang="en-US"/>
          </a:p>
        </p:txBody>
      </p:sp>
    </p:spTree>
    <p:extLst>
      <p:ext uri="{BB962C8B-B14F-4D97-AF65-F5344CB8AC3E}">
        <p14:creationId xmlns:p14="http://schemas.microsoft.com/office/powerpoint/2010/main" val="1563568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062B18-2475-3B55-2CFB-1F8ABF4795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DD623A-ADA7-6D90-BDE7-CFF2FD9243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850360-9EED-7DA7-52CD-634086FEBA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580D7D0-3B81-9625-A58C-1D72BEFBFBC6}"/>
              </a:ext>
            </a:extLst>
          </p:cNvPr>
          <p:cNvSpPr>
            <a:spLocks noGrp="1"/>
          </p:cNvSpPr>
          <p:nvPr>
            <p:ph type="sldNum" sz="quarter" idx="5"/>
          </p:nvPr>
        </p:nvSpPr>
        <p:spPr/>
        <p:txBody>
          <a:bodyPr/>
          <a:lstStyle/>
          <a:p>
            <a:fld id="{ADF6852B-DE7F-2B45-86C8-6DD658DCE782}" type="slidenum">
              <a:rPr lang="en-US" smtClean="0"/>
              <a:t>5</a:t>
            </a:fld>
            <a:endParaRPr lang="en-US"/>
          </a:p>
        </p:txBody>
      </p:sp>
    </p:spTree>
    <p:extLst>
      <p:ext uri="{BB962C8B-B14F-4D97-AF65-F5344CB8AC3E}">
        <p14:creationId xmlns:p14="http://schemas.microsoft.com/office/powerpoint/2010/main" val="519397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1BDE1-9D5E-D919-84BA-8D287C1047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666987-C3C5-4A6E-0AC3-1F6373531F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93BED8-DD49-4B71-F7D3-715680B90AA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ACE6ED0-DCB8-C187-A1C2-E2D2F8779A92}"/>
              </a:ext>
            </a:extLst>
          </p:cNvPr>
          <p:cNvSpPr>
            <a:spLocks noGrp="1"/>
          </p:cNvSpPr>
          <p:nvPr>
            <p:ph type="sldNum" sz="quarter" idx="5"/>
          </p:nvPr>
        </p:nvSpPr>
        <p:spPr/>
        <p:txBody>
          <a:bodyPr/>
          <a:lstStyle/>
          <a:p>
            <a:fld id="{ADF6852B-DE7F-2B45-86C8-6DD658DCE782}" type="slidenum">
              <a:rPr lang="en-US" smtClean="0"/>
              <a:t>6</a:t>
            </a:fld>
            <a:endParaRPr lang="en-US"/>
          </a:p>
        </p:txBody>
      </p:sp>
    </p:spTree>
    <p:extLst>
      <p:ext uri="{BB962C8B-B14F-4D97-AF65-F5344CB8AC3E}">
        <p14:creationId xmlns:p14="http://schemas.microsoft.com/office/powerpoint/2010/main" val="2037098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D68EDF-8B77-64C1-E49A-073F2928BB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B61E88-8BE5-FC73-2ECE-3CE6A35651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049AA1-77EF-6CB2-BB2E-BB48D8138E3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96673A2-F0A0-0003-40F9-75F7A3FF1AFF}"/>
              </a:ext>
            </a:extLst>
          </p:cNvPr>
          <p:cNvSpPr>
            <a:spLocks noGrp="1"/>
          </p:cNvSpPr>
          <p:nvPr>
            <p:ph type="sldNum" sz="quarter" idx="5"/>
          </p:nvPr>
        </p:nvSpPr>
        <p:spPr/>
        <p:txBody>
          <a:bodyPr/>
          <a:lstStyle/>
          <a:p>
            <a:fld id="{ADF6852B-DE7F-2B45-86C8-6DD658DCE782}" type="slidenum">
              <a:rPr lang="en-US" smtClean="0"/>
              <a:t>7</a:t>
            </a:fld>
            <a:endParaRPr lang="en-US"/>
          </a:p>
        </p:txBody>
      </p:sp>
    </p:spTree>
    <p:extLst>
      <p:ext uri="{BB962C8B-B14F-4D97-AF65-F5344CB8AC3E}">
        <p14:creationId xmlns:p14="http://schemas.microsoft.com/office/powerpoint/2010/main" val="16372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827527-E492-CA78-BBD7-24848C7BCB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6ACB80-44C0-B44E-AE25-A88D3EF4D6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0644A7-9DD4-D44C-53E5-5E1EFCFD2EF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4BBCDE-E20E-471B-47C3-E57DB0A5599D}"/>
              </a:ext>
            </a:extLst>
          </p:cNvPr>
          <p:cNvSpPr>
            <a:spLocks noGrp="1"/>
          </p:cNvSpPr>
          <p:nvPr>
            <p:ph type="sldNum" sz="quarter" idx="5"/>
          </p:nvPr>
        </p:nvSpPr>
        <p:spPr/>
        <p:txBody>
          <a:bodyPr/>
          <a:lstStyle/>
          <a:p>
            <a:fld id="{ADF6852B-DE7F-2B45-86C8-6DD658DCE782}" type="slidenum">
              <a:rPr lang="en-US" smtClean="0"/>
              <a:t>8</a:t>
            </a:fld>
            <a:endParaRPr lang="en-US"/>
          </a:p>
        </p:txBody>
      </p:sp>
    </p:spTree>
    <p:extLst>
      <p:ext uri="{BB962C8B-B14F-4D97-AF65-F5344CB8AC3E}">
        <p14:creationId xmlns:p14="http://schemas.microsoft.com/office/powerpoint/2010/main" val="1368536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250797-7FC8-7211-E20A-76562DD1FF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8CCAAE-D088-E91E-9EC9-31818CCD64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F1918D-C6B1-6224-E510-1F58B3E06EE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5518D93-FB7C-A645-5485-0E572A220B03}"/>
              </a:ext>
            </a:extLst>
          </p:cNvPr>
          <p:cNvSpPr>
            <a:spLocks noGrp="1"/>
          </p:cNvSpPr>
          <p:nvPr>
            <p:ph type="sldNum" sz="quarter" idx="5"/>
          </p:nvPr>
        </p:nvSpPr>
        <p:spPr/>
        <p:txBody>
          <a:bodyPr/>
          <a:lstStyle/>
          <a:p>
            <a:fld id="{ADF6852B-DE7F-2B45-86C8-6DD658DCE782}" type="slidenum">
              <a:rPr lang="en-US" smtClean="0"/>
              <a:t>9</a:t>
            </a:fld>
            <a:endParaRPr lang="en-US"/>
          </a:p>
        </p:txBody>
      </p:sp>
    </p:spTree>
    <p:extLst>
      <p:ext uri="{BB962C8B-B14F-4D97-AF65-F5344CB8AC3E}">
        <p14:creationId xmlns:p14="http://schemas.microsoft.com/office/powerpoint/2010/main" val="2447305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922ED7-627E-0586-7012-3EF26845F8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F8EC10-2579-E95F-FD6C-4DE0BA34FE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6C10D2-ECE7-3C0F-2341-1B7A1B79F1B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3B7FD29-B5A0-EA8C-79CC-04E90D55F41C}"/>
              </a:ext>
            </a:extLst>
          </p:cNvPr>
          <p:cNvSpPr>
            <a:spLocks noGrp="1"/>
          </p:cNvSpPr>
          <p:nvPr>
            <p:ph type="sldNum" sz="quarter" idx="5"/>
          </p:nvPr>
        </p:nvSpPr>
        <p:spPr/>
        <p:txBody>
          <a:bodyPr/>
          <a:lstStyle/>
          <a:p>
            <a:fld id="{ADF6852B-DE7F-2B45-86C8-6DD658DCE782}" type="slidenum">
              <a:rPr lang="en-US" smtClean="0"/>
              <a:t>10</a:t>
            </a:fld>
            <a:endParaRPr lang="en-US"/>
          </a:p>
        </p:txBody>
      </p:sp>
    </p:spTree>
    <p:extLst>
      <p:ext uri="{BB962C8B-B14F-4D97-AF65-F5344CB8AC3E}">
        <p14:creationId xmlns:p14="http://schemas.microsoft.com/office/powerpoint/2010/main" val="4288784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4B3BD-87B6-0205-0303-AA05321043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783A11-F034-BBB7-8644-3DD7F15713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DB660E-C9F2-7CE9-75F8-9871B588FC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B1C82B7-577D-B564-4F44-234873855B46}"/>
              </a:ext>
            </a:extLst>
          </p:cNvPr>
          <p:cNvSpPr>
            <a:spLocks noGrp="1"/>
          </p:cNvSpPr>
          <p:nvPr>
            <p:ph type="sldNum" sz="quarter" idx="5"/>
          </p:nvPr>
        </p:nvSpPr>
        <p:spPr/>
        <p:txBody>
          <a:bodyPr/>
          <a:lstStyle/>
          <a:p>
            <a:fld id="{ADF6852B-DE7F-2B45-86C8-6DD658DCE782}" type="slidenum">
              <a:rPr lang="en-US" smtClean="0"/>
              <a:t>11</a:t>
            </a:fld>
            <a:endParaRPr lang="en-US"/>
          </a:p>
        </p:txBody>
      </p:sp>
    </p:spTree>
    <p:extLst>
      <p:ext uri="{BB962C8B-B14F-4D97-AF65-F5344CB8AC3E}">
        <p14:creationId xmlns:p14="http://schemas.microsoft.com/office/powerpoint/2010/main" val="1428933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10/21/24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84431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10/21/24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784258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10/21/24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09246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10/21/24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66548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10/21/24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563917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10/21/24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38121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10/21/24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89115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10/21/24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84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10/21/24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3857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10/21/24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06087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10/21/24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32331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10/21/24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4263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10/21/24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81517986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62" r:id="rId5"/>
    <p:sldLayoutId id="2147483663" r:id="rId6"/>
    <p:sldLayoutId id="2147483669" r:id="rId7"/>
    <p:sldLayoutId id="2147483664" r:id="rId8"/>
    <p:sldLayoutId id="2147483665" r:id="rId9"/>
    <p:sldLayoutId id="2147483666" r:id="rId10"/>
    <p:sldLayoutId id="2147483667" r:id="rId11"/>
    <p:sldLayoutId id="2147483668"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9222B1-5145-182A-6051-084F5110DE68}"/>
              </a:ext>
            </a:extLst>
          </p:cNvPr>
          <p:cNvSpPr>
            <a:spLocks noGrp="1"/>
          </p:cNvSpPr>
          <p:nvPr>
            <p:ph type="ctrTitle"/>
          </p:nvPr>
        </p:nvSpPr>
        <p:spPr>
          <a:xfrm>
            <a:off x="643468" y="124691"/>
            <a:ext cx="4620584" cy="3372812"/>
          </a:xfrm>
        </p:spPr>
        <p:txBody>
          <a:bodyPr>
            <a:normAutofit/>
          </a:bodyPr>
          <a:lstStyle/>
          <a:p>
            <a:pPr algn="ctr"/>
            <a:r>
              <a:rPr lang="en-US" sz="3500"/>
              <a:t>Database Architecture Project (</a:t>
            </a:r>
            <a:r>
              <a:rPr lang="en-CA" sz="3500"/>
              <a:t>Netflix Data Analysis)</a:t>
            </a:r>
            <a:br>
              <a:rPr lang="en-CA" sz="3500"/>
            </a:br>
            <a:endParaRPr lang="en-US" sz="3500" dirty="0"/>
          </a:p>
        </p:txBody>
      </p:sp>
      <p:sp>
        <p:nvSpPr>
          <p:cNvPr id="3" name="Subtitle 2">
            <a:extLst>
              <a:ext uri="{FF2B5EF4-FFF2-40B4-BE49-F238E27FC236}">
                <a16:creationId xmlns:a16="http://schemas.microsoft.com/office/drawing/2014/main" id="{5652A212-E09A-4747-84D9-18A9B9EBDEF5}"/>
              </a:ext>
            </a:extLst>
          </p:cNvPr>
          <p:cNvSpPr>
            <a:spLocks noGrp="1"/>
          </p:cNvSpPr>
          <p:nvPr>
            <p:ph type="subTitle" idx="1"/>
          </p:nvPr>
        </p:nvSpPr>
        <p:spPr>
          <a:xfrm>
            <a:off x="643467" y="3497503"/>
            <a:ext cx="4620584" cy="1268461"/>
          </a:xfrm>
        </p:spPr>
        <p:txBody>
          <a:bodyPr>
            <a:normAutofit/>
          </a:bodyPr>
          <a:lstStyle/>
          <a:p>
            <a:pPr>
              <a:lnSpc>
                <a:spcPct val="90000"/>
              </a:lnSpc>
            </a:pPr>
            <a:r>
              <a:rPr lang="en-US" sz="1700"/>
              <a:t>1 . Karan Parmar</a:t>
            </a:r>
          </a:p>
          <a:p>
            <a:pPr>
              <a:lnSpc>
                <a:spcPct val="90000"/>
              </a:lnSpc>
            </a:pPr>
            <a:r>
              <a:rPr lang="en-US" sz="1700"/>
              <a:t>2. Shrajna Shetty</a:t>
            </a:r>
          </a:p>
          <a:p>
            <a:pPr>
              <a:lnSpc>
                <a:spcPct val="90000"/>
              </a:lnSpc>
            </a:pPr>
            <a:r>
              <a:rPr lang="en-US" sz="1700"/>
              <a:t>3. Aman Khan</a:t>
            </a:r>
            <a:endParaRPr lang="en-US" sz="1700" dirty="0"/>
          </a:p>
        </p:txBody>
      </p:sp>
      <p:pic>
        <p:nvPicPr>
          <p:cNvPr id="4" name="Picture 3" descr="A splash of colors on a white surface">
            <a:extLst>
              <a:ext uri="{FF2B5EF4-FFF2-40B4-BE49-F238E27FC236}">
                <a16:creationId xmlns:a16="http://schemas.microsoft.com/office/drawing/2014/main" id="{4C1A81EA-C455-61E7-95F1-02C368FAF330}"/>
              </a:ext>
            </a:extLst>
          </p:cNvPr>
          <p:cNvPicPr>
            <a:picLocks noChangeAspect="1"/>
          </p:cNvPicPr>
          <p:nvPr/>
        </p:nvPicPr>
        <p:blipFill>
          <a:blip r:embed="rId2"/>
          <a:srcRect r="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pic>
        <p:nvPicPr>
          <p:cNvPr id="6" name="Picture 5" descr="A black background with red text&#10;&#10;Description automatically generated">
            <a:extLst>
              <a:ext uri="{FF2B5EF4-FFF2-40B4-BE49-F238E27FC236}">
                <a16:creationId xmlns:a16="http://schemas.microsoft.com/office/drawing/2014/main" id="{54F1E411-C6FF-4D1F-5462-E2D7F86C3874}"/>
              </a:ext>
            </a:extLst>
          </p:cNvPr>
          <p:cNvPicPr>
            <a:picLocks noChangeAspect="1"/>
          </p:cNvPicPr>
          <p:nvPr/>
        </p:nvPicPr>
        <p:blipFill>
          <a:blip r:embed="rId3"/>
          <a:stretch>
            <a:fillRect/>
          </a:stretch>
        </p:blipFill>
        <p:spPr>
          <a:xfrm>
            <a:off x="7111999" y="1811097"/>
            <a:ext cx="3975100" cy="2235200"/>
          </a:xfrm>
          <a:prstGeom prst="rect">
            <a:avLst/>
          </a:prstGeom>
        </p:spPr>
      </p:pic>
      <p:sp>
        <p:nvSpPr>
          <p:cNvPr id="5" name="Oval 4">
            <a:extLst>
              <a:ext uri="{FF2B5EF4-FFF2-40B4-BE49-F238E27FC236}">
                <a16:creationId xmlns:a16="http://schemas.microsoft.com/office/drawing/2014/main" id="{12FB05C9-8B17-69F3-E47A-8634712CACF9}"/>
              </a:ext>
            </a:extLst>
          </p:cNvPr>
          <p:cNvSpPr/>
          <p:nvPr/>
        </p:nvSpPr>
        <p:spPr>
          <a:xfrm>
            <a:off x="643467" y="4765964"/>
            <a:ext cx="1785408" cy="1832376"/>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E9823648-3C06-5723-E485-DD2AC5695C84}"/>
              </a:ext>
            </a:extLst>
          </p:cNvPr>
          <p:cNvSpPr/>
          <p:nvPr/>
        </p:nvSpPr>
        <p:spPr>
          <a:xfrm>
            <a:off x="4812739" y="4743667"/>
            <a:ext cx="1785408" cy="1832376"/>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B80FA58C-DE5F-D402-ADFB-4EAAD3A9A953}"/>
              </a:ext>
            </a:extLst>
          </p:cNvPr>
          <p:cNvSpPr/>
          <p:nvPr/>
        </p:nvSpPr>
        <p:spPr>
          <a:xfrm>
            <a:off x="2595859" y="4748379"/>
            <a:ext cx="1785408" cy="1832376"/>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50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82D1CF-087D-979B-EF45-C30CD7DD07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55024B-15CD-2C82-C57B-84D58E232012}"/>
              </a:ext>
            </a:extLst>
          </p:cNvPr>
          <p:cNvSpPr>
            <a:spLocks noGrp="1"/>
          </p:cNvSpPr>
          <p:nvPr>
            <p:ph type="ctrTitle"/>
          </p:nvPr>
        </p:nvSpPr>
        <p:spPr>
          <a:xfrm>
            <a:off x="260215" y="139169"/>
            <a:ext cx="6046800" cy="1186112"/>
          </a:xfrm>
        </p:spPr>
        <p:txBody>
          <a:bodyPr>
            <a:noAutofit/>
          </a:bodyPr>
          <a:lstStyle/>
          <a:p>
            <a:r>
              <a:rPr lang="en-CA" sz="3500" dirty="0"/>
              <a:t>1. </a:t>
            </a:r>
            <a:r>
              <a:rPr lang="en-CA" sz="3600" dirty="0"/>
              <a:t>Handling Missing Values </a:t>
            </a:r>
            <a:endParaRPr lang="en-CA" sz="3500" dirty="0"/>
          </a:p>
        </p:txBody>
      </p:sp>
      <p:sp>
        <p:nvSpPr>
          <p:cNvPr id="3" name="Subtitle 2">
            <a:extLst>
              <a:ext uri="{FF2B5EF4-FFF2-40B4-BE49-F238E27FC236}">
                <a16:creationId xmlns:a16="http://schemas.microsoft.com/office/drawing/2014/main" id="{D630C303-88E5-BFEE-784D-2655FF3F6FEA}"/>
              </a:ext>
            </a:extLst>
          </p:cNvPr>
          <p:cNvSpPr>
            <a:spLocks noGrp="1"/>
          </p:cNvSpPr>
          <p:nvPr>
            <p:ph type="subTitle" idx="1"/>
          </p:nvPr>
        </p:nvSpPr>
        <p:spPr>
          <a:xfrm>
            <a:off x="377181" y="1407266"/>
            <a:ext cx="6134099" cy="4394337"/>
          </a:xfrm>
        </p:spPr>
        <p:txBody>
          <a:bodyPr>
            <a:normAutofit/>
          </a:bodyPr>
          <a:lstStyle/>
          <a:p>
            <a:r>
              <a:rPr lang="en-CA" sz="1500" b="1" cap="none" dirty="0"/>
              <a:t>Functions:</a:t>
            </a:r>
          </a:p>
          <a:p>
            <a:br>
              <a:rPr lang="en-CA" sz="1500" cap="none" dirty="0"/>
            </a:br>
            <a:r>
              <a:rPr lang="en-CA" sz="1500" i="1" cap="none" dirty="0" err="1"/>
              <a:t>fillna</a:t>
            </a:r>
            <a:r>
              <a:rPr lang="en-CA" sz="1500" i="1" cap="none" dirty="0"/>
              <a:t>()</a:t>
            </a:r>
            <a:r>
              <a:rPr lang="en-CA" sz="1500" cap="none" dirty="0"/>
              <a:t>: Replace missing values with defaults</a:t>
            </a:r>
          </a:p>
          <a:p>
            <a:r>
              <a:rPr lang="en-CA" sz="1500" i="1" cap="none" dirty="0" err="1"/>
              <a:t>dropna</a:t>
            </a:r>
            <a:r>
              <a:rPr lang="en-CA" sz="1500" i="1" cap="none" dirty="0"/>
              <a:t>()</a:t>
            </a:r>
            <a:r>
              <a:rPr lang="en-CA" sz="1500" cap="none" dirty="0"/>
              <a:t>: Remove rows with missing values </a:t>
            </a:r>
          </a:p>
          <a:p>
            <a:endParaRPr lang="en-CA" sz="1500" cap="none" dirty="0"/>
          </a:p>
          <a:p>
            <a:r>
              <a:rPr lang="en-CA" sz="1500" b="1" cap="none" dirty="0"/>
              <a:t>Example: </a:t>
            </a:r>
          </a:p>
          <a:p>
            <a:r>
              <a:rPr lang="en-CA" sz="1500" cap="none" dirty="0" err="1"/>
              <a:t>df</a:t>
            </a:r>
            <a:r>
              <a:rPr lang="en-CA" sz="1500" cap="none" dirty="0"/>
              <a:t>['director'].</a:t>
            </a:r>
            <a:r>
              <a:rPr lang="en-CA" sz="1500" cap="none" dirty="0" err="1"/>
              <a:t>fillna</a:t>
            </a:r>
            <a:r>
              <a:rPr lang="en-CA" sz="1500" cap="none" dirty="0"/>
              <a:t>('Unknown', </a:t>
            </a:r>
            <a:r>
              <a:rPr lang="en-CA" sz="1500" cap="none" dirty="0" err="1"/>
              <a:t>inplace</a:t>
            </a:r>
            <a:r>
              <a:rPr lang="en-CA" sz="1500" cap="none" dirty="0"/>
              <a:t>=True) </a:t>
            </a:r>
            <a:r>
              <a:rPr lang="en-CA" sz="1500" cap="none" dirty="0" err="1"/>
              <a:t>df</a:t>
            </a:r>
            <a:r>
              <a:rPr lang="en-CA" sz="1500" cap="none" dirty="0"/>
              <a:t>['cast'].</a:t>
            </a:r>
            <a:r>
              <a:rPr lang="en-CA" sz="1500" cap="none" dirty="0" err="1"/>
              <a:t>fillna</a:t>
            </a:r>
            <a:r>
              <a:rPr lang="en-CA" sz="1500" cap="none" dirty="0"/>
              <a:t> ('Unknown', </a:t>
            </a:r>
            <a:r>
              <a:rPr lang="en-CA" sz="1500" cap="none" dirty="0" err="1"/>
              <a:t>inplace</a:t>
            </a:r>
            <a:r>
              <a:rPr lang="en-CA" sz="1500" cap="none" dirty="0"/>
              <a:t>=True) </a:t>
            </a:r>
            <a:r>
              <a:rPr lang="en-CA" sz="1500" cap="none" dirty="0" err="1"/>
              <a:t>df.dropna</a:t>
            </a:r>
            <a:r>
              <a:rPr lang="en-CA" sz="1500" cap="none" dirty="0"/>
              <a:t>(subset = ['title’, '</a:t>
            </a:r>
            <a:r>
              <a:rPr lang="en-CA" sz="1500" cap="none" dirty="0" err="1"/>
              <a:t>release_year</a:t>
            </a:r>
            <a:r>
              <a:rPr lang="en-CA" sz="1500" cap="none" dirty="0"/>
              <a:t>'], </a:t>
            </a:r>
            <a:r>
              <a:rPr lang="en-CA" sz="1500" cap="none" dirty="0" err="1"/>
              <a:t>inplace</a:t>
            </a:r>
            <a:r>
              <a:rPr lang="en-CA" sz="1500" cap="none" dirty="0"/>
              <a:t>=True) </a:t>
            </a:r>
          </a:p>
          <a:p>
            <a:pPr>
              <a:lnSpc>
                <a:spcPct val="90000"/>
              </a:lnSpc>
            </a:pPr>
            <a:endParaRPr lang="en-US" sz="1400" dirty="0"/>
          </a:p>
        </p:txBody>
      </p:sp>
      <p:pic>
        <p:nvPicPr>
          <p:cNvPr id="4" name="Picture 3" descr="A splash of colors on a white surface">
            <a:extLst>
              <a:ext uri="{FF2B5EF4-FFF2-40B4-BE49-F238E27FC236}">
                <a16:creationId xmlns:a16="http://schemas.microsoft.com/office/drawing/2014/main" id="{42AF5002-30AF-9EA6-2968-705936FAEB56}"/>
              </a:ext>
            </a:extLst>
          </p:cNvPr>
          <p:cNvPicPr>
            <a:picLocks noChangeAspect="1"/>
          </p:cNvPicPr>
          <p:nvPr/>
        </p:nvPicPr>
        <p:blipFill>
          <a:blip r:embed="rId3"/>
          <a:srcRect r="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5" name="Rectangle 1">
            <a:extLst>
              <a:ext uri="{FF2B5EF4-FFF2-40B4-BE49-F238E27FC236}">
                <a16:creationId xmlns:a16="http://schemas.microsoft.com/office/drawing/2014/main" id="{62C08410-3F2A-8271-EF48-F0D8C1B362F1}"/>
              </a:ext>
            </a:extLst>
          </p:cNvPr>
          <p:cNvSpPr>
            <a:spLocks noChangeArrowheads="1"/>
          </p:cNvSpPr>
          <p:nvPr/>
        </p:nvSpPr>
        <p:spPr bwMode="auto">
          <a:xfrm>
            <a:off x="171757" y="3442853"/>
            <a:ext cx="1140531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p:txBody>
      </p:sp>
      <p:pic>
        <p:nvPicPr>
          <p:cNvPr id="1026" name="Picture 2" descr="page1image58392576">
            <a:extLst>
              <a:ext uri="{FF2B5EF4-FFF2-40B4-BE49-F238E27FC236}">
                <a16:creationId xmlns:a16="http://schemas.microsoft.com/office/drawing/2014/main" id="{ED6F38B4-F281-F55D-858B-50CC627360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215" y="5086640"/>
            <a:ext cx="59436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1image58392992">
            <a:extLst>
              <a:ext uri="{FF2B5EF4-FFF2-40B4-BE49-F238E27FC236}">
                <a16:creationId xmlns:a16="http://schemas.microsoft.com/office/drawing/2014/main" id="{B34FA84B-BE74-7BA1-6BFB-FB99FE1267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9715" y="5086640"/>
            <a:ext cx="5943600" cy="1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08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par>
                                <p:cTn id="14" presetID="10" presetClass="entr" presetSubtype="0" fill="hold" grpId="0" nodeType="withEffect">
                                  <p:stCondLst>
                                    <p:cond delay="1500"/>
                                  </p:stCondLst>
                                  <p:iterate>
                                    <p:tmPct val="1000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700"/>
                                        <p:tgtEl>
                                          <p:spTgt spid="3">
                                            <p:txEl>
                                              <p:pRg st="2" end="2"/>
                                            </p:txEl>
                                          </p:spTgt>
                                        </p:tgtEl>
                                      </p:cBhvr>
                                    </p:animEffect>
                                  </p:childTnLst>
                                </p:cTn>
                              </p:par>
                              <p:par>
                                <p:cTn id="17" presetID="10" presetClass="entr" presetSubtype="0" fill="hold" grpId="0" nodeType="withEffect">
                                  <p:stCondLst>
                                    <p:cond delay="1500"/>
                                  </p:stCondLst>
                                  <p:iterate>
                                    <p:tmPct val="10000"/>
                                  </p:iterate>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700"/>
                                        <p:tgtEl>
                                          <p:spTgt spid="3">
                                            <p:txEl>
                                              <p:pRg st="4" end="4"/>
                                            </p:txEl>
                                          </p:spTgt>
                                        </p:tgtEl>
                                      </p:cBhvr>
                                    </p:animEffect>
                                  </p:childTnLst>
                                </p:cTn>
                              </p:par>
                              <p:par>
                                <p:cTn id="20" presetID="10" presetClass="entr" presetSubtype="0" fill="hold" grpId="0" nodeType="withEffect">
                                  <p:stCondLst>
                                    <p:cond delay="1500"/>
                                  </p:stCondLst>
                                  <p:iterate>
                                    <p:tmPct val="10000"/>
                                  </p:iterate>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7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8FF7B0-633A-C66C-10C5-2F14EA05F8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421C94-8FC0-2FFF-04D2-BC87B4CDD0AA}"/>
              </a:ext>
            </a:extLst>
          </p:cNvPr>
          <p:cNvSpPr>
            <a:spLocks noGrp="1"/>
          </p:cNvSpPr>
          <p:nvPr>
            <p:ph type="ctrTitle"/>
          </p:nvPr>
        </p:nvSpPr>
        <p:spPr>
          <a:xfrm>
            <a:off x="260215" y="139169"/>
            <a:ext cx="5943600" cy="1186112"/>
          </a:xfrm>
        </p:spPr>
        <p:txBody>
          <a:bodyPr>
            <a:noAutofit/>
          </a:bodyPr>
          <a:lstStyle/>
          <a:p>
            <a:r>
              <a:rPr lang="en-CA" sz="3500" dirty="0"/>
              <a:t>2. Removing Duplicates</a:t>
            </a:r>
          </a:p>
        </p:txBody>
      </p:sp>
      <p:sp>
        <p:nvSpPr>
          <p:cNvPr id="3" name="Subtitle 2">
            <a:extLst>
              <a:ext uri="{FF2B5EF4-FFF2-40B4-BE49-F238E27FC236}">
                <a16:creationId xmlns:a16="http://schemas.microsoft.com/office/drawing/2014/main" id="{7E67040E-7B01-2BD4-4EB5-C7F1E4336DAD}"/>
              </a:ext>
            </a:extLst>
          </p:cNvPr>
          <p:cNvSpPr>
            <a:spLocks noGrp="1"/>
          </p:cNvSpPr>
          <p:nvPr>
            <p:ph type="subTitle" idx="1"/>
          </p:nvPr>
        </p:nvSpPr>
        <p:spPr>
          <a:xfrm>
            <a:off x="285616" y="1894472"/>
            <a:ext cx="6134099" cy="4394337"/>
          </a:xfrm>
        </p:spPr>
        <p:txBody>
          <a:bodyPr>
            <a:normAutofit/>
          </a:bodyPr>
          <a:lstStyle/>
          <a:p>
            <a:r>
              <a:rPr lang="en-CA" sz="1500" b="1" cap="none" dirty="0"/>
              <a:t>Functions: </a:t>
            </a:r>
          </a:p>
          <a:p>
            <a:r>
              <a:rPr lang="en-CA" sz="1500" cap="none" dirty="0" err="1"/>
              <a:t>drop_duplicates</a:t>
            </a:r>
            <a:r>
              <a:rPr lang="en-CA" sz="1500" cap="none" dirty="0"/>
              <a:t>() : Removes redundant rows based on unique identifiers . </a:t>
            </a:r>
          </a:p>
          <a:p>
            <a:endParaRPr lang="en-CA" sz="1500" cap="none" dirty="0"/>
          </a:p>
          <a:p>
            <a:r>
              <a:rPr lang="en-CA" sz="1500" b="1" cap="none" dirty="0"/>
              <a:t>Example: </a:t>
            </a:r>
          </a:p>
          <a:p>
            <a:r>
              <a:rPr lang="en-CA" sz="1500" cap="none" dirty="0" err="1"/>
              <a:t>df.drop_duplicates</a:t>
            </a:r>
            <a:r>
              <a:rPr lang="en-CA" sz="1500" cap="none" dirty="0"/>
              <a:t>(subset=['</a:t>
            </a:r>
            <a:r>
              <a:rPr lang="en-CA" sz="1500" cap="none" dirty="0" err="1"/>
              <a:t>show_id</a:t>
            </a:r>
            <a:r>
              <a:rPr lang="en-CA" sz="1500" cap="none" dirty="0"/>
              <a:t>'], </a:t>
            </a:r>
            <a:r>
              <a:rPr lang="en-CA" sz="1500" cap="none" dirty="0" err="1"/>
              <a:t>inplace</a:t>
            </a:r>
            <a:r>
              <a:rPr lang="en-CA" sz="1500" cap="none" dirty="0"/>
              <a:t>=True) </a:t>
            </a:r>
          </a:p>
          <a:p>
            <a:pPr>
              <a:lnSpc>
                <a:spcPct val="90000"/>
              </a:lnSpc>
            </a:pPr>
            <a:endParaRPr lang="en-US" sz="1400" dirty="0"/>
          </a:p>
        </p:txBody>
      </p:sp>
      <p:pic>
        <p:nvPicPr>
          <p:cNvPr id="4" name="Picture 3" descr="A splash of colors on a white surface">
            <a:extLst>
              <a:ext uri="{FF2B5EF4-FFF2-40B4-BE49-F238E27FC236}">
                <a16:creationId xmlns:a16="http://schemas.microsoft.com/office/drawing/2014/main" id="{35A01242-E29E-C06D-582A-278BC949E98E}"/>
              </a:ext>
            </a:extLst>
          </p:cNvPr>
          <p:cNvPicPr>
            <a:picLocks noChangeAspect="1"/>
          </p:cNvPicPr>
          <p:nvPr/>
        </p:nvPicPr>
        <p:blipFill>
          <a:blip r:embed="rId3"/>
          <a:srcRect r="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5" name="Rectangle 1">
            <a:extLst>
              <a:ext uri="{FF2B5EF4-FFF2-40B4-BE49-F238E27FC236}">
                <a16:creationId xmlns:a16="http://schemas.microsoft.com/office/drawing/2014/main" id="{CB2BD594-F10C-E8F6-CEC2-EF90933B9EA5}"/>
              </a:ext>
            </a:extLst>
          </p:cNvPr>
          <p:cNvSpPr>
            <a:spLocks noChangeArrowheads="1"/>
          </p:cNvSpPr>
          <p:nvPr/>
        </p:nvSpPr>
        <p:spPr bwMode="auto">
          <a:xfrm>
            <a:off x="171757" y="3442853"/>
            <a:ext cx="1140531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p:txBody>
      </p:sp>
      <p:pic>
        <p:nvPicPr>
          <p:cNvPr id="1026" name="Picture 2" descr="page1image58392576">
            <a:extLst>
              <a:ext uri="{FF2B5EF4-FFF2-40B4-BE49-F238E27FC236}">
                <a16:creationId xmlns:a16="http://schemas.microsoft.com/office/drawing/2014/main" id="{09C9A510-0CDD-8AB2-A5CC-EA2E11E0B1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215" y="5086640"/>
            <a:ext cx="59436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1image58392992">
            <a:extLst>
              <a:ext uri="{FF2B5EF4-FFF2-40B4-BE49-F238E27FC236}">
                <a16:creationId xmlns:a16="http://schemas.microsoft.com/office/drawing/2014/main" id="{4E1A8160-B725-C632-2797-A355B5D5AF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9715" y="5086640"/>
            <a:ext cx="5943600" cy="1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05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par>
                                <p:cTn id="14" presetID="10" presetClass="entr" presetSubtype="0" fill="hold" grpId="0" nodeType="withEffect">
                                  <p:stCondLst>
                                    <p:cond delay="1500"/>
                                  </p:stCondLst>
                                  <p:iterate>
                                    <p:tmPct val="10000"/>
                                  </p:iterate>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700"/>
                                        <p:tgtEl>
                                          <p:spTgt spid="3">
                                            <p:txEl>
                                              <p:pRg st="3" end="3"/>
                                            </p:txEl>
                                          </p:spTgt>
                                        </p:tgtEl>
                                      </p:cBhvr>
                                    </p:animEffect>
                                  </p:childTnLst>
                                </p:cTn>
                              </p:par>
                              <p:par>
                                <p:cTn id="17" presetID="10" presetClass="entr" presetSubtype="0" fill="hold" grpId="0" nodeType="withEffect">
                                  <p:stCondLst>
                                    <p:cond delay="1500"/>
                                  </p:stCondLst>
                                  <p:iterate>
                                    <p:tmPct val="10000"/>
                                  </p:iterate>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7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C65F6-A3F5-E479-E252-5280A5CCD5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8BB827-57DD-0295-C0BC-59DF13AABE33}"/>
              </a:ext>
            </a:extLst>
          </p:cNvPr>
          <p:cNvSpPr>
            <a:spLocks noGrp="1"/>
          </p:cNvSpPr>
          <p:nvPr>
            <p:ph type="ctrTitle"/>
          </p:nvPr>
        </p:nvSpPr>
        <p:spPr>
          <a:xfrm>
            <a:off x="260214" y="139169"/>
            <a:ext cx="6375047" cy="1186112"/>
          </a:xfrm>
        </p:spPr>
        <p:txBody>
          <a:bodyPr>
            <a:noAutofit/>
          </a:bodyPr>
          <a:lstStyle/>
          <a:p>
            <a:r>
              <a:rPr lang="en-CA" sz="3500" dirty="0"/>
              <a:t>3. Data Type Conversion </a:t>
            </a:r>
          </a:p>
        </p:txBody>
      </p:sp>
      <p:sp>
        <p:nvSpPr>
          <p:cNvPr id="3" name="Subtitle 2">
            <a:extLst>
              <a:ext uri="{FF2B5EF4-FFF2-40B4-BE49-F238E27FC236}">
                <a16:creationId xmlns:a16="http://schemas.microsoft.com/office/drawing/2014/main" id="{5FBAFAF3-C955-135B-143C-3CB131A42DA7}"/>
              </a:ext>
            </a:extLst>
          </p:cNvPr>
          <p:cNvSpPr>
            <a:spLocks noGrp="1"/>
          </p:cNvSpPr>
          <p:nvPr>
            <p:ph type="subTitle" idx="1"/>
          </p:nvPr>
        </p:nvSpPr>
        <p:spPr>
          <a:xfrm>
            <a:off x="285616" y="1612900"/>
            <a:ext cx="6134099" cy="4675909"/>
          </a:xfrm>
        </p:spPr>
        <p:txBody>
          <a:bodyPr>
            <a:normAutofit/>
          </a:bodyPr>
          <a:lstStyle/>
          <a:p>
            <a:r>
              <a:rPr lang="en-CA" sz="1500" b="1" cap="none" dirty="0"/>
              <a:t>Convert columns to appropriate types for analysis:</a:t>
            </a:r>
          </a:p>
          <a:p>
            <a:r>
              <a:rPr lang="en-CA" sz="1500" cap="none" dirty="0"/>
              <a:t> </a:t>
            </a:r>
            <a:r>
              <a:rPr lang="en-CA" sz="1500" cap="none" dirty="0" err="1"/>
              <a:t>release_year</a:t>
            </a:r>
            <a:r>
              <a:rPr lang="en-CA" sz="1500" cap="none" dirty="0"/>
              <a:t>: Integer </a:t>
            </a:r>
          </a:p>
          <a:p>
            <a:r>
              <a:rPr lang="en-CA" sz="1500" cap="none" dirty="0"/>
              <a:t> </a:t>
            </a:r>
            <a:r>
              <a:rPr lang="en-CA" sz="1500" cap="none" dirty="0" err="1"/>
              <a:t>date_added</a:t>
            </a:r>
            <a:r>
              <a:rPr lang="en-CA" sz="1500" cap="none" dirty="0"/>
              <a:t>: Datetime</a:t>
            </a:r>
          </a:p>
          <a:p>
            <a:endParaRPr lang="en-CA" sz="1500" cap="none" dirty="0"/>
          </a:p>
          <a:p>
            <a:r>
              <a:rPr lang="en-CA" sz="1500" b="1" cap="none" dirty="0"/>
              <a:t> Example: </a:t>
            </a:r>
            <a:br>
              <a:rPr lang="en-CA" sz="1500" cap="none" dirty="0"/>
            </a:br>
            <a:r>
              <a:rPr lang="en-CA" sz="1500" cap="none" dirty="0" err="1"/>
              <a:t>df</a:t>
            </a:r>
            <a:r>
              <a:rPr lang="en-CA" sz="1500" cap="none" dirty="0"/>
              <a:t>['</a:t>
            </a:r>
            <a:r>
              <a:rPr lang="en-CA" sz="1500" cap="none" dirty="0" err="1"/>
              <a:t>release_year</a:t>
            </a:r>
            <a:r>
              <a:rPr lang="en-CA" sz="1500" cap="none" dirty="0"/>
              <a:t>'] = </a:t>
            </a:r>
            <a:r>
              <a:rPr lang="en-CA" sz="1500" cap="none" dirty="0" err="1"/>
              <a:t>df</a:t>
            </a:r>
            <a:r>
              <a:rPr lang="en-CA" sz="1500" cap="none" dirty="0"/>
              <a:t>['</a:t>
            </a:r>
            <a:r>
              <a:rPr lang="en-CA" sz="1500" cap="none" dirty="0" err="1"/>
              <a:t>release_year</a:t>
            </a:r>
            <a:r>
              <a:rPr lang="en-CA" sz="1500" cap="none" dirty="0"/>
              <a:t>'].</a:t>
            </a:r>
            <a:r>
              <a:rPr lang="en-CA" sz="1500" cap="none" dirty="0" err="1"/>
              <a:t>astype</a:t>
            </a:r>
            <a:r>
              <a:rPr lang="en-CA" sz="1500" cap="none" dirty="0"/>
              <a:t>(int) </a:t>
            </a:r>
            <a:r>
              <a:rPr lang="en-CA" sz="1500" cap="none" dirty="0" err="1"/>
              <a:t>df</a:t>
            </a:r>
            <a:r>
              <a:rPr lang="en-CA" sz="1500" cap="none" dirty="0"/>
              <a:t>['</a:t>
            </a:r>
            <a:r>
              <a:rPr lang="en-CA" sz="1500" cap="none" dirty="0" err="1"/>
              <a:t>date_added</a:t>
            </a:r>
            <a:r>
              <a:rPr lang="en-CA" sz="1500" cap="none" dirty="0"/>
              <a:t>'] = </a:t>
            </a:r>
            <a:r>
              <a:rPr lang="en-CA" sz="1500" cap="none" dirty="0" err="1"/>
              <a:t>pd.to_datetime</a:t>
            </a:r>
            <a:r>
              <a:rPr lang="en-CA" sz="1500" cap="none" dirty="0"/>
              <a:t>(</a:t>
            </a:r>
            <a:r>
              <a:rPr lang="en-CA" sz="1500" cap="none" dirty="0" err="1"/>
              <a:t>df</a:t>
            </a:r>
            <a:r>
              <a:rPr lang="en-CA" sz="1500" cap="none" dirty="0"/>
              <a:t>['</a:t>
            </a:r>
            <a:r>
              <a:rPr lang="en-CA" sz="1500" cap="none" dirty="0" err="1"/>
              <a:t>date_added</a:t>
            </a:r>
            <a:r>
              <a:rPr lang="en-CA" sz="1500" cap="none" dirty="0"/>
              <a:t>'], format='%d- %b-%y') </a:t>
            </a:r>
          </a:p>
          <a:p>
            <a:pPr>
              <a:lnSpc>
                <a:spcPct val="90000"/>
              </a:lnSpc>
            </a:pPr>
            <a:endParaRPr lang="en-US" sz="1400" dirty="0"/>
          </a:p>
        </p:txBody>
      </p:sp>
      <p:pic>
        <p:nvPicPr>
          <p:cNvPr id="4" name="Picture 3" descr="A splash of colors on a white surface">
            <a:extLst>
              <a:ext uri="{FF2B5EF4-FFF2-40B4-BE49-F238E27FC236}">
                <a16:creationId xmlns:a16="http://schemas.microsoft.com/office/drawing/2014/main" id="{66BC1C6E-3AED-85AE-447C-94C7BE5B8E79}"/>
              </a:ext>
            </a:extLst>
          </p:cNvPr>
          <p:cNvPicPr>
            <a:picLocks noChangeAspect="1"/>
          </p:cNvPicPr>
          <p:nvPr/>
        </p:nvPicPr>
        <p:blipFill>
          <a:blip r:embed="rId3"/>
          <a:srcRect r="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5" name="Rectangle 1">
            <a:extLst>
              <a:ext uri="{FF2B5EF4-FFF2-40B4-BE49-F238E27FC236}">
                <a16:creationId xmlns:a16="http://schemas.microsoft.com/office/drawing/2014/main" id="{D3467BDC-C5CA-CFE7-665C-B70DCDE20715}"/>
              </a:ext>
            </a:extLst>
          </p:cNvPr>
          <p:cNvSpPr>
            <a:spLocks noChangeArrowheads="1"/>
          </p:cNvSpPr>
          <p:nvPr/>
        </p:nvSpPr>
        <p:spPr bwMode="auto">
          <a:xfrm>
            <a:off x="171757" y="3442853"/>
            <a:ext cx="1140531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p:txBody>
      </p:sp>
      <p:pic>
        <p:nvPicPr>
          <p:cNvPr id="1026" name="Picture 2" descr="page1image58392576">
            <a:extLst>
              <a:ext uri="{FF2B5EF4-FFF2-40B4-BE49-F238E27FC236}">
                <a16:creationId xmlns:a16="http://schemas.microsoft.com/office/drawing/2014/main" id="{6DA4F834-BA01-BCE1-B2D2-812F3923C9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215" y="5086640"/>
            <a:ext cx="59436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1image58392992">
            <a:extLst>
              <a:ext uri="{FF2B5EF4-FFF2-40B4-BE49-F238E27FC236}">
                <a16:creationId xmlns:a16="http://schemas.microsoft.com/office/drawing/2014/main" id="{B4D230FC-9C14-D130-8BE9-F6B3AAEDDB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9715" y="5086640"/>
            <a:ext cx="5943600" cy="1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90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par>
                                <p:cTn id="14" presetID="10" presetClass="entr" presetSubtype="0" fill="hold" grpId="0" nodeType="withEffect">
                                  <p:stCondLst>
                                    <p:cond delay="1500"/>
                                  </p:stCondLst>
                                  <p:iterate>
                                    <p:tmPct val="1000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700"/>
                                        <p:tgtEl>
                                          <p:spTgt spid="3">
                                            <p:txEl>
                                              <p:pRg st="2" end="2"/>
                                            </p:txEl>
                                          </p:spTgt>
                                        </p:tgtEl>
                                      </p:cBhvr>
                                    </p:animEffect>
                                  </p:childTnLst>
                                </p:cTn>
                              </p:par>
                              <p:par>
                                <p:cTn id="17" presetID="10" presetClass="entr" presetSubtype="0" fill="hold" grpId="0" nodeType="withEffect">
                                  <p:stCondLst>
                                    <p:cond delay="1500"/>
                                  </p:stCondLst>
                                  <p:iterate>
                                    <p:tmPct val="10000"/>
                                  </p:iterate>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7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230393-AC6C-AE05-6B8C-31A30A9DF5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CEF2A2-22F0-4832-4EDC-8D0A8541F881}"/>
              </a:ext>
            </a:extLst>
          </p:cNvPr>
          <p:cNvSpPr>
            <a:spLocks noGrp="1"/>
          </p:cNvSpPr>
          <p:nvPr>
            <p:ph type="ctrTitle"/>
          </p:nvPr>
        </p:nvSpPr>
        <p:spPr>
          <a:xfrm>
            <a:off x="260215" y="139169"/>
            <a:ext cx="4620584" cy="1186112"/>
          </a:xfrm>
        </p:spPr>
        <p:txBody>
          <a:bodyPr>
            <a:noAutofit/>
          </a:bodyPr>
          <a:lstStyle/>
          <a:p>
            <a:r>
              <a:rPr lang="en-CA" sz="3500" dirty="0"/>
              <a:t>4. String Handling</a:t>
            </a:r>
          </a:p>
        </p:txBody>
      </p:sp>
      <p:sp>
        <p:nvSpPr>
          <p:cNvPr id="3" name="Subtitle 2">
            <a:extLst>
              <a:ext uri="{FF2B5EF4-FFF2-40B4-BE49-F238E27FC236}">
                <a16:creationId xmlns:a16="http://schemas.microsoft.com/office/drawing/2014/main" id="{6CA6E2C5-05BC-4EEB-8FF8-40095501525F}"/>
              </a:ext>
            </a:extLst>
          </p:cNvPr>
          <p:cNvSpPr>
            <a:spLocks noGrp="1"/>
          </p:cNvSpPr>
          <p:nvPr>
            <p:ph type="subTitle" idx="1"/>
          </p:nvPr>
        </p:nvSpPr>
        <p:spPr>
          <a:xfrm>
            <a:off x="285616" y="1894472"/>
            <a:ext cx="6134099" cy="4394337"/>
          </a:xfrm>
        </p:spPr>
        <p:txBody>
          <a:bodyPr>
            <a:normAutofit/>
          </a:bodyPr>
          <a:lstStyle/>
          <a:p>
            <a:r>
              <a:rPr lang="en-CA" sz="1500" b="1" cap="none" dirty="0"/>
              <a:t>Functions:</a:t>
            </a:r>
            <a:br>
              <a:rPr lang="en-CA" sz="1500" cap="none" dirty="0"/>
            </a:br>
            <a:r>
              <a:rPr lang="en-CA" sz="1500" cap="none" dirty="0" err="1"/>
              <a:t>str.strip</a:t>
            </a:r>
            <a:r>
              <a:rPr lang="en-CA" sz="1500" cap="none" dirty="0"/>
              <a:t>(): Remove leading/trailing spaces  </a:t>
            </a:r>
            <a:r>
              <a:rPr lang="en-CA" sz="1500" cap="none" dirty="0" err="1"/>
              <a:t>str.replace</a:t>
            </a:r>
            <a:r>
              <a:rPr lang="en-CA" sz="1500" cap="none" dirty="0"/>
              <a:t>(): Replace incorrect characters </a:t>
            </a:r>
          </a:p>
          <a:p>
            <a:endParaRPr lang="en-CA" sz="1500" cap="none" dirty="0"/>
          </a:p>
          <a:p>
            <a:r>
              <a:rPr lang="en-CA" sz="1500" b="1" cap="none" dirty="0"/>
              <a:t>Example: </a:t>
            </a:r>
            <a:br>
              <a:rPr lang="en-CA" sz="1500" cap="none" dirty="0"/>
            </a:br>
            <a:r>
              <a:rPr lang="en-CA" sz="1500" cap="none" dirty="0" err="1"/>
              <a:t>df</a:t>
            </a:r>
            <a:r>
              <a:rPr lang="en-CA" sz="1500" cap="none" dirty="0"/>
              <a:t>['title'] = </a:t>
            </a:r>
            <a:r>
              <a:rPr lang="en-CA" sz="1500" cap="none" dirty="0" err="1"/>
              <a:t>df</a:t>
            </a:r>
            <a:r>
              <a:rPr lang="en-CA" sz="1500" cap="none" dirty="0"/>
              <a:t>['title'].</a:t>
            </a:r>
            <a:r>
              <a:rPr lang="en-CA" sz="1500" cap="none" dirty="0" err="1"/>
              <a:t>str.strip</a:t>
            </a:r>
            <a:r>
              <a:rPr lang="en-CA" sz="1500" cap="none" dirty="0"/>
              <a:t>() </a:t>
            </a:r>
            <a:r>
              <a:rPr lang="en-CA" sz="1500" cap="none" dirty="0" err="1"/>
              <a:t>df</a:t>
            </a:r>
            <a:r>
              <a:rPr lang="en-CA" sz="1500" cap="none" dirty="0"/>
              <a:t>['title'] = </a:t>
            </a:r>
            <a:r>
              <a:rPr lang="en-CA" sz="1500" cap="none" dirty="0" err="1"/>
              <a:t>df</a:t>
            </a:r>
            <a:r>
              <a:rPr lang="en-CA" sz="1500" cap="none" dirty="0"/>
              <a:t>['title'].</a:t>
            </a:r>
            <a:r>
              <a:rPr lang="en-CA" sz="1500" cap="none" dirty="0" err="1"/>
              <a:t>str.replace</a:t>
            </a:r>
            <a:r>
              <a:rPr lang="en-CA" sz="1500" cap="none" dirty="0"/>
              <a:t>('Ã¶', 'ö') </a:t>
            </a:r>
          </a:p>
          <a:p>
            <a:pPr>
              <a:lnSpc>
                <a:spcPct val="90000"/>
              </a:lnSpc>
            </a:pPr>
            <a:endParaRPr lang="en-US" sz="1400" dirty="0"/>
          </a:p>
        </p:txBody>
      </p:sp>
      <p:pic>
        <p:nvPicPr>
          <p:cNvPr id="4" name="Picture 3" descr="A splash of colors on a white surface">
            <a:extLst>
              <a:ext uri="{FF2B5EF4-FFF2-40B4-BE49-F238E27FC236}">
                <a16:creationId xmlns:a16="http://schemas.microsoft.com/office/drawing/2014/main" id="{59C236C5-FB8E-826B-C958-345C56711CAF}"/>
              </a:ext>
            </a:extLst>
          </p:cNvPr>
          <p:cNvPicPr>
            <a:picLocks noChangeAspect="1"/>
          </p:cNvPicPr>
          <p:nvPr/>
        </p:nvPicPr>
        <p:blipFill>
          <a:blip r:embed="rId3"/>
          <a:srcRect r="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5" name="Rectangle 1">
            <a:extLst>
              <a:ext uri="{FF2B5EF4-FFF2-40B4-BE49-F238E27FC236}">
                <a16:creationId xmlns:a16="http://schemas.microsoft.com/office/drawing/2014/main" id="{79E1A2A6-1F2D-CCC4-E098-74C2BB973ED0}"/>
              </a:ext>
            </a:extLst>
          </p:cNvPr>
          <p:cNvSpPr>
            <a:spLocks noChangeArrowheads="1"/>
          </p:cNvSpPr>
          <p:nvPr/>
        </p:nvSpPr>
        <p:spPr bwMode="auto">
          <a:xfrm>
            <a:off x="171757" y="3442853"/>
            <a:ext cx="1140531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p:txBody>
      </p:sp>
      <p:pic>
        <p:nvPicPr>
          <p:cNvPr id="1026" name="Picture 2" descr="page1image58392576">
            <a:extLst>
              <a:ext uri="{FF2B5EF4-FFF2-40B4-BE49-F238E27FC236}">
                <a16:creationId xmlns:a16="http://schemas.microsoft.com/office/drawing/2014/main" id="{E2AA9088-0916-D0D2-102C-ACA8A9131C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215" y="5086640"/>
            <a:ext cx="59436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1image58392992">
            <a:extLst>
              <a:ext uri="{FF2B5EF4-FFF2-40B4-BE49-F238E27FC236}">
                <a16:creationId xmlns:a16="http://schemas.microsoft.com/office/drawing/2014/main" id="{0E6231A8-03D9-09E7-3026-EF2F796632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9715" y="5086640"/>
            <a:ext cx="5943600" cy="1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634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DCA47-5E84-0EAC-68E2-ACFF57D9D6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E13D48-2EB4-94EE-04F1-45C9494A6943}"/>
              </a:ext>
            </a:extLst>
          </p:cNvPr>
          <p:cNvSpPr>
            <a:spLocks noGrp="1"/>
          </p:cNvSpPr>
          <p:nvPr>
            <p:ph type="ctrTitle"/>
          </p:nvPr>
        </p:nvSpPr>
        <p:spPr>
          <a:xfrm>
            <a:off x="260215" y="139169"/>
            <a:ext cx="4620584" cy="1186112"/>
          </a:xfrm>
        </p:spPr>
        <p:txBody>
          <a:bodyPr>
            <a:noAutofit/>
          </a:bodyPr>
          <a:lstStyle/>
          <a:p>
            <a:r>
              <a:rPr lang="en-CA" sz="3500" dirty="0"/>
              <a:t>5. Filtering Data</a:t>
            </a:r>
          </a:p>
        </p:txBody>
      </p:sp>
      <p:sp>
        <p:nvSpPr>
          <p:cNvPr id="3" name="Subtitle 2">
            <a:extLst>
              <a:ext uri="{FF2B5EF4-FFF2-40B4-BE49-F238E27FC236}">
                <a16:creationId xmlns:a16="http://schemas.microsoft.com/office/drawing/2014/main" id="{C28C3978-C2C7-8D20-BD3D-8471C39EB31F}"/>
              </a:ext>
            </a:extLst>
          </p:cNvPr>
          <p:cNvSpPr>
            <a:spLocks noGrp="1"/>
          </p:cNvSpPr>
          <p:nvPr>
            <p:ph type="subTitle" idx="1"/>
          </p:nvPr>
        </p:nvSpPr>
        <p:spPr>
          <a:xfrm>
            <a:off x="285616" y="1894472"/>
            <a:ext cx="6134099" cy="4394337"/>
          </a:xfrm>
        </p:spPr>
        <p:txBody>
          <a:bodyPr>
            <a:normAutofit/>
          </a:bodyPr>
          <a:lstStyle/>
          <a:p>
            <a:r>
              <a:rPr lang="en-CA" sz="1500" b="1" cap="none" dirty="0"/>
              <a:t>Functions:</a:t>
            </a:r>
            <a:br>
              <a:rPr lang="en-CA" sz="1500" cap="none" dirty="0"/>
            </a:br>
            <a:r>
              <a:rPr lang="en-CA" sz="1500" cap="none" dirty="0"/>
              <a:t>loc [ ] : Filter rows by conditions</a:t>
            </a:r>
            <a:br>
              <a:rPr lang="en-CA" sz="1500" cap="none" dirty="0"/>
            </a:br>
            <a:r>
              <a:rPr lang="en-CA" sz="1500" cap="none" dirty="0"/>
              <a:t>query( ): Query for specific subsets </a:t>
            </a:r>
          </a:p>
          <a:p>
            <a:endParaRPr lang="en-CA" sz="1500" cap="none" dirty="0"/>
          </a:p>
          <a:p>
            <a:r>
              <a:rPr lang="en-CA" sz="1500" b="1" cap="none" dirty="0"/>
              <a:t>Example:</a:t>
            </a:r>
          </a:p>
          <a:p>
            <a:br>
              <a:rPr lang="en-CA" sz="1500" cap="none" dirty="0"/>
            </a:br>
            <a:r>
              <a:rPr lang="en-CA" sz="1500" cap="none" dirty="0"/>
              <a:t>movies_after_2010 = </a:t>
            </a:r>
            <a:r>
              <a:rPr lang="en-CA" sz="1500" cap="none" dirty="0" err="1"/>
              <a:t>df.loc</a:t>
            </a:r>
            <a:r>
              <a:rPr lang="en-CA" sz="1500" cap="none" dirty="0"/>
              <a:t>[(</a:t>
            </a:r>
            <a:r>
              <a:rPr lang="en-CA" sz="1500" cap="none" dirty="0" err="1"/>
              <a:t>df</a:t>
            </a:r>
            <a:r>
              <a:rPr lang="en-CA" sz="1500" cap="none" dirty="0"/>
              <a:t>['</a:t>
            </a:r>
            <a:r>
              <a:rPr lang="en-CA" sz="1500" cap="none" dirty="0" err="1"/>
              <a:t>content_type</a:t>
            </a:r>
            <a:r>
              <a:rPr lang="en-CA" sz="1500" cap="none" dirty="0"/>
              <a:t>'] == 'Movie') &amp; </a:t>
            </a:r>
          </a:p>
          <a:p>
            <a:r>
              <a:rPr lang="en-CA" sz="1500" cap="none" dirty="0"/>
              <a:t>(</a:t>
            </a:r>
            <a:r>
              <a:rPr lang="en-CA" sz="1500" cap="none" dirty="0" err="1"/>
              <a:t>df</a:t>
            </a:r>
            <a:r>
              <a:rPr lang="en-CA" sz="1500" cap="none" dirty="0"/>
              <a:t>['</a:t>
            </a:r>
            <a:r>
              <a:rPr lang="en-CA" sz="1500" cap="none" dirty="0" err="1"/>
              <a:t>release_year</a:t>
            </a:r>
            <a:r>
              <a:rPr lang="en-CA" sz="1500" cap="none" dirty="0"/>
              <a:t>'] &gt; 2010)] </a:t>
            </a:r>
          </a:p>
          <a:p>
            <a:pPr>
              <a:lnSpc>
                <a:spcPct val="90000"/>
              </a:lnSpc>
            </a:pPr>
            <a:endParaRPr lang="en-US" sz="1400" dirty="0"/>
          </a:p>
        </p:txBody>
      </p:sp>
      <p:pic>
        <p:nvPicPr>
          <p:cNvPr id="4" name="Picture 3" descr="A splash of colors on a white surface">
            <a:extLst>
              <a:ext uri="{FF2B5EF4-FFF2-40B4-BE49-F238E27FC236}">
                <a16:creationId xmlns:a16="http://schemas.microsoft.com/office/drawing/2014/main" id="{509649C8-45AE-F7DA-C02F-10B8C56CD330}"/>
              </a:ext>
            </a:extLst>
          </p:cNvPr>
          <p:cNvPicPr>
            <a:picLocks noChangeAspect="1"/>
          </p:cNvPicPr>
          <p:nvPr/>
        </p:nvPicPr>
        <p:blipFill>
          <a:blip r:embed="rId3"/>
          <a:srcRect r="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5" name="Rectangle 1">
            <a:extLst>
              <a:ext uri="{FF2B5EF4-FFF2-40B4-BE49-F238E27FC236}">
                <a16:creationId xmlns:a16="http://schemas.microsoft.com/office/drawing/2014/main" id="{99EBCAF6-62EE-2F5E-5C6B-DAC15E28A25D}"/>
              </a:ext>
            </a:extLst>
          </p:cNvPr>
          <p:cNvSpPr>
            <a:spLocks noChangeArrowheads="1"/>
          </p:cNvSpPr>
          <p:nvPr/>
        </p:nvSpPr>
        <p:spPr bwMode="auto">
          <a:xfrm>
            <a:off x="171757" y="3442853"/>
            <a:ext cx="1140531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p:txBody>
      </p:sp>
      <p:pic>
        <p:nvPicPr>
          <p:cNvPr id="1026" name="Picture 2" descr="page1image58392576">
            <a:extLst>
              <a:ext uri="{FF2B5EF4-FFF2-40B4-BE49-F238E27FC236}">
                <a16:creationId xmlns:a16="http://schemas.microsoft.com/office/drawing/2014/main" id="{3D9D951F-31FD-963A-123A-C7D3D581F2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215" y="5086640"/>
            <a:ext cx="59436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1image58392992">
            <a:extLst>
              <a:ext uri="{FF2B5EF4-FFF2-40B4-BE49-F238E27FC236}">
                <a16:creationId xmlns:a16="http://schemas.microsoft.com/office/drawing/2014/main" id="{58EF1925-DD5C-6792-12D4-FA8E06141C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9715" y="5086640"/>
            <a:ext cx="5943600" cy="1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91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700"/>
                                        <p:tgtEl>
                                          <p:spTgt spid="3">
                                            <p:txEl>
                                              <p:pRg st="2" end="2"/>
                                            </p:txEl>
                                          </p:spTgt>
                                        </p:tgtEl>
                                      </p:cBhvr>
                                    </p:animEffect>
                                  </p:childTnLst>
                                </p:cTn>
                              </p:par>
                              <p:par>
                                <p:cTn id="14" presetID="10" presetClass="entr" presetSubtype="0" fill="hold" grpId="0" nodeType="withEffect">
                                  <p:stCondLst>
                                    <p:cond delay="1500"/>
                                  </p:stCondLst>
                                  <p:iterate>
                                    <p:tmPct val="10000"/>
                                  </p:iterate>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700"/>
                                        <p:tgtEl>
                                          <p:spTgt spid="3">
                                            <p:txEl>
                                              <p:pRg st="3" end="3"/>
                                            </p:txEl>
                                          </p:spTgt>
                                        </p:tgtEl>
                                      </p:cBhvr>
                                    </p:animEffect>
                                  </p:childTnLst>
                                </p:cTn>
                              </p:par>
                              <p:par>
                                <p:cTn id="17" presetID="10" presetClass="entr" presetSubtype="0" fill="hold" grpId="0" nodeType="withEffect">
                                  <p:stCondLst>
                                    <p:cond delay="1500"/>
                                  </p:stCondLst>
                                  <p:iterate>
                                    <p:tmPct val="10000"/>
                                  </p:iterate>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7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5A997-520E-F918-2867-8674738FE7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0195AB-FF9F-DC94-3CA3-FB2C89EA03FB}"/>
              </a:ext>
            </a:extLst>
          </p:cNvPr>
          <p:cNvSpPr>
            <a:spLocks noGrp="1"/>
          </p:cNvSpPr>
          <p:nvPr>
            <p:ph type="ctrTitle"/>
          </p:nvPr>
        </p:nvSpPr>
        <p:spPr>
          <a:xfrm>
            <a:off x="260215" y="139169"/>
            <a:ext cx="4620584" cy="1186112"/>
          </a:xfrm>
        </p:spPr>
        <p:txBody>
          <a:bodyPr>
            <a:noAutofit/>
          </a:bodyPr>
          <a:lstStyle/>
          <a:p>
            <a:r>
              <a:rPr lang="en-CA" sz="3500" dirty="0"/>
              <a:t>Dashboard Creation</a:t>
            </a:r>
          </a:p>
        </p:txBody>
      </p:sp>
      <p:sp>
        <p:nvSpPr>
          <p:cNvPr id="3" name="Subtitle 2">
            <a:extLst>
              <a:ext uri="{FF2B5EF4-FFF2-40B4-BE49-F238E27FC236}">
                <a16:creationId xmlns:a16="http://schemas.microsoft.com/office/drawing/2014/main" id="{9CE26A8E-44F6-6944-9777-07BEB0569EA0}"/>
              </a:ext>
            </a:extLst>
          </p:cNvPr>
          <p:cNvSpPr>
            <a:spLocks noGrp="1"/>
          </p:cNvSpPr>
          <p:nvPr>
            <p:ph type="subTitle" idx="1"/>
          </p:nvPr>
        </p:nvSpPr>
        <p:spPr>
          <a:xfrm>
            <a:off x="285616" y="1562100"/>
            <a:ext cx="6134099" cy="4726709"/>
          </a:xfrm>
        </p:spPr>
        <p:txBody>
          <a:bodyPr>
            <a:normAutofit fontScale="25000" lnSpcReduction="20000"/>
          </a:bodyPr>
          <a:lstStyle/>
          <a:p>
            <a:endParaRPr lang="en-CA" sz="1800" dirty="0">
              <a:latin typeface="Arial" panose="020B0604020202020204" pitchFamily="34" charset="0"/>
              <a:cs typeface="Arial" panose="020B0604020202020204" pitchFamily="34" charset="0"/>
            </a:endParaRPr>
          </a:p>
          <a:p>
            <a:r>
              <a:rPr lang="en-CA" sz="6000" cap="none" dirty="0"/>
              <a:t>Create an interactive dashboard that combines various visualizations into one cohesive view. </a:t>
            </a:r>
          </a:p>
          <a:p>
            <a:endParaRPr lang="en-CA" sz="6000" cap="none" dirty="0"/>
          </a:p>
          <a:p>
            <a:r>
              <a:rPr lang="en-CA" sz="6000" cap="none" dirty="0"/>
              <a:t>Steps to Create a User-Friendly Dashboard:</a:t>
            </a:r>
          </a:p>
          <a:p>
            <a:endParaRPr lang="en-CA" sz="6000" cap="none" dirty="0"/>
          </a:p>
          <a:p>
            <a:r>
              <a:rPr lang="en-CA" sz="6000" b="1" cap="none" dirty="0"/>
              <a:t>1. Bar Chart (Movies vs. TV Shows): </a:t>
            </a:r>
            <a:r>
              <a:rPr lang="en-CA" sz="6000" cap="none" dirty="0"/>
              <a:t>Count the number of movies vs. TV shows in the dataset.</a:t>
            </a:r>
            <a:br>
              <a:rPr lang="en-CA" sz="6000" cap="none" dirty="0"/>
            </a:br>
            <a:endParaRPr lang="en-CA" sz="6000" cap="none" dirty="0"/>
          </a:p>
          <a:p>
            <a:r>
              <a:rPr lang="en-CA" sz="6000" b="1" cap="none" dirty="0"/>
              <a:t>2. Stacked Bar Chart (Titles by Genre): </a:t>
            </a:r>
            <a:r>
              <a:rPr lang="en-CA" sz="6000" cap="none" dirty="0"/>
              <a:t>A stacked bar chart showing the number of titles categorized by genre.</a:t>
            </a:r>
            <a:br>
              <a:rPr lang="en-CA" sz="6000" cap="none" dirty="0"/>
            </a:br>
            <a:endParaRPr lang="en-CA" sz="6000" cap="none" dirty="0"/>
          </a:p>
          <a:p>
            <a:r>
              <a:rPr lang="en-CA" sz="6000" b="1" cap="none" dirty="0"/>
              <a:t>3. Map Visualization (Titles by Country): </a:t>
            </a:r>
            <a:r>
              <a:rPr lang="en-CA" sz="6000" cap="none" dirty="0"/>
              <a:t>A map showing the number of titles by the country where they were produced. </a:t>
            </a:r>
            <a:br>
              <a:rPr lang="en-CA" sz="6000" cap="none" dirty="0"/>
            </a:br>
            <a:endParaRPr lang="en-CA" sz="6000" cap="none" dirty="0"/>
          </a:p>
          <a:p>
            <a:r>
              <a:rPr lang="en-CA" sz="6000" b="1" cap="none" dirty="0"/>
              <a:t>4. Line Chart (Titles Released per Year):  </a:t>
            </a:r>
            <a:r>
              <a:rPr lang="en-CA" sz="6000" cap="none" dirty="0"/>
              <a:t>A line chart tracking how many titles were released each year.</a:t>
            </a:r>
            <a:br>
              <a:rPr lang="en-CA" sz="6000" cap="none" dirty="0"/>
            </a:br>
            <a:endParaRPr lang="en-CA" sz="6000" cap="none" dirty="0"/>
          </a:p>
          <a:p>
            <a:br>
              <a:rPr lang="en-CA" sz="1800" b="1" dirty="0">
                <a:latin typeface="Arial" panose="020B0604020202020204" pitchFamily="34" charset="0"/>
                <a:cs typeface="Arial" panose="020B0604020202020204" pitchFamily="34" charset="0"/>
              </a:rPr>
            </a:br>
            <a:endParaRPr lang="en-CA" sz="1800" b="1" dirty="0">
              <a:latin typeface="Arial" panose="020B0604020202020204" pitchFamily="34" charset="0"/>
              <a:cs typeface="Arial" panose="020B0604020202020204" pitchFamily="34" charset="0"/>
            </a:endParaRPr>
          </a:p>
          <a:p>
            <a:br>
              <a:rPr lang="en-CA" b="1" dirty="0"/>
            </a:br>
            <a:endParaRPr lang="en-CA" dirty="0"/>
          </a:p>
          <a:p>
            <a:br>
              <a:rPr lang="en-CA" b="1" dirty="0"/>
            </a:br>
            <a:endParaRPr lang="en-CA" dirty="0"/>
          </a:p>
          <a:p>
            <a:endParaRPr lang="en-CA" sz="1500" dirty="0"/>
          </a:p>
          <a:p>
            <a:pPr>
              <a:lnSpc>
                <a:spcPct val="90000"/>
              </a:lnSpc>
            </a:pPr>
            <a:endParaRPr lang="en-US" sz="1400" dirty="0"/>
          </a:p>
        </p:txBody>
      </p:sp>
      <p:pic>
        <p:nvPicPr>
          <p:cNvPr id="4" name="Picture 3" descr="A splash of colors on a white surface">
            <a:extLst>
              <a:ext uri="{FF2B5EF4-FFF2-40B4-BE49-F238E27FC236}">
                <a16:creationId xmlns:a16="http://schemas.microsoft.com/office/drawing/2014/main" id="{1D5E1A83-0F1D-CF93-E6D6-FB27A56F0C17}"/>
              </a:ext>
            </a:extLst>
          </p:cNvPr>
          <p:cNvPicPr>
            <a:picLocks noChangeAspect="1"/>
          </p:cNvPicPr>
          <p:nvPr/>
        </p:nvPicPr>
        <p:blipFill>
          <a:blip r:embed="rId3"/>
          <a:srcRect r="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5" name="Rectangle 1">
            <a:extLst>
              <a:ext uri="{FF2B5EF4-FFF2-40B4-BE49-F238E27FC236}">
                <a16:creationId xmlns:a16="http://schemas.microsoft.com/office/drawing/2014/main" id="{B61BF561-01BB-0C13-2D58-23DE0A160227}"/>
              </a:ext>
            </a:extLst>
          </p:cNvPr>
          <p:cNvSpPr>
            <a:spLocks noChangeArrowheads="1"/>
          </p:cNvSpPr>
          <p:nvPr/>
        </p:nvSpPr>
        <p:spPr bwMode="auto">
          <a:xfrm>
            <a:off x="171757" y="3442853"/>
            <a:ext cx="1140531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p:txBody>
      </p:sp>
      <p:pic>
        <p:nvPicPr>
          <p:cNvPr id="1026" name="Picture 2" descr="page1image58392576">
            <a:extLst>
              <a:ext uri="{FF2B5EF4-FFF2-40B4-BE49-F238E27FC236}">
                <a16:creationId xmlns:a16="http://schemas.microsoft.com/office/drawing/2014/main" id="{3E427344-6454-B6CA-BE24-F4E1614F03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215" y="5086640"/>
            <a:ext cx="59436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1image58392992">
            <a:extLst>
              <a:ext uri="{FF2B5EF4-FFF2-40B4-BE49-F238E27FC236}">
                <a16:creationId xmlns:a16="http://schemas.microsoft.com/office/drawing/2014/main" id="{D45BFB82-FCCB-A14D-5181-8BD93F6EBC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9715" y="5086640"/>
            <a:ext cx="5943600" cy="1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95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7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7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1500"/>
                                  </p:stCondLst>
                                  <p:iterate>
                                    <p:tmPct val="10000"/>
                                  </p:iterate>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7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1500"/>
                                  </p:stCondLst>
                                  <p:iterate>
                                    <p:tmPct val="10000"/>
                                  </p:iterate>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7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1500"/>
                                  </p:stCondLst>
                                  <p:iterate>
                                    <p:tmPct val="10000"/>
                                  </p:iterate>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7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1500"/>
                                  </p:stCondLst>
                                  <p:iterate>
                                    <p:tmPct val="10000"/>
                                  </p:iterate>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700"/>
                                        <p:tgtEl>
                                          <p:spTgt spid="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1500"/>
                                  </p:stCondLst>
                                  <p:iterate>
                                    <p:tmPct val="10000"/>
                                  </p:iterate>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700"/>
                                        <p:tgtEl>
                                          <p:spTgt spid="3">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1500"/>
                                  </p:stCondLst>
                                  <p:iterate>
                                    <p:tmPct val="10000"/>
                                  </p:iterate>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7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518B6C-CBE1-6FF0-684B-AEB1F1EAC8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7C1074-99D7-AB4C-7EA2-2C0C07458209}"/>
              </a:ext>
            </a:extLst>
          </p:cNvPr>
          <p:cNvSpPr>
            <a:spLocks noGrp="1"/>
          </p:cNvSpPr>
          <p:nvPr>
            <p:ph type="ctrTitle"/>
          </p:nvPr>
        </p:nvSpPr>
        <p:spPr>
          <a:xfrm>
            <a:off x="260215" y="139169"/>
            <a:ext cx="4620584" cy="1186112"/>
          </a:xfrm>
        </p:spPr>
        <p:txBody>
          <a:bodyPr>
            <a:noAutofit/>
          </a:bodyPr>
          <a:lstStyle/>
          <a:p>
            <a:r>
              <a:rPr lang="en-CA" sz="3500" dirty="0"/>
              <a:t>Future Perspective</a:t>
            </a:r>
          </a:p>
        </p:txBody>
      </p:sp>
      <p:sp>
        <p:nvSpPr>
          <p:cNvPr id="3" name="Subtitle 2">
            <a:extLst>
              <a:ext uri="{FF2B5EF4-FFF2-40B4-BE49-F238E27FC236}">
                <a16:creationId xmlns:a16="http://schemas.microsoft.com/office/drawing/2014/main" id="{0D983580-3819-9A37-CB9A-A329E4D4F2F7}"/>
              </a:ext>
            </a:extLst>
          </p:cNvPr>
          <p:cNvSpPr>
            <a:spLocks noGrp="1"/>
          </p:cNvSpPr>
          <p:nvPr>
            <p:ph type="subTitle" idx="1"/>
          </p:nvPr>
        </p:nvSpPr>
        <p:spPr>
          <a:xfrm>
            <a:off x="285616" y="1894472"/>
            <a:ext cx="6134099" cy="4394337"/>
          </a:xfrm>
        </p:spPr>
        <p:txBody>
          <a:bodyPr>
            <a:normAutofit/>
          </a:bodyPr>
          <a:lstStyle/>
          <a:p>
            <a:pPr>
              <a:lnSpc>
                <a:spcPct val="90000"/>
              </a:lnSpc>
            </a:pPr>
            <a:r>
              <a:rPr lang="en-US" sz="1500" cap="none" dirty="0"/>
              <a:t>Advanced Data Analysis using Machine Learning (ML):</a:t>
            </a:r>
          </a:p>
          <a:p>
            <a:pPr>
              <a:lnSpc>
                <a:spcPct val="90000"/>
              </a:lnSpc>
            </a:pPr>
            <a:endParaRPr lang="en-US" sz="1500" cap="none" dirty="0"/>
          </a:p>
          <a:p>
            <a:pPr>
              <a:lnSpc>
                <a:spcPct val="90000"/>
              </a:lnSpc>
            </a:pPr>
            <a:r>
              <a:rPr lang="en-US" sz="1500" b="1" i="1" cap="none" dirty="0"/>
              <a:t>Current Approach: </a:t>
            </a:r>
            <a:r>
              <a:rPr lang="en-US" sz="1500" cap="none" dirty="0"/>
              <a:t>SQL queries for data mining and insight generation. Upgrade Suggestion: Enhance data mining by incorporating machine learning models. For instance, use Python's </a:t>
            </a:r>
            <a:r>
              <a:rPr lang="en-US" sz="1500" i="1" cap="none" dirty="0"/>
              <a:t>Scikit-learn</a:t>
            </a:r>
            <a:r>
              <a:rPr lang="en-US" sz="1500" cap="none" dirty="0"/>
              <a:t> or </a:t>
            </a:r>
            <a:r>
              <a:rPr lang="en-US" sz="1500" i="1" cap="none" dirty="0"/>
              <a:t>TensorFlow</a:t>
            </a:r>
            <a:r>
              <a:rPr lang="en-US" sz="1500" cap="none" dirty="0"/>
              <a:t> to predict content trends (e.g., next trending genre or popular country), or apply natural language processing (NLP) to analyze movie descriptions for sentiment analysis.</a:t>
            </a:r>
          </a:p>
          <a:p>
            <a:pPr>
              <a:lnSpc>
                <a:spcPct val="90000"/>
              </a:lnSpc>
            </a:pPr>
            <a:endParaRPr lang="en-US" sz="1500" cap="none" dirty="0"/>
          </a:p>
          <a:p>
            <a:pPr>
              <a:lnSpc>
                <a:spcPct val="90000"/>
              </a:lnSpc>
            </a:pPr>
            <a:r>
              <a:rPr lang="en-US" sz="2000" b="1" cap="none" dirty="0">
                <a:solidFill>
                  <a:srgbClr val="FF0000"/>
                </a:solidFill>
              </a:rPr>
              <a:t>Why? </a:t>
            </a:r>
          </a:p>
          <a:p>
            <a:pPr>
              <a:lnSpc>
                <a:spcPct val="90000"/>
              </a:lnSpc>
            </a:pPr>
            <a:r>
              <a:rPr lang="en-US" sz="1500" cap="none" dirty="0"/>
              <a:t>Predictive analytics adds value by generating more sophisticated insights into future content trends and viewer preferences.</a:t>
            </a:r>
          </a:p>
          <a:p>
            <a:pPr>
              <a:lnSpc>
                <a:spcPct val="90000"/>
              </a:lnSpc>
            </a:pPr>
            <a:r>
              <a:rPr lang="en-US" sz="1500" b="1" cap="none" dirty="0"/>
              <a:t>Future Tools: </a:t>
            </a:r>
            <a:r>
              <a:rPr lang="en-US" sz="1500" cap="none" dirty="0"/>
              <a:t>Scikit-learn, TensorFlow, NLP libraries (</a:t>
            </a:r>
            <a:r>
              <a:rPr lang="en-US" sz="1500" cap="none" dirty="0" err="1"/>
              <a:t>spaCy</a:t>
            </a:r>
            <a:r>
              <a:rPr lang="en-US" sz="1500" cap="none" dirty="0"/>
              <a:t>, NLTK).</a:t>
            </a:r>
          </a:p>
        </p:txBody>
      </p:sp>
      <p:pic>
        <p:nvPicPr>
          <p:cNvPr id="4" name="Picture 3" descr="A splash of colors on a white surface">
            <a:extLst>
              <a:ext uri="{FF2B5EF4-FFF2-40B4-BE49-F238E27FC236}">
                <a16:creationId xmlns:a16="http://schemas.microsoft.com/office/drawing/2014/main" id="{41297661-9E16-5B5F-EC81-B1498062ABEA}"/>
              </a:ext>
            </a:extLst>
          </p:cNvPr>
          <p:cNvPicPr>
            <a:picLocks noChangeAspect="1"/>
          </p:cNvPicPr>
          <p:nvPr/>
        </p:nvPicPr>
        <p:blipFill>
          <a:blip r:embed="rId3"/>
          <a:srcRect r="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5" name="Rectangle 1">
            <a:extLst>
              <a:ext uri="{FF2B5EF4-FFF2-40B4-BE49-F238E27FC236}">
                <a16:creationId xmlns:a16="http://schemas.microsoft.com/office/drawing/2014/main" id="{AF807BA4-34B5-C6A4-2880-4BB8FBA0D014}"/>
              </a:ext>
            </a:extLst>
          </p:cNvPr>
          <p:cNvSpPr>
            <a:spLocks noChangeArrowheads="1"/>
          </p:cNvSpPr>
          <p:nvPr/>
        </p:nvSpPr>
        <p:spPr bwMode="auto">
          <a:xfrm>
            <a:off x="171757" y="3442853"/>
            <a:ext cx="1140531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p:txBody>
      </p:sp>
      <p:pic>
        <p:nvPicPr>
          <p:cNvPr id="1026" name="Picture 2" descr="page1image58392576">
            <a:extLst>
              <a:ext uri="{FF2B5EF4-FFF2-40B4-BE49-F238E27FC236}">
                <a16:creationId xmlns:a16="http://schemas.microsoft.com/office/drawing/2014/main" id="{1D24A503-2427-7DD1-8A2A-D641818677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215" y="5086640"/>
            <a:ext cx="59436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1image58392992">
            <a:extLst>
              <a:ext uri="{FF2B5EF4-FFF2-40B4-BE49-F238E27FC236}">
                <a16:creationId xmlns:a16="http://schemas.microsoft.com/office/drawing/2014/main" id="{5B177086-9771-AF33-1AD6-707E7AD5FA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9715" y="5086640"/>
            <a:ext cx="5943600" cy="1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76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700"/>
                                        <p:tgtEl>
                                          <p:spTgt spid="3">
                                            <p:txEl>
                                              <p:pRg st="2" end="2"/>
                                            </p:txEl>
                                          </p:spTgt>
                                        </p:tgtEl>
                                      </p:cBhvr>
                                    </p:animEffect>
                                  </p:childTnLst>
                                </p:cTn>
                              </p:par>
                              <p:par>
                                <p:cTn id="14" presetID="10" presetClass="entr" presetSubtype="0" fill="hold" grpId="0" nodeType="withEffect">
                                  <p:stCondLst>
                                    <p:cond delay="1500"/>
                                  </p:stCondLst>
                                  <p:iterate>
                                    <p:tmPct val="10000"/>
                                  </p:iterate>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700"/>
                                        <p:tgtEl>
                                          <p:spTgt spid="3">
                                            <p:txEl>
                                              <p:pRg st="4" end="4"/>
                                            </p:txEl>
                                          </p:spTgt>
                                        </p:tgtEl>
                                      </p:cBhvr>
                                    </p:animEffect>
                                  </p:childTnLst>
                                </p:cTn>
                              </p:par>
                              <p:par>
                                <p:cTn id="17" presetID="10" presetClass="entr" presetSubtype="0" fill="hold" grpId="0" nodeType="withEffect">
                                  <p:stCondLst>
                                    <p:cond delay="1500"/>
                                  </p:stCondLst>
                                  <p:iterate>
                                    <p:tmPct val="10000"/>
                                  </p:iterate>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700"/>
                                        <p:tgtEl>
                                          <p:spTgt spid="3">
                                            <p:txEl>
                                              <p:pRg st="5" end="5"/>
                                            </p:txEl>
                                          </p:spTgt>
                                        </p:tgtEl>
                                      </p:cBhvr>
                                    </p:animEffect>
                                  </p:childTnLst>
                                </p:cTn>
                              </p:par>
                              <p:par>
                                <p:cTn id="20" presetID="10" presetClass="entr" presetSubtype="0" fill="hold" grpId="0" nodeType="withEffect">
                                  <p:stCondLst>
                                    <p:cond delay="1500"/>
                                  </p:stCondLst>
                                  <p:iterate>
                                    <p:tmPct val="10000"/>
                                  </p:iterate>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7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299E2-D953-3E38-D26B-DAE5044AC4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EEBEBF-6515-D897-3CFB-7FC969AF32F7}"/>
              </a:ext>
            </a:extLst>
          </p:cNvPr>
          <p:cNvSpPr>
            <a:spLocks noGrp="1"/>
          </p:cNvSpPr>
          <p:nvPr>
            <p:ph type="ctrTitle"/>
          </p:nvPr>
        </p:nvSpPr>
        <p:spPr>
          <a:xfrm>
            <a:off x="260215" y="139169"/>
            <a:ext cx="4620584" cy="1186112"/>
          </a:xfrm>
        </p:spPr>
        <p:txBody>
          <a:bodyPr>
            <a:noAutofit/>
          </a:bodyPr>
          <a:lstStyle/>
          <a:p>
            <a:r>
              <a:rPr lang="en-CA" sz="3500" dirty="0"/>
              <a:t>Future Perspective</a:t>
            </a:r>
          </a:p>
        </p:txBody>
      </p:sp>
      <p:sp>
        <p:nvSpPr>
          <p:cNvPr id="3" name="Subtitle 2">
            <a:extLst>
              <a:ext uri="{FF2B5EF4-FFF2-40B4-BE49-F238E27FC236}">
                <a16:creationId xmlns:a16="http://schemas.microsoft.com/office/drawing/2014/main" id="{0D12845E-BA90-EBB7-DAA7-9934DA9C26A0}"/>
              </a:ext>
            </a:extLst>
          </p:cNvPr>
          <p:cNvSpPr>
            <a:spLocks noGrp="1"/>
          </p:cNvSpPr>
          <p:nvPr>
            <p:ph type="subTitle" idx="1"/>
          </p:nvPr>
        </p:nvSpPr>
        <p:spPr>
          <a:xfrm>
            <a:off x="285616" y="1894472"/>
            <a:ext cx="6134099" cy="4394337"/>
          </a:xfrm>
        </p:spPr>
        <p:txBody>
          <a:bodyPr>
            <a:normAutofit/>
          </a:bodyPr>
          <a:lstStyle/>
          <a:p>
            <a:pPr>
              <a:lnSpc>
                <a:spcPct val="90000"/>
              </a:lnSpc>
            </a:pPr>
            <a:r>
              <a:rPr lang="en-US" sz="1500" b="1" cap="none" dirty="0"/>
              <a:t>Real-Time Data Analysis:</a:t>
            </a:r>
          </a:p>
          <a:p>
            <a:pPr>
              <a:lnSpc>
                <a:spcPct val="90000"/>
              </a:lnSpc>
            </a:pPr>
            <a:endParaRPr lang="en-US" sz="1500" cap="none" dirty="0"/>
          </a:p>
          <a:p>
            <a:pPr>
              <a:lnSpc>
                <a:spcPct val="90000"/>
              </a:lnSpc>
            </a:pPr>
            <a:r>
              <a:rPr lang="en-US" sz="1500" b="1" i="1" cap="none" dirty="0"/>
              <a:t>Current Approach: </a:t>
            </a:r>
            <a:r>
              <a:rPr lang="en-US" sz="1500" cap="none" dirty="0"/>
              <a:t>Batch processing and analysis of static datasets. Upgrade Suggestion: Incorporate real-time streaming data into your architecture using platforms like AWS Kinesis. This will allow real-time insights and updates as new content or data gets added to Netflix.</a:t>
            </a:r>
          </a:p>
          <a:p>
            <a:pPr>
              <a:lnSpc>
                <a:spcPct val="90000"/>
              </a:lnSpc>
            </a:pPr>
            <a:endParaRPr lang="en-US" sz="1500" cap="none" dirty="0"/>
          </a:p>
          <a:p>
            <a:pPr>
              <a:lnSpc>
                <a:spcPct val="90000"/>
              </a:lnSpc>
            </a:pPr>
            <a:r>
              <a:rPr lang="en-US" sz="1600" b="1" cap="none" dirty="0">
                <a:solidFill>
                  <a:srgbClr val="FF0000"/>
                </a:solidFill>
              </a:rPr>
              <a:t>Why? </a:t>
            </a:r>
          </a:p>
          <a:p>
            <a:pPr>
              <a:lnSpc>
                <a:spcPct val="90000"/>
              </a:lnSpc>
            </a:pPr>
            <a:r>
              <a:rPr lang="en-US" sz="1500" cap="none" dirty="0"/>
              <a:t>Real-time data allows for quicker decision-making, especially when working with live datasets (e.g., Netflix's latest content additions or viewership data).</a:t>
            </a:r>
          </a:p>
          <a:p>
            <a:pPr>
              <a:lnSpc>
                <a:spcPct val="90000"/>
              </a:lnSpc>
            </a:pPr>
            <a:r>
              <a:rPr lang="en-US" sz="1500" b="1" cap="none" dirty="0"/>
              <a:t>Future Tools: </a:t>
            </a:r>
            <a:r>
              <a:rPr lang="en-US" sz="1500" cap="none" dirty="0"/>
              <a:t>AWS Kinesis.</a:t>
            </a:r>
          </a:p>
        </p:txBody>
      </p:sp>
      <p:pic>
        <p:nvPicPr>
          <p:cNvPr id="4" name="Picture 3" descr="A splash of colors on a white surface">
            <a:extLst>
              <a:ext uri="{FF2B5EF4-FFF2-40B4-BE49-F238E27FC236}">
                <a16:creationId xmlns:a16="http://schemas.microsoft.com/office/drawing/2014/main" id="{B8783992-88A4-9BC0-87E5-BBED5DB8D420}"/>
              </a:ext>
            </a:extLst>
          </p:cNvPr>
          <p:cNvPicPr>
            <a:picLocks noChangeAspect="1"/>
          </p:cNvPicPr>
          <p:nvPr/>
        </p:nvPicPr>
        <p:blipFill>
          <a:blip r:embed="rId3"/>
          <a:srcRect r="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5" name="Rectangle 1">
            <a:extLst>
              <a:ext uri="{FF2B5EF4-FFF2-40B4-BE49-F238E27FC236}">
                <a16:creationId xmlns:a16="http://schemas.microsoft.com/office/drawing/2014/main" id="{81B3157F-0E3A-F3E2-4877-7B7878391E63}"/>
              </a:ext>
            </a:extLst>
          </p:cNvPr>
          <p:cNvSpPr>
            <a:spLocks noChangeArrowheads="1"/>
          </p:cNvSpPr>
          <p:nvPr/>
        </p:nvSpPr>
        <p:spPr bwMode="auto">
          <a:xfrm>
            <a:off x="171757" y="3442853"/>
            <a:ext cx="1140531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p:txBody>
      </p:sp>
      <p:pic>
        <p:nvPicPr>
          <p:cNvPr id="1026" name="Picture 2" descr="page1image58392576">
            <a:extLst>
              <a:ext uri="{FF2B5EF4-FFF2-40B4-BE49-F238E27FC236}">
                <a16:creationId xmlns:a16="http://schemas.microsoft.com/office/drawing/2014/main" id="{8E1449AB-0607-544D-3D4F-16807A5022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215" y="5086640"/>
            <a:ext cx="59436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1image58392992">
            <a:extLst>
              <a:ext uri="{FF2B5EF4-FFF2-40B4-BE49-F238E27FC236}">
                <a16:creationId xmlns:a16="http://schemas.microsoft.com/office/drawing/2014/main" id="{66E2410D-E10E-A450-6A06-0222836F45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9715" y="5086640"/>
            <a:ext cx="5943600" cy="1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0955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7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1500"/>
                                  </p:stCondLst>
                                  <p:iterate>
                                    <p:tmPct val="10000"/>
                                  </p:iterate>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700"/>
                                        <p:tgtEl>
                                          <p:spTgt spid="3">
                                            <p:txEl>
                                              <p:pRg st="4" end="4"/>
                                            </p:txEl>
                                          </p:spTgt>
                                        </p:tgtEl>
                                      </p:cBhvr>
                                    </p:animEffect>
                                  </p:childTnLst>
                                </p:cTn>
                              </p:par>
                              <p:par>
                                <p:cTn id="19" presetID="10" presetClass="entr" presetSubtype="0" fill="hold" grpId="0" nodeType="withEffect">
                                  <p:stCondLst>
                                    <p:cond delay="1500"/>
                                  </p:stCondLst>
                                  <p:iterate>
                                    <p:tmPct val="10000"/>
                                  </p:iterate>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700"/>
                                        <p:tgtEl>
                                          <p:spTgt spid="3">
                                            <p:txEl>
                                              <p:pRg st="5" end="5"/>
                                            </p:txEl>
                                          </p:spTgt>
                                        </p:tgtEl>
                                      </p:cBhvr>
                                    </p:animEffect>
                                  </p:childTnLst>
                                </p:cTn>
                              </p:par>
                              <p:par>
                                <p:cTn id="22" presetID="10" presetClass="entr" presetSubtype="0" fill="hold" grpId="0" nodeType="withEffect">
                                  <p:stCondLst>
                                    <p:cond delay="1500"/>
                                  </p:stCondLst>
                                  <p:iterate>
                                    <p:tmPct val="10000"/>
                                  </p:iterate>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7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B63785-F432-33BE-A9B5-FB01CCAE7A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7490EB-DACD-86AA-EAAC-A36BC31EAC00}"/>
              </a:ext>
            </a:extLst>
          </p:cNvPr>
          <p:cNvSpPr>
            <a:spLocks noGrp="1"/>
          </p:cNvSpPr>
          <p:nvPr>
            <p:ph type="ctrTitle"/>
          </p:nvPr>
        </p:nvSpPr>
        <p:spPr>
          <a:xfrm>
            <a:off x="260215" y="889495"/>
            <a:ext cx="4620584" cy="1186112"/>
          </a:xfrm>
        </p:spPr>
        <p:txBody>
          <a:bodyPr>
            <a:noAutofit/>
          </a:bodyPr>
          <a:lstStyle/>
          <a:p>
            <a:r>
              <a:rPr lang="en-CA" sz="3500" dirty="0"/>
              <a:t>THANK YOU</a:t>
            </a:r>
          </a:p>
        </p:txBody>
      </p:sp>
      <p:sp>
        <p:nvSpPr>
          <p:cNvPr id="3" name="Subtitle 2">
            <a:extLst>
              <a:ext uri="{FF2B5EF4-FFF2-40B4-BE49-F238E27FC236}">
                <a16:creationId xmlns:a16="http://schemas.microsoft.com/office/drawing/2014/main" id="{4778F825-CB67-C676-36ED-1EE4B5BF7FEB}"/>
              </a:ext>
            </a:extLst>
          </p:cNvPr>
          <p:cNvSpPr>
            <a:spLocks noGrp="1"/>
          </p:cNvSpPr>
          <p:nvPr>
            <p:ph type="subTitle" idx="1"/>
          </p:nvPr>
        </p:nvSpPr>
        <p:spPr>
          <a:xfrm>
            <a:off x="285616" y="2889471"/>
            <a:ext cx="6490322" cy="1408991"/>
          </a:xfrm>
        </p:spPr>
        <p:txBody>
          <a:bodyPr>
            <a:noAutofit/>
          </a:bodyPr>
          <a:lstStyle/>
          <a:p>
            <a:pPr>
              <a:lnSpc>
                <a:spcPct val="90000"/>
              </a:lnSpc>
            </a:pPr>
            <a:r>
              <a:rPr lang="en-US" sz="2000" cap="none" dirty="0">
                <a:latin typeface="Arial" panose="020B0604020202020204" pitchFamily="34" charset="0"/>
                <a:cs typeface="Arial" panose="020B0604020202020204" pitchFamily="34" charset="0"/>
              </a:rPr>
              <a:t>Thank you for listening! </a:t>
            </a:r>
          </a:p>
          <a:p>
            <a:pPr>
              <a:lnSpc>
                <a:spcPct val="90000"/>
              </a:lnSpc>
            </a:pPr>
            <a:r>
              <a:rPr lang="en-US" sz="2000" cap="none" dirty="0">
                <a:latin typeface="Arial" panose="020B0604020202020204" pitchFamily="34" charset="0"/>
                <a:cs typeface="Arial" panose="020B0604020202020204" pitchFamily="34" charset="0"/>
              </a:rPr>
              <a:t>We are open to any questions and we highly appreciate any feedback or suggestions!</a:t>
            </a:r>
          </a:p>
        </p:txBody>
      </p:sp>
      <p:pic>
        <p:nvPicPr>
          <p:cNvPr id="4" name="Picture 3" descr="A splash of colors on a white surface">
            <a:extLst>
              <a:ext uri="{FF2B5EF4-FFF2-40B4-BE49-F238E27FC236}">
                <a16:creationId xmlns:a16="http://schemas.microsoft.com/office/drawing/2014/main" id="{3F2279EA-4276-6F99-A2AC-276DC0C57B1C}"/>
              </a:ext>
            </a:extLst>
          </p:cNvPr>
          <p:cNvPicPr>
            <a:picLocks noChangeAspect="1"/>
          </p:cNvPicPr>
          <p:nvPr/>
        </p:nvPicPr>
        <p:blipFill>
          <a:blip r:embed="rId3"/>
          <a:srcRect r="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5" name="Rectangle 1">
            <a:extLst>
              <a:ext uri="{FF2B5EF4-FFF2-40B4-BE49-F238E27FC236}">
                <a16:creationId xmlns:a16="http://schemas.microsoft.com/office/drawing/2014/main" id="{B853F893-B7AD-C82E-FAD5-07671CA83555}"/>
              </a:ext>
            </a:extLst>
          </p:cNvPr>
          <p:cNvSpPr>
            <a:spLocks noChangeArrowheads="1"/>
          </p:cNvSpPr>
          <p:nvPr/>
        </p:nvSpPr>
        <p:spPr bwMode="auto">
          <a:xfrm>
            <a:off x="171757" y="3442853"/>
            <a:ext cx="1140531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p:txBody>
      </p:sp>
      <p:pic>
        <p:nvPicPr>
          <p:cNvPr id="1026" name="Picture 2" descr="page1image58392576">
            <a:extLst>
              <a:ext uri="{FF2B5EF4-FFF2-40B4-BE49-F238E27FC236}">
                <a16:creationId xmlns:a16="http://schemas.microsoft.com/office/drawing/2014/main" id="{BB4E8AFA-E00D-16BF-C0B7-BAE6E4D5CE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215" y="5086640"/>
            <a:ext cx="59436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1image58392992">
            <a:extLst>
              <a:ext uri="{FF2B5EF4-FFF2-40B4-BE49-F238E27FC236}">
                <a16:creationId xmlns:a16="http://schemas.microsoft.com/office/drawing/2014/main" id="{0D6C4C91-4A0F-FE0E-7686-2AB9ECFF63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9715" y="5086640"/>
            <a:ext cx="5943600" cy="12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F40F147-0100-2898-73B3-9E36972E9EDD}"/>
              </a:ext>
            </a:extLst>
          </p:cNvPr>
          <p:cNvSpPr txBox="1"/>
          <p:nvPr/>
        </p:nvSpPr>
        <p:spPr>
          <a:xfrm>
            <a:off x="2951018" y="98367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7083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CD19D8-C745-74D1-1399-4B280C53DC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CBF8B6-7ADE-BE7B-14A9-823B1BD1114D}"/>
              </a:ext>
            </a:extLst>
          </p:cNvPr>
          <p:cNvSpPr>
            <a:spLocks noGrp="1"/>
          </p:cNvSpPr>
          <p:nvPr>
            <p:ph type="ctrTitle"/>
          </p:nvPr>
        </p:nvSpPr>
        <p:spPr>
          <a:xfrm>
            <a:off x="643468" y="706582"/>
            <a:ext cx="4620584" cy="1468582"/>
          </a:xfrm>
        </p:spPr>
        <p:txBody>
          <a:bodyPr>
            <a:normAutofit fontScale="90000"/>
          </a:bodyPr>
          <a:lstStyle/>
          <a:p>
            <a:r>
              <a:rPr lang="en-CA" dirty="0"/>
              <a:t>Project Objectives </a:t>
            </a:r>
            <a:br>
              <a:rPr lang="en-CA" sz="1800" dirty="0"/>
            </a:br>
            <a:endParaRPr lang="en-US" sz="1800" dirty="0"/>
          </a:p>
        </p:txBody>
      </p:sp>
      <p:sp>
        <p:nvSpPr>
          <p:cNvPr id="3" name="Subtitle 2">
            <a:extLst>
              <a:ext uri="{FF2B5EF4-FFF2-40B4-BE49-F238E27FC236}">
                <a16:creationId xmlns:a16="http://schemas.microsoft.com/office/drawing/2014/main" id="{70D06F54-C066-C099-CB2C-E1354A864BB3}"/>
              </a:ext>
            </a:extLst>
          </p:cNvPr>
          <p:cNvSpPr>
            <a:spLocks noGrp="1"/>
          </p:cNvSpPr>
          <p:nvPr>
            <p:ph type="subTitle" idx="1"/>
          </p:nvPr>
        </p:nvSpPr>
        <p:spPr>
          <a:xfrm>
            <a:off x="643467" y="2396837"/>
            <a:ext cx="5840460" cy="3656342"/>
          </a:xfrm>
        </p:spPr>
        <p:txBody>
          <a:bodyPr>
            <a:normAutofit fontScale="85000" lnSpcReduction="20000"/>
          </a:bodyPr>
          <a:lstStyle/>
          <a:p>
            <a:r>
              <a:rPr lang="en-CA" b="1" dirty="0"/>
              <a:t>Data ETL</a:t>
            </a:r>
            <a:r>
              <a:rPr lang="en-CA" dirty="0"/>
              <a:t>: </a:t>
            </a:r>
            <a:r>
              <a:rPr lang="en-CA" cap="none" dirty="0"/>
              <a:t>Extract, clean, and transform the </a:t>
            </a:r>
            <a:r>
              <a:rPr lang="en-CA" cap="none" dirty="0" err="1"/>
              <a:t>netflix</a:t>
            </a:r>
            <a:r>
              <a:rPr lang="en-CA" cap="none" dirty="0"/>
              <a:t> dataset using python and load it into oracle SQL for further analysis. </a:t>
            </a:r>
            <a:endParaRPr lang="en-CA" dirty="0"/>
          </a:p>
          <a:p>
            <a:r>
              <a:rPr lang="en-CA" b="1" dirty="0"/>
              <a:t>Data Storage</a:t>
            </a:r>
            <a:r>
              <a:rPr lang="en-CA" dirty="0"/>
              <a:t>: </a:t>
            </a:r>
            <a:r>
              <a:rPr lang="en-CA" cap="none" dirty="0"/>
              <a:t>Organize the data into structured tables in Oracle SQL developer for easy management and querying. </a:t>
            </a:r>
            <a:endParaRPr lang="en-CA" dirty="0"/>
          </a:p>
          <a:p>
            <a:r>
              <a:rPr lang="en-CA" b="1" dirty="0"/>
              <a:t>Data Mining</a:t>
            </a:r>
            <a:r>
              <a:rPr lang="en-CA" dirty="0"/>
              <a:t>: </a:t>
            </a:r>
            <a:r>
              <a:rPr lang="en-CA" cap="none" dirty="0"/>
              <a:t>Perform SQL and pl-</a:t>
            </a:r>
            <a:r>
              <a:rPr lang="en-CA" cap="none" dirty="0" err="1"/>
              <a:t>sql</a:t>
            </a:r>
            <a:r>
              <a:rPr lang="en-CA" cap="none" dirty="0"/>
              <a:t> based queries to uncover key insights like popular genres, top content of each genre, and release trends.</a:t>
            </a:r>
            <a:r>
              <a:rPr lang="en-CA" dirty="0"/>
              <a:t> </a:t>
            </a:r>
          </a:p>
          <a:p>
            <a:r>
              <a:rPr lang="en-CA" b="1" dirty="0"/>
              <a:t>Data Visualization</a:t>
            </a:r>
            <a:r>
              <a:rPr lang="en-CA" dirty="0"/>
              <a:t>: </a:t>
            </a:r>
            <a:r>
              <a:rPr lang="en-CA" cap="none" dirty="0"/>
              <a:t>Create interactive and insightful dashboards in Tableau to visualize the data and present findings</a:t>
            </a:r>
            <a:r>
              <a:rPr lang="en-CA" dirty="0"/>
              <a:t>. </a:t>
            </a:r>
          </a:p>
          <a:p>
            <a:pPr>
              <a:lnSpc>
                <a:spcPct val="90000"/>
              </a:lnSpc>
            </a:pPr>
            <a:endParaRPr lang="en-US" sz="1700" dirty="0"/>
          </a:p>
        </p:txBody>
      </p:sp>
      <p:pic>
        <p:nvPicPr>
          <p:cNvPr id="4" name="Picture 3" descr="A splash of colors on a white surface">
            <a:extLst>
              <a:ext uri="{FF2B5EF4-FFF2-40B4-BE49-F238E27FC236}">
                <a16:creationId xmlns:a16="http://schemas.microsoft.com/office/drawing/2014/main" id="{7CA93FCC-C65E-BF8D-A496-64DF51DE249C}"/>
              </a:ext>
            </a:extLst>
          </p:cNvPr>
          <p:cNvPicPr>
            <a:picLocks noChangeAspect="1"/>
          </p:cNvPicPr>
          <p:nvPr/>
        </p:nvPicPr>
        <p:blipFill>
          <a:blip r:embed="rId2"/>
          <a:srcRect r="34790"/>
          <a:stretch/>
        </p:blipFill>
        <p:spPr>
          <a:xfrm>
            <a:off x="6351540" y="10"/>
            <a:ext cx="5840460"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pic>
        <p:nvPicPr>
          <p:cNvPr id="6" name="Picture 5" descr="A triangle shaped icons with different logos&#10;&#10;Description automatically generated with medium confidence">
            <a:extLst>
              <a:ext uri="{FF2B5EF4-FFF2-40B4-BE49-F238E27FC236}">
                <a16:creationId xmlns:a16="http://schemas.microsoft.com/office/drawing/2014/main" id="{A53C8680-73FF-80B7-E89F-3021E44F2BA1}"/>
              </a:ext>
            </a:extLst>
          </p:cNvPr>
          <p:cNvPicPr>
            <a:picLocks noChangeAspect="1"/>
          </p:cNvPicPr>
          <p:nvPr/>
        </p:nvPicPr>
        <p:blipFill>
          <a:blip r:embed="rId3"/>
          <a:stretch>
            <a:fillRect/>
          </a:stretch>
        </p:blipFill>
        <p:spPr>
          <a:xfrm>
            <a:off x="8897815" y="3548501"/>
            <a:ext cx="3294185" cy="2951590"/>
          </a:xfrm>
          <a:prstGeom prst="rect">
            <a:avLst/>
          </a:prstGeom>
        </p:spPr>
      </p:pic>
    </p:spTree>
    <p:extLst>
      <p:ext uri="{BB962C8B-B14F-4D97-AF65-F5344CB8AC3E}">
        <p14:creationId xmlns:p14="http://schemas.microsoft.com/office/powerpoint/2010/main" val="44709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par>
                                <p:cTn id="14" presetID="10" presetClass="entr" presetSubtype="0" fill="hold" grpId="0" nodeType="withEffect">
                                  <p:stCondLst>
                                    <p:cond delay="1500"/>
                                  </p:stCondLst>
                                  <p:iterate>
                                    <p:tmPct val="1000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700"/>
                                        <p:tgtEl>
                                          <p:spTgt spid="3">
                                            <p:txEl>
                                              <p:pRg st="2" end="2"/>
                                            </p:txEl>
                                          </p:spTgt>
                                        </p:tgtEl>
                                      </p:cBhvr>
                                    </p:animEffect>
                                  </p:childTnLst>
                                </p:cTn>
                              </p:par>
                              <p:par>
                                <p:cTn id="17" presetID="10" presetClass="entr" presetSubtype="0" fill="hold" grpId="0" nodeType="withEffect">
                                  <p:stCondLst>
                                    <p:cond delay="1500"/>
                                  </p:stCondLst>
                                  <p:iterate>
                                    <p:tmPct val="10000"/>
                                  </p:iterate>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7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79F9DC-08BE-82B2-3653-A197F15F9A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D30FCF-119E-249B-125C-39003AE3EB02}"/>
              </a:ext>
            </a:extLst>
          </p:cNvPr>
          <p:cNvSpPr>
            <a:spLocks noGrp="1"/>
          </p:cNvSpPr>
          <p:nvPr>
            <p:ph type="ctrTitle"/>
          </p:nvPr>
        </p:nvSpPr>
        <p:spPr>
          <a:xfrm>
            <a:off x="504092" y="110837"/>
            <a:ext cx="4620584" cy="706582"/>
          </a:xfrm>
        </p:spPr>
        <p:txBody>
          <a:bodyPr>
            <a:noAutofit/>
          </a:bodyPr>
          <a:lstStyle/>
          <a:p>
            <a:r>
              <a:rPr lang="en-US" sz="3500" dirty="0"/>
              <a:t>Project Plan </a:t>
            </a:r>
          </a:p>
        </p:txBody>
      </p:sp>
      <p:sp>
        <p:nvSpPr>
          <p:cNvPr id="3" name="Subtitle 2">
            <a:extLst>
              <a:ext uri="{FF2B5EF4-FFF2-40B4-BE49-F238E27FC236}">
                <a16:creationId xmlns:a16="http://schemas.microsoft.com/office/drawing/2014/main" id="{858ACE57-03AC-9016-8739-8CE6ED9F4E93}"/>
              </a:ext>
            </a:extLst>
          </p:cNvPr>
          <p:cNvSpPr>
            <a:spLocks noGrp="1"/>
          </p:cNvSpPr>
          <p:nvPr>
            <p:ph type="subTitle" idx="1"/>
          </p:nvPr>
        </p:nvSpPr>
        <p:spPr>
          <a:xfrm>
            <a:off x="504092" y="1126067"/>
            <a:ext cx="6414655" cy="5621096"/>
          </a:xfrm>
        </p:spPr>
        <p:txBody>
          <a:bodyPr>
            <a:normAutofit fontScale="70000" lnSpcReduction="20000"/>
          </a:bodyPr>
          <a:lstStyle/>
          <a:p>
            <a:pPr lvl="0" eaLnBrk="0" fontAlgn="base" hangingPunct="0">
              <a:spcBef>
                <a:spcPct val="0"/>
              </a:spcBef>
              <a:spcAft>
                <a:spcPct val="0"/>
              </a:spcAft>
            </a:pPr>
            <a:r>
              <a:rPr lang="en-US" altLang="en-US" sz="2200" b="1" cap="none" dirty="0"/>
              <a:t>Step 1: </a:t>
            </a:r>
            <a:r>
              <a:rPr lang="en-US" altLang="en-US" sz="2200" cap="none" dirty="0"/>
              <a:t>Data ETL (Extract, Transform, Load) </a:t>
            </a:r>
          </a:p>
          <a:p>
            <a:pPr lvl="0" eaLnBrk="0" fontAlgn="base" hangingPunct="0">
              <a:spcBef>
                <a:spcPct val="0"/>
              </a:spcBef>
              <a:spcAft>
                <a:spcPct val="0"/>
              </a:spcAft>
            </a:pPr>
            <a:r>
              <a:rPr lang="en-US" altLang="en-US" sz="2200" cap="none" dirty="0"/>
              <a:t>We will utilize Python and the Pandas library to clean and transform the Netflix dataset. This step includes handling missing data, formatting columns (like converting release years to proper formats), and standardizing the dataset for analysis. </a:t>
            </a:r>
          </a:p>
          <a:p>
            <a:pPr lvl="0" eaLnBrk="0" fontAlgn="base" hangingPunct="0">
              <a:spcBef>
                <a:spcPct val="0"/>
              </a:spcBef>
              <a:spcAft>
                <a:spcPct val="0"/>
              </a:spcAft>
            </a:pPr>
            <a:endParaRPr lang="en-US" altLang="en-US" sz="2200" u="sng" cap="none" dirty="0"/>
          </a:p>
          <a:p>
            <a:pPr lvl="0" eaLnBrk="0" fontAlgn="base" hangingPunct="0">
              <a:spcBef>
                <a:spcPct val="0"/>
              </a:spcBef>
              <a:spcAft>
                <a:spcPct val="0"/>
              </a:spcAft>
            </a:pPr>
            <a:r>
              <a:rPr lang="en-US" altLang="en-US" sz="2200" u="sng" cap="none" dirty="0"/>
              <a:t>Tool Used: </a:t>
            </a:r>
            <a:r>
              <a:rPr lang="en-US" altLang="en-US" sz="2200" b="1" cap="none" dirty="0"/>
              <a:t>Python (Pandas) </a:t>
            </a:r>
          </a:p>
          <a:p>
            <a:pPr lvl="0" eaLnBrk="0" fontAlgn="base" hangingPunct="0">
              <a:spcBef>
                <a:spcPct val="0"/>
              </a:spcBef>
              <a:spcAft>
                <a:spcPct val="0"/>
              </a:spcAft>
            </a:pPr>
            <a:endParaRPr lang="en-US" altLang="en-US" sz="2200" u="sng" cap="none" dirty="0"/>
          </a:p>
          <a:p>
            <a:pPr lvl="0" eaLnBrk="0" fontAlgn="base" hangingPunct="0">
              <a:spcBef>
                <a:spcPct val="0"/>
              </a:spcBef>
              <a:spcAft>
                <a:spcPct val="0"/>
              </a:spcAft>
            </a:pPr>
            <a:r>
              <a:rPr lang="en-US" altLang="en-US" sz="2200" u="sng" cap="none" dirty="0"/>
              <a:t>Process: </a:t>
            </a:r>
          </a:p>
          <a:p>
            <a:pPr marL="342900" lvl="0" indent="-342900" eaLnBrk="0" fontAlgn="base" hangingPunct="0">
              <a:spcBef>
                <a:spcPct val="0"/>
              </a:spcBef>
              <a:spcAft>
                <a:spcPct val="0"/>
              </a:spcAft>
              <a:buFont typeface="Arial" panose="020B0604020202020204" pitchFamily="34" charset="0"/>
              <a:buChar char="•"/>
            </a:pPr>
            <a:r>
              <a:rPr lang="en-US" altLang="en-US" sz="2200" cap="none" dirty="0"/>
              <a:t>Load dataset into a Pandas </a:t>
            </a:r>
            <a:r>
              <a:rPr lang="en-US" altLang="en-US" sz="2200" cap="none" dirty="0" err="1"/>
              <a:t>DataFrame</a:t>
            </a:r>
            <a:r>
              <a:rPr lang="en-US" altLang="en-US" sz="2200" cap="none" dirty="0"/>
              <a:t>.</a:t>
            </a:r>
          </a:p>
          <a:p>
            <a:pPr marL="342900" lvl="0" indent="-342900" eaLnBrk="0" fontAlgn="base" hangingPunct="0">
              <a:spcBef>
                <a:spcPct val="0"/>
              </a:spcBef>
              <a:spcAft>
                <a:spcPct val="0"/>
              </a:spcAft>
              <a:buFont typeface="Arial" panose="020B0604020202020204" pitchFamily="34" charset="0"/>
              <a:buChar char="•"/>
            </a:pPr>
            <a:r>
              <a:rPr lang="en-US" altLang="en-US" sz="2200" cap="none" dirty="0"/>
              <a:t>Clean and transform the data, removing null values and converting columns to the proper data types.</a:t>
            </a:r>
          </a:p>
          <a:p>
            <a:pPr marL="342900" lvl="0" indent="-342900" eaLnBrk="0" fontAlgn="base" hangingPunct="0">
              <a:spcBef>
                <a:spcPct val="0"/>
              </a:spcBef>
              <a:spcAft>
                <a:spcPct val="0"/>
              </a:spcAft>
              <a:buFont typeface="Arial" panose="020B0604020202020204" pitchFamily="34" charset="0"/>
              <a:buChar char="•"/>
            </a:pPr>
            <a:r>
              <a:rPr lang="en-US" altLang="en-US" sz="2200" cap="none" dirty="0"/>
              <a:t>Save the cleaned data as a CSV file for importing into Oracle SQL. </a:t>
            </a:r>
          </a:p>
          <a:p>
            <a:pPr lvl="0" eaLnBrk="0" fontAlgn="base" hangingPunct="0">
              <a:spcBef>
                <a:spcPct val="0"/>
              </a:spcBef>
              <a:spcAft>
                <a:spcPct val="0"/>
              </a:spcAft>
            </a:pPr>
            <a:endParaRPr lang="en-US" altLang="en-US" sz="2200" cap="none" dirty="0"/>
          </a:p>
          <a:p>
            <a:pPr lvl="0" eaLnBrk="0" fontAlgn="base" hangingPunct="0">
              <a:spcBef>
                <a:spcPct val="0"/>
              </a:spcBef>
              <a:spcAft>
                <a:spcPct val="0"/>
              </a:spcAft>
            </a:pPr>
            <a:r>
              <a:rPr lang="en-US" altLang="en-US" sz="2200" u="sng" cap="none" dirty="0"/>
              <a:t>Sample Code: </a:t>
            </a:r>
          </a:p>
          <a:p>
            <a:pPr lvl="0" eaLnBrk="0" fontAlgn="base" hangingPunct="0">
              <a:spcBef>
                <a:spcPct val="0"/>
              </a:spcBef>
              <a:spcAft>
                <a:spcPct val="0"/>
              </a:spcAft>
            </a:pPr>
            <a:br>
              <a:rPr lang="en-US" altLang="en-US" sz="2200" cap="none" dirty="0"/>
            </a:br>
            <a:r>
              <a:rPr lang="en-US" altLang="en-US" sz="2200" cap="none" dirty="0"/>
              <a:t>import pandas as pd</a:t>
            </a:r>
            <a:br>
              <a:rPr lang="en-US" altLang="en-US" sz="2200" cap="none" dirty="0"/>
            </a:br>
            <a:r>
              <a:rPr lang="en-US" altLang="en-US" sz="2200" cap="none" dirty="0" err="1"/>
              <a:t>df</a:t>
            </a:r>
            <a:r>
              <a:rPr lang="en-US" altLang="en-US" sz="2200" cap="none" dirty="0"/>
              <a:t> = </a:t>
            </a:r>
            <a:r>
              <a:rPr lang="en-US" altLang="en-US" sz="2200" cap="none" dirty="0" err="1"/>
              <a:t>pd.read_csv</a:t>
            </a:r>
            <a:r>
              <a:rPr lang="en-US" altLang="en-US" sz="2200" cap="none" dirty="0"/>
              <a:t>('</a:t>
            </a:r>
            <a:r>
              <a:rPr lang="en-US" altLang="en-US" sz="2200" cap="none" dirty="0" err="1"/>
              <a:t>netflix_data.csv</a:t>
            </a:r>
            <a:r>
              <a:rPr lang="en-US" altLang="en-US" sz="2200" cap="none" dirty="0"/>
              <a:t>') </a:t>
            </a:r>
            <a:r>
              <a:rPr lang="en-US" altLang="en-US" sz="2200" cap="none" dirty="0" err="1"/>
              <a:t>df.dropna</a:t>
            </a:r>
            <a:r>
              <a:rPr lang="en-US" altLang="en-US" sz="2200" cap="none" dirty="0"/>
              <a:t>(</a:t>
            </a:r>
            <a:r>
              <a:rPr lang="en-US" altLang="en-US" sz="2200" cap="none" dirty="0" err="1"/>
              <a:t>inplace</a:t>
            </a:r>
            <a:r>
              <a:rPr lang="en-US" altLang="en-US" sz="2200" cap="none" dirty="0"/>
              <a:t>=True)</a:t>
            </a:r>
            <a:br>
              <a:rPr lang="en-US" altLang="en-US" sz="2200" cap="none" dirty="0"/>
            </a:br>
            <a:r>
              <a:rPr lang="en-US" altLang="en-US" sz="2200" cap="none" dirty="0" err="1"/>
              <a:t>df</a:t>
            </a:r>
            <a:r>
              <a:rPr lang="en-US" altLang="en-US" sz="2200" cap="none" dirty="0"/>
              <a:t>['</a:t>
            </a:r>
            <a:r>
              <a:rPr lang="en-US" altLang="en-US" sz="2200" cap="none" dirty="0" err="1"/>
              <a:t>release_year</a:t>
            </a:r>
            <a:r>
              <a:rPr lang="en-US" altLang="en-US" sz="2200" cap="none" dirty="0"/>
              <a:t>'] = </a:t>
            </a:r>
            <a:r>
              <a:rPr lang="en-US" altLang="en-US" sz="2200" cap="none" dirty="0" err="1"/>
              <a:t>df</a:t>
            </a:r>
            <a:r>
              <a:rPr lang="en-US" altLang="en-US" sz="2200" cap="none" dirty="0"/>
              <a:t>['</a:t>
            </a:r>
            <a:r>
              <a:rPr lang="en-US" altLang="en-US" sz="2200" cap="none" dirty="0" err="1"/>
              <a:t>release_year</a:t>
            </a:r>
            <a:r>
              <a:rPr lang="en-US" altLang="en-US" sz="2200" cap="none" dirty="0"/>
              <a:t>'].</a:t>
            </a:r>
            <a:r>
              <a:rPr lang="en-US" altLang="en-US" sz="2200" cap="none" dirty="0" err="1"/>
              <a:t>astype</a:t>
            </a:r>
            <a:r>
              <a:rPr lang="en-US" altLang="en-US" sz="2200" cap="none" dirty="0"/>
              <a:t>(int) </a:t>
            </a:r>
            <a:r>
              <a:rPr lang="en-US" altLang="en-US" sz="2200" cap="none" dirty="0" err="1"/>
              <a:t>df.to_csv</a:t>
            </a:r>
            <a:r>
              <a:rPr lang="en-US" altLang="en-US" sz="2200" cap="none" dirty="0"/>
              <a:t>('</a:t>
            </a:r>
            <a:r>
              <a:rPr lang="en-US" altLang="en-US" sz="2200" cap="none" dirty="0" err="1"/>
              <a:t>cleaned_netflix_data.csv</a:t>
            </a:r>
            <a:r>
              <a:rPr lang="en-US" altLang="en-US" sz="2200" cap="none" dirty="0"/>
              <a:t>', index=False) </a:t>
            </a:r>
          </a:p>
          <a:p>
            <a:pPr lvl="0" eaLnBrk="0" fontAlgn="base" hangingPunct="0">
              <a:spcBef>
                <a:spcPct val="0"/>
              </a:spcBef>
              <a:spcAft>
                <a:spcPct val="0"/>
              </a:spcAft>
            </a:pPr>
            <a:r>
              <a:rPr lang="en-US" altLang="en-US" sz="2200" cap="none" dirty="0"/>
              <a:t>                                                                                                                                                                                                  </a:t>
            </a:r>
          </a:p>
          <a:p>
            <a:pPr lvl="0" eaLnBrk="0" fontAlgn="base" hangingPunct="0">
              <a:spcBef>
                <a:spcPct val="0"/>
              </a:spcBef>
              <a:spcAft>
                <a:spcPct val="0"/>
              </a:spcAft>
            </a:pPr>
            <a:r>
              <a:rPr lang="en-US" altLang="en-US" sz="2200" u="sng" cap="none" dirty="0"/>
              <a:t>Outcome: </a:t>
            </a:r>
            <a:r>
              <a:rPr lang="en-US" altLang="en-US" sz="2200" cap="none" dirty="0"/>
              <a:t>A cleaned CSV file, ready for import into Oracle SQL Developer. </a:t>
            </a:r>
          </a:p>
          <a:p>
            <a:pPr>
              <a:lnSpc>
                <a:spcPct val="90000"/>
              </a:lnSpc>
            </a:pPr>
            <a:endParaRPr lang="en-US" sz="1400" dirty="0"/>
          </a:p>
        </p:txBody>
      </p:sp>
      <p:pic>
        <p:nvPicPr>
          <p:cNvPr id="4" name="Picture 3" descr="A splash of colors on a white surface">
            <a:extLst>
              <a:ext uri="{FF2B5EF4-FFF2-40B4-BE49-F238E27FC236}">
                <a16:creationId xmlns:a16="http://schemas.microsoft.com/office/drawing/2014/main" id="{A2B7DEF6-3AC0-44B2-0389-63C76C2E811B}"/>
              </a:ext>
            </a:extLst>
          </p:cNvPr>
          <p:cNvPicPr>
            <a:picLocks noChangeAspect="1"/>
          </p:cNvPicPr>
          <p:nvPr/>
        </p:nvPicPr>
        <p:blipFill>
          <a:blip r:embed="rId3"/>
          <a:srcRect r="34790"/>
          <a:stretch/>
        </p:blipFill>
        <p:spPr>
          <a:xfrm>
            <a:off x="6229215" y="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pic>
        <p:nvPicPr>
          <p:cNvPr id="1026" name="Picture 2" descr="page1image58392576">
            <a:extLst>
              <a:ext uri="{FF2B5EF4-FFF2-40B4-BE49-F238E27FC236}">
                <a16:creationId xmlns:a16="http://schemas.microsoft.com/office/drawing/2014/main" id="{0ED871D0-1EF5-C55A-A9B6-5C6BAF767F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215" y="5086640"/>
            <a:ext cx="59436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1image58392992">
            <a:extLst>
              <a:ext uri="{FF2B5EF4-FFF2-40B4-BE49-F238E27FC236}">
                <a16:creationId xmlns:a16="http://schemas.microsoft.com/office/drawing/2014/main" id="{BE4F98EB-4BFA-E7A8-FD49-CBA83F4A10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9715" y="5086640"/>
            <a:ext cx="5943600" cy="1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33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par>
                                <p:cTn id="14" presetID="10" presetClass="entr" presetSubtype="0" fill="hold" grpId="0" nodeType="withEffect">
                                  <p:stCondLst>
                                    <p:cond delay="1500"/>
                                  </p:stCondLst>
                                  <p:iterate>
                                    <p:tmPct val="10000"/>
                                  </p:iterate>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700"/>
                                        <p:tgtEl>
                                          <p:spTgt spid="3">
                                            <p:txEl>
                                              <p:pRg st="3" end="3"/>
                                            </p:txEl>
                                          </p:spTgt>
                                        </p:tgtEl>
                                      </p:cBhvr>
                                    </p:animEffect>
                                  </p:childTnLst>
                                </p:cTn>
                              </p:par>
                              <p:par>
                                <p:cTn id="17" presetID="10" presetClass="entr" presetSubtype="0" fill="hold" grpId="0" nodeType="withEffect">
                                  <p:stCondLst>
                                    <p:cond delay="1500"/>
                                  </p:stCondLst>
                                  <p:iterate>
                                    <p:tmPct val="10000"/>
                                  </p:iterate>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700"/>
                                        <p:tgtEl>
                                          <p:spTgt spid="3">
                                            <p:txEl>
                                              <p:pRg st="5" end="5"/>
                                            </p:txEl>
                                          </p:spTgt>
                                        </p:tgtEl>
                                      </p:cBhvr>
                                    </p:animEffect>
                                  </p:childTnLst>
                                </p:cTn>
                              </p:par>
                              <p:par>
                                <p:cTn id="20" presetID="10" presetClass="entr" presetSubtype="0" fill="hold" grpId="0" nodeType="withEffect">
                                  <p:stCondLst>
                                    <p:cond delay="1500"/>
                                  </p:stCondLst>
                                  <p:iterate>
                                    <p:tmPct val="10000"/>
                                  </p:iterate>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700"/>
                                        <p:tgtEl>
                                          <p:spTgt spid="3">
                                            <p:txEl>
                                              <p:pRg st="6" end="6"/>
                                            </p:txEl>
                                          </p:spTgt>
                                        </p:tgtEl>
                                      </p:cBhvr>
                                    </p:animEffect>
                                  </p:childTnLst>
                                </p:cTn>
                              </p:par>
                              <p:par>
                                <p:cTn id="23" presetID="10" presetClass="entr" presetSubtype="0" fill="hold" grpId="0" nodeType="withEffect">
                                  <p:stCondLst>
                                    <p:cond delay="1500"/>
                                  </p:stCondLst>
                                  <p:iterate>
                                    <p:tmPct val="10000"/>
                                  </p:iterate>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700"/>
                                        <p:tgtEl>
                                          <p:spTgt spid="3">
                                            <p:txEl>
                                              <p:pRg st="7" end="7"/>
                                            </p:txEl>
                                          </p:spTgt>
                                        </p:tgtEl>
                                      </p:cBhvr>
                                    </p:animEffect>
                                  </p:childTnLst>
                                </p:cTn>
                              </p:par>
                              <p:par>
                                <p:cTn id="26" presetID="10" presetClass="entr" presetSubtype="0" fill="hold" grpId="0" nodeType="withEffect">
                                  <p:stCondLst>
                                    <p:cond delay="1500"/>
                                  </p:stCondLst>
                                  <p:iterate>
                                    <p:tmPct val="10000"/>
                                  </p:iterate>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700"/>
                                        <p:tgtEl>
                                          <p:spTgt spid="3">
                                            <p:txEl>
                                              <p:pRg st="8" end="8"/>
                                            </p:txEl>
                                          </p:spTgt>
                                        </p:tgtEl>
                                      </p:cBhvr>
                                    </p:animEffect>
                                  </p:childTnLst>
                                </p:cTn>
                              </p:par>
                              <p:par>
                                <p:cTn id="29" presetID="10" presetClass="entr" presetSubtype="0" fill="hold" grpId="0" nodeType="withEffect">
                                  <p:stCondLst>
                                    <p:cond delay="1500"/>
                                  </p:stCondLst>
                                  <p:iterate>
                                    <p:tmPct val="10000"/>
                                  </p:iterate>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700"/>
                                        <p:tgtEl>
                                          <p:spTgt spid="3">
                                            <p:txEl>
                                              <p:pRg st="10" end="10"/>
                                            </p:txEl>
                                          </p:spTgt>
                                        </p:tgtEl>
                                      </p:cBhvr>
                                    </p:animEffect>
                                  </p:childTnLst>
                                </p:cTn>
                              </p:par>
                              <p:par>
                                <p:cTn id="32" presetID="10" presetClass="entr" presetSubtype="0" fill="hold" grpId="0" nodeType="withEffect">
                                  <p:stCondLst>
                                    <p:cond delay="1500"/>
                                  </p:stCondLst>
                                  <p:iterate>
                                    <p:tmPct val="10000"/>
                                  </p:iterate>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700"/>
                                        <p:tgtEl>
                                          <p:spTgt spid="3">
                                            <p:txEl>
                                              <p:pRg st="11" end="11"/>
                                            </p:txEl>
                                          </p:spTgt>
                                        </p:tgtEl>
                                      </p:cBhvr>
                                    </p:animEffect>
                                  </p:childTnLst>
                                </p:cTn>
                              </p:par>
                              <p:par>
                                <p:cTn id="35" presetID="10" presetClass="entr" presetSubtype="0" fill="hold" grpId="0" nodeType="withEffect">
                                  <p:stCondLst>
                                    <p:cond delay="1500"/>
                                  </p:stCondLst>
                                  <p:iterate>
                                    <p:tmPct val="10000"/>
                                  </p:iterate>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700"/>
                                        <p:tgtEl>
                                          <p:spTgt spid="3">
                                            <p:txEl>
                                              <p:pRg st="12" end="12"/>
                                            </p:txEl>
                                          </p:spTgt>
                                        </p:tgtEl>
                                      </p:cBhvr>
                                    </p:animEffect>
                                  </p:childTnLst>
                                </p:cTn>
                              </p:par>
                              <p:par>
                                <p:cTn id="38" presetID="10" presetClass="entr" presetSubtype="0" fill="hold" grpId="0" nodeType="withEffect">
                                  <p:stCondLst>
                                    <p:cond delay="1500"/>
                                  </p:stCondLst>
                                  <p:iterate>
                                    <p:tmPct val="10000"/>
                                  </p:iterate>
                                  <p:childTnLst>
                                    <p:set>
                                      <p:cBhvr>
                                        <p:cTn id="39" dur="1" fill="hold">
                                          <p:stCondLst>
                                            <p:cond delay="0"/>
                                          </p:stCondLst>
                                        </p:cTn>
                                        <p:tgtEl>
                                          <p:spTgt spid="3">
                                            <p:txEl>
                                              <p:pRg st="13" end="13"/>
                                            </p:txEl>
                                          </p:spTgt>
                                        </p:tgtEl>
                                        <p:attrNameLst>
                                          <p:attrName>style.visibility</p:attrName>
                                        </p:attrNameLst>
                                      </p:cBhvr>
                                      <p:to>
                                        <p:strVal val="visible"/>
                                      </p:to>
                                    </p:set>
                                    <p:animEffect transition="in" filter="fade">
                                      <p:cBhvr>
                                        <p:cTn id="40" dur="7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687201-9866-E648-7339-F245D5BE4E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96C92D-98DE-ADF8-72FD-BEC8C73383D8}"/>
              </a:ext>
            </a:extLst>
          </p:cNvPr>
          <p:cNvSpPr>
            <a:spLocks noGrp="1"/>
          </p:cNvSpPr>
          <p:nvPr>
            <p:ph type="ctrTitle"/>
          </p:nvPr>
        </p:nvSpPr>
        <p:spPr>
          <a:xfrm>
            <a:off x="643468" y="110837"/>
            <a:ext cx="4620584" cy="706582"/>
          </a:xfrm>
        </p:spPr>
        <p:txBody>
          <a:bodyPr>
            <a:noAutofit/>
          </a:bodyPr>
          <a:lstStyle/>
          <a:p>
            <a:r>
              <a:rPr lang="en-US" sz="3500" dirty="0"/>
              <a:t>Data Storage</a:t>
            </a:r>
          </a:p>
        </p:txBody>
      </p:sp>
      <p:sp>
        <p:nvSpPr>
          <p:cNvPr id="3" name="Subtitle 2">
            <a:extLst>
              <a:ext uri="{FF2B5EF4-FFF2-40B4-BE49-F238E27FC236}">
                <a16:creationId xmlns:a16="http://schemas.microsoft.com/office/drawing/2014/main" id="{F03AED27-C333-3E67-8511-4EE8095884C1}"/>
              </a:ext>
            </a:extLst>
          </p:cNvPr>
          <p:cNvSpPr>
            <a:spLocks noGrp="1"/>
          </p:cNvSpPr>
          <p:nvPr>
            <p:ph type="subTitle" idx="1"/>
          </p:nvPr>
        </p:nvSpPr>
        <p:spPr>
          <a:xfrm>
            <a:off x="439744" y="1119853"/>
            <a:ext cx="6432111" cy="4969164"/>
          </a:xfrm>
        </p:spPr>
        <p:txBody>
          <a:bodyPr>
            <a:normAutofit/>
          </a:bodyPr>
          <a:lstStyle/>
          <a:p>
            <a:r>
              <a:rPr lang="en-US" altLang="en-US" sz="1500" b="1" cap="none" dirty="0"/>
              <a:t>Step 2: </a:t>
            </a:r>
            <a:r>
              <a:rPr lang="en-CA" sz="1500" cap="none" dirty="0"/>
              <a:t>Once the data is cleaned, we will load it into Oracle SQL Developer 21c using the built-in CSV import feature. A table will be created to store the dataset, allowing us to efficiently manage and query the data for analysis. </a:t>
            </a:r>
          </a:p>
          <a:p>
            <a:r>
              <a:rPr lang="en-CA" sz="1500" u="sng" cap="none" dirty="0"/>
              <a:t>Tool Used: </a:t>
            </a:r>
            <a:r>
              <a:rPr lang="en-CA" sz="1500" b="1" cap="none" dirty="0"/>
              <a:t>Oracle SQL Developer 21c </a:t>
            </a:r>
          </a:p>
          <a:p>
            <a:r>
              <a:rPr lang="en-CA" sz="1500" u="sng" cap="none" dirty="0"/>
              <a:t>Process: </a:t>
            </a:r>
          </a:p>
          <a:p>
            <a:pPr marL="342900" indent="-342900">
              <a:buAutoNum type="alphaLcPeriod"/>
            </a:pPr>
            <a:r>
              <a:rPr lang="en-CA" sz="1500" cap="none" dirty="0"/>
              <a:t>Create a table in Oracle SQL for storing the Netflix data.</a:t>
            </a:r>
          </a:p>
          <a:p>
            <a:pPr marL="342900" indent="-342900">
              <a:buAutoNum type="alphaLcPeriod"/>
            </a:pPr>
            <a:r>
              <a:rPr lang="en-CA" sz="1500" cap="none" dirty="0"/>
              <a:t>Use the CSV import function to load the cleaned dataset into the newly created table.</a:t>
            </a:r>
          </a:p>
          <a:p>
            <a:pPr marL="342900" indent="-342900">
              <a:buAutoNum type="alphaLcPeriod"/>
            </a:pPr>
            <a:endParaRPr lang="en-CA" sz="1500" cap="none" dirty="0"/>
          </a:p>
          <a:p>
            <a:r>
              <a:rPr lang="en-CA" sz="1500" u="sng" cap="none" dirty="0"/>
              <a:t>Outcome: </a:t>
            </a:r>
            <a:r>
              <a:rPr lang="en-CA" sz="1500" cap="none" dirty="0"/>
              <a:t>The cleaned dataset will be stored in a structured table format within Oracle </a:t>
            </a:r>
          </a:p>
          <a:p>
            <a:r>
              <a:rPr lang="en-CA" sz="1500" cap="none" dirty="0"/>
              <a:t>SQL Developer will be used for further analysis. </a:t>
            </a:r>
          </a:p>
          <a:p>
            <a:pPr>
              <a:lnSpc>
                <a:spcPct val="90000"/>
              </a:lnSpc>
            </a:pPr>
            <a:endParaRPr lang="en-US" sz="1400" dirty="0"/>
          </a:p>
        </p:txBody>
      </p:sp>
      <p:pic>
        <p:nvPicPr>
          <p:cNvPr id="4" name="Picture 3" descr="A splash of colors on a white surface">
            <a:extLst>
              <a:ext uri="{FF2B5EF4-FFF2-40B4-BE49-F238E27FC236}">
                <a16:creationId xmlns:a16="http://schemas.microsoft.com/office/drawing/2014/main" id="{7CD69CC3-0D06-C2D8-4852-69133F29A0F6}"/>
              </a:ext>
            </a:extLst>
          </p:cNvPr>
          <p:cNvPicPr>
            <a:picLocks noChangeAspect="1"/>
          </p:cNvPicPr>
          <p:nvPr/>
        </p:nvPicPr>
        <p:blipFill>
          <a:blip r:embed="rId3"/>
          <a:srcRect r="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5" name="Rectangle 1">
            <a:extLst>
              <a:ext uri="{FF2B5EF4-FFF2-40B4-BE49-F238E27FC236}">
                <a16:creationId xmlns:a16="http://schemas.microsoft.com/office/drawing/2014/main" id="{F8325A7F-2177-EBE8-1C1C-6022569F6D6A}"/>
              </a:ext>
            </a:extLst>
          </p:cNvPr>
          <p:cNvSpPr>
            <a:spLocks noChangeArrowheads="1"/>
          </p:cNvSpPr>
          <p:nvPr/>
        </p:nvSpPr>
        <p:spPr bwMode="auto">
          <a:xfrm>
            <a:off x="171757" y="3442853"/>
            <a:ext cx="1140531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p:txBody>
      </p:sp>
      <p:pic>
        <p:nvPicPr>
          <p:cNvPr id="1026" name="Picture 2" descr="page1image58392576">
            <a:extLst>
              <a:ext uri="{FF2B5EF4-FFF2-40B4-BE49-F238E27FC236}">
                <a16:creationId xmlns:a16="http://schemas.microsoft.com/office/drawing/2014/main" id="{7EA67BE0-C1F4-B3A4-CADB-C6728D83EB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215" y="5086640"/>
            <a:ext cx="59436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1image58392992">
            <a:extLst>
              <a:ext uri="{FF2B5EF4-FFF2-40B4-BE49-F238E27FC236}">
                <a16:creationId xmlns:a16="http://schemas.microsoft.com/office/drawing/2014/main" id="{4DA3287D-25B2-5F5C-8DDE-DE55C3D3BD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9715" y="5086640"/>
            <a:ext cx="5943600" cy="1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23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par>
                                <p:cTn id="14" presetID="10" presetClass="entr" presetSubtype="0" fill="hold" grpId="0" nodeType="withEffect">
                                  <p:stCondLst>
                                    <p:cond delay="1500"/>
                                  </p:stCondLst>
                                  <p:iterate>
                                    <p:tmPct val="1000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700"/>
                                        <p:tgtEl>
                                          <p:spTgt spid="3">
                                            <p:txEl>
                                              <p:pRg st="2" end="2"/>
                                            </p:txEl>
                                          </p:spTgt>
                                        </p:tgtEl>
                                      </p:cBhvr>
                                    </p:animEffect>
                                  </p:childTnLst>
                                </p:cTn>
                              </p:par>
                              <p:par>
                                <p:cTn id="17" presetID="10" presetClass="entr" presetSubtype="0" fill="hold" grpId="0" nodeType="withEffect">
                                  <p:stCondLst>
                                    <p:cond delay="1500"/>
                                  </p:stCondLst>
                                  <p:iterate>
                                    <p:tmPct val="10000"/>
                                  </p:iterate>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700"/>
                                        <p:tgtEl>
                                          <p:spTgt spid="3">
                                            <p:txEl>
                                              <p:pRg st="3" end="3"/>
                                            </p:txEl>
                                          </p:spTgt>
                                        </p:tgtEl>
                                      </p:cBhvr>
                                    </p:animEffect>
                                  </p:childTnLst>
                                </p:cTn>
                              </p:par>
                              <p:par>
                                <p:cTn id="20" presetID="10" presetClass="entr" presetSubtype="0" fill="hold" grpId="0" nodeType="withEffect">
                                  <p:stCondLst>
                                    <p:cond delay="1500"/>
                                  </p:stCondLst>
                                  <p:iterate>
                                    <p:tmPct val="10000"/>
                                  </p:iterate>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700"/>
                                        <p:tgtEl>
                                          <p:spTgt spid="3">
                                            <p:txEl>
                                              <p:pRg st="4" end="4"/>
                                            </p:txEl>
                                          </p:spTgt>
                                        </p:tgtEl>
                                      </p:cBhvr>
                                    </p:animEffect>
                                  </p:childTnLst>
                                </p:cTn>
                              </p:par>
                              <p:par>
                                <p:cTn id="23" presetID="10" presetClass="entr" presetSubtype="0" fill="hold" grpId="0" nodeType="withEffect">
                                  <p:stCondLst>
                                    <p:cond delay="1500"/>
                                  </p:stCondLst>
                                  <p:iterate>
                                    <p:tmPct val="10000"/>
                                  </p:iterate>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700"/>
                                        <p:tgtEl>
                                          <p:spTgt spid="3">
                                            <p:txEl>
                                              <p:pRg st="6" end="6"/>
                                            </p:txEl>
                                          </p:spTgt>
                                        </p:tgtEl>
                                      </p:cBhvr>
                                    </p:animEffect>
                                  </p:childTnLst>
                                </p:cTn>
                              </p:par>
                              <p:par>
                                <p:cTn id="26" presetID="10" presetClass="entr" presetSubtype="0" fill="hold" grpId="0" nodeType="withEffect">
                                  <p:stCondLst>
                                    <p:cond delay="1500"/>
                                  </p:stCondLst>
                                  <p:iterate>
                                    <p:tmPct val="10000"/>
                                  </p:iterate>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7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C7A283-93B1-3766-31E1-88BAB2DE2A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294DFC-937C-B940-B9B7-1420A19692F1}"/>
              </a:ext>
            </a:extLst>
          </p:cNvPr>
          <p:cNvSpPr>
            <a:spLocks noGrp="1"/>
          </p:cNvSpPr>
          <p:nvPr>
            <p:ph type="ctrTitle"/>
          </p:nvPr>
        </p:nvSpPr>
        <p:spPr>
          <a:xfrm>
            <a:off x="260215" y="86619"/>
            <a:ext cx="4620584" cy="706582"/>
          </a:xfrm>
        </p:spPr>
        <p:txBody>
          <a:bodyPr>
            <a:noAutofit/>
          </a:bodyPr>
          <a:lstStyle/>
          <a:p>
            <a:r>
              <a:rPr lang="en-US" sz="3500" dirty="0"/>
              <a:t>Data Mining</a:t>
            </a:r>
          </a:p>
        </p:txBody>
      </p:sp>
      <p:sp>
        <p:nvSpPr>
          <p:cNvPr id="3" name="Subtitle 2">
            <a:extLst>
              <a:ext uri="{FF2B5EF4-FFF2-40B4-BE49-F238E27FC236}">
                <a16:creationId xmlns:a16="http://schemas.microsoft.com/office/drawing/2014/main" id="{229B97DA-44A5-EA92-88BA-28EB2C8CC1A1}"/>
              </a:ext>
            </a:extLst>
          </p:cNvPr>
          <p:cNvSpPr>
            <a:spLocks noGrp="1"/>
          </p:cNvSpPr>
          <p:nvPr>
            <p:ph type="subTitle" idx="1"/>
          </p:nvPr>
        </p:nvSpPr>
        <p:spPr>
          <a:xfrm>
            <a:off x="260216" y="790780"/>
            <a:ext cx="7130200" cy="5627310"/>
          </a:xfrm>
        </p:spPr>
        <p:txBody>
          <a:bodyPr>
            <a:normAutofit fontScale="25000" lnSpcReduction="20000"/>
          </a:bodyPr>
          <a:lstStyle/>
          <a:p>
            <a:r>
              <a:rPr lang="en-US" altLang="en-US" sz="6000" b="1" cap="none" dirty="0"/>
              <a:t>Step 3: </a:t>
            </a:r>
            <a:r>
              <a:rPr lang="en-CA" sz="6000" cap="none" dirty="0"/>
              <a:t>We will analyse data using SQL queries in Oracle SQL Developer to extract insights such as popular genres, most watched in each genre, and content release trends. </a:t>
            </a:r>
          </a:p>
          <a:p>
            <a:r>
              <a:rPr lang="en-CA" sz="6000" u="sng" cap="none" dirty="0"/>
              <a:t>Tool Used: </a:t>
            </a:r>
            <a:r>
              <a:rPr lang="en-CA" sz="6000" cap="none" dirty="0"/>
              <a:t>Oracle SQL Developer 21c </a:t>
            </a:r>
          </a:p>
          <a:p>
            <a:r>
              <a:rPr lang="en-CA" sz="6000" u="sng" cap="none" dirty="0"/>
              <a:t>Process: </a:t>
            </a:r>
          </a:p>
          <a:p>
            <a:r>
              <a:rPr lang="en-CA" sz="6000" cap="none" dirty="0"/>
              <a:t>A. Write and execute SQL and PL/SQL queries to explore patterns in the data.</a:t>
            </a:r>
            <a:br>
              <a:rPr lang="en-CA" sz="6000" cap="none" dirty="0"/>
            </a:br>
            <a:br>
              <a:rPr lang="en-CA" sz="6000" cap="none" dirty="0"/>
            </a:br>
            <a:r>
              <a:rPr lang="en-CA" sz="6000" cap="none" dirty="0"/>
              <a:t>B. Focus on identifying key trends, such as the most popular genres, top-performing countries, and content release history over time. </a:t>
            </a:r>
          </a:p>
          <a:p>
            <a:r>
              <a:rPr lang="en-CA" sz="6000" cap="none" dirty="0"/>
              <a:t>Example Queries: </a:t>
            </a:r>
          </a:p>
          <a:p>
            <a:r>
              <a:rPr lang="en-CA" sz="6000" cap="none" dirty="0"/>
              <a:t> A. Top 5 popular genres:  </a:t>
            </a:r>
          </a:p>
          <a:p>
            <a:r>
              <a:rPr lang="en-CA" sz="6000" cap="none" dirty="0"/>
              <a:t>SELECT genre, COUNT(*) AS count FROM </a:t>
            </a:r>
            <a:r>
              <a:rPr lang="en-CA" sz="6000" cap="none" dirty="0" err="1"/>
              <a:t>netflix_data</a:t>
            </a:r>
            <a:br>
              <a:rPr lang="en-CA" sz="6000" cap="none" dirty="0"/>
            </a:br>
            <a:r>
              <a:rPr lang="en-CA" sz="6000" cap="none" dirty="0"/>
              <a:t>GROUP BY genre</a:t>
            </a:r>
            <a:br>
              <a:rPr lang="en-CA" sz="6000" cap="none" dirty="0"/>
            </a:br>
            <a:r>
              <a:rPr lang="en-CA" sz="6000" cap="none" dirty="0"/>
              <a:t>ORDER BY count DESC </a:t>
            </a:r>
            <a:br>
              <a:rPr lang="en-CA" sz="6000" cap="none" dirty="0"/>
            </a:br>
            <a:r>
              <a:rPr lang="en-CA" sz="6000" cap="none" dirty="0"/>
              <a:t>FETCH FIRST 5 ROWS ONLY; </a:t>
            </a:r>
          </a:p>
          <a:p>
            <a:r>
              <a:rPr lang="en-CA" sz="6000" cap="none" dirty="0"/>
              <a:t> </a:t>
            </a:r>
            <a:r>
              <a:rPr lang="en-CA" sz="6000" cap="none" dirty="0" err="1"/>
              <a:t>B.Country</a:t>
            </a:r>
            <a:r>
              <a:rPr lang="en-CA" sz="6000" cap="none" dirty="0"/>
              <a:t>-wise content distribution: </a:t>
            </a:r>
          </a:p>
          <a:p>
            <a:r>
              <a:rPr lang="en-CA" sz="6000" cap="none" dirty="0"/>
              <a:t>SELECT country, COUNT(*) AS </a:t>
            </a:r>
            <a:r>
              <a:rPr lang="en-CA" sz="6000" cap="none" dirty="0" err="1"/>
              <a:t>content_count</a:t>
            </a:r>
            <a:r>
              <a:rPr lang="en-CA" sz="6000" cap="none" dirty="0"/>
              <a:t> FROM </a:t>
            </a:r>
            <a:r>
              <a:rPr lang="en-CA" sz="6000" cap="none" dirty="0" err="1"/>
              <a:t>netflix_data</a:t>
            </a:r>
            <a:br>
              <a:rPr lang="en-CA" sz="6000" cap="none" dirty="0"/>
            </a:br>
            <a:r>
              <a:rPr lang="en-CA" sz="6000" cap="none" dirty="0"/>
              <a:t>GROUP BY country</a:t>
            </a:r>
            <a:br>
              <a:rPr lang="en-CA" sz="6000" cap="none" dirty="0"/>
            </a:br>
            <a:r>
              <a:rPr lang="en-CA" sz="6000" cap="none" dirty="0"/>
              <a:t>ORDER BY </a:t>
            </a:r>
            <a:r>
              <a:rPr lang="en-CA" sz="6000" cap="none" dirty="0" err="1"/>
              <a:t>content_count</a:t>
            </a:r>
            <a:r>
              <a:rPr lang="en-CA" sz="6000" cap="none" dirty="0"/>
              <a:t> DESC; </a:t>
            </a:r>
            <a:br>
              <a:rPr lang="en-CA" sz="6000" cap="none" dirty="0"/>
            </a:br>
            <a:endParaRPr lang="en-CA" sz="6000" cap="none" dirty="0"/>
          </a:p>
          <a:p>
            <a:r>
              <a:rPr lang="en-CA" sz="6000" u="sng" cap="none" dirty="0"/>
              <a:t>Outcome:</a:t>
            </a:r>
            <a:r>
              <a:rPr lang="en-CA" sz="6000" cap="none" dirty="0"/>
              <a:t> Detailed insights into the dataset based on SQL analysis. </a:t>
            </a:r>
          </a:p>
          <a:p>
            <a:pPr>
              <a:lnSpc>
                <a:spcPct val="90000"/>
              </a:lnSpc>
            </a:pPr>
            <a:endParaRPr lang="en-US" sz="1400" dirty="0"/>
          </a:p>
        </p:txBody>
      </p:sp>
      <p:pic>
        <p:nvPicPr>
          <p:cNvPr id="4" name="Picture 3" descr="A splash of colors on a white surface">
            <a:extLst>
              <a:ext uri="{FF2B5EF4-FFF2-40B4-BE49-F238E27FC236}">
                <a16:creationId xmlns:a16="http://schemas.microsoft.com/office/drawing/2014/main" id="{71AA5A22-B8E0-6504-7E36-3508EFE5776D}"/>
              </a:ext>
            </a:extLst>
          </p:cNvPr>
          <p:cNvPicPr>
            <a:picLocks noChangeAspect="1"/>
          </p:cNvPicPr>
          <p:nvPr/>
        </p:nvPicPr>
        <p:blipFill>
          <a:blip r:embed="rId3"/>
          <a:srcRect r="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5" name="Rectangle 1">
            <a:extLst>
              <a:ext uri="{FF2B5EF4-FFF2-40B4-BE49-F238E27FC236}">
                <a16:creationId xmlns:a16="http://schemas.microsoft.com/office/drawing/2014/main" id="{2E6D2CD7-FB81-3AFD-0092-8CBE9BE82251}"/>
              </a:ext>
            </a:extLst>
          </p:cNvPr>
          <p:cNvSpPr>
            <a:spLocks noChangeArrowheads="1"/>
          </p:cNvSpPr>
          <p:nvPr/>
        </p:nvSpPr>
        <p:spPr bwMode="auto">
          <a:xfrm>
            <a:off x="171757" y="3442853"/>
            <a:ext cx="1140531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p:txBody>
      </p:sp>
      <p:pic>
        <p:nvPicPr>
          <p:cNvPr id="1026" name="Picture 2" descr="page1image58392576">
            <a:extLst>
              <a:ext uri="{FF2B5EF4-FFF2-40B4-BE49-F238E27FC236}">
                <a16:creationId xmlns:a16="http://schemas.microsoft.com/office/drawing/2014/main" id="{804BB263-FB6B-2037-8A0C-DA249EEF31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215" y="5086640"/>
            <a:ext cx="59436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1image58392992">
            <a:extLst>
              <a:ext uri="{FF2B5EF4-FFF2-40B4-BE49-F238E27FC236}">
                <a16:creationId xmlns:a16="http://schemas.microsoft.com/office/drawing/2014/main" id="{19FE5093-28B9-C931-4196-625D6E4E8F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9715" y="5086640"/>
            <a:ext cx="5943600" cy="1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418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par>
                                <p:cTn id="14" presetID="10" presetClass="entr" presetSubtype="0" fill="hold" grpId="0" nodeType="withEffect">
                                  <p:stCondLst>
                                    <p:cond delay="1500"/>
                                  </p:stCondLst>
                                  <p:iterate>
                                    <p:tmPct val="1000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700"/>
                                        <p:tgtEl>
                                          <p:spTgt spid="3">
                                            <p:txEl>
                                              <p:pRg st="2" end="2"/>
                                            </p:txEl>
                                          </p:spTgt>
                                        </p:tgtEl>
                                      </p:cBhvr>
                                    </p:animEffect>
                                  </p:childTnLst>
                                </p:cTn>
                              </p:par>
                              <p:par>
                                <p:cTn id="17" presetID="10" presetClass="entr" presetSubtype="0" fill="hold" grpId="0" nodeType="withEffect">
                                  <p:stCondLst>
                                    <p:cond delay="1500"/>
                                  </p:stCondLst>
                                  <p:iterate>
                                    <p:tmPct val="10000"/>
                                  </p:iterate>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700"/>
                                        <p:tgtEl>
                                          <p:spTgt spid="3">
                                            <p:txEl>
                                              <p:pRg st="3" end="3"/>
                                            </p:txEl>
                                          </p:spTgt>
                                        </p:tgtEl>
                                      </p:cBhvr>
                                    </p:animEffect>
                                  </p:childTnLst>
                                </p:cTn>
                              </p:par>
                              <p:par>
                                <p:cTn id="20" presetID="10" presetClass="entr" presetSubtype="0" fill="hold" grpId="0" nodeType="withEffect">
                                  <p:stCondLst>
                                    <p:cond delay="1500"/>
                                  </p:stCondLst>
                                  <p:iterate>
                                    <p:tmPct val="10000"/>
                                  </p:iterate>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700"/>
                                        <p:tgtEl>
                                          <p:spTgt spid="3">
                                            <p:txEl>
                                              <p:pRg st="4" end="4"/>
                                            </p:txEl>
                                          </p:spTgt>
                                        </p:tgtEl>
                                      </p:cBhvr>
                                    </p:animEffect>
                                  </p:childTnLst>
                                </p:cTn>
                              </p:par>
                              <p:par>
                                <p:cTn id="23" presetID="10" presetClass="entr" presetSubtype="0" fill="hold" grpId="0" nodeType="withEffect">
                                  <p:stCondLst>
                                    <p:cond delay="1500"/>
                                  </p:stCondLst>
                                  <p:iterate>
                                    <p:tmPct val="10000"/>
                                  </p:iterate>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700"/>
                                        <p:tgtEl>
                                          <p:spTgt spid="3">
                                            <p:txEl>
                                              <p:pRg st="5" end="5"/>
                                            </p:txEl>
                                          </p:spTgt>
                                        </p:tgtEl>
                                      </p:cBhvr>
                                    </p:animEffect>
                                  </p:childTnLst>
                                </p:cTn>
                              </p:par>
                              <p:par>
                                <p:cTn id="26" presetID="10" presetClass="entr" presetSubtype="0" fill="hold" grpId="0" nodeType="withEffect">
                                  <p:stCondLst>
                                    <p:cond delay="1500"/>
                                  </p:stCondLst>
                                  <p:iterate>
                                    <p:tmPct val="10000"/>
                                  </p:iterate>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700"/>
                                        <p:tgtEl>
                                          <p:spTgt spid="3">
                                            <p:txEl>
                                              <p:pRg st="6" end="6"/>
                                            </p:txEl>
                                          </p:spTgt>
                                        </p:tgtEl>
                                      </p:cBhvr>
                                    </p:animEffect>
                                  </p:childTnLst>
                                </p:cTn>
                              </p:par>
                              <p:par>
                                <p:cTn id="29" presetID="10" presetClass="entr" presetSubtype="0" fill="hold" grpId="0" nodeType="withEffect">
                                  <p:stCondLst>
                                    <p:cond delay="1500"/>
                                  </p:stCondLst>
                                  <p:iterate>
                                    <p:tmPct val="10000"/>
                                  </p:iterate>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700"/>
                                        <p:tgtEl>
                                          <p:spTgt spid="3">
                                            <p:txEl>
                                              <p:pRg st="7" end="7"/>
                                            </p:txEl>
                                          </p:spTgt>
                                        </p:tgtEl>
                                      </p:cBhvr>
                                    </p:animEffect>
                                  </p:childTnLst>
                                </p:cTn>
                              </p:par>
                              <p:par>
                                <p:cTn id="32" presetID="10" presetClass="entr" presetSubtype="0" fill="hold" grpId="0" nodeType="withEffect">
                                  <p:stCondLst>
                                    <p:cond delay="1500"/>
                                  </p:stCondLst>
                                  <p:iterate>
                                    <p:tmPct val="10000"/>
                                  </p:iterate>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700"/>
                                        <p:tgtEl>
                                          <p:spTgt spid="3">
                                            <p:txEl>
                                              <p:pRg st="8" end="8"/>
                                            </p:txEl>
                                          </p:spTgt>
                                        </p:tgtEl>
                                      </p:cBhvr>
                                    </p:animEffect>
                                  </p:childTnLst>
                                </p:cTn>
                              </p:par>
                              <p:par>
                                <p:cTn id="35" presetID="10" presetClass="entr" presetSubtype="0" fill="hold" grpId="0" nodeType="withEffect">
                                  <p:stCondLst>
                                    <p:cond delay="1500"/>
                                  </p:stCondLst>
                                  <p:iterate>
                                    <p:tmPct val="10000"/>
                                  </p:iterate>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7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15AB3F-C79B-DD03-F596-0BF199FC08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8076CF-9064-1B06-10D5-AC40094168D1}"/>
              </a:ext>
            </a:extLst>
          </p:cNvPr>
          <p:cNvSpPr>
            <a:spLocks noGrp="1"/>
          </p:cNvSpPr>
          <p:nvPr>
            <p:ph type="ctrTitle"/>
          </p:nvPr>
        </p:nvSpPr>
        <p:spPr>
          <a:xfrm>
            <a:off x="643468" y="396009"/>
            <a:ext cx="4620584" cy="809336"/>
          </a:xfrm>
        </p:spPr>
        <p:txBody>
          <a:bodyPr>
            <a:noAutofit/>
          </a:bodyPr>
          <a:lstStyle/>
          <a:p>
            <a:r>
              <a:rPr lang="en-US" sz="3500" dirty="0"/>
              <a:t>Data Visualization</a:t>
            </a:r>
          </a:p>
        </p:txBody>
      </p:sp>
      <p:sp>
        <p:nvSpPr>
          <p:cNvPr id="3" name="Subtitle 2">
            <a:extLst>
              <a:ext uri="{FF2B5EF4-FFF2-40B4-BE49-F238E27FC236}">
                <a16:creationId xmlns:a16="http://schemas.microsoft.com/office/drawing/2014/main" id="{D89F694B-1985-6CDC-DD74-C823BF17D8C5}"/>
              </a:ext>
            </a:extLst>
          </p:cNvPr>
          <p:cNvSpPr>
            <a:spLocks noGrp="1"/>
          </p:cNvSpPr>
          <p:nvPr>
            <p:ph type="subTitle" idx="1"/>
          </p:nvPr>
        </p:nvSpPr>
        <p:spPr>
          <a:xfrm>
            <a:off x="422031" y="1256145"/>
            <a:ext cx="6463679" cy="4470578"/>
          </a:xfrm>
        </p:spPr>
        <p:txBody>
          <a:bodyPr>
            <a:normAutofit/>
          </a:bodyPr>
          <a:lstStyle/>
          <a:p>
            <a:r>
              <a:rPr lang="en-US" altLang="en-US" sz="1500" b="1" cap="none" dirty="0"/>
              <a:t>Step 4: </a:t>
            </a:r>
            <a:r>
              <a:rPr lang="en-CA" sz="1500" cap="none" dirty="0"/>
              <a:t>Finally, we will present our findings using Power BI or Tableau by creating interactive dashboards and visualizations. These tools will help visualize patterns and trends in the dataset. </a:t>
            </a:r>
          </a:p>
          <a:p>
            <a:r>
              <a:rPr lang="en-CA" sz="1500" u="sng" cap="none" dirty="0"/>
              <a:t>Tools: </a:t>
            </a:r>
            <a:r>
              <a:rPr lang="en-CA" sz="1500" cap="none" dirty="0"/>
              <a:t>Tableau</a:t>
            </a:r>
          </a:p>
          <a:p>
            <a:r>
              <a:rPr lang="en-CA" sz="1500" u="sng" cap="none" dirty="0"/>
              <a:t>Process: </a:t>
            </a:r>
          </a:p>
          <a:p>
            <a:r>
              <a:rPr lang="en-CA" sz="1500" cap="none" dirty="0"/>
              <a:t>A. Connect Tableau to the Oracle database.</a:t>
            </a:r>
            <a:br>
              <a:rPr lang="en-CA" sz="1500" cap="none" dirty="0"/>
            </a:br>
            <a:r>
              <a:rPr lang="en-CA" sz="1500" cap="none" dirty="0"/>
              <a:t>B. Build visualizations such as bar charts for genre popularity, maps for content by country, and line graphs for content release trends</a:t>
            </a:r>
          </a:p>
          <a:p>
            <a:br>
              <a:rPr lang="en-CA" sz="1500" cap="none" dirty="0"/>
            </a:br>
            <a:r>
              <a:rPr lang="en-CA" sz="1500" u="sng" cap="none" dirty="0"/>
              <a:t>Outcome: </a:t>
            </a:r>
            <a:r>
              <a:rPr lang="en-CA" sz="1500" cap="none" dirty="0"/>
              <a:t>A visually appealing dashboard to present the results of our analysis to stakeholders, providing insights at a glance.</a:t>
            </a:r>
            <a:r>
              <a:rPr lang="en-CA" sz="1500" dirty="0">
                <a:latin typeface="Arial" panose="020B0604020202020204" pitchFamily="34" charset="0"/>
                <a:cs typeface="Arial" panose="020B0604020202020204" pitchFamily="34" charset="0"/>
              </a:rPr>
              <a:t> </a:t>
            </a:r>
          </a:p>
          <a:p>
            <a:pPr>
              <a:lnSpc>
                <a:spcPct val="90000"/>
              </a:lnSpc>
            </a:pPr>
            <a:endParaRPr lang="en-US" sz="1400" dirty="0"/>
          </a:p>
        </p:txBody>
      </p:sp>
      <p:pic>
        <p:nvPicPr>
          <p:cNvPr id="4" name="Picture 3" descr="A splash of colors on a white surface">
            <a:extLst>
              <a:ext uri="{FF2B5EF4-FFF2-40B4-BE49-F238E27FC236}">
                <a16:creationId xmlns:a16="http://schemas.microsoft.com/office/drawing/2014/main" id="{102D2C1F-7E76-F8DD-76B0-EDC6EA244A6C}"/>
              </a:ext>
            </a:extLst>
          </p:cNvPr>
          <p:cNvPicPr>
            <a:picLocks noChangeAspect="1"/>
          </p:cNvPicPr>
          <p:nvPr/>
        </p:nvPicPr>
        <p:blipFill>
          <a:blip r:embed="rId3"/>
          <a:srcRect r="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5" name="Rectangle 1">
            <a:extLst>
              <a:ext uri="{FF2B5EF4-FFF2-40B4-BE49-F238E27FC236}">
                <a16:creationId xmlns:a16="http://schemas.microsoft.com/office/drawing/2014/main" id="{EE7524C0-0A82-3FAD-A8E0-6115745A076A}"/>
              </a:ext>
            </a:extLst>
          </p:cNvPr>
          <p:cNvSpPr>
            <a:spLocks noChangeArrowheads="1"/>
          </p:cNvSpPr>
          <p:nvPr/>
        </p:nvSpPr>
        <p:spPr bwMode="auto">
          <a:xfrm>
            <a:off x="171757" y="3442853"/>
            <a:ext cx="1140531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p:txBody>
      </p:sp>
      <p:pic>
        <p:nvPicPr>
          <p:cNvPr id="1026" name="Picture 2" descr="page1image58392576">
            <a:extLst>
              <a:ext uri="{FF2B5EF4-FFF2-40B4-BE49-F238E27FC236}">
                <a16:creationId xmlns:a16="http://schemas.microsoft.com/office/drawing/2014/main" id="{7C31802F-3DD8-194C-8225-AA2217C018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215" y="5086640"/>
            <a:ext cx="59436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1image58392992">
            <a:extLst>
              <a:ext uri="{FF2B5EF4-FFF2-40B4-BE49-F238E27FC236}">
                <a16:creationId xmlns:a16="http://schemas.microsoft.com/office/drawing/2014/main" id="{2C802D9C-8FBE-3B8F-6A71-D29865CF99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9715" y="5086640"/>
            <a:ext cx="5943600" cy="1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457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par>
                                <p:cTn id="14" presetID="10" presetClass="entr" presetSubtype="0" fill="hold" grpId="0" nodeType="withEffect">
                                  <p:stCondLst>
                                    <p:cond delay="1500"/>
                                  </p:stCondLst>
                                  <p:iterate>
                                    <p:tmPct val="1000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700"/>
                                        <p:tgtEl>
                                          <p:spTgt spid="3">
                                            <p:txEl>
                                              <p:pRg st="2" end="2"/>
                                            </p:txEl>
                                          </p:spTgt>
                                        </p:tgtEl>
                                      </p:cBhvr>
                                    </p:animEffect>
                                  </p:childTnLst>
                                </p:cTn>
                              </p:par>
                              <p:par>
                                <p:cTn id="17" presetID="10" presetClass="entr" presetSubtype="0" fill="hold" grpId="0" nodeType="withEffect">
                                  <p:stCondLst>
                                    <p:cond delay="1500"/>
                                  </p:stCondLst>
                                  <p:iterate>
                                    <p:tmPct val="10000"/>
                                  </p:iterate>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700"/>
                                        <p:tgtEl>
                                          <p:spTgt spid="3">
                                            <p:txEl>
                                              <p:pRg st="3" end="3"/>
                                            </p:txEl>
                                          </p:spTgt>
                                        </p:tgtEl>
                                      </p:cBhvr>
                                    </p:animEffect>
                                  </p:childTnLst>
                                </p:cTn>
                              </p:par>
                              <p:par>
                                <p:cTn id="20" presetID="10" presetClass="entr" presetSubtype="0" fill="hold" grpId="0" nodeType="withEffect">
                                  <p:stCondLst>
                                    <p:cond delay="1500"/>
                                  </p:stCondLst>
                                  <p:iterate>
                                    <p:tmPct val="10000"/>
                                  </p:iterate>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7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A4907-2AD3-D93B-5915-C598DD3F70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18AF9A-CD7F-40AA-5FB9-83B7B761F7C0}"/>
              </a:ext>
            </a:extLst>
          </p:cNvPr>
          <p:cNvSpPr>
            <a:spLocks noGrp="1"/>
          </p:cNvSpPr>
          <p:nvPr>
            <p:ph type="ctrTitle"/>
          </p:nvPr>
        </p:nvSpPr>
        <p:spPr>
          <a:xfrm>
            <a:off x="260215" y="122896"/>
            <a:ext cx="4620584" cy="706582"/>
          </a:xfrm>
        </p:spPr>
        <p:txBody>
          <a:bodyPr>
            <a:noAutofit/>
          </a:bodyPr>
          <a:lstStyle/>
          <a:p>
            <a:r>
              <a:rPr lang="en-US" sz="3500" dirty="0"/>
              <a:t>Dataset Exploration</a:t>
            </a:r>
          </a:p>
        </p:txBody>
      </p:sp>
      <p:sp>
        <p:nvSpPr>
          <p:cNvPr id="3" name="Subtitle 2">
            <a:extLst>
              <a:ext uri="{FF2B5EF4-FFF2-40B4-BE49-F238E27FC236}">
                <a16:creationId xmlns:a16="http://schemas.microsoft.com/office/drawing/2014/main" id="{4DC8AE92-F1C7-B633-6701-1F4523130494}"/>
              </a:ext>
            </a:extLst>
          </p:cNvPr>
          <p:cNvSpPr>
            <a:spLocks noGrp="1"/>
          </p:cNvSpPr>
          <p:nvPr>
            <p:ph type="subTitle" idx="1"/>
          </p:nvPr>
        </p:nvSpPr>
        <p:spPr>
          <a:xfrm>
            <a:off x="285617" y="1219201"/>
            <a:ext cx="6134098" cy="4918364"/>
          </a:xfrm>
        </p:spPr>
        <p:txBody>
          <a:bodyPr>
            <a:normAutofit fontScale="62500" lnSpcReduction="20000"/>
          </a:bodyPr>
          <a:lstStyle/>
          <a:p>
            <a:r>
              <a:rPr lang="en-CA" cap="none" dirty="0"/>
              <a:t>1. </a:t>
            </a:r>
            <a:r>
              <a:rPr lang="en-CA" b="1" cap="none" dirty="0"/>
              <a:t>Content Type Distribution</a:t>
            </a:r>
          </a:p>
          <a:p>
            <a:r>
              <a:rPr lang="en-CA" cap="none" dirty="0"/>
              <a:t>Movies dominate the catalogue, showcasing Netflix’s focus on feature films.</a:t>
            </a:r>
          </a:p>
          <a:p>
            <a:r>
              <a:rPr lang="en-CA" cap="none" dirty="0"/>
              <a:t>TV Shows make up a smaller portion, but Netflix has increased its production of series in recent years.</a:t>
            </a:r>
          </a:p>
          <a:p>
            <a:r>
              <a:rPr lang="en-CA" cap="none" dirty="0"/>
              <a:t>2. </a:t>
            </a:r>
            <a:r>
              <a:rPr lang="en-CA" b="1" cap="none" dirty="0"/>
              <a:t>Geographical Presence</a:t>
            </a:r>
          </a:p>
          <a:p>
            <a:r>
              <a:rPr lang="en-CA" cap="none" dirty="0"/>
              <a:t>Top Countries: Most content comes from the United States, Mexico, Brazil, and Singapore, reflecting Netflix's focus on North American and Latin American markets with growing expansion in Asia.</a:t>
            </a:r>
          </a:p>
          <a:p>
            <a:r>
              <a:rPr lang="en-CA" cap="none" dirty="0"/>
              <a:t>International Variety: Netflix is expanding its global footprint by including a diverse range of international content.</a:t>
            </a:r>
          </a:p>
          <a:p>
            <a:r>
              <a:rPr lang="en-CA" cap="none" dirty="0"/>
              <a:t>3. </a:t>
            </a:r>
            <a:r>
              <a:rPr lang="en-CA" b="1" cap="none" dirty="0"/>
              <a:t>Content by Year of Release</a:t>
            </a:r>
          </a:p>
          <a:p>
            <a:r>
              <a:rPr lang="en-CA" cap="none" dirty="0"/>
              <a:t>Recent Additions: The majority of content is from 2015 onwards, aligning with Netflix’s rise in original productions.</a:t>
            </a:r>
          </a:p>
          <a:p>
            <a:r>
              <a:rPr lang="en-CA" cap="none" dirty="0"/>
              <a:t>Older Content: Titles from pre-2010 are present, adding nostalgic and classic options to the catalogue.</a:t>
            </a:r>
          </a:p>
          <a:p>
            <a:pPr>
              <a:lnSpc>
                <a:spcPct val="90000"/>
              </a:lnSpc>
            </a:pPr>
            <a:endParaRPr lang="en-US" sz="1400" dirty="0"/>
          </a:p>
        </p:txBody>
      </p:sp>
      <p:pic>
        <p:nvPicPr>
          <p:cNvPr id="4" name="Picture 3" descr="A splash of colors on a white surface">
            <a:extLst>
              <a:ext uri="{FF2B5EF4-FFF2-40B4-BE49-F238E27FC236}">
                <a16:creationId xmlns:a16="http://schemas.microsoft.com/office/drawing/2014/main" id="{72F93C6E-344B-34F6-462A-582C930DC364}"/>
              </a:ext>
            </a:extLst>
          </p:cNvPr>
          <p:cNvPicPr>
            <a:picLocks noChangeAspect="1"/>
          </p:cNvPicPr>
          <p:nvPr/>
        </p:nvPicPr>
        <p:blipFill>
          <a:blip r:embed="rId3"/>
          <a:srcRect r="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5" name="Rectangle 1">
            <a:extLst>
              <a:ext uri="{FF2B5EF4-FFF2-40B4-BE49-F238E27FC236}">
                <a16:creationId xmlns:a16="http://schemas.microsoft.com/office/drawing/2014/main" id="{7B441EA9-E653-0A75-3BF2-B7796F0BC8C3}"/>
              </a:ext>
            </a:extLst>
          </p:cNvPr>
          <p:cNvSpPr>
            <a:spLocks noChangeArrowheads="1"/>
          </p:cNvSpPr>
          <p:nvPr/>
        </p:nvSpPr>
        <p:spPr bwMode="auto">
          <a:xfrm>
            <a:off x="171757" y="3442853"/>
            <a:ext cx="1140531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p:txBody>
      </p:sp>
      <p:pic>
        <p:nvPicPr>
          <p:cNvPr id="1026" name="Picture 2" descr="page1image58392576">
            <a:extLst>
              <a:ext uri="{FF2B5EF4-FFF2-40B4-BE49-F238E27FC236}">
                <a16:creationId xmlns:a16="http://schemas.microsoft.com/office/drawing/2014/main" id="{E8DE11D5-1D5C-B176-D38A-986379F0B7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215" y="5086640"/>
            <a:ext cx="59436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1image58392992">
            <a:extLst>
              <a:ext uri="{FF2B5EF4-FFF2-40B4-BE49-F238E27FC236}">
                <a16:creationId xmlns:a16="http://schemas.microsoft.com/office/drawing/2014/main" id="{87FD2392-5E86-DA6D-067E-F343959826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9715" y="5086640"/>
            <a:ext cx="5943600" cy="1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1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par>
                                <p:cTn id="14" presetID="10" presetClass="entr" presetSubtype="0" fill="hold" grpId="0" nodeType="withEffect">
                                  <p:stCondLst>
                                    <p:cond delay="1500"/>
                                  </p:stCondLst>
                                  <p:iterate>
                                    <p:tmPct val="1000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700"/>
                                        <p:tgtEl>
                                          <p:spTgt spid="3">
                                            <p:txEl>
                                              <p:pRg st="2" end="2"/>
                                            </p:txEl>
                                          </p:spTgt>
                                        </p:tgtEl>
                                      </p:cBhvr>
                                    </p:animEffect>
                                  </p:childTnLst>
                                </p:cTn>
                              </p:par>
                              <p:par>
                                <p:cTn id="17" presetID="10" presetClass="entr" presetSubtype="0" fill="hold" grpId="0" nodeType="withEffect">
                                  <p:stCondLst>
                                    <p:cond delay="1500"/>
                                  </p:stCondLst>
                                  <p:iterate>
                                    <p:tmPct val="10000"/>
                                  </p:iterate>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700"/>
                                        <p:tgtEl>
                                          <p:spTgt spid="3">
                                            <p:txEl>
                                              <p:pRg st="3" end="3"/>
                                            </p:txEl>
                                          </p:spTgt>
                                        </p:tgtEl>
                                      </p:cBhvr>
                                    </p:animEffect>
                                  </p:childTnLst>
                                </p:cTn>
                              </p:par>
                              <p:par>
                                <p:cTn id="20" presetID="10" presetClass="entr" presetSubtype="0" fill="hold" grpId="0" nodeType="withEffect">
                                  <p:stCondLst>
                                    <p:cond delay="1500"/>
                                  </p:stCondLst>
                                  <p:iterate>
                                    <p:tmPct val="10000"/>
                                  </p:iterate>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700"/>
                                        <p:tgtEl>
                                          <p:spTgt spid="3">
                                            <p:txEl>
                                              <p:pRg st="4" end="4"/>
                                            </p:txEl>
                                          </p:spTgt>
                                        </p:tgtEl>
                                      </p:cBhvr>
                                    </p:animEffect>
                                  </p:childTnLst>
                                </p:cTn>
                              </p:par>
                              <p:par>
                                <p:cTn id="23" presetID="10" presetClass="entr" presetSubtype="0" fill="hold" grpId="0" nodeType="withEffect">
                                  <p:stCondLst>
                                    <p:cond delay="1500"/>
                                  </p:stCondLst>
                                  <p:iterate>
                                    <p:tmPct val="10000"/>
                                  </p:iterate>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700"/>
                                        <p:tgtEl>
                                          <p:spTgt spid="3">
                                            <p:txEl>
                                              <p:pRg st="5" end="5"/>
                                            </p:txEl>
                                          </p:spTgt>
                                        </p:tgtEl>
                                      </p:cBhvr>
                                    </p:animEffect>
                                  </p:childTnLst>
                                </p:cTn>
                              </p:par>
                              <p:par>
                                <p:cTn id="26" presetID="10" presetClass="entr" presetSubtype="0" fill="hold" grpId="0" nodeType="withEffect">
                                  <p:stCondLst>
                                    <p:cond delay="1500"/>
                                  </p:stCondLst>
                                  <p:iterate>
                                    <p:tmPct val="10000"/>
                                  </p:iterate>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700"/>
                                        <p:tgtEl>
                                          <p:spTgt spid="3">
                                            <p:txEl>
                                              <p:pRg st="6" end="6"/>
                                            </p:txEl>
                                          </p:spTgt>
                                        </p:tgtEl>
                                      </p:cBhvr>
                                    </p:animEffect>
                                  </p:childTnLst>
                                </p:cTn>
                              </p:par>
                              <p:par>
                                <p:cTn id="29" presetID="10" presetClass="entr" presetSubtype="0" fill="hold" grpId="0" nodeType="withEffect">
                                  <p:stCondLst>
                                    <p:cond delay="1500"/>
                                  </p:stCondLst>
                                  <p:iterate>
                                    <p:tmPct val="10000"/>
                                  </p:iterate>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700"/>
                                        <p:tgtEl>
                                          <p:spTgt spid="3">
                                            <p:txEl>
                                              <p:pRg st="7" end="7"/>
                                            </p:txEl>
                                          </p:spTgt>
                                        </p:tgtEl>
                                      </p:cBhvr>
                                    </p:animEffect>
                                  </p:childTnLst>
                                </p:cTn>
                              </p:par>
                              <p:par>
                                <p:cTn id="32" presetID="10" presetClass="entr" presetSubtype="0" fill="hold" grpId="0" nodeType="withEffect">
                                  <p:stCondLst>
                                    <p:cond delay="1500"/>
                                  </p:stCondLst>
                                  <p:iterate>
                                    <p:tmPct val="10000"/>
                                  </p:iterate>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7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183A60-A0EA-8A04-4E53-CBA2C56828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915469-BE37-2D05-3BBC-9BA00F94312A}"/>
              </a:ext>
            </a:extLst>
          </p:cNvPr>
          <p:cNvSpPr>
            <a:spLocks noGrp="1"/>
          </p:cNvSpPr>
          <p:nvPr>
            <p:ph type="ctrTitle"/>
          </p:nvPr>
        </p:nvSpPr>
        <p:spPr>
          <a:xfrm>
            <a:off x="260215" y="139169"/>
            <a:ext cx="4620584" cy="674036"/>
          </a:xfrm>
        </p:spPr>
        <p:txBody>
          <a:bodyPr>
            <a:noAutofit/>
          </a:bodyPr>
          <a:lstStyle/>
          <a:p>
            <a:r>
              <a:rPr lang="en-US" sz="3500" dirty="0"/>
              <a:t>Dataset Exploration</a:t>
            </a:r>
          </a:p>
        </p:txBody>
      </p:sp>
      <p:sp>
        <p:nvSpPr>
          <p:cNvPr id="3" name="Subtitle 2">
            <a:extLst>
              <a:ext uri="{FF2B5EF4-FFF2-40B4-BE49-F238E27FC236}">
                <a16:creationId xmlns:a16="http://schemas.microsoft.com/office/drawing/2014/main" id="{9D0E30A1-59AF-B01F-F6D2-75197E3076E1}"/>
              </a:ext>
            </a:extLst>
          </p:cNvPr>
          <p:cNvSpPr>
            <a:spLocks noGrp="1"/>
          </p:cNvSpPr>
          <p:nvPr>
            <p:ph type="subTitle" idx="1"/>
          </p:nvPr>
        </p:nvSpPr>
        <p:spPr>
          <a:xfrm>
            <a:off x="285616" y="1217978"/>
            <a:ext cx="6134099" cy="5088148"/>
          </a:xfrm>
        </p:spPr>
        <p:txBody>
          <a:bodyPr>
            <a:normAutofit fontScale="62500" lnSpcReduction="20000"/>
          </a:bodyPr>
          <a:lstStyle/>
          <a:p>
            <a:r>
              <a:rPr lang="en-CA" cap="none" dirty="0"/>
              <a:t>4. </a:t>
            </a:r>
            <a:r>
              <a:rPr lang="en-CA" b="1" cap="none" dirty="0"/>
              <a:t>Popular Actors &amp; Directors</a:t>
            </a:r>
          </a:p>
          <a:p>
            <a:r>
              <a:rPr lang="en-CA" cap="none" dirty="0"/>
              <a:t>Frequent appearances by actors like João Miguel and </a:t>
            </a:r>
            <a:r>
              <a:rPr lang="en-CA" cap="none" dirty="0" err="1"/>
              <a:t>Demián</a:t>
            </a:r>
            <a:r>
              <a:rPr lang="en-CA" cap="none" dirty="0"/>
              <a:t> Bichir, showing Netflix's regional focus, especially in Latin America.</a:t>
            </a:r>
          </a:p>
          <a:p>
            <a:r>
              <a:rPr lang="en-CA" cap="none" dirty="0"/>
              <a:t>A diverse cast reflects Netflix’s approach to global appeal.</a:t>
            </a:r>
          </a:p>
          <a:p>
            <a:r>
              <a:rPr lang="en-CA" cap="none" dirty="0"/>
              <a:t>5. </a:t>
            </a:r>
            <a:r>
              <a:rPr lang="en-CA" b="1" cap="none" dirty="0"/>
              <a:t>Ratings and Audience Target</a:t>
            </a:r>
          </a:p>
          <a:p>
            <a:r>
              <a:rPr lang="en-CA" cap="none" dirty="0"/>
              <a:t>Predominance of TV-MA (Mature Audience) content suggests a focus on adult viewers.</a:t>
            </a:r>
          </a:p>
          <a:p>
            <a:r>
              <a:rPr lang="en-CA" cap="none" dirty="0"/>
              <a:t>Other ratings like PG-13 cater to a wider audience.</a:t>
            </a:r>
          </a:p>
          <a:p>
            <a:r>
              <a:rPr lang="en-CA" cap="none" dirty="0"/>
              <a:t>6. </a:t>
            </a:r>
            <a:r>
              <a:rPr lang="en-CA" b="1" cap="none" dirty="0"/>
              <a:t>Genres</a:t>
            </a:r>
          </a:p>
          <a:p>
            <a:r>
              <a:rPr lang="en-CA" cap="none" dirty="0"/>
              <a:t>Popular genres include:</a:t>
            </a:r>
          </a:p>
          <a:p>
            <a:r>
              <a:rPr lang="en-CA" cap="none" dirty="0"/>
              <a:t>  - International TV Shows &amp; Dramas</a:t>
            </a:r>
          </a:p>
          <a:p>
            <a:r>
              <a:rPr lang="en-CA" cap="none" dirty="0"/>
              <a:t>  - Sci-Fi &amp; Fantasy</a:t>
            </a:r>
          </a:p>
          <a:p>
            <a:r>
              <a:rPr lang="en-CA" cap="none" dirty="0"/>
              <a:t>  - Action &amp; Adventure</a:t>
            </a:r>
          </a:p>
          <a:p>
            <a:r>
              <a:rPr lang="en-CA" cap="none" dirty="0"/>
              <a:t>  - Independent Movies</a:t>
            </a:r>
          </a:p>
          <a:p>
            <a:r>
              <a:rPr lang="en-CA" cap="none" dirty="0"/>
              <a:t>These genres reflect Netflix's commitment to varied content for both mainstream and niche audiences.</a:t>
            </a:r>
          </a:p>
          <a:p>
            <a:pPr>
              <a:lnSpc>
                <a:spcPct val="90000"/>
              </a:lnSpc>
            </a:pPr>
            <a:endParaRPr lang="en-US" sz="1400" dirty="0"/>
          </a:p>
        </p:txBody>
      </p:sp>
      <p:pic>
        <p:nvPicPr>
          <p:cNvPr id="4" name="Picture 3" descr="A splash of colors on a white surface">
            <a:extLst>
              <a:ext uri="{FF2B5EF4-FFF2-40B4-BE49-F238E27FC236}">
                <a16:creationId xmlns:a16="http://schemas.microsoft.com/office/drawing/2014/main" id="{6253750A-40B6-DDB8-2A64-971F3FF09273}"/>
              </a:ext>
            </a:extLst>
          </p:cNvPr>
          <p:cNvPicPr>
            <a:picLocks noChangeAspect="1"/>
          </p:cNvPicPr>
          <p:nvPr/>
        </p:nvPicPr>
        <p:blipFill>
          <a:blip r:embed="rId3"/>
          <a:srcRect r="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5" name="Rectangle 1">
            <a:extLst>
              <a:ext uri="{FF2B5EF4-FFF2-40B4-BE49-F238E27FC236}">
                <a16:creationId xmlns:a16="http://schemas.microsoft.com/office/drawing/2014/main" id="{D57FA748-159D-75EC-01DC-3F9A3196BF05}"/>
              </a:ext>
            </a:extLst>
          </p:cNvPr>
          <p:cNvSpPr>
            <a:spLocks noChangeArrowheads="1"/>
          </p:cNvSpPr>
          <p:nvPr/>
        </p:nvSpPr>
        <p:spPr bwMode="auto">
          <a:xfrm>
            <a:off x="171757" y="3442853"/>
            <a:ext cx="1140531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p:txBody>
      </p:sp>
      <p:pic>
        <p:nvPicPr>
          <p:cNvPr id="1026" name="Picture 2" descr="page1image58392576">
            <a:extLst>
              <a:ext uri="{FF2B5EF4-FFF2-40B4-BE49-F238E27FC236}">
                <a16:creationId xmlns:a16="http://schemas.microsoft.com/office/drawing/2014/main" id="{11086FB9-5AEE-4BF2-9B21-E7B6208B9C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215" y="5086640"/>
            <a:ext cx="59436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1image58392992">
            <a:extLst>
              <a:ext uri="{FF2B5EF4-FFF2-40B4-BE49-F238E27FC236}">
                <a16:creationId xmlns:a16="http://schemas.microsoft.com/office/drawing/2014/main" id="{4D8E4D46-85BA-F832-072D-CC25B85A49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9715" y="5086640"/>
            <a:ext cx="5943600" cy="1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6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par>
                                <p:cTn id="14" presetID="10" presetClass="entr" presetSubtype="0" fill="hold" grpId="0" nodeType="withEffect">
                                  <p:stCondLst>
                                    <p:cond delay="1500"/>
                                  </p:stCondLst>
                                  <p:iterate>
                                    <p:tmPct val="1000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700"/>
                                        <p:tgtEl>
                                          <p:spTgt spid="3">
                                            <p:txEl>
                                              <p:pRg st="2" end="2"/>
                                            </p:txEl>
                                          </p:spTgt>
                                        </p:tgtEl>
                                      </p:cBhvr>
                                    </p:animEffect>
                                  </p:childTnLst>
                                </p:cTn>
                              </p:par>
                              <p:par>
                                <p:cTn id="17" presetID="10" presetClass="entr" presetSubtype="0" fill="hold" grpId="0" nodeType="withEffect">
                                  <p:stCondLst>
                                    <p:cond delay="1500"/>
                                  </p:stCondLst>
                                  <p:iterate>
                                    <p:tmPct val="10000"/>
                                  </p:iterate>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700"/>
                                        <p:tgtEl>
                                          <p:spTgt spid="3">
                                            <p:txEl>
                                              <p:pRg st="3" end="3"/>
                                            </p:txEl>
                                          </p:spTgt>
                                        </p:tgtEl>
                                      </p:cBhvr>
                                    </p:animEffect>
                                  </p:childTnLst>
                                </p:cTn>
                              </p:par>
                              <p:par>
                                <p:cTn id="20" presetID="10" presetClass="entr" presetSubtype="0" fill="hold" grpId="0" nodeType="withEffect">
                                  <p:stCondLst>
                                    <p:cond delay="1500"/>
                                  </p:stCondLst>
                                  <p:iterate>
                                    <p:tmPct val="10000"/>
                                  </p:iterate>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700"/>
                                        <p:tgtEl>
                                          <p:spTgt spid="3">
                                            <p:txEl>
                                              <p:pRg st="4" end="4"/>
                                            </p:txEl>
                                          </p:spTgt>
                                        </p:tgtEl>
                                      </p:cBhvr>
                                    </p:animEffect>
                                  </p:childTnLst>
                                </p:cTn>
                              </p:par>
                              <p:par>
                                <p:cTn id="23" presetID="10" presetClass="entr" presetSubtype="0" fill="hold" grpId="0" nodeType="withEffect">
                                  <p:stCondLst>
                                    <p:cond delay="1500"/>
                                  </p:stCondLst>
                                  <p:iterate>
                                    <p:tmPct val="10000"/>
                                  </p:iterate>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700"/>
                                        <p:tgtEl>
                                          <p:spTgt spid="3">
                                            <p:txEl>
                                              <p:pRg st="5" end="5"/>
                                            </p:txEl>
                                          </p:spTgt>
                                        </p:tgtEl>
                                      </p:cBhvr>
                                    </p:animEffect>
                                  </p:childTnLst>
                                </p:cTn>
                              </p:par>
                              <p:par>
                                <p:cTn id="26" presetID="10" presetClass="entr" presetSubtype="0" fill="hold" grpId="0" nodeType="withEffect">
                                  <p:stCondLst>
                                    <p:cond delay="1500"/>
                                  </p:stCondLst>
                                  <p:iterate>
                                    <p:tmPct val="10000"/>
                                  </p:iterate>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700"/>
                                        <p:tgtEl>
                                          <p:spTgt spid="3">
                                            <p:txEl>
                                              <p:pRg st="6" end="6"/>
                                            </p:txEl>
                                          </p:spTgt>
                                        </p:tgtEl>
                                      </p:cBhvr>
                                    </p:animEffect>
                                  </p:childTnLst>
                                </p:cTn>
                              </p:par>
                              <p:par>
                                <p:cTn id="29" presetID="10" presetClass="entr" presetSubtype="0" fill="hold" grpId="0" nodeType="withEffect">
                                  <p:stCondLst>
                                    <p:cond delay="1500"/>
                                  </p:stCondLst>
                                  <p:iterate>
                                    <p:tmPct val="10000"/>
                                  </p:iterate>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700"/>
                                        <p:tgtEl>
                                          <p:spTgt spid="3">
                                            <p:txEl>
                                              <p:pRg st="7" end="7"/>
                                            </p:txEl>
                                          </p:spTgt>
                                        </p:tgtEl>
                                      </p:cBhvr>
                                    </p:animEffect>
                                  </p:childTnLst>
                                </p:cTn>
                              </p:par>
                              <p:par>
                                <p:cTn id="32" presetID="10" presetClass="entr" presetSubtype="0" fill="hold" grpId="0" nodeType="withEffect">
                                  <p:stCondLst>
                                    <p:cond delay="1500"/>
                                  </p:stCondLst>
                                  <p:iterate>
                                    <p:tmPct val="10000"/>
                                  </p:iterate>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700"/>
                                        <p:tgtEl>
                                          <p:spTgt spid="3">
                                            <p:txEl>
                                              <p:pRg st="8" end="8"/>
                                            </p:txEl>
                                          </p:spTgt>
                                        </p:tgtEl>
                                      </p:cBhvr>
                                    </p:animEffect>
                                  </p:childTnLst>
                                </p:cTn>
                              </p:par>
                              <p:par>
                                <p:cTn id="35" presetID="10" presetClass="entr" presetSubtype="0" fill="hold" grpId="0" nodeType="withEffect">
                                  <p:stCondLst>
                                    <p:cond delay="1500"/>
                                  </p:stCondLst>
                                  <p:iterate>
                                    <p:tmPct val="10000"/>
                                  </p:iterate>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7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1500"/>
                                  </p:stCondLst>
                                  <p:iterate>
                                    <p:tmPct val="10000"/>
                                  </p:iterate>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7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1500"/>
                                  </p:stCondLst>
                                  <p:iterate>
                                    <p:tmPct val="10000"/>
                                  </p:iterate>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7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1500"/>
                                  </p:stCondLst>
                                  <p:iterate>
                                    <p:tmPct val="10000"/>
                                  </p:iterate>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7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5C8C1A-B0C6-6205-192F-65B527A63D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229CB6-7CA5-A026-73C2-67EA1BA5F074}"/>
              </a:ext>
            </a:extLst>
          </p:cNvPr>
          <p:cNvSpPr>
            <a:spLocks noGrp="1"/>
          </p:cNvSpPr>
          <p:nvPr>
            <p:ph type="ctrTitle"/>
          </p:nvPr>
        </p:nvSpPr>
        <p:spPr>
          <a:xfrm>
            <a:off x="260215" y="139169"/>
            <a:ext cx="4620584" cy="1186112"/>
          </a:xfrm>
        </p:spPr>
        <p:txBody>
          <a:bodyPr>
            <a:noAutofit/>
          </a:bodyPr>
          <a:lstStyle/>
          <a:p>
            <a:r>
              <a:rPr lang="en-CA" sz="3500" dirty="0"/>
              <a:t>Data Cleaning Using Pandas </a:t>
            </a:r>
          </a:p>
        </p:txBody>
      </p:sp>
      <p:sp>
        <p:nvSpPr>
          <p:cNvPr id="3" name="Subtitle 2">
            <a:extLst>
              <a:ext uri="{FF2B5EF4-FFF2-40B4-BE49-F238E27FC236}">
                <a16:creationId xmlns:a16="http://schemas.microsoft.com/office/drawing/2014/main" id="{F89943A5-AC36-91FF-E2F7-FEBF4B7DA5D3}"/>
              </a:ext>
            </a:extLst>
          </p:cNvPr>
          <p:cNvSpPr>
            <a:spLocks noGrp="1"/>
          </p:cNvSpPr>
          <p:nvPr>
            <p:ph type="subTitle" idx="1"/>
          </p:nvPr>
        </p:nvSpPr>
        <p:spPr>
          <a:xfrm>
            <a:off x="285616" y="1894472"/>
            <a:ext cx="6134099" cy="4394337"/>
          </a:xfrm>
        </p:spPr>
        <p:txBody>
          <a:bodyPr>
            <a:normAutofit/>
          </a:bodyPr>
          <a:lstStyle/>
          <a:p>
            <a:r>
              <a:rPr lang="en-CA" cap="none" dirty="0"/>
              <a:t>Key Steps: </a:t>
            </a:r>
          </a:p>
          <a:p>
            <a:r>
              <a:rPr lang="en-CA" cap="none" dirty="0"/>
              <a:t>1.Handling Missing Values </a:t>
            </a:r>
          </a:p>
          <a:p>
            <a:r>
              <a:rPr lang="en-CA" cap="none" dirty="0"/>
              <a:t>2.Removing Duplicates </a:t>
            </a:r>
          </a:p>
          <a:p>
            <a:r>
              <a:rPr lang="en-CA" cap="none" dirty="0"/>
              <a:t>3.Converting Data Types </a:t>
            </a:r>
          </a:p>
          <a:p>
            <a:r>
              <a:rPr lang="en-CA" cap="none" dirty="0"/>
              <a:t>4.String Handling </a:t>
            </a:r>
          </a:p>
          <a:p>
            <a:r>
              <a:rPr lang="en-CA" cap="none" dirty="0"/>
              <a:t>5.Filtering Data for Analysis </a:t>
            </a:r>
          </a:p>
          <a:p>
            <a:pPr>
              <a:lnSpc>
                <a:spcPct val="90000"/>
              </a:lnSpc>
            </a:pPr>
            <a:endParaRPr lang="en-US" sz="1400" dirty="0"/>
          </a:p>
        </p:txBody>
      </p:sp>
      <p:pic>
        <p:nvPicPr>
          <p:cNvPr id="4" name="Picture 3" descr="A splash of colors on a white surface">
            <a:extLst>
              <a:ext uri="{FF2B5EF4-FFF2-40B4-BE49-F238E27FC236}">
                <a16:creationId xmlns:a16="http://schemas.microsoft.com/office/drawing/2014/main" id="{52C1ED78-4D97-9CC7-E625-50F444C615F3}"/>
              </a:ext>
            </a:extLst>
          </p:cNvPr>
          <p:cNvPicPr>
            <a:picLocks noChangeAspect="1"/>
          </p:cNvPicPr>
          <p:nvPr/>
        </p:nvPicPr>
        <p:blipFill>
          <a:blip r:embed="rId3"/>
          <a:srcRect r="3479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5" name="Rectangle 1">
            <a:extLst>
              <a:ext uri="{FF2B5EF4-FFF2-40B4-BE49-F238E27FC236}">
                <a16:creationId xmlns:a16="http://schemas.microsoft.com/office/drawing/2014/main" id="{5EA39315-9E48-EB8F-46B3-AB39ECC9FD38}"/>
              </a:ext>
            </a:extLst>
          </p:cNvPr>
          <p:cNvSpPr>
            <a:spLocks noChangeArrowheads="1"/>
          </p:cNvSpPr>
          <p:nvPr/>
        </p:nvSpPr>
        <p:spPr bwMode="auto">
          <a:xfrm>
            <a:off x="171757" y="3442853"/>
            <a:ext cx="1140531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latin typeface="Arial" panose="020B0604020202020204" pitchFamily="34" charset="0"/>
            </a:endParaRPr>
          </a:p>
        </p:txBody>
      </p:sp>
      <p:pic>
        <p:nvPicPr>
          <p:cNvPr id="1026" name="Picture 2" descr="page1image58392576">
            <a:extLst>
              <a:ext uri="{FF2B5EF4-FFF2-40B4-BE49-F238E27FC236}">
                <a16:creationId xmlns:a16="http://schemas.microsoft.com/office/drawing/2014/main" id="{B192E32F-AB0C-1DF9-7F03-A3C08AABD1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215" y="5086640"/>
            <a:ext cx="5943600" cy="127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page1image58392992">
            <a:extLst>
              <a:ext uri="{FF2B5EF4-FFF2-40B4-BE49-F238E27FC236}">
                <a16:creationId xmlns:a16="http://schemas.microsoft.com/office/drawing/2014/main" id="{6DCA77BA-3900-F0FB-D18B-F41E5D89C8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9715" y="5086640"/>
            <a:ext cx="5943600" cy="1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01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par>
                                <p:cTn id="14" presetID="10" presetClass="entr" presetSubtype="0" fill="hold" grpId="0" nodeType="withEffect">
                                  <p:stCondLst>
                                    <p:cond delay="1500"/>
                                  </p:stCondLst>
                                  <p:iterate>
                                    <p:tmPct val="1000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700"/>
                                        <p:tgtEl>
                                          <p:spTgt spid="3">
                                            <p:txEl>
                                              <p:pRg st="2" end="2"/>
                                            </p:txEl>
                                          </p:spTgt>
                                        </p:tgtEl>
                                      </p:cBhvr>
                                    </p:animEffect>
                                  </p:childTnLst>
                                </p:cTn>
                              </p:par>
                              <p:par>
                                <p:cTn id="17" presetID="10" presetClass="entr" presetSubtype="0" fill="hold" grpId="0" nodeType="withEffect">
                                  <p:stCondLst>
                                    <p:cond delay="1500"/>
                                  </p:stCondLst>
                                  <p:iterate>
                                    <p:tmPct val="10000"/>
                                  </p:iterate>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700"/>
                                        <p:tgtEl>
                                          <p:spTgt spid="3">
                                            <p:txEl>
                                              <p:pRg st="3" end="3"/>
                                            </p:txEl>
                                          </p:spTgt>
                                        </p:tgtEl>
                                      </p:cBhvr>
                                    </p:animEffect>
                                  </p:childTnLst>
                                </p:cTn>
                              </p:par>
                              <p:par>
                                <p:cTn id="20" presetID="10" presetClass="entr" presetSubtype="0" fill="hold" grpId="0" nodeType="withEffect">
                                  <p:stCondLst>
                                    <p:cond delay="1500"/>
                                  </p:stCondLst>
                                  <p:iterate>
                                    <p:tmPct val="10000"/>
                                  </p:iterate>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700"/>
                                        <p:tgtEl>
                                          <p:spTgt spid="3">
                                            <p:txEl>
                                              <p:pRg st="4" end="4"/>
                                            </p:txEl>
                                          </p:spTgt>
                                        </p:tgtEl>
                                      </p:cBhvr>
                                    </p:animEffect>
                                  </p:childTnLst>
                                </p:cTn>
                              </p:par>
                              <p:par>
                                <p:cTn id="23" presetID="10" presetClass="entr" presetSubtype="0" fill="hold" grpId="0" nodeType="withEffect">
                                  <p:stCondLst>
                                    <p:cond delay="1500"/>
                                  </p:stCondLst>
                                  <p:iterate>
                                    <p:tmPct val="10000"/>
                                  </p:iterate>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7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BrushVTI">
  <a:themeElements>
    <a:clrScheme name="AnalogousFromLightSeedLeftStep">
      <a:dk1>
        <a:srgbClr val="000000"/>
      </a:dk1>
      <a:lt1>
        <a:srgbClr val="FFFFFF"/>
      </a:lt1>
      <a:dk2>
        <a:srgbClr val="3B213A"/>
      </a:dk2>
      <a:lt2>
        <a:srgbClr val="E3E2E8"/>
      </a:lt2>
      <a:accent1>
        <a:srgbClr val="93A94E"/>
      </a:accent1>
      <a:accent2>
        <a:srgbClr val="B6A03C"/>
      </a:accent2>
      <a:accent3>
        <a:srgbClr val="EA8946"/>
      </a:accent3>
      <a:accent4>
        <a:srgbClr val="EB4E4F"/>
      </a:accent4>
      <a:accent5>
        <a:srgbClr val="EE6EA5"/>
      </a:accent5>
      <a:accent6>
        <a:srgbClr val="EB4ED2"/>
      </a:accent6>
      <a:hlink>
        <a:srgbClr val="7A69AE"/>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141</TotalTime>
  <Words>1603</Words>
  <Application>Microsoft Macintosh PowerPoint</Application>
  <PresentationFormat>Widescreen</PresentationFormat>
  <Paragraphs>158</Paragraphs>
  <Slides>18</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Arial</vt:lpstr>
      <vt:lpstr>Century Gothic</vt:lpstr>
      <vt:lpstr>BrushVTI</vt:lpstr>
      <vt:lpstr>Database Architecture Project (Netflix Data Analysis) </vt:lpstr>
      <vt:lpstr>Project Objectives  </vt:lpstr>
      <vt:lpstr>Project Plan </vt:lpstr>
      <vt:lpstr>Data Storage</vt:lpstr>
      <vt:lpstr>Data Mining</vt:lpstr>
      <vt:lpstr>Data Visualization</vt:lpstr>
      <vt:lpstr>Dataset Exploration</vt:lpstr>
      <vt:lpstr>Dataset Exploration</vt:lpstr>
      <vt:lpstr>Data Cleaning Using Pandas </vt:lpstr>
      <vt:lpstr>1. Handling Missing Values </vt:lpstr>
      <vt:lpstr>2. Removing Duplicates</vt:lpstr>
      <vt:lpstr>3. Data Type Conversion </vt:lpstr>
      <vt:lpstr>4. String Handling</vt:lpstr>
      <vt:lpstr>5. Filtering Data</vt:lpstr>
      <vt:lpstr>Dashboard Creation</vt:lpstr>
      <vt:lpstr>Future Perspective</vt:lpstr>
      <vt:lpstr>Future Perspective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Aman Khan</dc:creator>
  <cp:lastModifiedBy>Shrajna Shetty</cp:lastModifiedBy>
  <cp:revision>5</cp:revision>
  <dcterms:created xsi:type="dcterms:W3CDTF">2024-10-21T19:10:54Z</dcterms:created>
  <dcterms:modified xsi:type="dcterms:W3CDTF">2024-10-21T21:34:44Z</dcterms:modified>
</cp:coreProperties>
</file>