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75" r:id="rId2"/>
    <p:sldId id="420" r:id="rId3"/>
    <p:sldId id="421" r:id="rId4"/>
    <p:sldId id="305" r:id="rId5"/>
    <p:sldId id="386" r:id="rId6"/>
    <p:sldId id="361" r:id="rId7"/>
    <p:sldId id="389" r:id="rId8"/>
    <p:sldId id="390" r:id="rId9"/>
    <p:sldId id="362" r:id="rId10"/>
    <p:sldId id="363" r:id="rId11"/>
    <p:sldId id="364" r:id="rId12"/>
    <p:sldId id="365" r:id="rId13"/>
    <p:sldId id="366" r:id="rId14"/>
    <p:sldId id="367" r:id="rId15"/>
    <p:sldId id="368" r:id="rId16"/>
    <p:sldId id="369" r:id="rId17"/>
    <p:sldId id="370" r:id="rId18"/>
    <p:sldId id="371" r:id="rId19"/>
    <p:sldId id="372" r:id="rId20"/>
    <p:sldId id="422" r:id="rId21"/>
    <p:sldId id="388" r:id="rId22"/>
    <p:sldId id="418" r:id="rId23"/>
    <p:sldId id="394" r:id="rId24"/>
    <p:sldId id="393" r:id="rId25"/>
    <p:sldId id="392" r:id="rId26"/>
    <p:sldId id="395" r:id="rId27"/>
    <p:sldId id="396" r:id="rId28"/>
    <p:sldId id="384" r:id="rId29"/>
    <p:sldId id="397" r:id="rId30"/>
    <p:sldId id="398" r:id="rId31"/>
    <p:sldId id="419" r:id="rId32"/>
    <p:sldId id="428" r:id="rId33"/>
    <p:sldId id="430" r:id="rId34"/>
    <p:sldId id="391" r:id="rId35"/>
    <p:sldId id="399" r:id="rId36"/>
    <p:sldId id="417" r:id="rId37"/>
    <p:sldId id="427" r:id="rId38"/>
    <p:sldId id="423" r:id="rId39"/>
    <p:sldId id="406" r:id="rId40"/>
    <p:sldId id="407" r:id="rId41"/>
    <p:sldId id="408" r:id="rId42"/>
    <p:sldId id="409" r:id="rId43"/>
    <p:sldId id="410" r:id="rId44"/>
    <p:sldId id="411" r:id="rId45"/>
    <p:sldId id="412" r:id="rId46"/>
    <p:sldId id="413" r:id="rId47"/>
    <p:sldId id="424" r:id="rId48"/>
    <p:sldId id="414" r:id="rId49"/>
    <p:sldId id="415" r:id="rId50"/>
    <p:sldId id="425" r:id="rId51"/>
    <p:sldId id="416" r:id="rId52"/>
    <p:sldId id="278"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099FF"/>
    <a:srgbClr val="008000"/>
    <a:srgbClr val="357F48"/>
    <a:srgbClr val="FEFED4"/>
    <a:srgbClr val="FF66FF"/>
    <a:srgbClr val="7FF84E"/>
    <a:srgbClr val="D5D9FD"/>
    <a:srgbClr val="ACF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3" autoAdjust="0"/>
    <p:restoredTop sz="94982" autoAdjust="0"/>
  </p:normalViewPr>
  <p:slideViewPr>
    <p:cSldViewPr>
      <p:cViewPr varScale="1">
        <p:scale>
          <a:sx n="59" d="100"/>
          <a:sy n="59" d="100"/>
        </p:scale>
        <p:origin x="1340" y="52"/>
      </p:cViewPr>
      <p:guideLst>
        <p:guide orient="horz" pos="2160"/>
        <p:guide pos="2880"/>
      </p:guideLst>
    </p:cSldViewPr>
  </p:slideViewPr>
  <p:outlineViewPr>
    <p:cViewPr>
      <p:scale>
        <a:sx n="33" d="100"/>
        <a:sy n="33" d="100"/>
      </p:scale>
      <p:origin x="240" y="2365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23CA00FA-5D31-4DE9-97BB-9A523ECBBE12}" type="datetimeFigureOut">
              <a:rPr lang="en-US" smtClean="0"/>
              <a:pPr/>
              <a:t>1/29/2025</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19E2BF3-CB2B-4DFC-803E-27C4F9FF6AB9}"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A5DEEB0-141D-4842-8491-D4D6CF86A14D}" type="datetimeFigureOut">
              <a:rPr lang="en-US" smtClean="0"/>
              <a:pPr/>
              <a:t>1/29/2025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5666D00-04F4-4955-A468-CAC788ADF1F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OSI full</a:t>
            </a:r>
            <a:r>
              <a:rPr lang="en-US" baseline="0" dirty="0"/>
              <a:t> model from Net, F, Technical, </a:t>
            </a:r>
            <a:r>
              <a:rPr lang="en-US" baseline="0" dirty="0" err="1"/>
              <a:t>Atul</a:t>
            </a:r>
            <a:r>
              <a:rPr lang="en-US" baseline="0" dirty="0"/>
              <a:t> etc.</a:t>
            </a:r>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hape 2054"/>
          <p:cNvSpPr>
            <a:spLocks noGrp="1" noRot="1" noChangeAspect="1"/>
          </p:cNvSpPr>
          <p:nvPr>
            <p:ph type="sldImg"/>
          </p:nvPr>
        </p:nvSpPr>
        <p:spPr>
          <a:prstGeom prst="rect">
            <a:avLst/>
          </a:prstGeom>
        </p:spPr>
        <p:txBody>
          <a:bodyPr/>
          <a:lstStyle/>
          <a:p>
            <a:endParaRPr/>
          </a:p>
        </p:txBody>
      </p:sp>
      <p:sp>
        <p:nvSpPr>
          <p:cNvPr id="2055" name="Shape 2055"/>
          <p:cNvSpPr>
            <a:spLocks noGrp="1"/>
          </p:cNvSpPr>
          <p:nvPr>
            <p:ph type="body" sz="quarter" idx="1"/>
          </p:nvPr>
        </p:nvSpPr>
        <p:spPr>
          <a:prstGeom prst="rect">
            <a:avLst/>
          </a:prstGeom>
        </p:spPr>
        <p:txBody>
          <a:bodyPr/>
          <a:lstStyle/>
          <a:p>
            <a:pPr marL="112712" indent="-112712">
              <a:buSzPct val="100000"/>
              <a:buChar char="•"/>
              <a:defRPr b="1"/>
            </a:pPr>
            <a:r>
              <a:t>Slide 1 of 5</a:t>
            </a:r>
          </a:p>
          <a:p>
            <a:pPr marL="112712" indent="-112712">
              <a:buSzPct val="100000"/>
              <a:buChar char="•"/>
              <a:defRPr b="1"/>
            </a:pPr>
            <a:r>
              <a:t>Purpose:</a:t>
            </a:r>
            <a:r>
              <a:rPr b="0"/>
              <a:t> This figure orients the students to the physical layer of the OSI model.</a:t>
            </a:r>
          </a:p>
          <a:p>
            <a:pPr marL="112712" indent="-112712">
              <a:buSzPct val="100000"/>
              <a:buChar char="•"/>
              <a:defRPr b="1"/>
            </a:pPr>
            <a:r>
              <a:t>Emphasize: </a:t>
            </a:r>
            <a:r>
              <a:rPr b="0"/>
              <a:t>The physical layer specifies the electrical, mechanical, procedural, and functional requirements for activating, maintaining, and deactivating the physical link between systems.</a:t>
            </a:r>
          </a:p>
          <a:p>
            <a:pPr marL="112712" indent="-112712">
              <a:buSzPct val="100000"/>
              <a:buChar char="•"/>
            </a:pPr>
            <a:r>
              <a:t>Certain physical standards are associated with certain data-link standards. For example, 802.3 is used with data-link standard 802.2 for Ethernet. It is not used in WAN connections. This is covered more in-depth later in the course.</a:t>
            </a:r>
          </a:p>
          <a:p>
            <a:pPr marL="112712" indent="-112712">
              <a:buSzPct val="100000"/>
              <a:buChar char="•"/>
              <a:defRPr b="1"/>
            </a:pPr>
            <a:r>
              <a:t>Transition:</a:t>
            </a:r>
            <a:r>
              <a:rPr b="0"/>
              <a:t> The following discusses Layer 2, the data link layer, of the OSI reference model.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 name="Shape 2074"/>
          <p:cNvSpPr>
            <a:spLocks noGrp="1" noRot="1" noChangeAspect="1"/>
          </p:cNvSpPr>
          <p:nvPr>
            <p:ph type="sldImg"/>
          </p:nvPr>
        </p:nvSpPr>
        <p:spPr>
          <a:prstGeom prst="rect">
            <a:avLst/>
          </a:prstGeom>
        </p:spPr>
        <p:txBody>
          <a:bodyPr/>
          <a:lstStyle/>
          <a:p>
            <a:endParaRPr/>
          </a:p>
        </p:txBody>
      </p:sp>
      <p:sp>
        <p:nvSpPr>
          <p:cNvPr id="2075" name="Shape 2075"/>
          <p:cNvSpPr>
            <a:spLocks noGrp="1"/>
          </p:cNvSpPr>
          <p:nvPr>
            <p:ph type="body" sz="quarter" idx="1"/>
          </p:nvPr>
        </p:nvSpPr>
        <p:spPr>
          <a:prstGeom prst="rect">
            <a:avLst/>
          </a:prstGeom>
        </p:spPr>
        <p:txBody>
          <a:bodyPr/>
          <a:lstStyle/>
          <a:p>
            <a:pPr marL="112712" indent="-112712">
              <a:buSzPct val="100000"/>
              <a:buChar char="•"/>
              <a:defRPr b="1"/>
            </a:pPr>
            <a:r>
              <a:t>Slide 2 of 5</a:t>
            </a:r>
          </a:p>
          <a:p>
            <a:pPr marL="112712" indent="-112712">
              <a:buSzPct val="100000"/>
              <a:buChar char="•"/>
              <a:defRPr b="1"/>
            </a:pPr>
            <a:r>
              <a:t>Purpose:</a:t>
            </a:r>
            <a:r>
              <a:rPr b="0"/>
              <a:t> This figure orients the students to the data link layer.</a:t>
            </a:r>
          </a:p>
          <a:p>
            <a:pPr marL="112712" indent="-112712">
              <a:buSzPct val="100000"/>
              <a:buChar char="•"/>
              <a:defRPr b="1"/>
            </a:pPr>
            <a:r>
              <a:t>Emphasize: </a:t>
            </a:r>
            <a:r>
              <a:rPr b="0"/>
              <a:t>The data link layer provides data transport across a physical link. 802.3 is physical and data link Ethernet protocol. It is used with the 802.2 standard.</a:t>
            </a:r>
          </a:p>
          <a:p>
            <a:pPr marL="112712" indent="-112712">
              <a:buSzPct val="100000"/>
              <a:buChar char="•"/>
              <a:defRPr b="1"/>
            </a:pPr>
            <a:r>
              <a:t>Transition:</a:t>
            </a:r>
            <a:r>
              <a:rPr b="0"/>
              <a:t> The following discusses Layer 3, the network layer of the OSI reference model.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Shape 2100"/>
          <p:cNvSpPr>
            <a:spLocks noGrp="1" noRot="1" noChangeAspect="1"/>
          </p:cNvSpPr>
          <p:nvPr>
            <p:ph type="sldImg"/>
          </p:nvPr>
        </p:nvSpPr>
        <p:spPr>
          <a:prstGeom prst="rect">
            <a:avLst/>
          </a:prstGeom>
        </p:spPr>
        <p:txBody>
          <a:bodyPr/>
          <a:lstStyle/>
          <a:p>
            <a:endParaRPr/>
          </a:p>
        </p:txBody>
      </p:sp>
      <p:sp>
        <p:nvSpPr>
          <p:cNvPr id="2101" name="Shape 2101"/>
          <p:cNvSpPr>
            <a:spLocks noGrp="1"/>
          </p:cNvSpPr>
          <p:nvPr>
            <p:ph type="body" sz="quarter" idx="1"/>
          </p:nvPr>
        </p:nvSpPr>
        <p:spPr>
          <a:prstGeom prst="rect">
            <a:avLst/>
          </a:prstGeom>
        </p:spPr>
        <p:txBody>
          <a:bodyPr/>
          <a:lstStyle/>
          <a:p>
            <a:pPr marL="112712" indent="-112712">
              <a:buSzPct val="100000"/>
              <a:buChar char="•"/>
              <a:defRPr b="1"/>
            </a:pPr>
            <a:r>
              <a:t>Slide 3 of 5</a:t>
            </a:r>
          </a:p>
          <a:p>
            <a:pPr marL="112712" indent="-112712">
              <a:buSzPct val="100000"/>
              <a:buChar char="•"/>
              <a:defRPr b="1"/>
            </a:pPr>
            <a:r>
              <a:t>Purpose:</a:t>
            </a:r>
            <a:r>
              <a:rPr b="0"/>
              <a:t> This figure orients the students to the network layer.</a:t>
            </a:r>
          </a:p>
          <a:p>
            <a:pPr marL="112712" indent="-112712">
              <a:buSzPct val="100000"/>
              <a:buChar char="•"/>
              <a:defRPr b="1"/>
            </a:pPr>
            <a:r>
              <a:t>Emphasize: </a:t>
            </a:r>
            <a:r>
              <a:rPr b="0"/>
              <a:t>Network layer is where IP occurs.</a:t>
            </a:r>
          </a:p>
          <a:p>
            <a:pPr marL="112712" indent="-112712">
              <a:lnSpc>
                <a:spcPct val="80000"/>
              </a:lnSpc>
              <a:buSzPct val="100000"/>
              <a:buChar char="•"/>
              <a:defRPr b="1"/>
            </a:pPr>
            <a:r>
              <a:t>Transition:</a:t>
            </a:r>
            <a:r>
              <a:rPr b="0"/>
              <a:t> The following discusses Layer 4, the transport layer of the OSI reference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Shape 2132"/>
          <p:cNvSpPr>
            <a:spLocks noGrp="1" noRot="1" noChangeAspect="1"/>
          </p:cNvSpPr>
          <p:nvPr>
            <p:ph type="sldImg"/>
          </p:nvPr>
        </p:nvSpPr>
        <p:spPr>
          <a:prstGeom prst="rect">
            <a:avLst/>
          </a:prstGeom>
        </p:spPr>
        <p:txBody>
          <a:bodyPr/>
          <a:lstStyle/>
          <a:p>
            <a:endParaRPr/>
          </a:p>
        </p:txBody>
      </p:sp>
      <p:sp>
        <p:nvSpPr>
          <p:cNvPr id="2133" name="Shape 2133"/>
          <p:cNvSpPr>
            <a:spLocks noGrp="1"/>
          </p:cNvSpPr>
          <p:nvPr>
            <p:ph type="body" sz="quarter" idx="1"/>
          </p:nvPr>
        </p:nvSpPr>
        <p:spPr>
          <a:prstGeom prst="rect">
            <a:avLst/>
          </a:prstGeom>
        </p:spPr>
        <p:txBody>
          <a:bodyPr/>
          <a:lstStyle/>
          <a:p>
            <a:pPr marL="112712" indent="-112712">
              <a:buSzPct val="100000"/>
              <a:buChar char="•"/>
              <a:defRPr b="1"/>
            </a:pPr>
            <a:r>
              <a:t>Slide 4 of 5</a:t>
            </a:r>
          </a:p>
          <a:p>
            <a:pPr marL="112712" indent="-112712">
              <a:buSzPct val="100000"/>
              <a:buChar char="•"/>
              <a:defRPr b="1"/>
            </a:pPr>
            <a:r>
              <a:t>Purpose:</a:t>
            </a:r>
            <a:r>
              <a:rPr b="0"/>
              <a:t> This figure orients the students to the transport layer.</a:t>
            </a:r>
          </a:p>
          <a:p>
            <a:pPr marL="112712" indent="-112712">
              <a:buSzPct val="100000"/>
              <a:buChar char="•"/>
              <a:defRPr b="1"/>
            </a:pPr>
            <a:r>
              <a:t>Emphasize: </a:t>
            </a:r>
            <a:r>
              <a:rPr b="0"/>
              <a:t>The transport layer of the OSI reference model is implemented by various protocols; one of which is TCP. TCP uses ports and encapsulates the data in “segments.” TCP is connection oriented so it offers reliable service. The other major transport layer protocol discussed in this course is UDP. It offers speed but no reliability because it is connectionless.</a:t>
            </a:r>
          </a:p>
          <a:p>
            <a:pPr marL="112712" indent="-112712">
              <a:buSzPct val="100000"/>
              <a:buChar char="•"/>
              <a:defRPr b="1"/>
            </a:pPr>
            <a:r>
              <a:t>Transition:</a:t>
            </a:r>
            <a:r>
              <a:rPr b="0"/>
              <a:t> The following presents the entire OSI stack again.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9" name="Shape 2169"/>
          <p:cNvSpPr>
            <a:spLocks noGrp="1" noRot="1" noChangeAspect="1"/>
          </p:cNvSpPr>
          <p:nvPr>
            <p:ph type="sldImg"/>
          </p:nvPr>
        </p:nvSpPr>
        <p:spPr>
          <a:prstGeom prst="rect">
            <a:avLst/>
          </a:prstGeom>
        </p:spPr>
        <p:txBody>
          <a:bodyPr/>
          <a:lstStyle/>
          <a:p>
            <a:endParaRPr/>
          </a:p>
        </p:txBody>
      </p:sp>
      <p:sp>
        <p:nvSpPr>
          <p:cNvPr id="2170" name="Shape 2170"/>
          <p:cNvSpPr>
            <a:spLocks noGrp="1"/>
          </p:cNvSpPr>
          <p:nvPr>
            <p:ph type="body" sz="quarter" idx="1"/>
          </p:nvPr>
        </p:nvSpPr>
        <p:spPr>
          <a:prstGeom prst="rect">
            <a:avLst/>
          </a:prstGeom>
        </p:spPr>
        <p:txBody>
          <a:bodyPr/>
          <a:lstStyle/>
          <a:p>
            <a:pPr marL="112712" indent="-112712">
              <a:buSzPct val="100000"/>
              <a:buChar char="•"/>
              <a:defRPr b="1"/>
            </a:pPr>
            <a:r>
              <a:t>Slide 5 of 5</a:t>
            </a:r>
          </a:p>
          <a:p>
            <a:pPr marL="112712" indent="-112712">
              <a:buSzPct val="100000"/>
              <a:buChar char="•"/>
              <a:defRPr b="1"/>
            </a:pPr>
            <a:r>
              <a:t>Purpose:</a:t>
            </a:r>
            <a:r>
              <a:rPr b="0"/>
              <a:t> This figure reviews the entire OSI model stack.</a:t>
            </a:r>
          </a:p>
          <a:p>
            <a:pPr marL="112712" indent="-112712">
              <a:buSzPct val="100000"/>
              <a:buChar char="•"/>
              <a:defRPr b="1"/>
            </a:pPr>
            <a:r>
              <a:t>Emphasize: </a:t>
            </a:r>
            <a:r>
              <a:rPr b="0"/>
              <a:t>The upper layers sit above the lower layers. </a:t>
            </a:r>
          </a:p>
          <a:p>
            <a:pPr marL="112712" indent="-112712">
              <a:lnSpc>
                <a:spcPct val="80000"/>
              </a:lnSpc>
              <a:buSzPct val="100000"/>
              <a:buChar char="•"/>
              <a:defRPr b="1"/>
            </a:pPr>
            <a:r>
              <a:t>Transition:</a:t>
            </a:r>
            <a:r>
              <a:rPr b="0"/>
              <a:t> The following discusses encapsulation and de-encapsulation.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 name="Shape 2232"/>
          <p:cNvSpPr>
            <a:spLocks noGrp="1" noRot="1" noChangeAspect="1"/>
          </p:cNvSpPr>
          <p:nvPr>
            <p:ph type="sldImg"/>
          </p:nvPr>
        </p:nvSpPr>
        <p:spPr>
          <a:prstGeom prst="rect">
            <a:avLst/>
          </a:prstGeom>
        </p:spPr>
        <p:txBody>
          <a:bodyPr/>
          <a:lstStyle/>
          <a:p>
            <a:endParaRPr/>
          </a:p>
        </p:txBody>
      </p:sp>
      <p:sp>
        <p:nvSpPr>
          <p:cNvPr id="2233" name="Shape 2233"/>
          <p:cNvSpPr>
            <a:spLocks noGrp="1"/>
          </p:cNvSpPr>
          <p:nvPr>
            <p:ph type="body" sz="quarter" idx="1"/>
          </p:nvPr>
        </p:nvSpPr>
        <p:spPr>
          <a:prstGeom prst="rect">
            <a:avLst/>
          </a:prstGeom>
        </p:spPr>
        <p:txBody>
          <a:bodyPr/>
          <a:lstStyle/>
          <a:p>
            <a:pPr marL="112712" indent="-112712">
              <a:buSzPct val="100000"/>
              <a:buChar char="•"/>
              <a:defRPr b="1"/>
            </a:pPr>
            <a:r>
              <a:t>Purpose:</a:t>
            </a:r>
            <a:r>
              <a:rPr b="0"/>
              <a:t> This figure illustrates encapsulation.</a:t>
            </a:r>
          </a:p>
          <a:p>
            <a:pPr marL="112712" indent="-112712">
              <a:buSzPct val="100000"/>
              <a:buChar char="•"/>
              <a:defRPr b="1"/>
            </a:pPr>
            <a:r>
              <a:t>Emphasize: </a:t>
            </a:r>
            <a:r>
              <a:rPr b="0"/>
              <a:t>The protocol data units (PDUs) is a term used in the industry and in this course to describe data at the different layers. </a:t>
            </a:r>
          </a:p>
          <a:p>
            <a:pPr marL="112712" indent="-112712">
              <a:buSzPct val="100000"/>
              <a:buChar char="•"/>
            </a:pPr>
            <a:r>
              <a:t>Encapsulation is a key concept that illustrates how data is formatted prior to being sent across a link. This example is an illustration of Ethernet (or Token Ring) at the data link and physical layer, and TCP/IP at the network and transport layers.</a:t>
            </a:r>
          </a:p>
          <a:p>
            <a:pPr marL="112712" indent="-112712">
              <a:lnSpc>
                <a:spcPct val="80000"/>
              </a:lnSpc>
              <a:buSzPct val="100000"/>
              <a:buChar char="•"/>
              <a:defRPr b="1"/>
            </a:pPr>
            <a:r>
              <a:t>Transition:</a:t>
            </a:r>
            <a:r>
              <a:rPr b="0"/>
              <a:t> The following discusses de-encapsulation.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0" name="Shape 2280"/>
          <p:cNvSpPr>
            <a:spLocks noGrp="1" noRot="1" noChangeAspect="1"/>
          </p:cNvSpPr>
          <p:nvPr>
            <p:ph type="sldImg"/>
          </p:nvPr>
        </p:nvSpPr>
        <p:spPr>
          <a:prstGeom prst="rect">
            <a:avLst/>
          </a:prstGeom>
        </p:spPr>
        <p:txBody>
          <a:bodyPr/>
          <a:lstStyle/>
          <a:p>
            <a:endParaRPr/>
          </a:p>
        </p:txBody>
      </p:sp>
      <p:sp>
        <p:nvSpPr>
          <p:cNvPr id="2281" name="Shape 2281"/>
          <p:cNvSpPr>
            <a:spLocks noGrp="1"/>
          </p:cNvSpPr>
          <p:nvPr>
            <p:ph type="body" sz="quarter" idx="1"/>
          </p:nvPr>
        </p:nvSpPr>
        <p:spPr>
          <a:prstGeom prst="rect">
            <a:avLst/>
          </a:prstGeom>
        </p:spPr>
        <p:txBody>
          <a:bodyPr/>
          <a:lstStyle/>
          <a:p>
            <a:pPr marL="112712" indent="-112712">
              <a:buSzPct val="100000"/>
              <a:buChar char="•"/>
              <a:defRPr b="1"/>
            </a:pPr>
            <a:r>
              <a:t>Purpose:</a:t>
            </a:r>
            <a:r>
              <a:rPr b="0"/>
              <a:t> This figure illustrates de-encapsulation.</a:t>
            </a:r>
          </a:p>
          <a:p>
            <a:pPr marL="112712" indent="-112712">
              <a:buSzPct val="100000"/>
              <a:buChar char="•"/>
              <a:defRPr b="1"/>
            </a:pPr>
            <a:r>
              <a:t>Emphasize: </a:t>
            </a:r>
            <a:r>
              <a:rPr b="0"/>
              <a:t>At the destination, the headers at each layer are stripped off as the data moves back up the stack.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 name="Shape 2508"/>
          <p:cNvSpPr>
            <a:spLocks noGrp="1" noRot="1" noChangeAspect="1"/>
          </p:cNvSpPr>
          <p:nvPr>
            <p:ph type="sldImg"/>
          </p:nvPr>
        </p:nvSpPr>
        <p:spPr>
          <a:prstGeom prst="rect">
            <a:avLst/>
          </a:prstGeom>
        </p:spPr>
        <p:txBody>
          <a:bodyPr/>
          <a:lstStyle/>
          <a:p>
            <a:endParaRPr/>
          </a:p>
        </p:txBody>
      </p:sp>
      <p:sp>
        <p:nvSpPr>
          <p:cNvPr id="2509" name="Shape 2509"/>
          <p:cNvSpPr>
            <a:spLocks noGrp="1"/>
          </p:cNvSpPr>
          <p:nvPr>
            <p:ph type="body" sz="quarter" idx="1"/>
          </p:nvPr>
        </p:nvSpPr>
        <p:spPr>
          <a:prstGeom prst="rect">
            <a:avLst/>
          </a:prstGeom>
        </p:spPr>
        <p:txBody>
          <a:bodyPr/>
          <a:lstStyle/>
          <a:p>
            <a:pPr marL="112712" indent="-112712">
              <a:buSzPct val="100000"/>
              <a:buChar char="•"/>
              <a:defRPr b="1"/>
            </a:pPr>
            <a:r>
              <a:t>Slide 2 of 4</a:t>
            </a:r>
          </a:p>
          <a:p>
            <a:pPr marL="112712" indent="-112712">
              <a:buSzPct val="100000"/>
              <a:buChar char="•"/>
              <a:defRPr b="1"/>
            </a:pPr>
            <a:r>
              <a:t>Emphasize:</a:t>
            </a:r>
            <a:r>
              <a:rPr b="0"/>
              <a:t> Route determination occurs at this layer, so a packet must include a source and destination address.</a:t>
            </a:r>
          </a:p>
          <a:p>
            <a:pPr marL="112712" indent="-112712">
              <a:buSzPct val="100000"/>
              <a:buChar char="•"/>
            </a:pPr>
            <a:r>
              <a:t>Network-layer addresses have two components: a network component for internetwork routing, and a node number for a device-specific address. The example in the figure is an example of an IP packet and address.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 name="Shape 2666"/>
          <p:cNvSpPr>
            <a:spLocks noGrp="1" noRot="1" noChangeAspect="1"/>
          </p:cNvSpPr>
          <p:nvPr>
            <p:ph type="sldImg"/>
          </p:nvPr>
        </p:nvSpPr>
        <p:spPr>
          <a:prstGeom prst="rect">
            <a:avLst/>
          </a:prstGeom>
        </p:spPr>
        <p:txBody>
          <a:bodyPr/>
          <a:lstStyle/>
          <a:p>
            <a:endParaRPr/>
          </a:p>
        </p:txBody>
      </p:sp>
      <p:sp>
        <p:nvSpPr>
          <p:cNvPr id="2667" name="Shape 2667"/>
          <p:cNvSpPr>
            <a:spLocks noGrp="1"/>
          </p:cNvSpPr>
          <p:nvPr>
            <p:ph type="body" sz="quarter" idx="1"/>
          </p:nvPr>
        </p:nvSpPr>
        <p:spPr>
          <a:prstGeom prst="rect">
            <a:avLst/>
          </a:prstGeom>
        </p:spPr>
        <p:txBody>
          <a:bodyPr/>
          <a:lstStyle/>
          <a:p>
            <a:pPr marL="112712" indent="-112712">
              <a:buSzPct val="100000"/>
              <a:buChar char="•"/>
              <a:defRPr b="1"/>
            </a:pPr>
            <a:r>
              <a:t>Purpose:</a:t>
            </a:r>
            <a:r>
              <a:rPr b="0"/>
              <a:t> This figure illustrates a TCP connection being established.</a:t>
            </a:r>
          </a:p>
          <a:p>
            <a:pPr marL="112712" indent="-112712">
              <a:buSzPct val="100000"/>
              <a:buChar char="•"/>
              <a:defRPr b="1"/>
            </a:pPr>
            <a:r>
              <a:t>Emphasize:</a:t>
            </a:r>
            <a:r>
              <a:rPr b="0"/>
              <a:t> The exchange is sometimes referred to as the “three-way handshake.” The initiating host requests a synchronization. The receiver acknowledges the synchronization and specifies synchronization parameters in the opposite direction. The receiver acknowledges the synchronization and a connection is established.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TC-IP</a:t>
            </a:r>
            <a:r>
              <a:rPr lang="en-US" baseline="0" dirty="0"/>
              <a:t> model </a:t>
            </a:r>
            <a:r>
              <a:rPr lang="en-US" baseline="0" dirty="0" err="1"/>
              <a:t>frm</a:t>
            </a:r>
            <a:r>
              <a:rPr lang="en-US" baseline="0" dirty="0"/>
              <a:t> Net, Technical, </a:t>
            </a:r>
            <a:r>
              <a:rPr lang="en-US" baseline="0" dirty="0" err="1"/>
              <a:t>Atul</a:t>
            </a:r>
            <a:r>
              <a:rPr lang="en-US" baseline="0" dirty="0"/>
              <a:t>, F etc</a:t>
            </a:r>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39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Frm</a:t>
            </a:r>
            <a:r>
              <a:rPr lang="en-US" dirty="0"/>
              <a:t> Net</a:t>
            </a:r>
          </a:p>
        </p:txBody>
      </p:sp>
      <p:sp>
        <p:nvSpPr>
          <p:cNvPr id="4" name="Slide Number Placeholder 3"/>
          <p:cNvSpPr>
            <a:spLocks noGrp="1"/>
          </p:cNvSpPr>
          <p:nvPr>
            <p:ph type="sldNum" sz="quarter" idx="10"/>
          </p:nvPr>
        </p:nvSpPr>
        <p:spPr/>
        <p:txBody>
          <a:bodyPr/>
          <a:lstStyle/>
          <a:p>
            <a:fld id="{75666D00-04F4-4955-A468-CAC788ADF1F7}" type="slidenum">
              <a:rPr lang="en-US" smtClean="0"/>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7" name="Shape 1957"/>
          <p:cNvSpPr>
            <a:spLocks noGrp="1" noRot="1" noChangeAspect="1"/>
          </p:cNvSpPr>
          <p:nvPr>
            <p:ph type="sldImg"/>
          </p:nvPr>
        </p:nvSpPr>
        <p:spPr>
          <a:prstGeom prst="rect">
            <a:avLst/>
          </a:prstGeom>
        </p:spPr>
        <p:txBody>
          <a:bodyPr/>
          <a:lstStyle/>
          <a:p>
            <a:endParaRPr/>
          </a:p>
        </p:txBody>
      </p:sp>
      <p:sp>
        <p:nvSpPr>
          <p:cNvPr id="1958" name="Shape 1958"/>
          <p:cNvSpPr>
            <a:spLocks noGrp="1"/>
          </p:cNvSpPr>
          <p:nvPr>
            <p:ph type="body" sz="quarter" idx="1"/>
          </p:nvPr>
        </p:nvSpPr>
        <p:spPr>
          <a:prstGeom prst="rect">
            <a:avLst/>
          </a:prstGeom>
        </p:spPr>
        <p:txBody>
          <a:bodyPr/>
          <a:lstStyle/>
          <a:p>
            <a:pPr marL="112712" indent="-112712">
              <a:buSzPct val="100000"/>
              <a:buChar char="•"/>
              <a:defRPr b="1"/>
            </a:pPr>
            <a:r>
              <a:t>Layer 2 of 2</a:t>
            </a:r>
          </a:p>
          <a:p>
            <a:pPr marL="112712" indent="-112712">
              <a:buSzPct val="100000"/>
              <a:buChar char="•"/>
              <a:defRPr b="1"/>
            </a:pPr>
            <a:r>
              <a:t>Purpose:</a:t>
            </a:r>
            <a:r>
              <a:rPr b="0"/>
              <a:t> This figure orients the students to the next set of concepts.</a:t>
            </a:r>
          </a:p>
          <a:p>
            <a:pPr marL="112712" indent="-112712">
              <a:buSzPct val="100000"/>
              <a:buChar char="•"/>
              <a:defRPr b="1"/>
            </a:pPr>
            <a:r>
              <a:t>Emphasize: </a:t>
            </a:r>
            <a:r>
              <a:rPr b="0"/>
              <a:t>The data link layer of the OSI reference model is implemented by switches and bridges.  These devices encapsulate date in “frames.”</a:t>
            </a:r>
          </a:p>
          <a:p>
            <a:pPr marL="112712" indent="-112712">
              <a:buSzPct val="100000"/>
              <a:buChar char="•"/>
            </a:pPr>
            <a:r>
              <a:t>The network layer of the OSI reference model is implemented by routers. These devices encapsulate data in “packets.”</a:t>
            </a:r>
          </a:p>
          <a:p>
            <a:pPr marL="112712" indent="-112712">
              <a:buSzPct val="100000"/>
              <a:buChar char="•"/>
            </a:pPr>
            <a:r>
              <a:t>The transport layer of the OSI reference model is implemented by various protocols; one of which is TCP. TCP uses ports and encapsulates the data in “segments.”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Frm</a:t>
            </a:r>
            <a:r>
              <a:rPr lang="en-US" dirty="0"/>
              <a:t> Net</a:t>
            </a:r>
          </a:p>
        </p:txBody>
      </p:sp>
      <p:sp>
        <p:nvSpPr>
          <p:cNvPr id="4" name="Slide Number Placeholder 3"/>
          <p:cNvSpPr>
            <a:spLocks noGrp="1"/>
          </p:cNvSpPr>
          <p:nvPr>
            <p:ph type="sldNum" sz="quarter" idx="10"/>
          </p:nvPr>
        </p:nvSpPr>
        <p:spPr/>
        <p:txBody>
          <a:bodyPr/>
          <a:lstStyle/>
          <a:p>
            <a:fld id="{75666D00-04F4-4955-A468-CAC788ADF1F7}" type="slidenum">
              <a:rPr lang="en-US" smtClean="0"/>
              <a:pPr/>
              <a:t>41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Net</a:t>
            </a:r>
          </a:p>
        </p:txBody>
      </p:sp>
      <p:sp>
        <p:nvSpPr>
          <p:cNvPr id="4" name="Slide Number Placeholder 3"/>
          <p:cNvSpPr>
            <a:spLocks noGrp="1"/>
          </p:cNvSpPr>
          <p:nvPr>
            <p:ph type="sldNum" sz="quarter" idx="10"/>
          </p:nvPr>
        </p:nvSpPr>
        <p:spPr/>
        <p:txBody>
          <a:bodyPr/>
          <a:lstStyle/>
          <a:p>
            <a:fld id="{75666D00-04F4-4955-A468-CAC788ADF1F7}" type="slidenum">
              <a:rPr lang="en-US" smtClean="0"/>
              <a:pPr/>
              <a:t>48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49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Frm</a:t>
            </a:r>
            <a:r>
              <a:rPr lang="en-US"/>
              <a:t> net</a:t>
            </a:r>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51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66D00-04F4-4955-A468-CAC788ADF1F7}"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Frm</a:t>
            </a:r>
            <a:r>
              <a:rPr lang="en-US" dirty="0"/>
              <a:t> Net</a:t>
            </a:r>
          </a:p>
        </p:txBody>
      </p:sp>
      <p:sp>
        <p:nvSpPr>
          <p:cNvPr id="4" name="Slide Number Placeholder 3"/>
          <p:cNvSpPr>
            <a:spLocks noGrp="1"/>
          </p:cNvSpPr>
          <p:nvPr>
            <p:ph type="sldNum" sz="quarter" idx="10"/>
          </p:nvPr>
        </p:nvSpPr>
        <p:spPr/>
        <p:txBody>
          <a:bodyPr/>
          <a:lstStyle/>
          <a:p>
            <a:fld id="{75666D00-04F4-4955-A468-CAC788ADF1F7}"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 name="Shape 1968"/>
          <p:cNvSpPr>
            <a:spLocks noGrp="1" noRot="1" noChangeAspect="1"/>
          </p:cNvSpPr>
          <p:nvPr>
            <p:ph type="sldImg"/>
          </p:nvPr>
        </p:nvSpPr>
        <p:spPr>
          <a:prstGeom prst="rect">
            <a:avLst/>
          </a:prstGeom>
        </p:spPr>
        <p:txBody>
          <a:bodyPr/>
          <a:lstStyle/>
          <a:p>
            <a:endParaRPr/>
          </a:p>
        </p:txBody>
      </p:sp>
      <p:sp>
        <p:nvSpPr>
          <p:cNvPr id="1969" name="Shape 1969"/>
          <p:cNvSpPr>
            <a:spLocks noGrp="1"/>
          </p:cNvSpPr>
          <p:nvPr>
            <p:ph type="body" sz="quarter" idx="1"/>
          </p:nvPr>
        </p:nvSpPr>
        <p:spPr>
          <a:prstGeom prst="rect">
            <a:avLst/>
          </a:prstGeom>
        </p:spPr>
        <p:txBody>
          <a:bodyPr/>
          <a:lstStyle/>
          <a:p>
            <a:pPr marL="112712" indent="-112712">
              <a:buSzPct val="100000"/>
              <a:buChar char="•"/>
              <a:defRPr b="1"/>
            </a:pPr>
            <a:r>
              <a:t>Slide 1 of 4</a:t>
            </a:r>
          </a:p>
          <a:p>
            <a:pPr marL="112712" indent="-112712">
              <a:buSzPct val="100000"/>
              <a:buChar char="•"/>
              <a:defRPr b="1"/>
            </a:pPr>
            <a:r>
              <a:t>Purpose:</a:t>
            </a:r>
            <a:r>
              <a:rPr b="0"/>
              <a:t> This figure orients the students to the application layer.</a:t>
            </a:r>
          </a:p>
          <a:p>
            <a:pPr marL="112712" indent="-112712">
              <a:buSzPct val="100000"/>
              <a:buChar char="•"/>
              <a:defRPr b="1"/>
            </a:pPr>
            <a:r>
              <a:t>Emphasize: </a:t>
            </a:r>
            <a:r>
              <a:rPr b="0"/>
              <a:t>This layer discusses network applications rather than computer applications. Applications such as spreadsheets, word processors, or presentation graphics are not the applications being described here. Network applications may be applications that support electronic mail, file transfer, remote access, network management, and so on. </a:t>
            </a:r>
          </a:p>
          <a:p>
            <a:pPr marL="112712" indent="-112712">
              <a:lnSpc>
                <a:spcPct val="80000"/>
              </a:lnSpc>
              <a:buSzPct val="100000"/>
              <a:buChar char="•"/>
              <a:defRPr b="1"/>
            </a:pPr>
            <a:r>
              <a:t>Transition:</a:t>
            </a:r>
            <a:r>
              <a:rPr b="0"/>
              <a:t> The following discusses the presentation layer.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4" name="Shape 1984"/>
          <p:cNvSpPr>
            <a:spLocks noGrp="1" noRot="1" noChangeAspect="1"/>
          </p:cNvSpPr>
          <p:nvPr>
            <p:ph type="sldImg"/>
          </p:nvPr>
        </p:nvSpPr>
        <p:spPr>
          <a:prstGeom prst="rect">
            <a:avLst/>
          </a:prstGeom>
        </p:spPr>
        <p:txBody>
          <a:bodyPr/>
          <a:lstStyle/>
          <a:p>
            <a:endParaRPr/>
          </a:p>
        </p:txBody>
      </p:sp>
      <p:sp>
        <p:nvSpPr>
          <p:cNvPr id="1985" name="Shape 1985"/>
          <p:cNvSpPr>
            <a:spLocks noGrp="1"/>
          </p:cNvSpPr>
          <p:nvPr>
            <p:ph type="body" sz="quarter" idx="1"/>
          </p:nvPr>
        </p:nvSpPr>
        <p:spPr>
          <a:prstGeom prst="rect">
            <a:avLst/>
          </a:prstGeom>
        </p:spPr>
        <p:txBody>
          <a:bodyPr/>
          <a:lstStyle/>
          <a:p>
            <a:pPr marL="112712" indent="-112712">
              <a:buSzPct val="100000"/>
              <a:buChar char="•"/>
              <a:defRPr b="1"/>
            </a:pPr>
            <a:r>
              <a:t>Slide 2 of 4</a:t>
            </a:r>
          </a:p>
          <a:p>
            <a:pPr marL="112712" indent="-112712">
              <a:buSzPct val="100000"/>
              <a:buChar char="•"/>
              <a:defRPr b="1"/>
            </a:pPr>
            <a:r>
              <a:t>Purpose:</a:t>
            </a:r>
            <a:r>
              <a:rPr b="0"/>
              <a:t> This figure orients the students to the presentation layer.</a:t>
            </a:r>
          </a:p>
          <a:p>
            <a:pPr marL="112712" indent="-112712">
              <a:buSzPct val="100000"/>
              <a:buChar char="•"/>
              <a:defRPr b="1"/>
            </a:pPr>
            <a:r>
              <a:t>Emphasize: </a:t>
            </a:r>
            <a:r>
              <a:rPr b="0"/>
              <a:t>This layer discusses code formatting, data presentation standards, and conversion.</a:t>
            </a:r>
          </a:p>
          <a:p>
            <a:pPr marL="112712" indent="-112712">
              <a:lnSpc>
                <a:spcPct val="80000"/>
              </a:lnSpc>
              <a:buSzPct val="100000"/>
              <a:buChar char="•"/>
              <a:defRPr b="1"/>
            </a:pPr>
            <a:r>
              <a:t>Transition:</a:t>
            </a:r>
            <a:r>
              <a:rPr b="0"/>
              <a:t> The following discusses the session layer.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 name="Shape 2007"/>
          <p:cNvSpPr>
            <a:spLocks noGrp="1" noRot="1" noChangeAspect="1"/>
          </p:cNvSpPr>
          <p:nvPr>
            <p:ph type="sldImg"/>
          </p:nvPr>
        </p:nvSpPr>
        <p:spPr>
          <a:prstGeom prst="rect">
            <a:avLst/>
          </a:prstGeom>
        </p:spPr>
        <p:txBody>
          <a:bodyPr/>
          <a:lstStyle/>
          <a:p>
            <a:endParaRPr/>
          </a:p>
        </p:txBody>
      </p:sp>
      <p:sp>
        <p:nvSpPr>
          <p:cNvPr id="2008" name="Shape 2008"/>
          <p:cNvSpPr>
            <a:spLocks noGrp="1"/>
          </p:cNvSpPr>
          <p:nvPr>
            <p:ph type="body" sz="quarter" idx="1"/>
          </p:nvPr>
        </p:nvSpPr>
        <p:spPr>
          <a:prstGeom prst="rect">
            <a:avLst/>
          </a:prstGeom>
        </p:spPr>
        <p:txBody>
          <a:bodyPr/>
          <a:lstStyle/>
          <a:p>
            <a:pPr marL="112712" indent="-112712">
              <a:buSzPct val="100000"/>
              <a:buChar char="•"/>
              <a:defRPr b="1"/>
            </a:pPr>
            <a:r>
              <a:t>Slide 3 of 4</a:t>
            </a:r>
          </a:p>
          <a:p>
            <a:pPr marL="112712" indent="-112712">
              <a:buSzPct val="100000"/>
              <a:buChar char="•"/>
              <a:defRPr b="1"/>
            </a:pPr>
            <a:r>
              <a:t>Purpose:</a:t>
            </a:r>
            <a:r>
              <a:rPr b="0"/>
              <a:t> This figure orients the students to the session layer.</a:t>
            </a:r>
          </a:p>
          <a:p>
            <a:pPr marL="112712" indent="-112712">
              <a:buSzPct val="100000"/>
              <a:buChar char="•"/>
              <a:defRPr b="1"/>
            </a:pPr>
            <a:r>
              <a:t>Emphasize: </a:t>
            </a:r>
            <a:r>
              <a:rPr b="0"/>
              <a:t>This layer coordinates applications as they interact on different hosts. Examples of session-layer protocols include: NFS, SQL, RPC, and so on.</a:t>
            </a:r>
          </a:p>
          <a:p>
            <a:pPr marL="112712" indent="-112712">
              <a:lnSpc>
                <a:spcPct val="80000"/>
              </a:lnSpc>
              <a:buSzPct val="100000"/>
              <a:buChar char="•"/>
              <a:defRPr b="1"/>
            </a:pPr>
            <a:r>
              <a:t>Transition:</a:t>
            </a:r>
            <a:r>
              <a:rPr b="0"/>
              <a:t> The following displays the lower layers.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 name="Shape 2040"/>
          <p:cNvSpPr>
            <a:spLocks noGrp="1" noRot="1" noChangeAspect="1"/>
          </p:cNvSpPr>
          <p:nvPr>
            <p:ph type="sldImg"/>
          </p:nvPr>
        </p:nvSpPr>
        <p:spPr>
          <a:prstGeom prst="rect">
            <a:avLst/>
          </a:prstGeom>
        </p:spPr>
        <p:txBody>
          <a:bodyPr/>
          <a:lstStyle/>
          <a:p>
            <a:endParaRPr/>
          </a:p>
        </p:txBody>
      </p:sp>
      <p:sp>
        <p:nvSpPr>
          <p:cNvPr id="2041" name="Shape 2041"/>
          <p:cNvSpPr>
            <a:spLocks noGrp="1"/>
          </p:cNvSpPr>
          <p:nvPr>
            <p:ph type="body" sz="quarter" idx="1"/>
          </p:nvPr>
        </p:nvSpPr>
        <p:spPr>
          <a:prstGeom prst="rect">
            <a:avLst/>
          </a:prstGeom>
        </p:spPr>
        <p:txBody>
          <a:bodyPr/>
          <a:lstStyle/>
          <a:p>
            <a:pPr marL="112712" indent="-112712">
              <a:buSzPct val="100000"/>
              <a:buChar char="•"/>
              <a:defRPr b="1"/>
            </a:pPr>
            <a:r>
              <a:t>Slide 4 of 4</a:t>
            </a:r>
          </a:p>
          <a:p>
            <a:pPr marL="112712" indent="-112712">
              <a:buSzPct val="100000"/>
              <a:buChar char="•"/>
              <a:defRPr b="1"/>
            </a:pPr>
            <a:r>
              <a:t>Purpose:</a:t>
            </a:r>
            <a:r>
              <a:rPr b="0"/>
              <a:t> This figure orients the students to the entire OSI model stack.</a:t>
            </a:r>
          </a:p>
          <a:p>
            <a:pPr marL="112712" indent="-112712">
              <a:buSzPct val="100000"/>
              <a:buChar char="•"/>
              <a:defRPr b="1"/>
            </a:pPr>
            <a:r>
              <a:t>Emphasize: </a:t>
            </a:r>
            <a:r>
              <a:rPr b="0"/>
              <a:t>The lower layers sit below the upper three layers. The remainder of this course focuses on the lower layers.</a:t>
            </a:r>
          </a:p>
          <a:p>
            <a:pPr marL="112712" indent="-112712">
              <a:lnSpc>
                <a:spcPct val="80000"/>
              </a:lnSpc>
              <a:buSzPct val="100000"/>
              <a:buChar char="•"/>
              <a:defRPr b="1"/>
            </a:pPr>
            <a:r>
              <a:t>Transition:</a:t>
            </a:r>
            <a:r>
              <a:rPr b="0"/>
              <a:t> The following discusses the physical layer of the OSI reference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E54C08-B1DF-4D36-BC5A-9A772D188CA2}" type="datetime1">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ADC56-E096-47E9-98B0-6162F8AA79EB}" type="datetime1">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2E7B9-325F-405E-8154-7B2AB641BBC3}" type="datetime1">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167266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CB5E8-9A08-4D51-AF6A-1A92EE464FA3}" type="datetime1">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ADA46-ED6F-4D13-B5DA-77D11DC6257D}" type="datetime1">
              <a:rPr lang="en-US" smtClean="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D98EBE-5BFB-4E0D-A769-551D918BFBF6}" type="datetime1">
              <a:rPr lang="en-US" smtClean="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9F69B3-0E93-4BB1-9FED-FFB5164B78B4}" type="datetime1">
              <a:rPr lang="en-US" smtClean="0"/>
              <a:pPr/>
              <a:t>1/29/2025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00DAE-8687-443C-BC75-53EE46CCD3F6}" type="datetime1">
              <a:rPr lang="en-US" smtClean="0"/>
              <a:pPr/>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8E5F4-D904-47F7-A078-CDF03115AD04}" type="datetime1">
              <a:rPr lang="en-US" smtClean="0"/>
              <a:pPr/>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7168F7-A4F2-4835-AB1C-25291C278ACE}" type="datetime1">
              <a:rPr lang="en-US" smtClean="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36C0E-722A-4258-BCE2-2558341360DB}" type="datetime1">
              <a:rPr lang="en-US" smtClean="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E71B7-12C2-4E37-9607-6FAAB2424452}" type="datetime1">
              <a:rPr lang="en-US" smtClean="0"/>
              <a:pPr/>
              <a:t>1/29/2025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
              <a:schemeClr val="accent3">
                <a:lumMod val="75000"/>
                <a:alpha val="69000"/>
              </a:schemeClr>
            </a:gs>
            <a:gs pos="50000">
              <a:srgbClr val="008000">
                <a:alpha val="45000"/>
              </a:srgbClr>
            </a:gs>
            <a:gs pos="100000">
              <a:srgbClr val="FFC000">
                <a:alpha val="79000"/>
              </a:srgb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Autofit/>
          </a:bodyPr>
          <a:lstStyle/>
          <a:p>
            <a:r>
              <a:rPr lang="en-US" sz="6600" b="1" dirty="0">
                <a:solidFill>
                  <a:srgbClr val="0070C0"/>
                </a:solidFill>
                <a:latin typeface="Baskerville Old Face" pitchFamily="18" charset="0"/>
              </a:rPr>
              <a:t>Unit : 2</a:t>
            </a:r>
            <a:br>
              <a:rPr lang="en-US" sz="6600" dirty="0">
                <a:solidFill>
                  <a:srgbClr val="FF0000"/>
                </a:solidFill>
                <a:latin typeface="Baskerville Old Face" pitchFamily="18" charset="0"/>
              </a:rPr>
            </a:br>
            <a:r>
              <a:rPr lang="en-US" sz="6600" dirty="0">
                <a:latin typeface="Baskerville Old Face" pitchFamily="18" charset="0"/>
              </a:rPr>
              <a:t> </a:t>
            </a:r>
            <a:r>
              <a:rPr lang="en-US" sz="4800" b="1" dirty="0">
                <a:solidFill>
                  <a:schemeClr val="tx2">
                    <a:lumMod val="75000"/>
                  </a:schemeClr>
                </a:solidFill>
                <a:latin typeface="Baskerville Old Face" pitchFamily="18" charset="0"/>
              </a:rPr>
              <a:t>The Reference Model for Network Communication</a:t>
            </a:r>
            <a:endParaRPr lang="en-US" sz="6600" b="1" dirty="0">
              <a:solidFill>
                <a:schemeClr val="tx2">
                  <a:lumMod val="75000"/>
                </a:schemeClr>
              </a:solidFill>
              <a:latin typeface="Baskerville Old Face" pitchFamily="18" charset="0"/>
            </a:endParaRPr>
          </a:p>
        </p:txBody>
      </p:sp>
      <p:sp>
        <p:nvSpPr>
          <p:cNvPr id="3" name="Subtitle 2"/>
          <p:cNvSpPr>
            <a:spLocks noGrp="1"/>
          </p:cNvSpPr>
          <p:nvPr>
            <p:ph type="subTitle" idx="1"/>
          </p:nvPr>
        </p:nvSpPr>
        <p:spPr>
          <a:xfrm>
            <a:off x="762000" y="4114800"/>
            <a:ext cx="7315200" cy="2133600"/>
          </a:xfrm>
        </p:spPr>
        <p:txBody>
          <a:bodyPr>
            <a:normAutofit fontScale="85000" lnSpcReduction="20000"/>
          </a:bodyPr>
          <a:lstStyle/>
          <a:p>
            <a:endParaRPr lang="en-US" dirty="0"/>
          </a:p>
          <a:p>
            <a:r>
              <a:rPr lang="en-US" sz="4000" dirty="0">
                <a:solidFill>
                  <a:schemeClr val="accent1">
                    <a:lumMod val="75000"/>
                  </a:schemeClr>
                </a:solidFill>
                <a:latin typeface="Brush Script MT" pitchFamily="66" charset="0"/>
                <a:cs typeface="David Transparent" pitchFamily="2" charset="-79"/>
              </a:rPr>
              <a:t>Prepared By</a:t>
            </a:r>
            <a:r>
              <a:rPr lang="en-US" sz="4000" dirty="0">
                <a:solidFill>
                  <a:schemeClr val="tx1"/>
                </a:solidFill>
                <a:latin typeface="Brush Script MT" pitchFamily="66" charset="0"/>
                <a:cs typeface="David Transparent" pitchFamily="2" charset="-79"/>
              </a:rPr>
              <a:t>:</a:t>
            </a:r>
            <a:endParaRPr lang="en-US" b="1" dirty="0">
              <a:solidFill>
                <a:srgbClr val="C00000"/>
              </a:solidFill>
              <a:latin typeface="Copperplate Gothic Light" pitchFamily="34" charset="0"/>
              <a:cs typeface="David Transparent" pitchFamily="2" charset="-79"/>
            </a:endParaRPr>
          </a:p>
          <a:p>
            <a:r>
              <a:rPr lang="en-US" b="1" dirty="0">
                <a:solidFill>
                  <a:srgbClr val="C00000"/>
                </a:solidFill>
                <a:latin typeface="Copperplate Gothic Light" pitchFamily="34" charset="0"/>
                <a:cs typeface="David Transparent" pitchFamily="2" charset="-79"/>
              </a:rPr>
              <a:t>		       J B VALA</a:t>
            </a:r>
          </a:p>
          <a:p>
            <a:endParaRPr lang="en-US" sz="2400" dirty="0">
              <a:solidFill>
                <a:schemeClr val="tx2">
                  <a:lumMod val="75000"/>
                </a:schemeClr>
              </a:solidFill>
              <a:latin typeface="Calisto MT" pitchFamily="18" charset="0"/>
              <a:cs typeface="David Transparent" pitchFamily="2" charset="-79"/>
            </a:endParaRPr>
          </a:p>
          <a:p>
            <a:r>
              <a:rPr lang="en-US" sz="2400" dirty="0">
                <a:solidFill>
                  <a:schemeClr val="tx2">
                    <a:lumMod val="75000"/>
                  </a:schemeClr>
                </a:solidFill>
                <a:latin typeface="Calisto MT" pitchFamily="18" charset="0"/>
                <a:cs typeface="David Transparent" pitchFamily="2" charset="-79"/>
              </a:rPr>
              <a:t>Computer Engineering Department, AVPTI, RAJKOT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17"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4" end="4"/>
                                            </p:txEl>
                                          </p:spTgt>
                                        </p:tgtEl>
                                        <p:attrNameLst>
                                          <p:attrName>fill.type</p:attrName>
                                        </p:attrNameLst>
                                      </p:cBhvr>
                                      <p:to>
                                        <p:strVal val="solid"/>
                                      </p:to>
                                    </p:set>
                                  </p:childTnLst>
                                </p:cTn>
                              </p:par>
                              <p:par>
                                <p:cTn id="20" presetID="2" presetClass="entr" presetSubtype="4" fill="hold" grpId="0" nodeType="withEffect">
                                  <p:stCondLst>
                                    <p:cond delay="0"/>
                                  </p:stCondLst>
                                  <p:iterate type="wd">
                                    <p:tmPct val="20000"/>
                                  </p:iterate>
                                  <p:childTnLst>
                                    <p:set>
                                      <p:cBhvr>
                                        <p:cTn id="21" dur="1" fill="hold">
                                          <p:stCondLst>
                                            <p:cond delay="0"/>
                                          </p:stCondLst>
                                        </p:cTn>
                                        <p:tgtEl>
                                          <p:spTgt spid="2"/>
                                        </p:tgtEl>
                                        <p:attrNameLst>
                                          <p:attrName>style.visibility</p:attrName>
                                        </p:attrNameLst>
                                      </p:cBhvr>
                                      <p:to>
                                        <p:strVal val="visible"/>
                                      </p:to>
                                    </p:set>
                                    <p:anim calcmode="lin" valueType="num">
                                      <p:cBhvr additive="base">
                                        <p:cTn id="22" dur="2000" fill="hold"/>
                                        <p:tgtEl>
                                          <p:spTgt spid="2"/>
                                        </p:tgtEl>
                                        <p:attrNameLst>
                                          <p:attrName>ppt_x</p:attrName>
                                        </p:attrNameLst>
                                      </p:cBhvr>
                                      <p:tavLst>
                                        <p:tav tm="0">
                                          <p:val>
                                            <p:strVal val="#ppt_x"/>
                                          </p:val>
                                        </p:tav>
                                        <p:tav tm="100000">
                                          <p:val>
                                            <p:strVal val="#ppt_x"/>
                                          </p:val>
                                        </p:tav>
                                      </p:tavLst>
                                    </p:anim>
                                    <p:anim calcmode="lin" valueType="num">
                                      <p:cBhvr additive="base">
                                        <p:cTn id="23"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1972" name="Shape"/>
          <p:cNvSpPr/>
          <p:nvPr/>
        </p:nvSpPr>
        <p:spPr>
          <a:xfrm>
            <a:off x="2971800" y="2957512"/>
            <a:ext cx="2643188" cy="78581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56796" dir="3806097" rotWithShape="0">
              <a:srgbClr val="5F5F5F">
                <a:alpha val="74996"/>
              </a:srgbClr>
            </a:outerShdw>
          </a:effectLst>
        </p:spPr>
        <p:txBody>
          <a:bodyPr lIns="30795" tIns="30795" rIns="30795" bIns="30795" anchor="ctr"/>
          <a:lstStyle/>
          <a:p>
            <a:pPr algn="l"/>
            <a:endParaRPr sz="1350"/>
          </a:p>
        </p:txBody>
      </p:sp>
      <p:sp>
        <p:nvSpPr>
          <p:cNvPr id="1973" name="Shape"/>
          <p:cNvSpPr/>
          <p:nvPr/>
        </p:nvSpPr>
        <p:spPr>
          <a:xfrm>
            <a:off x="2971800" y="2176462"/>
            <a:ext cx="2671763" cy="78581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74" name="Telnet, TFTP, FTP NFS, SMTP, LPD,…"/>
          <p:cNvSpPr txBox="1"/>
          <p:nvPr/>
        </p:nvSpPr>
        <p:spPr>
          <a:xfrm>
            <a:off x="5838825" y="2284012"/>
            <a:ext cx="1538288" cy="757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nSpc>
                <a:spcPct val="95000"/>
              </a:lnSpc>
              <a:spcBef>
                <a:spcPts val="375"/>
              </a:spcBef>
              <a:defRPr sz="1400" b="1"/>
            </a:pPr>
            <a:r>
              <a:rPr sz="1050"/>
              <a:t>Telnet, TFTP, FTP NFS, SMTP, LPD, </a:t>
            </a:r>
          </a:p>
          <a:p>
            <a:pPr>
              <a:lnSpc>
                <a:spcPct val="95000"/>
              </a:lnSpc>
              <a:spcBef>
                <a:spcPts val="375"/>
              </a:spcBef>
              <a:defRPr sz="1400" b="1"/>
            </a:pPr>
            <a:r>
              <a:rPr sz="1050"/>
              <a:t>X WINDOW, SNMP, DNS, DHCP/BootP</a:t>
            </a:r>
          </a:p>
        </p:txBody>
      </p:sp>
      <p:sp>
        <p:nvSpPr>
          <p:cNvPr id="1975" name="PICT, TIFF, JPEG, MIDI, MPEG, QUICK TIME, RTF"/>
          <p:cNvSpPr txBox="1"/>
          <p:nvPr/>
        </p:nvSpPr>
        <p:spPr>
          <a:xfrm>
            <a:off x="5838825" y="3067832"/>
            <a:ext cx="1100138" cy="57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1400" b="1"/>
            </a:lvl1pPr>
          </a:lstStyle>
          <a:p>
            <a:r>
              <a:rPr sz="1050"/>
              <a:t>PICT, TIFF, JPEG, MIDI, MPEG, QUICK TIME, RTF</a:t>
            </a:r>
          </a:p>
        </p:txBody>
      </p:sp>
      <p:sp>
        <p:nvSpPr>
          <p:cNvPr id="1976" name="User Interface.…"/>
          <p:cNvSpPr txBox="1"/>
          <p:nvPr/>
        </p:nvSpPr>
        <p:spPr>
          <a:xfrm>
            <a:off x="3038475" y="2224422"/>
            <a:ext cx="2262188" cy="68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nSpc>
                <a:spcPct val="95000"/>
              </a:lnSpc>
              <a:spcBef>
                <a:spcPts val="450"/>
              </a:spcBef>
              <a:defRPr sz="1600" b="1"/>
            </a:pPr>
            <a:r>
              <a:rPr sz="1200"/>
              <a:t>User Interface.</a:t>
            </a:r>
          </a:p>
          <a:p>
            <a:pPr>
              <a:lnSpc>
                <a:spcPct val="95000"/>
              </a:lnSpc>
              <a:spcBef>
                <a:spcPts val="450"/>
              </a:spcBef>
              <a:defRPr sz="1600" b="1"/>
            </a:pPr>
            <a:r>
              <a:rPr sz="1200"/>
              <a:t>(File,print,message,database,and application services)</a:t>
            </a:r>
          </a:p>
        </p:txBody>
      </p:sp>
      <p:sp>
        <p:nvSpPr>
          <p:cNvPr id="1977" name="How data is presented…"/>
          <p:cNvSpPr txBox="1"/>
          <p:nvPr/>
        </p:nvSpPr>
        <p:spPr>
          <a:xfrm>
            <a:off x="3038475" y="2998718"/>
            <a:ext cx="2257425" cy="858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marL="85725" indent="-85725">
              <a:lnSpc>
                <a:spcPct val="95000"/>
              </a:lnSpc>
              <a:spcBef>
                <a:spcPts val="450"/>
              </a:spcBef>
              <a:buClr>
                <a:srgbClr val="AFBF39"/>
              </a:buClr>
              <a:buSzPct val="100000"/>
              <a:buFont typeface="Arial"/>
              <a:buChar char="•"/>
              <a:defRPr sz="1600" b="1"/>
            </a:pPr>
            <a:r>
              <a:rPr sz="1200"/>
              <a:t>How data is presented</a:t>
            </a:r>
          </a:p>
          <a:p>
            <a:pPr marL="85725" indent="-85725">
              <a:lnSpc>
                <a:spcPct val="95000"/>
              </a:lnSpc>
              <a:spcBef>
                <a:spcPts val="450"/>
              </a:spcBef>
              <a:buClr>
                <a:srgbClr val="AFBF39"/>
              </a:buClr>
              <a:buSzPct val="100000"/>
              <a:buFont typeface="Arial"/>
              <a:buChar char="•"/>
              <a:defRPr sz="1600" b="1"/>
            </a:pPr>
            <a:r>
              <a:rPr sz="1200"/>
              <a:t>such as data encryption,  compression, translation services</a:t>
            </a:r>
          </a:p>
        </p:txBody>
      </p:sp>
      <p:sp>
        <p:nvSpPr>
          <p:cNvPr id="1978" name="Examples"/>
          <p:cNvSpPr txBox="1"/>
          <p:nvPr/>
        </p:nvSpPr>
        <p:spPr>
          <a:xfrm>
            <a:off x="5838825" y="1952968"/>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1979" name="Rectangle"/>
          <p:cNvSpPr/>
          <p:nvPr/>
        </p:nvSpPr>
        <p:spPr>
          <a:xfrm>
            <a:off x="1665684" y="2188370"/>
            <a:ext cx="1363266" cy="783431"/>
          </a:xfrm>
          <a:prstGeom prst="rect">
            <a:avLst/>
          </a:prstGeom>
          <a:solidFill>
            <a:srgbClr val="99CC00"/>
          </a:solidFill>
          <a:ln w="28575">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80" name="Rectangle"/>
          <p:cNvSpPr/>
          <p:nvPr/>
        </p:nvSpPr>
        <p:spPr>
          <a:xfrm>
            <a:off x="1665684" y="2969420"/>
            <a:ext cx="1363266" cy="783431"/>
          </a:xfrm>
          <a:prstGeom prst="rect">
            <a:avLst/>
          </a:prstGeom>
          <a:solidFill>
            <a:srgbClr val="99CC00"/>
          </a:solidFill>
          <a:ln w="28575">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81" name="Presentation"/>
          <p:cNvSpPr txBox="1"/>
          <p:nvPr/>
        </p:nvSpPr>
        <p:spPr>
          <a:xfrm>
            <a:off x="1763316" y="3195637"/>
            <a:ext cx="982575"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Presentation</a:t>
            </a:r>
          </a:p>
        </p:txBody>
      </p:sp>
      <p:sp>
        <p:nvSpPr>
          <p:cNvPr id="1982" name="Application"/>
          <p:cNvSpPr txBox="1"/>
          <p:nvPr/>
        </p:nvSpPr>
        <p:spPr>
          <a:xfrm>
            <a:off x="1815703" y="2433637"/>
            <a:ext cx="888959"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Application</a:t>
            </a:r>
          </a:p>
        </p:txBody>
      </p:sp>
      <p:sp>
        <p:nvSpPr>
          <p:cNvPr id="1983" name="Role of Application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rPr dirty="0"/>
              <a:t>Role of </a:t>
            </a:r>
            <a:r>
              <a:rPr lang="en-IN" dirty="0"/>
              <a:t>Application</a:t>
            </a:r>
            <a:r>
              <a:rPr dirty="0"/>
              <a:t> Layers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1988" name="Shape"/>
          <p:cNvSpPr/>
          <p:nvPr/>
        </p:nvSpPr>
        <p:spPr>
          <a:xfrm>
            <a:off x="2971800" y="2957512"/>
            <a:ext cx="2862263" cy="78581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89" name="Shape"/>
          <p:cNvSpPr/>
          <p:nvPr/>
        </p:nvSpPr>
        <p:spPr>
          <a:xfrm>
            <a:off x="2971800" y="2176462"/>
            <a:ext cx="2881313" cy="78581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90" name="Line"/>
          <p:cNvSpPr/>
          <p:nvPr/>
        </p:nvSpPr>
        <p:spPr>
          <a:xfrm>
            <a:off x="1701403" y="4348163"/>
            <a:ext cx="1368029" cy="0"/>
          </a:xfrm>
          <a:prstGeom prst="line">
            <a:avLst/>
          </a:prstGeom>
          <a:ln w="28575">
            <a:solidFill>
              <a:srgbClr val="000000"/>
            </a:solidFill>
          </a:ln>
        </p:spPr>
        <p:txBody>
          <a:bodyPr lIns="34289" rIns="34289"/>
          <a:lstStyle/>
          <a:p>
            <a:pPr algn="l"/>
            <a:endParaRPr sz="1350"/>
          </a:p>
        </p:txBody>
      </p:sp>
      <p:sp>
        <p:nvSpPr>
          <p:cNvPr id="1991" name="PICT, TIFF, JPEG, MIDI, MPEG, QUICK TIME, RTF"/>
          <p:cNvSpPr txBox="1"/>
          <p:nvPr/>
        </p:nvSpPr>
        <p:spPr>
          <a:xfrm>
            <a:off x="5838825" y="3067832"/>
            <a:ext cx="1300163" cy="57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1400" b="1"/>
            </a:lvl1pPr>
          </a:lstStyle>
          <a:p>
            <a:r>
              <a:rPr sz="1050"/>
              <a:t>PICT, TIFF, JPEG, MIDI, MPEG, QUICK TIME, RTF</a:t>
            </a:r>
          </a:p>
        </p:txBody>
      </p:sp>
      <p:sp>
        <p:nvSpPr>
          <p:cNvPr id="1992" name="Line"/>
          <p:cNvSpPr/>
          <p:nvPr/>
        </p:nvSpPr>
        <p:spPr>
          <a:xfrm>
            <a:off x="1676400" y="4364831"/>
            <a:ext cx="1368029" cy="1191"/>
          </a:xfrm>
          <a:prstGeom prst="line">
            <a:avLst/>
          </a:prstGeom>
          <a:ln w="28575">
            <a:solidFill>
              <a:srgbClr val="000000"/>
            </a:solidFill>
          </a:ln>
        </p:spPr>
        <p:txBody>
          <a:bodyPr lIns="34289" rIns="34289"/>
          <a:lstStyle/>
          <a:p>
            <a:pPr algn="l"/>
            <a:endParaRPr sz="1350"/>
          </a:p>
        </p:txBody>
      </p:sp>
      <p:sp>
        <p:nvSpPr>
          <p:cNvPr id="1993" name="Shape"/>
          <p:cNvSpPr/>
          <p:nvPr/>
        </p:nvSpPr>
        <p:spPr>
          <a:xfrm>
            <a:off x="3028950" y="3733800"/>
            <a:ext cx="2852738" cy="79533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1994" name="Keeping different applications’…"/>
          <p:cNvSpPr txBox="1"/>
          <p:nvPr/>
        </p:nvSpPr>
        <p:spPr>
          <a:xfrm>
            <a:off x="3038475" y="3748080"/>
            <a:ext cx="21478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b="1"/>
            </a:pPr>
            <a:r>
              <a:rPr sz="1350"/>
              <a:t>Keeping different applications’ </a:t>
            </a:r>
          </a:p>
          <a:p>
            <a:pPr algn="l">
              <a:defRPr b="1"/>
            </a:pPr>
            <a:r>
              <a:rPr sz="1350"/>
              <a:t>data separate</a:t>
            </a:r>
          </a:p>
        </p:txBody>
      </p:sp>
      <p:sp>
        <p:nvSpPr>
          <p:cNvPr id="1995" name="User Interface.…"/>
          <p:cNvSpPr txBox="1"/>
          <p:nvPr/>
        </p:nvSpPr>
        <p:spPr>
          <a:xfrm>
            <a:off x="3038475" y="2187361"/>
            <a:ext cx="2405063" cy="7485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nSpc>
                <a:spcPct val="95000"/>
              </a:lnSpc>
              <a:spcBef>
                <a:spcPts val="525"/>
              </a:spcBef>
              <a:defRPr b="1"/>
            </a:pPr>
            <a:r>
              <a:rPr sz="1350"/>
              <a:t>User Interface.</a:t>
            </a:r>
          </a:p>
          <a:p>
            <a:pPr>
              <a:lnSpc>
                <a:spcPct val="95000"/>
              </a:lnSpc>
              <a:spcBef>
                <a:spcPts val="525"/>
              </a:spcBef>
              <a:defRPr b="1"/>
            </a:pPr>
            <a:r>
              <a:rPr sz="1350"/>
              <a:t>(File,print,message,database,and application services)</a:t>
            </a:r>
          </a:p>
        </p:txBody>
      </p:sp>
      <p:sp>
        <p:nvSpPr>
          <p:cNvPr id="1996" name="How data is presented…"/>
          <p:cNvSpPr txBox="1"/>
          <p:nvPr/>
        </p:nvSpPr>
        <p:spPr>
          <a:xfrm>
            <a:off x="2974521" y="3004971"/>
            <a:ext cx="2466975" cy="68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marL="85725" indent="-85725">
              <a:lnSpc>
                <a:spcPct val="95000"/>
              </a:lnSpc>
              <a:spcBef>
                <a:spcPts val="450"/>
              </a:spcBef>
              <a:buClr>
                <a:srgbClr val="AFBF39"/>
              </a:buClr>
              <a:buSzPct val="100000"/>
              <a:buFont typeface="Arial"/>
              <a:buChar char="•"/>
              <a:defRPr sz="1600" b="1"/>
            </a:pPr>
            <a:r>
              <a:rPr sz="1200" dirty="0"/>
              <a:t> How data is presented</a:t>
            </a:r>
          </a:p>
          <a:p>
            <a:pPr marL="85725" indent="-85725">
              <a:lnSpc>
                <a:spcPct val="95000"/>
              </a:lnSpc>
              <a:spcBef>
                <a:spcPts val="450"/>
              </a:spcBef>
              <a:buClr>
                <a:srgbClr val="AFBF39"/>
              </a:buClr>
              <a:buSzPct val="100000"/>
              <a:buFont typeface="Arial"/>
              <a:buChar char="•"/>
              <a:defRPr sz="1600" b="1"/>
            </a:pPr>
            <a:r>
              <a:rPr sz="1200" dirty="0"/>
              <a:t> (such as data encryption,    compression, translation services)</a:t>
            </a:r>
          </a:p>
        </p:txBody>
      </p:sp>
      <p:sp>
        <p:nvSpPr>
          <p:cNvPr id="1997" name="NFS, SQL, RPC, X WINDOWS, ASP, DNA SCP"/>
          <p:cNvSpPr txBox="1"/>
          <p:nvPr/>
        </p:nvSpPr>
        <p:spPr>
          <a:xfrm>
            <a:off x="5943600" y="3869681"/>
            <a:ext cx="193952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1600" b="1">
                <a:solidFill>
                  <a:schemeClr val="accent2"/>
                </a:solidFill>
              </a:defRPr>
            </a:lvl1pPr>
          </a:lstStyle>
          <a:p>
            <a:r>
              <a:rPr sz="1200"/>
              <a:t>NFS, SQL, RPC, X WINDOWS, ASP, DNA SCP</a:t>
            </a:r>
          </a:p>
        </p:txBody>
      </p:sp>
      <p:sp>
        <p:nvSpPr>
          <p:cNvPr id="1998" name="Examples"/>
          <p:cNvSpPr txBox="1"/>
          <p:nvPr/>
        </p:nvSpPr>
        <p:spPr>
          <a:xfrm>
            <a:off x="5838825" y="1952968"/>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1999" name="Rectangle"/>
          <p:cNvSpPr/>
          <p:nvPr/>
        </p:nvSpPr>
        <p:spPr>
          <a:xfrm>
            <a:off x="1665684" y="2188370"/>
            <a:ext cx="1363266" cy="783431"/>
          </a:xfrm>
          <a:prstGeom prst="rect">
            <a:avLst/>
          </a:prstGeom>
          <a:solidFill>
            <a:srgbClr val="99CC00"/>
          </a:solidFill>
          <a:ln w="28575">
            <a:solidFill>
              <a:srgbClr val="000000"/>
            </a:solidFill>
          </a:ln>
          <a:effectLst>
            <a:outerShdw blurRad="63500" dist="28398" dir="3806097" rotWithShape="0">
              <a:srgbClr val="5F5F5F">
                <a:alpha val="74996"/>
              </a:srgbClr>
            </a:outerShdw>
          </a:effectLst>
        </p:spPr>
        <p:txBody>
          <a:bodyPr lIns="30795" tIns="30795" rIns="30795" bIns="30795" anchor="ctr"/>
          <a:lstStyle/>
          <a:p>
            <a:pPr algn="l"/>
            <a:endParaRPr sz="1350"/>
          </a:p>
        </p:txBody>
      </p:sp>
      <p:sp>
        <p:nvSpPr>
          <p:cNvPr id="2000" name="Rectangle"/>
          <p:cNvSpPr/>
          <p:nvPr/>
        </p:nvSpPr>
        <p:spPr>
          <a:xfrm>
            <a:off x="1665684" y="2969420"/>
            <a:ext cx="1363266" cy="783431"/>
          </a:xfrm>
          <a:prstGeom prst="rect">
            <a:avLst/>
          </a:prstGeom>
          <a:solidFill>
            <a:srgbClr val="99CC00"/>
          </a:solidFill>
          <a:ln w="28575">
            <a:solidFill>
              <a:srgbClr val="000000"/>
            </a:solidFill>
          </a:ln>
          <a:effectLst>
            <a:outerShdw blurRad="63500" dist="28398" dir="3806097" rotWithShape="0">
              <a:srgbClr val="5F5F5F">
                <a:alpha val="74996"/>
              </a:srgbClr>
            </a:outerShdw>
          </a:effectLst>
        </p:spPr>
        <p:txBody>
          <a:bodyPr lIns="30795" tIns="30795" rIns="30795" bIns="30795" anchor="ctr"/>
          <a:lstStyle/>
          <a:p>
            <a:pPr algn="l"/>
            <a:endParaRPr sz="1350"/>
          </a:p>
        </p:txBody>
      </p:sp>
      <p:sp>
        <p:nvSpPr>
          <p:cNvPr id="2001" name="Rectangle"/>
          <p:cNvSpPr/>
          <p:nvPr/>
        </p:nvSpPr>
        <p:spPr>
          <a:xfrm>
            <a:off x="1665684" y="3745708"/>
            <a:ext cx="1363266" cy="783431"/>
          </a:xfrm>
          <a:prstGeom prst="rect">
            <a:avLst/>
          </a:prstGeom>
          <a:solidFill>
            <a:srgbClr val="99CC00"/>
          </a:solidFill>
          <a:ln w="28575">
            <a:solidFill>
              <a:srgbClr val="000000"/>
            </a:solidFill>
          </a:ln>
          <a:effectLst>
            <a:outerShdw blurRad="63500" dist="17960" dir="2700000" rotWithShape="0">
              <a:srgbClr val="000000">
                <a:alpha val="74996"/>
              </a:srgbClr>
            </a:outerShdw>
          </a:effectLst>
        </p:spPr>
        <p:txBody>
          <a:bodyPr lIns="30795" tIns="30795" rIns="30795" bIns="30795" anchor="ctr"/>
          <a:lstStyle/>
          <a:p>
            <a:pPr algn="l"/>
            <a:endParaRPr sz="1350"/>
          </a:p>
        </p:txBody>
      </p:sp>
      <p:sp>
        <p:nvSpPr>
          <p:cNvPr id="2002" name="Session"/>
          <p:cNvSpPr txBox="1"/>
          <p:nvPr/>
        </p:nvSpPr>
        <p:spPr>
          <a:xfrm>
            <a:off x="1953817" y="3952875"/>
            <a:ext cx="79533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b="1"/>
            </a:lvl1pPr>
          </a:lstStyle>
          <a:p>
            <a:r>
              <a:rPr sz="1350"/>
              <a:t>Session</a:t>
            </a:r>
          </a:p>
        </p:txBody>
      </p:sp>
      <p:sp>
        <p:nvSpPr>
          <p:cNvPr id="2003" name="Presentation"/>
          <p:cNvSpPr txBox="1"/>
          <p:nvPr/>
        </p:nvSpPr>
        <p:spPr>
          <a:xfrm>
            <a:off x="1763316" y="3195637"/>
            <a:ext cx="982575"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Presentation</a:t>
            </a:r>
          </a:p>
        </p:txBody>
      </p:sp>
      <p:sp>
        <p:nvSpPr>
          <p:cNvPr id="2004" name="Application"/>
          <p:cNvSpPr txBox="1"/>
          <p:nvPr/>
        </p:nvSpPr>
        <p:spPr>
          <a:xfrm>
            <a:off x="1815703" y="2433637"/>
            <a:ext cx="888959"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Application</a:t>
            </a:r>
          </a:p>
        </p:txBody>
      </p:sp>
      <p:sp>
        <p:nvSpPr>
          <p:cNvPr id="2005" name="Role of Application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rPr dirty="0"/>
              <a:t>Role of Application Layers</a:t>
            </a:r>
          </a:p>
        </p:txBody>
      </p:sp>
      <p:sp>
        <p:nvSpPr>
          <p:cNvPr id="2006" name="Telnet, TFTP, FTP NFS, SMTP, LPD,…"/>
          <p:cNvSpPr txBox="1"/>
          <p:nvPr/>
        </p:nvSpPr>
        <p:spPr>
          <a:xfrm>
            <a:off x="5829300" y="2209800"/>
            <a:ext cx="1638300" cy="727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795" tIns="30795" rIns="30795" bIns="30795">
            <a:spAutoFit/>
          </a:bodyPr>
          <a:lstStyle/>
          <a:p>
            <a:pPr defTabSz="610790">
              <a:lnSpc>
                <a:spcPct val="95000"/>
              </a:lnSpc>
              <a:spcBef>
                <a:spcPts val="375"/>
              </a:spcBef>
              <a:defRPr sz="1400" b="1">
                <a:solidFill>
                  <a:schemeClr val="accent2"/>
                </a:solidFill>
              </a:defRPr>
            </a:pPr>
            <a:r>
              <a:rPr sz="1050"/>
              <a:t>Telnet, TFTP, FTP NFS, SMTP, LPD, </a:t>
            </a:r>
          </a:p>
          <a:p>
            <a:pPr defTabSz="610790">
              <a:lnSpc>
                <a:spcPct val="95000"/>
              </a:lnSpc>
              <a:spcBef>
                <a:spcPts val="375"/>
              </a:spcBef>
              <a:defRPr sz="1400" b="1">
                <a:solidFill>
                  <a:schemeClr val="accent2"/>
                </a:solidFill>
              </a:defRPr>
            </a:pPr>
            <a:r>
              <a:rPr sz="1050"/>
              <a:t>X WINDOW, SNMP, DNS, DHCP/BootP</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grpSp>
        <p:nvGrpSpPr>
          <p:cNvPr id="2014" name="Group"/>
          <p:cNvGrpSpPr/>
          <p:nvPr/>
        </p:nvGrpSpPr>
        <p:grpSpPr>
          <a:xfrm>
            <a:off x="3033712" y="2183608"/>
            <a:ext cx="2671763" cy="2345531"/>
            <a:chOff x="0" y="0"/>
            <a:chExt cx="3562350" cy="3127374"/>
          </a:xfrm>
        </p:grpSpPr>
        <p:sp>
          <p:nvSpPr>
            <p:cNvPr id="2011" name="Shape"/>
            <p:cNvSpPr/>
            <p:nvPr/>
          </p:nvSpPr>
          <p:spPr>
            <a:xfrm>
              <a:off x="0" y="0"/>
              <a:ext cx="3562350" cy="1044622"/>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flip="none" rotWithShape="1">
              <a:gsLst>
                <a:gs pos="0">
                  <a:srgbClr val="99CC00"/>
                </a:gs>
                <a:gs pos="100000">
                  <a:srgbClr val="475E00"/>
                </a:gs>
              </a:gsLst>
              <a:lin ang="0" scaled="0"/>
            </a:gradFill>
            <a:ln w="28575" cap="flat">
              <a:solidFill>
                <a:srgbClr val="000000"/>
              </a:solidFill>
              <a:prstDash val="solid"/>
              <a:round/>
            </a:ln>
            <a:effectLst>
              <a:outerShdw blurRad="63500" dist="35921" dir="2700000" rotWithShape="0">
                <a:srgbClr val="5F5F5F">
                  <a:alpha val="74996"/>
                </a:srgbClr>
              </a:outerShdw>
            </a:effectLst>
          </p:spPr>
          <p:txBody>
            <a:bodyPr wrap="square" lIns="30795" tIns="30795" rIns="30795" bIns="30795" numCol="1" anchor="ctr">
              <a:noAutofit/>
            </a:bodyPr>
            <a:lstStyle/>
            <a:p>
              <a:pPr algn="l"/>
              <a:endParaRPr sz="1350"/>
            </a:p>
          </p:txBody>
        </p:sp>
        <p:sp>
          <p:nvSpPr>
            <p:cNvPr id="2012" name="Shape"/>
            <p:cNvSpPr/>
            <p:nvPr/>
          </p:nvSpPr>
          <p:spPr>
            <a:xfrm>
              <a:off x="0" y="1041376"/>
              <a:ext cx="3562350" cy="1044622"/>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flip="none" rotWithShape="1">
              <a:gsLst>
                <a:gs pos="0">
                  <a:srgbClr val="99CC00"/>
                </a:gs>
                <a:gs pos="100000">
                  <a:srgbClr val="475E00"/>
                </a:gs>
              </a:gsLst>
              <a:lin ang="0" scaled="0"/>
            </a:gradFill>
            <a:ln w="28575" cap="flat">
              <a:solidFill>
                <a:srgbClr val="000000"/>
              </a:solidFill>
              <a:prstDash val="solid"/>
              <a:round/>
            </a:ln>
            <a:effectLst>
              <a:outerShdw blurRad="63500" dist="35921" dir="2700000" rotWithShape="0">
                <a:srgbClr val="5F5F5F">
                  <a:alpha val="74996"/>
                </a:srgbClr>
              </a:outerShdw>
            </a:effectLst>
          </p:spPr>
          <p:txBody>
            <a:bodyPr wrap="square" lIns="30795" tIns="30795" rIns="30795" bIns="30795" numCol="1" anchor="ctr">
              <a:noAutofit/>
            </a:bodyPr>
            <a:lstStyle/>
            <a:p>
              <a:pPr algn="l"/>
              <a:endParaRPr sz="1350"/>
            </a:p>
          </p:txBody>
        </p:sp>
        <p:sp>
          <p:nvSpPr>
            <p:cNvPr id="2013" name="Shape"/>
            <p:cNvSpPr/>
            <p:nvPr/>
          </p:nvSpPr>
          <p:spPr>
            <a:xfrm>
              <a:off x="0" y="2082753"/>
              <a:ext cx="3562350" cy="1044622"/>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flip="none" rotWithShape="1">
              <a:gsLst>
                <a:gs pos="0">
                  <a:srgbClr val="99CC00"/>
                </a:gs>
                <a:gs pos="100000">
                  <a:srgbClr val="475E00"/>
                </a:gs>
              </a:gsLst>
              <a:lin ang="0" scaled="0"/>
            </a:gradFill>
            <a:ln w="28575" cap="flat">
              <a:solidFill>
                <a:srgbClr val="000000"/>
              </a:solidFill>
              <a:prstDash val="solid"/>
              <a:round/>
            </a:ln>
            <a:effectLst>
              <a:outerShdw blurRad="63500" dist="35921" dir="2700000" rotWithShape="0">
                <a:srgbClr val="5F5F5F">
                  <a:alpha val="74996"/>
                </a:srgbClr>
              </a:outerShdw>
            </a:effectLst>
          </p:spPr>
          <p:txBody>
            <a:bodyPr wrap="square" lIns="30795" tIns="30795" rIns="30795" bIns="30795" numCol="1" anchor="ctr">
              <a:noAutofit/>
            </a:bodyPr>
            <a:lstStyle/>
            <a:p>
              <a:pPr algn="l"/>
              <a:endParaRPr sz="1350"/>
            </a:p>
          </p:txBody>
        </p:sp>
      </p:grpSp>
      <p:sp>
        <p:nvSpPr>
          <p:cNvPr id="2015" name="Line"/>
          <p:cNvSpPr/>
          <p:nvPr/>
        </p:nvSpPr>
        <p:spPr>
          <a:xfrm>
            <a:off x="1676400" y="4364831"/>
            <a:ext cx="1368029" cy="1191"/>
          </a:xfrm>
          <a:prstGeom prst="line">
            <a:avLst/>
          </a:prstGeom>
          <a:ln w="28575">
            <a:solidFill>
              <a:srgbClr val="000000"/>
            </a:solidFill>
          </a:ln>
        </p:spPr>
        <p:txBody>
          <a:bodyPr lIns="34289" rIns="34289"/>
          <a:lstStyle/>
          <a:p>
            <a:pPr algn="l"/>
            <a:endParaRPr sz="1350"/>
          </a:p>
        </p:txBody>
      </p:sp>
      <p:sp>
        <p:nvSpPr>
          <p:cNvPr id="2016" name="Keeping different applications’ data separate"/>
          <p:cNvSpPr txBox="1"/>
          <p:nvPr/>
        </p:nvSpPr>
        <p:spPr>
          <a:xfrm>
            <a:off x="3102769" y="3851956"/>
            <a:ext cx="2147888"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marL="114300" indent="-114300" algn="l">
              <a:buSzPct val="100000"/>
              <a:buChar char="•"/>
              <a:defRPr b="1"/>
            </a:lvl1pPr>
          </a:lstStyle>
          <a:p>
            <a:r>
              <a:rPr sz="1350"/>
              <a:t>Keeping different applications’ data separate</a:t>
            </a:r>
          </a:p>
        </p:txBody>
      </p:sp>
      <p:sp>
        <p:nvSpPr>
          <p:cNvPr id="2017" name="User Interface.…"/>
          <p:cNvSpPr txBox="1"/>
          <p:nvPr/>
        </p:nvSpPr>
        <p:spPr>
          <a:xfrm>
            <a:off x="3067049" y="2232438"/>
            <a:ext cx="2557463" cy="68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marL="85725" indent="-85725">
              <a:lnSpc>
                <a:spcPct val="95000"/>
              </a:lnSpc>
              <a:spcBef>
                <a:spcPts val="450"/>
              </a:spcBef>
              <a:defRPr sz="1600" b="1"/>
            </a:pPr>
            <a:r>
              <a:rPr sz="1200" dirty="0"/>
              <a:t>User Interface.</a:t>
            </a:r>
          </a:p>
          <a:p>
            <a:pPr marL="85725" indent="-85725">
              <a:lnSpc>
                <a:spcPct val="95000"/>
              </a:lnSpc>
              <a:spcBef>
                <a:spcPts val="450"/>
              </a:spcBef>
              <a:defRPr sz="1600" b="1"/>
            </a:pPr>
            <a:r>
              <a:rPr sz="1200" dirty="0"/>
              <a:t>(</a:t>
            </a:r>
            <a:r>
              <a:rPr sz="1200" dirty="0" err="1"/>
              <a:t>File,print,message,database,and</a:t>
            </a:r>
            <a:r>
              <a:rPr sz="1200" dirty="0"/>
              <a:t> application services)</a:t>
            </a:r>
          </a:p>
        </p:txBody>
      </p:sp>
      <p:sp>
        <p:nvSpPr>
          <p:cNvPr id="2018" name="How data is presented…"/>
          <p:cNvSpPr txBox="1"/>
          <p:nvPr/>
        </p:nvSpPr>
        <p:spPr>
          <a:xfrm>
            <a:off x="3102769" y="3023683"/>
            <a:ext cx="2486025"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marL="85725" indent="-85725">
              <a:buSzPct val="100000"/>
              <a:buChar char="•"/>
              <a:defRPr sz="1600" b="1"/>
            </a:pPr>
            <a:r>
              <a:rPr sz="1200"/>
              <a:t>How data is presented</a:t>
            </a:r>
          </a:p>
          <a:p>
            <a:pPr marL="85725" indent="-85725">
              <a:buSzPct val="100000"/>
              <a:buChar char="•"/>
              <a:defRPr sz="1600" b="1"/>
            </a:pPr>
            <a:r>
              <a:rPr sz="1200"/>
              <a:t>such as data encryption,  compression, translation services</a:t>
            </a:r>
          </a:p>
        </p:txBody>
      </p:sp>
      <p:sp>
        <p:nvSpPr>
          <p:cNvPr id="2019" name="Rectangle"/>
          <p:cNvSpPr/>
          <p:nvPr/>
        </p:nvSpPr>
        <p:spPr>
          <a:xfrm>
            <a:off x="1668065" y="4531520"/>
            <a:ext cx="1363266" cy="2690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20" name="Transport"/>
          <p:cNvSpPr txBox="1"/>
          <p:nvPr/>
        </p:nvSpPr>
        <p:spPr>
          <a:xfrm>
            <a:off x="1946672" y="4538663"/>
            <a:ext cx="615872"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400" b="1"/>
            </a:lvl1pPr>
          </a:lstStyle>
          <a:p>
            <a:r>
              <a:rPr sz="1050"/>
              <a:t>Transport</a:t>
            </a:r>
          </a:p>
        </p:txBody>
      </p:sp>
      <p:sp>
        <p:nvSpPr>
          <p:cNvPr id="2021" name="Rectangle"/>
          <p:cNvSpPr/>
          <p:nvPr/>
        </p:nvSpPr>
        <p:spPr>
          <a:xfrm>
            <a:off x="1669256" y="4817270"/>
            <a:ext cx="1363266" cy="2690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22" name="Rectangle"/>
          <p:cNvSpPr/>
          <p:nvPr/>
        </p:nvSpPr>
        <p:spPr>
          <a:xfrm>
            <a:off x="1669256" y="5117308"/>
            <a:ext cx="1363266" cy="2690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23" name="Rectangle"/>
          <p:cNvSpPr/>
          <p:nvPr/>
        </p:nvSpPr>
        <p:spPr>
          <a:xfrm>
            <a:off x="1669256" y="5417345"/>
            <a:ext cx="1363266" cy="2690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24" name="Data-Link"/>
          <p:cNvSpPr txBox="1"/>
          <p:nvPr/>
        </p:nvSpPr>
        <p:spPr>
          <a:xfrm>
            <a:off x="1963341" y="5143501"/>
            <a:ext cx="631902"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400" b="1"/>
            </a:lvl1pPr>
          </a:lstStyle>
          <a:p>
            <a:r>
              <a:rPr sz="1050"/>
              <a:t>Data-Link </a:t>
            </a:r>
          </a:p>
        </p:txBody>
      </p:sp>
      <p:sp>
        <p:nvSpPr>
          <p:cNvPr id="2025" name="Network"/>
          <p:cNvSpPr txBox="1"/>
          <p:nvPr/>
        </p:nvSpPr>
        <p:spPr>
          <a:xfrm>
            <a:off x="1994297" y="4849416"/>
            <a:ext cx="55656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400" b="1"/>
            </a:lvl1pPr>
          </a:lstStyle>
          <a:p>
            <a:r>
              <a:rPr sz="1050"/>
              <a:t>Network</a:t>
            </a:r>
          </a:p>
        </p:txBody>
      </p:sp>
      <p:sp>
        <p:nvSpPr>
          <p:cNvPr id="2026" name="Physical"/>
          <p:cNvSpPr txBox="1"/>
          <p:nvPr/>
        </p:nvSpPr>
        <p:spPr>
          <a:xfrm>
            <a:off x="2010965" y="5438776"/>
            <a:ext cx="521295"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400" b="1"/>
            </a:lvl1pPr>
          </a:lstStyle>
          <a:p>
            <a:r>
              <a:rPr sz="1050"/>
              <a:t>Physical</a:t>
            </a:r>
          </a:p>
        </p:txBody>
      </p:sp>
      <p:sp>
        <p:nvSpPr>
          <p:cNvPr id="2027" name="Examples"/>
          <p:cNvSpPr txBox="1"/>
          <p:nvPr/>
        </p:nvSpPr>
        <p:spPr>
          <a:xfrm>
            <a:off x="6181725" y="1952968"/>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a:lvl1pPr>
          </a:lstStyle>
          <a:p>
            <a:r>
              <a:rPr sz="1500"/>
              <a:t>Examples</a:t>
            </a:r>
          </a:p>
        </p:txBody>
      </p:sp>
      <p:sp>
        <p:nvSpPr>
          <p:cNvPr id="2028" name="Rectangle"/>
          <p:cNvSpPr/>
          <p:nvPr/>
        </p:nvSpPr>
        <p:spPr>
          <a:xfrm>
            <a:off x="1665684" y="2183608"/>
            <a:ext cx="1363266" cy="783431"/>
          </a:xfrm>
          <a:prstGeom prst="rect">
            <a:avLst/>
          </a:prstGeom>
          <a:solidFill>
            <a:srgbClr val="99CC00"/>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29" name="Rectangle"/>
          <p:cNvSpPr/>
          <p:nvPr/>
        </p:nvSpPr>
        <p:spPr>
          <a:xfrm>
            <a:off x="1665684" y="2969420"/>
            <a:ext cx="1363266" cy="783431"/>
          </a:xfrm>
          <a:prstGeom prst="rect">
            <a:avLst/>
          </a:prstGeom>
          <a:solidFill>
            <a:srgbClr val="99CC00"/>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30" name="Rectangle"/>
          <p:cNvSpPr/>
          <p:nvPr/>
        </p:nvSpPr>
        <p:spPr>
          <a:xfrm>
            <a:off x="1665684" y="3745708"/>
            <a:ext cx="1363266" cy="783431"/>
          </a:xfrm>
          <a:prstGeom prst="rect">
            <a:avLst/>
          </a:prstGeom>
          <a:solidFill>
            <a:srgbClr val="99CC00"/>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031" name="Session"/>
          <p:cNvSpPr txBox="1"/>
          <p:nvPr/>
        </p:nvSpPr>
        <p:spPr>
          <a:xfrm>
            <a:off x="1953817" y="3952875"/>
            <a:ext cx="79533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b="1"/>
            </a:lvl1pPr>
          </a:lstStyle>
          <a:p>
            <a:r>
              <a:rPr sz="1350"/>
              <a:t>Session</a:t>
            </a:r>
          </a:p>
        </p:txBody>
      </p:sp>
      <p:sp>
        <p:nvSpPr>
          <p:cNvPr id="2032" name="Presentation"/>
          <p:cNvSpPr txBox="1"/>
          <p:nvPr/>
        </p:nvSpPr>
        <p:spPr>
          <a:xfrm>
            <a:off x="1763316" y="3195637"/>
            <a:ext cx="982575"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Presentation</a:t>
            </a:r>
          </a:p>
        </p:txBody>
      </p:sp>
      <p:sp>
        <p:nvSpPr>
          <p:cNvPr id="2033" name="Application"/>
          <p:cNvSpPr txBox="1"/>
          <p:nvPr/>
        </p:nvSpPr>
        <p:spPr>
          <a:xfrm>
            <a:off x="1815703" y="2433637"/>
            <a:ext cx="888959"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Application</a:t>
            </a:r>
          </a:p>
        </p:txBody>
      </p:sp>
      <p:sp>
        <p:nvSpPr>
          <p:cNvPr id="2034" name="Role of Application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rPr dirty="0"/>
              <a:t>Role of Application Layers</a:t>
            </a:r>
          </a:p>
        </p:txBody>
      </p:sp>
      <p:sp>
        <p:nvSpPr>
          <p:cNvPr id="2035" name="Line"/>
          <p:cNvSpPr/>
          <p:nvPr/>
        </p:nvSpPr>
        <p:spPr>
          <a:xfrm>
            <a:off x="1666875" y="2971800"/>
            <a:ext cx="6105525" cy="0"/>
          </a:xfrm>
          <a:prstGeom prst="line">
            <a:avLst/>
          </a:prstGeom>
          <a:ln w="38100">
            <a:solidFill>
              <a:srgbClr val="000000"/>
            </a:solidFill>
          </a:ln>
        </p:spPr>
        <p:txBody>
          <a:bodyPr lIns="34289" rIns="34289"/>
          <a:lstStyle/>
          <a:p>
            <a:pPr algn="l"/>
            <a:endParaRPr sz="1350"/>
          </a:p>
        </p:txBody>
      </p:sp>
      <p:sp>
        <p:nvSpPr>
          <p:cNvPr id="2036" name="Line"/>
          <p:cNvSpPr/>
          <p:nvPr/>
        </p:nvSpPr>
        <p:spPr>
          <a:xfrm>
            <a:off x="1666875" y="3752850"/>
            <a:ext cx="6105525" cy="0"/>
          </a:xfrm>
          <a:prstGeom prst="line">
            <a:avLst/>
          </a:prstGeom>
          <a:ln w="38100">
            <a:solidFill>
              <a:srgbClr val="000000"/>
            </a:solidFill>
          </a:ln>
        </p:spPr>
        <p:txBody>
          <a:bodyPr lIns="34289" rIns="34289"/>
          <a:lstStyle/>
          <a:p>
            <a:pPr algn="l"/>
            <a:endParaRPr sz="1350"/>
          </a:p>
        </p:txBody>
      </p:sp>
      <p:sp>
        <p:nvSpPr>
          <p:cNvPr id="2037" name="Telnet, TFTP, FTP NFS, SMTP, LPD,…"/>
          <p:cNvSpPr txBox="1"/>
          <p:nvPr/>
        </p:nvSpPr>
        <p:spPr>
          <a:xfrm>
            <a:off x="5829300" y="2219325"/>
            <a:ext cx="1638300" cy="7275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795" tIns="30795" rIns="30795" bIns="30795">
            <a:spAutoFit/>
          </a:bodyPr>
          <a:lstStyle/>
          <a:p>
            <a:pPr defTabSz="610790">
              <a:lnSpc>
                <a:spcPct val="95000"/>
              </a:lnSpc>
              <a:spcBef>
                <a:spcPts val="375"/>
              </a:spcBef>
              <a:defRPr sz="1400" b="1">
                <a:solidFill>
                  <a:schemeClr val="accent2"/>
                </a:solidFill>
              </a:defRPr>
            </a:pPr>
            <a:r>
              <a:rPr sz="1050"/>
              <a:t>Telnet, TFTP, FTP NFS, SMTP, LPD, </a:t>
            </a:r>
          </a:p>
          <a:p>
            <a:pPr defTabSz="610790">
              <a:lnSpc>
                <a:spcPct val="95000"/>
              </a:lnSpc>
              <a:spcBef>
                <a:spcPts val="375"/>
              </a:spcBef>
              <a:defRPr sz="1400" b="1">
                <a:solidFill>
                  <a:schemeClr val="accent2"/>
                </a:solidFill>
              </a:defRPr>
            </a:pPr>
            <a:r>
              <a:rPr sz="1050"/>
              <a:t>X WINDOW, SNMP, DNS, DHCP/BootP</a:t>
            </a:r>
          </a:p>
        </p:txBody>
      </p:sp>
      <p:sp>
        <p:nvSpPr>
          <p:cNvPr id="2038" name="PICT, TIFF, JPEG, MIDI, MPEG, QUICK TIME, RTF"/>
          <p:cNvSpPr txBox="1"/>
          <p:nvPr/>
        </p:nvSpPr>
        <p:spPr>
          <a:xfrm>
            <a:off x="5848350" y="3067832"/>
            <a:ext cx="1300163" cy="57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1400" b="1"/>
            </a:lvl1pPr>
          </a:lstStyle>
          <a:p>
            <a:r>
              <a:rPr sz="1050"/>
              <a:t>PICT, TIFF, JPEG, MIDI, MPEG, QUICK TIME, RTF</a:t>
            </a:r>
          </a:p>
        </p:txBody>
      </p:sp>
      <p:sp>
        <p:nvSpPr>
          <p:cNvPr id="2039" name="NFS, SQL, RPC, X WINDOWS, ASP, DNA SCP"/>
          <p:cNvSpPr txBox="1"/>
          <p:nvPr/>
        </p:nvSpPr>
        <p:spPr>
          <a:xfrm>
            <a:off x="5857875" y="3869681"/>
            <a:ext cx="193952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1600" b="1">
                <a:solidFill>
                  <a:schemeClr val="accent2"/>
                </a:solidFill>
              </a:defRPr>
            </a:lvl1pPr>
          </a:lstStyle>
          <a:p>
            <a:r>
              <a:rPr sz="1200"/>
              <a:t>NFS, SQL, RPC, X WINDOWS, ASP, DNA SCP</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2044" name="Role of Data Flow Layers"/>
          <p:cNvSpPr txBox="1">
            <a:spLocks noGrp="1"/>
          </p:cNvSpPr>
          <p:nvPr>
            <p:ph type="title" idx="4294967295"/>
          </p:nvPr>
        </p:nvSpPr>
        <p:spPr>
          <a:xfrm>
            <a:off x="1482328" y="1175146"/>
            <a:ext cx="6169820" cy="626270"/>
          </a:xfrm>
          <a:prstGeom prst="rect">
            <a:avLst/>
          </a:prstGeom>
          <a:effectLst>
            <a:outerShdw blurRad="63500" dist="38098" dir="2700000" rotWithShape="0">
              <a:srgbClr val="5F5F5F">
                <a:alpha val="74996"/>
              </a:srgbClr>
            </a:outerShdw>
          </a:effectLst>
        </p:spPr>
        <p:txBody>
          <a:bodyPr vert="horz" lIns="30956" tIns="30956" rIns="30956" bIns="30956" rtlCol="0" anchor="ctr">
            <a:normAutofit fontScale="90000"/>
          </a:bodyPr>
          <a:lstStyle/>
          <a:p>
            <a:r>
              <a:t>Role of Data Flow Layers</a:t>
            </a:r>
          </a:p>
        </p:txBody>
      </p:sp>
      <p:sp>
        <p:nvSpPr>
          <p:cNvPr id="2045" name="EIA/TIA-232 V.35"/>
          <p:cNvSpPr txBox="1"/>
          <p:nvPr/>
        </p:nvSpPr>
        <p:spPr>
          <a:xfrm>
            <a:off x="6624639" y="5185589"/>
            <a:ext cx="1031049"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p>
            <a:pPr algn="l">
              <a:defRPr sz="2000" b="1"/>
            </a:pPr>
            <a:r>
              <a:rPr sz="1500"/>
              <a:t>EIA/TIA-232</a:t>
            </a:r>
            <a:br>
              <a:rPr sz="1500"/>
            </a:br>
            <a:r>
              <a:rPr sz="1500"/>
              <a:t>V.35</a:t>
            </a:r>
          </a:p>
        </p:txBody>
      </p:sp>
      <p:sp>
        <p:nvSpPr>
          <p:cNvPr id="2046" name="Examples"/>
          <p:cNvSpPr txBox="1"/>
          <p:nvPr/>
        </p:nvSpPr>
        <p:spPr>
          <a:xfrm>
            <a:off x="6419850" y="2362543"/>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2047" name="Shape"/>
          <p:cNvSpPr/>
          <p:nvPr/>
        </p:nvSpPr>
        <p:spPr>
          <a:xfrm>
            <a:off x="2638424" y="5056585"/>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48" name="Rectangle"/>
          <p:cNvSpPr/>
          <p:nvPr/>
        </p:nvSpPr>
        <p:spPr>
          <a:xfrm>
            <a:off x="1518046" y="5054204"/>
            <a:ext cx="1120379" cy="704851"/>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49" name="Physical"/>
          <p:cNvSpPr txBox="1"/>
          <p:nvPr/>
        </p:nvSpPr>
        <p:spPr>
          <a:xfrm>
            <a:off x="1657350" y="5257800"/>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050" name="Move bits between devices…"/>
          <p:cNvSpPr txBox="1"/>
          <p:nvPr/>
        </p:nvSpPr>
        <p:spPr>
          <a:xfrm>
            <a:off x="2652714" y="5043488"/>
            <a:ext cx="3412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Move bits between devices</a:t>
            </a:r>
          </a:p>
          <a:p>
            <a:pPr marL="171450" indent="-171450">
              <a:buSzPct val="100000"/>
              <a:buChar char="•"/>
              <a:defRPr b="1"/>
            </a:pPr>
            <a:r>
              <a:rPr sz="1350"/>
              <a:t>Specifies voltage, wire speed, and </a:t>
            </a:r>
            <a:br>
              <a:rPr sz="1350"/>
            </a:br>
            <a:r>
              <a:rPr sz="1350"/>
              <a:t>pin-out cables</a:t>
            </a:r>
          </a:p>
        </p:txBody>
      </p:sp>
      <p:sp>
        <p:nvSpPr>
          <p:cNvPr id="2051" name="Line"/>
          <p:cNvSpPr/>
          <p:nvPr/>
        </p:nvSpPr>
        <p:spPr>
          <a:xfrm>
            <a:off x="1519238" y="5053013"/>
            <a:ext cx="6343650" cy="0"/>
          </a:xfrm>
          <a:prstGeom prst="line">
            <a:avLst/>
          </a:prstGeom>
          <a:ln w="38100">
            <a:solidFill>
              <a:srgbClr val="000000"/>
            </a:solidFill>
          </a:ln>
        </p:spPr>
        <p:txBody>
          <a:bodyPr lIns="34289" rIns="34289"/>
          <a:lstStyle/>
          <a:p>
            <a:pPr algn="l"/>
            <a:endParaRPr sz="1350"/>
          </a:p>
        </p:txBody>
      </p:sp>
      <p:sp>
        <p:nvSpPr>
          <p:cNvPr id="2052" name="Line"/>
          <p:cNvSpPr/>
          <p:nvPr/>
        </p:nvSpPr>
        <p:spPr>
          <a:xfrm>
            <a:off x="1519238" y="5776913"/>
            <a:ext cx="6343650" cy="0"/>
          </a:xfrm>
          <a:prstGeom prst="line">
            <a:avLst/>
          </a:prstGeom>
          <a:ln w="38100">
            <a:solidFill>
              <a:srgbClr val="000000"/>
            </a:solidFill>
          </a:ln>
        </p:spPr>
        <p:txBody>
          <a:bodyPr lIns="34289" rIns="34289"/>
          <a:lstStyle/>
          <a:p>
            <a:pPr algn="l"/>
            <a:endParaRPr sz="135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2058" name="802.3 / 802.2…"/>
          <p:cNvSpPr txBox="1"/>
          <p:nvPr/>
        </p:nvSpPr>
        <p:spPr>
          <a:xfrm>
            <a:off x="6624637" y="4370011"/>
            <a:ext cx="1376363"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802.3 / 802.2</a:t>
            </a:r>
          </a:p>
          <a:p>
            <a:pPr algn="l">
              <a:defRPr sz="2000" b="1"/>
            </a:pPr>
            <a:r>
              <a:rPr sz="1500"/>
              <a:t>HDLC</a:t>
            </a:r>
          </a:p>
        </p:txBody>
      </p:sp>
      <p:sp>
        <p:nvSpPr>
          <p:cNvPr id="2059" name="EIA/TIA-232 V.35"/>
          <p:cNvSpPr txBox="1"/>
          <p:nvPr/>
        </p:nvSpPr>
        <p:spPr>
          <a:xfrm>
            <a:off x="6624639" y="5185589"/>
            <a:ext cx="1031049"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p>
            <a:pPr algn="l">
              <a:defRPr sz="2000" b="1"/>
            </a:pPr>
            <a:r>
              <a:rPr sz="1500"/>
              <a:t>EIA/TIA-232</a:t>
            </a:r>
            <a:br>
              <a:rPr sz="1500"/>
            </a:br>
            <a:r>
              <a:rPr sz="1500"/>
              <a:t>V.35</a:t>
            </a:r>
          </a:p>
        </p:txBody>
      </p:sp>
      <p:sp>
        <p:nvSpPr>
          <p:cNvPr id="2060" name="Examples"/>
          <p:cNvSpPr txBox="1"/>
          <p:nvPr/>
        </p:nvSpPr>
        <p:spPr>
          <a:xfrm>
            <a:off x="6419850" y="2362543"/>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2061" name="Role of Data Flow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t>Role of Data Flow Layers</a:t>
            </a:r>
          </a:p>
        </p:txBody>
      </p:sp>
      <p:sp>
        <p:nvSpPr>
          <p:cNvPr id="2062" name="Shape"/>
          <p:cNvSpPr/>
          <p:nvPr/>
        </p:nvSpPr>
        <p:spPr>
          <a:xfrm>
            <a:off x="2638424" y="4183856"/>
            <a:ext cx="3924302" cy="87153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63" name="Shape"/>
          <p:cNvSpPr/>
          <p:nvPr/>
        </p:nvSpPr>
        <p:spPr>
          <a:xfrm>
            <a:off x="2638424" y="5056585"/>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64" name="Rectangle"/>
          <p:cNvSpPr/>
          <p:nvPr/>
        </p:nvSpPr>
        <p:spPr>
          <a:xfrm>
            <a:off x="1518046" y="4185047"/>
            <a:ext cx="1120379" cy="869157"/>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65" name="Data Link"/>
          <p:cNvSpPr txBox="1"/>
          <p:nvPr/>
        </p:nvSpPr>
        <p:spPr>
          <a:xfrm>
            <a:off x="1643063" y="4486275"/>
            <a:ext cx="736033"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 Link</a:t>
            </a:r>
          </a:p>
        </p:txBody>
      </p:sp>
      <p:sp>
        <p:nvSpPr>
          <p:cNvPr id="2066" name="Rectangle"/>
          <p:cNvSpPr/>
          <p:nvPr/>
        </p:nvSpPr>
        <p:spPr>
          <a:xfrm>
            <a:off x="1518046" y="5054204"/>
            <a:ext cx="1120379" cy="704851"/>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67" name="Physical"/>
          <p:cNvSpPr txBox="1"/>
          <p:nvPr/>
        </p:nvSpPr>
        <p:spPr>
          <a:xfrm>
            <a:off x="1657350" y="5257800"/>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068" name="Combines bits into bytes and  bytes into frames…"/>
          <p:cNvSpPr txBox="1"/>
          <p:nvPr/>
        </p:nvSpPr>
        <p:spPr>
          <a:xfrm>
            <a:off x="2652713" y="4157663"/>
            <a:ext cx="3314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Combines bits into bytes and </a:t>
            </a:r>
            <a:br>
              <a:rPr sz="1350"/>
            </a:br>
            <a:r>
              <a:rPr sz="1350"/>
              <a:t>bytes into frames</a:t>
            </a:r>
          </a:p>
          <a:p>
            <a:pPr marL="171450" indent="-171450">
              <a:buSzPct val="100000"/>
              <a:buChar char="•"/>
              <a:defRPr b="1"/>
            </a:pPr>
            <a:r>
              <a:rPr sz="1350"/>
              <a:t>Access to media using MAC address</a:t>
            </a:r>
          </a:p>
          <a:p>
            <a:pPr marL="171450" indent="-171450">
              <a:buSzPct val="100000"/>
              <a:buChar char="•"/>
              <a:defRPr b="1"/>
            </a:pPr>
            <a:r>
              <a:rPr sz="1350"/>
              <a:t>Error detection not correction</a:t>
            </a:r>
          </a:p>
        </p:txBody>
      </p:sp>
      <p:sp>
        <p:nvSpPr>
          <p:cNvPr id="2069" name="Move bits between devices…"/>
          <p:cNvSpPr txBox="1"/>
          <p:nvPr/>
        </p:nvSpPr>
        <p:spPr>
          <a:xfrm>
            <a:off x="2652714" y="5043488"/>
            <a:ext cx="3412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Move bits between devices</a:t>
            </a:r>
          </a:p>
          <a:p>
            <a:pPr marL="171450" indent="-171450">
              <a:buSzPct val="100000"/>
              <a:buChar char="•"/>
              <a:defRPr b="1"/>
            </a:pPr>
            <a:r>
              <a:rPr sz="1350"/>
              <a:t>Specifies voltage, wire speed, and </a:t>
            </a:r>
            <a:br>
              <a:rPr sz="1350"/>
            </a:br>
            <a:r>
              <a:rPr sz="1350"/>
              <a:t>pin-out cables</a:t>
            </a:r>
          </a:p>
        </p:txBody>
      </p:sp>
      <p:sp>
        <p:nvSpPr>
          <p:cNvPr id="2070" name="Line"/>
          <p:cNvSpPr/>
          <p:nvPr/>
        </p:nvSpPr>
        <p:spPr>
          <a:xfrm>
            <a:off x="1519238" y="5053013"/>
            <a:ext cx="6343650" cy="0"/>
          </a:xfrm>
          <a:prstGeom prst="line">
            <a:avLst/>
          </a:prstGeom>
          <a:ln w="38100">
            <a:solidFill>
              <a:srgbClr val="000000"/>
            </a:solidFill>
          </a:ln>
        </p:spPr>
        <p:txBody>
          <a:bodyPr lIns="34289" rIns="34289"/>
          <a:lstStyle/>
          <a:p>
            <a:pPr algn="l"/>
            <a:endParaRPr sz="1350"/>
          </a:p>
        </p:txBody>
      </p:sp>
      <p:sp>
        <p:nvSpPr>
          <p:cNvPr id="2071" name="Line"/>
          <p:cNvSpPr/>
          <p:nvPr/>
        </p:nvSpPr>
        <p:spPr>
          <a:xfrm>
            <a:off x="1519238" y="4186238"/>
            <a:ext cx="6343650" cy="0"/>
          </a:xfrm>
          <a:prstGeom prst="line">
            <a:avLst/>
          </a:prstGeom>
          <a:ln w="38100">
            <a:solidFill>
              <a:srgbClr val="000000"/>
            </a:solidFill>
          </a:ln>
        </p:spPr>
        <p:txBody>
          <a:bodyPr lIns="34289" rIns="34289"/>
          <a:lstStyle/>
          <a:p>
            <a:pPr algn="l"/>
            <a:endParaRPr sz="1350"/>
          </a:p>
        </p:txBody>
      </p:sp>
      <p:sp>
        <p:nvSpPr>
          <p:cNvPr id="2072" name="Line"/>
          <p:cNvSpPr/>
          <p:nvPr/>
        </p:nvSpPr>
        <p:spPr>
          <a:xfrm>
            <a:off x="1519238" y="5776913"/>
            <a:ext cx="6343650" cy="0"/>
          </a:xfrm>
          <a:prstGeom prst="line">
            <a:avLst/>
          </a:prstGeom>
          <a:ln w="38100">
            <a:solidFill>
              <a:srgbClr val="000000"/>
            </a:solidFill>
          </a:ln>
        </p:spPr>
        <p:txBody>
          <a:bodyPr lIns="34289" rIns="34289"/>
          <a:lstStyle/>
          <a:p>
            <a:pPr algn="l"/>
            <a:endParaRPr sz="135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2078" name="802.3 / 802.2…"/>
          <p:cNvSpPr txBox="1"/>
          <p:nvPr/>
        </p:nvSpPr>
        <p:spPr>
          <a:xfrm>
            <a:off x="6624637" y="4370011"/>
            <a:ext cx="1376363"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802.3 / 802.2</a:t>
            </a:r>
          </a:p>
          <a:p>
            <a:pPr algn="l">
              <a:defRPr sz="2000" b="1"/>
            </a:pPr>
            <a:r>
              <a:rPr sz="1500"/>
              <a:t>HDLC</a:t>
            </a:r>
          </a:p>
        </p:txBody>
      </p:sp>
      <p:sp>
        <p:nvSpPr>
          <p:cNvPr id="2079" name="EIA/TIA-232 V.35"/>
          <p:cNvSpPr txBox="1"/>
          <p:nvPr/>
        </p:nvSpPr>
        <p:spPr>
          <a:xfrm>
            <a:off x="6624639" y="5185589"/>
            <a:ext cx="1031049"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p>
            <a:pPr algn="l">
              <a:defRPr sz="2000" b="1"/>
            </a:pPr>
            <a:r>
              <a:rPr sz="1500"/>
              <a:t>EIA/TIA-232</a:t>
            </a:r>
            <a:br>
              <a:rPr sz="1500"/>
            </a:br>
            <a:r>
              <a:rPr sz="1500"/>
              <a:t>V.35</a:t>
            </a:r>
          </a:p>
        </p:txBody>
      </p:sp>
      <p:sp>
        <p:nvSpPr>
          <p:cNvPr id="2080" name="IP…"/>
          <p:cNvSpPr txBox="1"/>
          <p:nvPr/>
        </p:nvSpPr>
        <p:spPr>
          <a:xfrm>
            <a:off x="6624638" y="3594914"/>
            <a:ext cx="676275"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IP</a:t>
            </a:r>
          </a:p>
          <a:p>
            <a:pPr algn="l">
              <a:defRPr sz="2000" b="1"/>
            </a:pPr>
            <a:r>
              <a:rPr sz="1500"/>
              <a:t>IPX</a:t>
            </a:r>
          </a:p>
        </p:txBody>
      </p:sp>
      <p:sp>
        <p:nvSpPr>
          <p:cNvPr id="2081" name="Examples"/>
          <p:cNvSpPr txBox="1"/>
          <p:nvPr/>
        </p:nvSpPr>
        <p:spPr>
          <a:xfrm>
            <a:off x="6419850" y="2362543"/>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2082" name="Role of Data Flow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t>Role of Data Flow Layers</a:t>
            </a:r>
          </a:p>
        </p:txBody>
      </p:sp>
      <p:sp>
        <p:nvSpPr>
          <p:cNvPr id="2083" name="Shape"/>
          <p:cNvSpPr/>
          <p:nvPr/>
        </p:nvSpPr>
        <p:spPr>
          <a:xfrm>
            <a:off x="2638424" y="3488531"/>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84" name="Shape"/>
          <p:cNvSpPr/>
          <p:nvPr/>
        </p:nvSpPr>
        <p:spPr>
          <a:xfrm>
            <a:off x="2638424" y="4183856"/>
            <a:ext cx="3924302" cy="87153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85" name="Shape"/>
          <p:cNvSpPr/>
          <p:nvPr/>
        </p:nvSpPr>
        <p:spPr>
          <a:xfrm>
            <a:off x="2638424" y="5056585"/>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086" name="Rectangle"/>
          <p:cNvSpPr/>
          <p:nvPr/>
        </p:nvSpPr>
        <p:spPr>
          <a:xfrm>
            <a:off x="1518046" y="3488532"/>
            <a:ext cx="1120379" cy="711994"/>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87" name="Network"/>
          <p:cNvSpPr txBox="1"/>
          <p:nvPr/>
        </p:nvSpPr>
        <p:spPr>
          <a:xfrm>
            <a:off x="1666875" y="3694509"/>
            <a:ext cx="7303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 </a:t>
            </a:r>
          </a:p>
        </p:txBody>
      </p:sp>
      <p:sp>
        <p:nvSpPr>
          <p:cNvPr id="2088" name="Rectangle"/>
          <p:cNvSpPr/>
          <p:nvPr/>
        </p:nvSpPr>
        <p:spPr>
          <a:xfrm>
            <a:off x="1518046" y="4185047"/>
            <a:ext cx="1120379" cy="869157"/>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89" name="Data Link"/>
          <p:cNvSpPr txBox="1"/>
          <p:nvPr/>
        </p:nvSpPr>
        <p:spPr>
          <a:xfrm>
            <a:off x="1643063" y="4486275"/>
            <a:ext cx="736033"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 Link</a:t>
            </a:r>
          </a:p>
        </p:txBody>
      </p:sp>
      <p:sp>
        <p:nvSpPr>
          <p:cNvPr id="2090" name="Rectangle"/>
          <p:cNvSpPr/>
          <p:nvPr/>
        </p:nvSpPr>
        <p:spPr>
          <a:xfrm>
            <a:off x="1518046" y="5054204"/>
            <a:ext cx="1120379" cy="704851"/>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091" name="Physical"/>
          <p:cNvSpPr txBox="1"/>
          <p:nvPr/>
        </p:nvSpPr>
        <p:spPr>
          <a:xfrm>
            <a:off x="1657350" y="5257800"/>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092" name="Combines bits into bytes and  bytes into frames…"/>
          <p:cNvSpPr txBox="1"/>
          <p:nvPr/>
        </p:nvSpPr>
        <p:spPr>
          <a:xfrm>
            <a:off x="2652713" y="4157663"/>
            <a:ext cx="3314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Combines bits into bytes and </a:t>
            </a:r>
            <a:br>
              <a:rPr sz="1350"/>
            </a:br>
            <a:r>
              <a:rPr sz="1350"/>
              <a:t>bytes into frames</a:t>
            </a:r>
          </a:p>
          <a:p>
            <a:pPr marL="171450" indent="-171450">
              <a:buSzPct val="100000"/>
              <a:buChar char="•"/>
              <a:defRPr b="1"/>
            </a:pPr>
            <a:r>
              <a:rPr sz="1350"/>
              <a:t>Access to media using MAC address</a:t>
            </a:r>
          </a:p>
          <a:p>
            <a:pPr marL="171450" indent="-171450">
              <a:buSzPct val="100000"/>
              <a:buChar char="•"/>
              <a:defRPr b="1"/>
            </a:pPr>
            <a:r>
              <a:rPr sz="1350"/>
              <a:t>Error detection not correction</a:t>
            </a:r>
          </a:p>
        </p:txBody>
      </p:sp>
      <p:sp>
        <p:nvSpPr>
          <p:cNvPr id="2093" name="Move bits between devices…"/>
          <p:cNvSpPr txBox="1"/>
          <p:nvPr/>
        </p:nvSpPr>
        <p:spPr>
          <a:xfrm>
            <a:off x="2652714" y="5043488"/>
            <a:ext cx="3412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Move bits between devices</a:t>
            </a:r>
          </a:p>
          <a:p>
            <a:pPr marL="171450" indent="-171450">
              <a:buSzPct val="100000"/>
              <a:buChar char="•"/>
              <a:defRPr b="1"/>
            </a:pPr>
            <a:r>
              <a:rPr sz="1350"/>
              <a:t>Specifies voltage, wire speed, and </a:t>
            </a:r>
            <a:br>
              <a:rPr sz="1350"/>
            </a:br>
            <a:r>
              <a:rPr sz="1350"/>
              <a:t>pin-out cables</a:t>
            </a:r>
          </a:p>
        </p:txBody>
      </p:sp>
      <p:sp>
        <p:nvSpPr>
          <p:cNvPr id="2094" name="Provide logical addressing that routers use for path determination"/>
          <p:cNvSpPr txBox="1"/>
          <p:nvPr/>
        </p:nvSpPr>
        <p:spPr>
          <a:xfrm>
            <a:off x="2652713" y="3590926"/>
            <a:ext cx="3209925"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b="1"/>
            </a:lvl1pPr>
          </a:lstStyle>
          <a:p>
            <a:r>
              <a:rPr sz="1350"/>
              <a:t>Provide logical addressing that routers use for path determination</a:t>
            </a:r>
          </a:p>
        </p:txBody>
      </p:sp>
      <p:sp>
        <p:nvSpPr>
          <p:cNvPr id="2095" name="Line"/>
          <p:cNvSpPr/>
          <p:nvPr/>
        </p:nvSpPr>
        <p:spPr>
          <a:xfrm>
            <a:off x="1519238" y="5053013"/>
            <a:ext cx="6343650" cy="0"/>
          </a:xfrm>
          <a:prstGeom prst="line">
            <a:avLst/>
          </a:prstGeom>
          <a:ln w="38100">
            <a:solidFill>
              <a:srgbClr val="000000"/>
            </a:solidFill>
          </a:ln>
        </p:spPr>
        <p:txBody>
          <a:bodyPr lIns="34289" rIns="34289"/>
          <a:lstStyle/>
          <a:p>
            <a:pPr algn="l"/>
            <a:endParaRPr sz="1350"/>
          </a:p>
        </p:txBody>
      </p:sp>
      <p:sp>
        <p:nvSpPr>
          <p:cNvPr id="2096" name="Line"/>
          <p:cNvSpPr/>
          <p:nvPr/>
        </p:nvSpPr>
        <p:spPr>
          <a:xfrm>
            <a:off x="1519238" y="4186238"/>
            <a:ext cx="6343650" cy="0"/>
          </a:xfrm>
          <a:prstGeom prst="line">
            <a:avLst/>
          </a:prstGeom>
          <a:ln w="38100">
            <a:solidFill>
              <a:srgbClr val="000000"/>
            </a:solidFill>
          </a:ln>
        </p:spPr>
        <p:txBody>
          <a:bodyPr lIns="34289" rIns="34289"/>
          <a:lstStyle/>
          <a:p>
            <a:pPr algn="l"/>
            <a:endParaRPr sz="1350"/>
          </a:p>
        </p:txBody>
      </p:sp>
      <p:sp>
        <p:nvSpPr>
          <p:cNvPr id="2097" name="Line"/>
          <p:cNvSpPr/>
          <p:nvPr/>
        </p:nvSpPr>
        <p:spPr>
          <a:xfrm>
            <a:off x="1519238" y="3490913"/>
            <a:ext cx="6343650" cy="0"/>
          </a:xfrm>
          <a:prstGeom prst="line">
            <a:avLst/>
          </a:prstGeom>
          <a:ln w="38100">
            <a:solidFill>
              <a:srgbClr val="000000"/>
            </a:solidFill>
          </a:ln>
        </p:spPr>
        <p:txBody>
          <a:bodyPr lIns="34289" rIns="34289"/>
          <a:lstStyle/>
          <a:p>
            <a:pPr algn="l"/>
            <a:endParaRPr sz="1350"/>
          </a:p>
        </p:txBody>
      </p:sp>
      <p:sp>
        <p:nvSpPr>
          <p:cNvPr id="2098" name="Line"/>
          <p:cNvSpPr/>
          <p:nvPr/>
        </p:nvSpPr>
        <p:spPr>
          <a:xfrm>
            <a:off x="1519238" y="5776913"/>
            <a:ext cx="6343650" cy="0"/>
          </a:xfrm>
          <a:prstGeom prst="line">
            <a:avLst/>
          </a:prstGeom>
          <a:ln w="38100">
            <a:solidFill>
              <a:srgbClr val="000000"/>
            </a:solidFill>
          </a:ln>
        </p:spPr>
        <p:txBody>
          <a:bodyPr lIns="34289" rIns="34289"/>
          <a:lstStyle/>
          <a:p>
            <a:pPr algn="l"/>
            <a:endParaRPr sz="135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2104" name="Shape"/>
          <p:cNvSpPr/>
          <p:nvPr/>
        </p:nvSpPr>
        <p:spPr>
          <a:xfrm>
            <a:off x="2638424" y="2786062"/>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05" name="Shape"/>
          <p:cNvSpPr/>
          <p:nvPr/>
        </p:nvSpPr>
        <p:spPr>
          <a:xfrm>
            <a:off x="2638424" y="3488531"/>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06" name="Shape"/>
          <p:cNvSpPr/>
          <p:nvPr/>
        </p:nvSpPr>
        <p:spPr>
          <a:xfrm>
            <a:off x="2638424" y="4183856"/>
            <a:ext cx="3924302" cy="87153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07" name="Shape"/>
          <p:cNvSpPr/>
          <p:nvPr/>
        </p:nvSpPr>
        <p:spPr>
          <a:xfrm>
            <a:off x="2638424" y="5056585"/>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08" name="TCP…"/>
          <p:cNvSpPr txBox="1"/>
          <p:nvPr/>
        </p:nvSpPr>
        <p:spPr>
          <a:xfrm>
            <a:off x="6624638" y="2769886"/>
            <a:ext cx="676275"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TCP</a:t>
            </a:r>
          </a:p>
          <a:p>
            <a:pPr algn="l">
              <a:defRPr sz="2000" b="1"/>
            </a:pPr>
            <a:r>
              <a:rPr sz="1500"/>
              <a:t>UDP</a:t>
            </a:r>
          </a:p>
          <a:p>
            <a:pPr algn="l">
              <a:defRPr sz="2000" b="1"/>
            </a:pPr>
            <a:r>
              <a:rPr sz="1500"/>
              <a:t>SPX</a:t>
            </a:r>
          </a:p>
        </p:txBody>
      </p:sp>
      <p:sp>
        <p:nvSpPr>
          <p:cNvPr id="2109" name="802.3 / 802.2…"/>
          <p:cNvSpPr txBox="1"/>
          <p:nvPr/>
        </p:nvSpPr>
        <p:spPr>
          <a:xfrm>
            <a:off x="6624637" y="4370011"/>
            <a:ext cx="1376363"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802.3 / 802.2</a:t>
            </a:r>
          </a:p>
          <a:p>
            <a:pPr algn="l">
              <a:defRPr sz="2000" b="1"/>
            </a:pPr>
            <a:r>
              <a:rPr sz="1500"/>
              <a:t>HDLC</a:t>
            </a:r>
          </a:p>
        </p:txBody>
      </p:sp>
      <p:sp>
        <p:nvSpPr>
          <p:cNvPr id="2110" name="EIA/TIA-232 V.35"/>
          <p:cNvSpPr txBox="1"/>
          <p:nvPr/>
        </p:nvSpPr>
        <p:spPr>
          <a:xfrm>
            <a:off x="6624639" y="5185589"/>
            <a:ext cx="1031049"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p>
            <a:pPr algn="l">
              <a:defRPr sz="2000" b="1"/>
            </a:pPr>
            <a:r>
              <a:rPr sz="1500"/>
              <a:t>EIA/TIA-232</a:t>
            </a:r>
            <a:br>
              <a:rPr sz="1500"/>
            </a:br>
            <a:r>
              <a:rPr sz="1500"/>
              <a:t>V.35</a:t>
            </a:r>
          </a:p>
        </p:txBody>
      </p:sp>
      <p:sp>
        <p:nvSpPr>
          <p:cNvPr id="2111" name="IP…"/>
          <p:cNvSpPr txBox="1"/>
          <p:nvPr/>
        </p:nvSpPr>
        <p:spPr>
          <a:xfrm>
            <a:off x="6624638" y="3594914"/>
            <a:ext cx="676275"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IP</a:t>
            </a:r>
          </a:p>
          <a:p>
            <a:pPr algn="l">
              <a:defRPr sz="2000" b="1"/>
            </a:pPr>
            <a:r>
              <a:rPr sz="1500"/>
              <a:t>IPX</a:t>
            </a:r>
          </a:p>
        </p:txBody>
      </p:sp>
      <p:sp>
        <p:nvSpPr>
          <p:cNvPr id="2112" name="Examples"/>
          <p:cNvSpPr txBox="1"/>
          <p:nvPr/>
        </p:nvSpPr>
        <p:spPr>
          <a:xfrm>
            <a:off x="6419850" y="2362543"/>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2113" name="Role of Data Flow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t>Role of Data Flow Layers</a:t>
            </a:r>
          </a:p>
        </p:txBody>
      </p:sp>
      <p:sp>
        <p:nvSpPr>
          <p:cNvPr id="2114" name="Rectangle"/>
          <p:cNvSpPr/>
          <p:nvPr/>
        </p:nvSpPr>
        <p:spPr>
          <a:xfrm>
            <a:off x="1518046" y="2786064"/>
            <a:ext cx="1120379" cy="702469"/>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15" name="Transport"/>
          <p:cNvSpPr txBox="1"/>
          <p:nvPr/>
        </p:nvSpPr>
        <p:spPr>
          <a:xfrm>
            <a:off x="1604964" y="2986087"/>
            <a:ext cx="79399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Transport </a:t>
            </a:r>
          </a:p>
        </p:txBody>
      </p:sp>
      <p:sp>
        <p:nvSpPr>
          <p:cNvPr id="2116" name="Rectangle"/>
          <p:cNvSpPr/>
          <p:nvPr/>
        </p:nvSpPr>
        <p:spPr>
          <a:xfrm>
            <a:off x="1518046" y="3488532"/>
            <a:ext cx="1120379" cy="711994"/>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17" name="Rectangle"/>
          <p:cNvSpPr/>
          <p:nvPr/>
        </p:nvSpPr>
        <p:spPr>
          <a:xfrm>
            <a:off x="1518046" y="4185047"/>
            <a:ext cx="1120379" cy="869157"/>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18" name="Data Link"/>
          <p:cNvSpPr txBox="1"/>
          <p:nvPr/>
        </p:nvSpPr>
        <p:spPr>
          <a:xfrm>
            <a:off x="1643063" y="4486275"/>
            <a:ext cx="736033"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 Link</a:t>
            </a:r>
          </a:p>
        </p:txBody>
      </p:sp>
      <p:sp>
        <p:nvSpPr>
          <p:cNvPr id="2119" name="Rectangle"/>
          <p:cNvSpPr/>
          <p:nvPr/>
        </p:nvSpPr>
        <p:spPr>
          <a:xfrm>
            <a:off x="1518046" y="5054204"/>
            <a:ext cx="1120379" cy="704851"/>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20" name="Physical"/>
          <p:cNvSpPr txBox="1"/>
          <p:nvPr/>
        </p:nvSpPr>
        <p:spPr>
          <a:xfrm>
            <a:off x="1657350" y="5257800"/>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121" name="Reliable or unreliable delivery…"/>
          <p:cNvSpPr txBox="1"/>
          <p:nvPr/>
        </p:nvSpPr>
        <p:spPr>
          <a:xfrm>
            <a:off x="2652714" y="2800351"/>
            <a:ext cx="3107531"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Reliable or unreliable delivery</a:t>
            </a:r>
          </a:p>
          <a:p>
            <a:pPr marL="171450" indent="-171450">
              <a:buSzPct val="100000"/>
              <a:buChar char="•"/>
              <a:defRPr b="1"/>
            </a:pPr>
            <a:r>
              <a:rPr sz="1350"/>
              <a:t>Error correction before retransmit</a:t>
            </a:r>
          </a:p>
        </p:txBody>
      </p:sp>
      <p:sp>
        <p:nvSpPr>
          <p:cNvPr id="2122" name="Combines bits into bytes and  bytes into frames…"/>
          <p:cNvSpPr txBox="1"/>
          <p:nvPr/>
        </p:nvSpPr>
        <p:spPr>
          <a:xfrm>
            <a:off x="2652713" y="4157663"/>
            <a:ext cx="3314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Combines bits into bytes and </a:t>
            </a:r>
            <a:br>
              <a:rPr sz="1350"/>
            </a:br>
            <a:r>
              <a:rPr sz="1350"/>
              <a:t>bytes into frames</a:t>
            </a:r>
          </a:p>
          <a:p>
            <a:pPr marL="171450" indent="-171450">
              <a:buSzPct val="100000"/>
              <a:buChar char="•"/>
              <a:defRPr b="1"/>
            </a:pPr>
            <a:r>
              <a:rPr sz="1350"/>
              <a:t>Access to media using MAC address</a:t>
            </a:r>
          </a:p>
          <a:p>
            <a:pPr marL="171450" indent="-171450">
              <a:buSzPct val="100000"/>
              <a:buChar char="•"/>
              <a:defRPr b="1"/>
            </a:pPr>
            <a:r>
              <a:rPr sz="1350"/>
              <a:t>Error detection not correction</a:t>
            </a:r>
          </a:p>
        </p:txBody>
      </p:sp>
      <p:sp>
        <p:nvSpPr>
          <p:cNvPr id="2123" name="Move bits between devices…"/>
          <p:cNvSpPr txBox="1"/>
          <p:nvPr/>
        </p:nvSpPr>
        <p:spPr>
          <a:xfrm>
            <a:off x="2652714" y="5043488"/>
            <a:ext cx="3412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Move bits between devices</a:t>
            </a:r>
          </a:p>
          <a:p>
            <a:pPr marL="171450" indent="-171450">
              <a:buSzPct val="100000"/>
              <a:buChar char="•"/>
              <a:defRPr b="1"/>
            </a:pPr>
            <a:r>
              <a:rPr sz="1350"/>
              <a:t>Specifies voltage, wire speed, and </a:t>
            </a:r>
            <a:br>
              <a:rPr sz="1350"/>
            </a:br>
            <a:r>
              <a:rPr sz="1350"/>
              <a:t>pin-out cables</a:t>
            </a:r>
          </a:p>
        </p:txBody>
      </p:sp>
      <p:sp>
        <p:nvSpPr>
          <p:cNvPr id="2124" name="Network"/>
          <p:cNvSpPr txBox="1"/>
          <p:nvPr/>
        </p:nvSpPr>
        <p:spPr>
          <a:xfrm>
            <a:off x="1666875" y="3694509"/>
            <a:ext cx="7303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 </a:t>
            </a:r>
          </a:p>
        </p:txBody>
      </p:sp>
      <p:sp>
        <p:nvSpPr>
          <p:cNvPr id="2125" name="Provide logical addressing that routers use for path determination"/>
          <p:cNvSpPr txBox="1"/>
          <p:nvPr/>
        </p:nvSpPr>
        <p:spPr>
          <a:xfrm>
            <a:off x="2652713" y="3590926"/>
            <a:ext cx="3209925"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b="1"/>
            </a:lvl1pPr>
          </a:lstStyle>
          <a:p>
            <a:r>
              <a:rPr sz="1350"/>
              <a:t>Provide logical addressing that routers use for path determination</a:t>
            </a:r>
          </a:p>
        </p:txBody>
      </p:sp>
      <p:sp>
        <p:nvSpPr>
          <p:cNvPr id="2126" name="Line"/>
          <p:cNvSpPr/>
          <p:nvPr/>
        </p:nvSpPr>
        <p:spPr>
          <a:xfrm>
            <a:off x="1519238" y="5053013"/>
            <a:ext cx="6343650" cy="0"/>
          </a:xfrm>
          <a:prstGeom prst="line">
            <a:avLst/>
          </a:prstGeom>
          <a:ln w="38100">
            <a:solidFill>
              <a:srgbClr val="000000"/>
            </a:solidFill>
          </a:ln>
        </p:spPr>
        <p:txBody>
          <a:bodyPr lIns="34289" rIns="34289"/>
          <a:lstStyle/>
          <a:p>
            <a:pPr algn="l"/>
            <a:endParaRPr sz="1350"/>
          </a:p>
        </p:txBody>
      </p:sp>
      <p:sp>
        <p:nvSpPr>
          <p:cNvPr id="2127" name="Line"/>
          <p:cNvSpPr/>
          <p:nvPr/>
        </p:nvSpPr>
        <p:spPr>
          <a:xfrm>
            <a:off x="1519238" y="4186238"/>
            <a:ext cx="6343650" cy="0"/>
          </a:xfrm>
          <a:prstGeom prst="line">
            <a:avLst/>
          </a:prstGeom>
          <a:ln w="38100">
            <a:solidFill>
              <a:srgbClr val="000000"/>
            </a:solidFill>
          </a:ln>
        </p:spPr>
        <p:txBody>
          <a:bodyPr lIns="34289" rIns="34289"/>
          <a:lstStyle/>
          <a:p>
            <a:pPr algn="l"/>
            <a:endParaRPr sz="1350"/>
          </a:p>
        </p:txBody>
      </p:sp>
      <p:sp>
        <p:nvSpPr>
          <p:cNvPr id="2128" name="Line"/>
          <p:cNvSpPr/>
          <p:nvPr/>
        </p:nvSpPr>
        <p:spPr>
          <a:xfrm>
            <a:off x="1519238" y="3490913"/>
            <a:ext cx="6343650" cy="0"/>
          </a:xfrm>
          <a:prstGeom prst="line">
            <a:avLst/>
          </a:prstGeom>
          <a:ln w="38100">
            <a:solidFill>
              <a:srgbClr val="000000"/>
            </a:solidFill>
          </a:ln>
        </p:spPr>
        <p:txBody>
          <a:bodyPr lIns="34289" rIns="34289"/>
          <a:lstStyle/>
          <a:p>
            <a:pPr algn="l"/>
            <a:endParaRPr sz="1350"/>
          </a:p>
        </p:txBody>
      </p:sp>
      <p:sp>
        <p:nvSpPr>
          <p:cNvPr id="2129" name="Line"/>
          <p:cNvSpPr/>
          <p:nvPr/>
        </p:nvSpPr>
        <p:spPr>
          <a:xfrm>
            <a:off x="1519238" y="2774156"/>
            <a:ext cx="6343650" cy="0"/>
          </a:xfrm>
          <a:prstGeom prst="line">
            <a:avLst/>
          </a:prstGeom>
          <a:ln w="38100">
            <a:solidFill>
              <a:srgbClr val="000000"/>
            </a:solidFill>
          </a:ln>
        </p:spPr>
        <p:txBody>
          <a:bodyPr lIns="34289" rIns="34289"/>
          <a:lstStyle/>
          <a:p>
            <a:pPr algn="l"/>
            <a:endParaRPr sz="1350"/>
          </a:p>
        </p:txBody>
      </p:sp>
      <p:sp>
        <p:nvSpPr>
          <p:cNvPr id="2130" name="Line"/>
          <p:cNvSpPr/>
          <p:nvPr/>
        </p:nvSpPr>
        <p:spPr>
          <a:xfrm>
            <a:off x="1519238" y="5776913"/>
            <a:ext cx="6343650" cy="0"/>
          </a:xfrm>
          <a:prstGeom prst="line">
            <a:avLst/>
          </a:prstGeom>
          <a:ln w="38100">
            <a:solidFill>
              <a:srgbClr val="000000"/>
            </a:solidFill>
          </a:ln>
        </p:spPr>
        <p:txBody>
          <a:bodyPr lIns="34289" rIns="34289"/>
          <a:lstStyle/>
          <a:p>
            <a:pPr algn="l"/>
            <a:endParaRPr sz="135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2136" name="TCP…"/>
          <p:cNvSpPr txBox="1"/>
          <p:nvPr/>
        </p:nvSpPr>
        <p:spPr>
          <a:xfrm>
            <a:off x="6691313" y="2750836"/>
            <a:ext cx="676275"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TCP</a:t>
            </a:r>
          </a:p>
          <a:p>
            <a:pPr algn="l">
              <a:defRPr sz="2000" b="1"/>
            </a:pPr>
            <a:r>
              <a:rPr sz="1500"/>
              <a:t>UDP</a:t>
            </a:r>
          </a:p>
          <a:p>
            <a:pPr algn="l">
              <a:defRPr sz="2000" b="1"/>
            </a:pPr>
            <a:r>
              <a:rPr sz="1500"/>
              <a:t>SPX</a:t>
            </a:r>
          </a:p>
        </p:txBody>
      </p:sp>
      <p:sp>
        <p:nvSpPr>
          <p:cNvPr id="2137" name="802.3/802.2…"/>
          <p:cNvSpPr txBox="1"/>
          <p:nvPr/>
        </p:nvSpPr>
        <p:spPr>
          <a:xfrm>
            <a:off x="6691312" y="4370011"/>
            <a:ext cx="1252538"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802.3/802.2</a:t>
            </a:r>
          </a:p>
          <a:p>
            <a:pPr algn="l">
              <a:defRPr sz="2000" b="1"/>
            </a:pPr>
            <a:r>
              <a:rPr sz="1500"/>
              <a:t>HDLC</a:t>
            </a:r>
          </a:p>
        </p:txBody>
      </p:sp>
      <p:sp>
        <p:nvSpPr>
          <p:cNvPr id="2138" name="EIA/TIA-232 V.35"/>
          <p:cNvSpPr txBox="1"/>
          <p:nvPr/>
        </p:nvSpPr>
        <p:spPr>
          <a:xfrm>
            <a:off x="6691314" y="5185589"/>
            <a:ext cx="1031049"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p>
            <a:pPr algn="l">
              <a:defRPr sz="2000" b="1"/>
            </a:pPr>
            <a:r>
              <a:rPr sz="1500"/>
              <a:t>EIA/TIA-232</a:t>
            </a:r>
            <a:br>
              <a:rPr sz="1500"/>
            </a:br>
            <a:r>
              <a:rPr sz="1500"/>
              <a:t>V.35</a:t>
            </a:r>
          </a:p>
        </p:txBody>
      </p:sp>
      <p:sp>
        <p:nvSpPr>
          <p:cNvPr id="2139" name="IP…"/>
          <p:cNvSpPr txBox="1"/>
          <p:nvPr/>
        </p:nvSpPr>
        <p:spPr>
          <a:xfrm>
            <a:off x="6691313" y="3594914"/>
            <a:ext cx="676275"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2000" b="1"/>
            </a:pPr>
            <a:r>
              <a:rPr sz="1500"/>
              <a:t>IP</a:t>
            </a:r>
          </a:p>
          <a:p>
            <a:pPr algn="l">
              <a:defRPr sz="2000" b="1"/>
            </a:pPr>
            <a:r>
              <a:rPr sz="1500"/>
              <a:t>IPX</a:t>
            </a:r>
          </a:p>
        </p:txBody>
      </p:sp>
      <p:sp>
        <p:nvSpPr>
          <p:cNvPr id="2140" name="Rectangle"/>
          <p:cNvSpPr/>
          <p:nvPr/>
        </p:nvSpPr>
        <p:spPr>
          <a:xfrm>
            <a:off x="1518047" y="2231233"/>
            <a:ext cx="1106091" cy="269081"/>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41" name="Presentation"/>
          <p:cNvSpPr txBox="1"/>
          <p:nvPr/>
        </p:nvSpPr>
        <p:spPr>
          <a:xfrm>
            <a:off x="1541859" y="2232422"/>
            <a:ext cx="88395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Presentation</a:t>
            </a:r>
          </a:p>
        </p:txBody>
      </p:sp>
      <p:sp>
        <p:nvSpPr>
          <p:cNvPr id="2142" name="Rectangle"/>
          <p:cNvSpPr/>
          <p:nvPr/>
        </p:nvSpPr>
        <p:spPr>
          <a:xfrm>
            <a:off x="1518047" y="1940720"/>
            <a:ext cx="1106091" cy="254794"/>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43" name="Application"/>
          <p:cNvSpPr txBox="1"/>
          <p:nvPr/>
        </p:nvSpPr>
        <p:spPr>
          <a:xfrm>
            <a:off x="1588294" y="1934766"/>
            <a:ext cx="80111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Application</a:t>
            </a:r>
          </a:p>
        </p:txBody>
      </p:sp>
      <p:sp>
        <p:nvSpPr>
          <p:cNvPr id="2144" name="Rectangle"/>
          <p:cNvSpPr/>
          <p:nvPr/>
        </p:nvSpPr>
        <p:spPr>
          <a:xfrm>
            <a:off x="1518047" y="2526508"/>
            <a:ext cx="1106091" cy="240506"/>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45" name="Session"/>
          <p:cNvSpPr txBox="1"/>
          <p:nvPr/>
        </p:nvSpPr>
        <p:spPr>
          <a:xfrm>
            <a:off x="1712119" y="2522935"/>
            <a:ext cx="54534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Session</a:t>
            </a:r>
          </a:p>
        </p:txBody>
      </p:sp>
      <p:sp>
        <p:nvSpPr>
          <p:cNvPr id="2146" name="Examples"/>
          <p:cNvSpPr txBox="1"/>
          <p:nvPr/>
        </p:nvSpPr>
        <p:spPr>
          <a:xfrm>
            <a:off x="6486525" y="2362543"/>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a:lvl1pPr>
          </a:lstStyle>
          <a:p>
            <a:r>
              <a:rPr sz="1500"/>
              <a:t>Examples</a:t>
            </a:r>
          </a:p>
        </p:txBody>
      </p:sp>
      <p:sp>
        <p:nvSpPr>
          <p:cNvPr id="2147" name="Role of Data Flow Layers"/>
          <p:cNvSpPr txBox="1">
            <a:spLocks noGrp="1"/>
          </p:cNvSpPr>
          <p:nvPr>
            <p:ph type="title" idx="4294967295"/>
          </p:nvPr>
        </p:nvSpPr>
        <p:spPr>
          <a:xfrm>
            <a:off x="1485900" y="1065609"/>
            <a:ext cx="6172200" cy="854870"/>
          </a:xfrm>
          <a:prstGeom prst="rect">
            <a:avLst/>
          </a:prstGeom>
          <a:effectLst>
            <a:outerShdw blurRad="63500" dist="17960" dir="2700000" rotWithShape="0">
              <a:srgbClr val="5F5F5F">
                <a:alpha val="74996"/>
              </a:srgbClr>
            </a:outerShdw>
          </a:effectLst>
        </p:spPr>
        <p:txBody>
          <a:bodyPr vert="horz" lIns="30795" tIns="30795" rIns="30795" bIns="30795" rtlCol="0" anchor="ctr">
            <a:normAutofit/>
          </a:bodyPr>
          <a:lstStyle>
            <a:lvl1pPr algn="ctr"/>
          </a:lstStyle>
          <a:p>
            <a:r>
              <a:t>Role of Data Flow Layers</a:t>
            </a:r>
          </a:p>
        </p:txBody>
      </p:sp>
      <p:sp>
        <p:nvSpPr>
          <p:cNvPr id="2148" name="Shape"/>
          <p:cNvSpPr/>
          <p:nvPr/>
        </p:nvSpPr>
        <p:spPr>
          <a:xfrm>
            <a:off x="2638424" y="2786062"/>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49" name="Shape"/>
          <p:cNvSpPr/>
          <p:nvPr/>
        </p:nvSpPr>
        <p:spPr>
          <a:xfrm>
            <a:off x="2638424" y="3488531"/>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50" name="Shape"/>
          <p:cNvSpPr/>
          <p:nvPr/>
        </p:nvSpPr>
        <p:spPr>
          <a:xfrm>
            <a:off x="2638424" y="4183856"/>
            <a:ext cx="3924302" cy="87153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51" name="Shape"/>
          <p:cNvSpPr/>
          <p:nvPr/>
        </p:nvSpPr>
        <p:spPr>
          <a:xfrm>
            <a:off x="2638424" y="5056585"/>
            <a:ext cx="3924302" cy="700088"/>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28575">
            <a:solidFill>
              <a:srgbClr val="000000"/>
            </a:solidFill>
          </a:ln>
          <a:effectLst>
            <a:outerShdw blurRad="63500" dist="45790" dir="3378596" rotWithShape="0">
              <a:srgbClr val="5F5F5F">
                <a:alpha val="74996"/>
              </a:srgbClr>
            </a:outerShdw>
          </a:effectLst>
        </p:spPr>
        <p:txBody>
          <a:bodyPr lIns="30795" tIns="30795" rIns="30795" bIns="30795" anchor="ctr"/>
          <a:lstStyle/>
          <a:p>
            <a:pPr algn="l"/>
            <a:endParaRPr sz="1350"/>
          </a:p>
        </p:txBody>
      </p:sp>
      <p:sp>
        <p:nvSpPr>
          <p:cNvPr id="2152" name="Reliable or unreliable delivery…"/>
          <p:cNvSpPr txBox="1"/>
          <p:nvPr/>
        </p:nvSpPr>
        <p:spPr>
          <a:xfrm>
            <a:off x="2652714" y="2867026"/>
            <a:ext cx="3107531"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Reliable or unreliable delivery</a:t>
            </a:r>
          </a:p>
          <a:p>
            <a:pPr marL="171450" indent="-171450">
              <a:buSzPct val="100000"/>
              <a:buChar char="•"/>
              <a:defRPr b="1"/>
            </a:pPr>
            <a:r>
              <a:rPr sz="1350"/>
              <a:t>Error correction before retransmit</a:t>
            </a:r>
          </a:p>
        </p:txBody>
      </p:sp>
      <p:sp>
        <p:nvSpPr>
          <p:cNvPr id="2153" name="Combines bits into bytes and  bytes into frames…"/>
          <p:cNvSpPr txBox="1"/>
          <p:nvPr/>
        </p:nvSpPr>
        <p:spPr>
          <a:xfrm>
            <a:off x="2652713" y="4157663"/>
            <a:ext cx="3314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Combines bits into bytes and </a:t>
            </a:r>
            <a:br>
              <a:rPr sz="1350"/>
            </a:br>
            <a:r>
              <a:rPr sz="1350"/>
              <a:t>bytes into frames</a:t>
            </a:r>
          </a:p>
          <a:p>
            <a:pPr marL="171450" indent="-171450">
              <a:buSzPct val="100000"/>
              <a:buChar char="•"/>
              <a:defRPr b="1"/>
            </a:pPr>
            <a:r>
              <a:rPr sz="1350"/>
              <a:t>Access to media using MAC address</a:t>
            </a:r>
          </a:p>
          <a:p>
            <a:pPr marL="171450" indent="-171450">
              <a:buSzPct val="100000"/>
              <a:buChar char="•"/>
              <a:defRPr b="1"/>
            </a:pPr>
            <a:r>
              <a:rPr sz="1350"/>
              <a:t>Error detection, not correction</a:t>
            </a:r>
          </a:p>
        </p:txBody>
      </p:sp>
      <p:sp>
        <p:nvSpPr>
          <p:cNvPr id="2154" name="Move bits between devices…"/>
          <p:cNvSpPr txBox="1"/>
          <p:nvPr/>
        </p:nvSpPr>
        <p:spPr>
          <a:xfrm>
            <a:off x="2652714" y="5043488"/>
            <a:ext cx="3412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marL="171450" indent="-171450">
              <a:buSzPct val="100000"/>
              <a:buChar char="•"/>
              <a:defRPr b="1"/>
            </a:pPr>
            <a:r>
              <a:rPr sz="1350"/>
              <a:t>Move bits between devices</a:t>
            </a:r>
          </a:p>
          <a:p>
            <a:pPr marL="171450" indent="-171450">
              <a:buSzPct val="100000"/>
              <a:buChar char="•"/>
              <a:defRPr b="1"/>
            </a:pPr>
            <a:r>
              <a:rPr sz="1350"/>
              <a:t>Specifies voltage, wire speed, and </a:t>
            </a:r>
            <a:br>
              <a:rPr sz="1350"/>
            </a:br>
            <a:r>
              <a:rPr sz="1350"/>
              <a:t>pinout cables</a:t>
            </a:r>
          </a:p>
        </p:txBody>
      </p:sp>
      <p:sp>
        <p:nvSpPr>
          <p:cNvPr id="2155" name="Rectangle"/>
          <p:cNvSpPr/>
          <p:nvPr/>
        </p:nvSpPr>
        <p:spPr>
          <a:xfrm>
            <a:off x="1518046" y="2786064"/>
            <a:ext cx="1120379" cy="702469"/>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56" name="Transport"/>
          <p:cNvSpPr txBox="1"/>
          <p:nvPr/>
        </p:nvSpPr>
        <p:spPr>
          <a:xfrm>
            <a:off x="1604964" y="2986087"/>
            <a:ext cx="79399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Transport </a:t>
            </a:r>
          </a:p>
        </p:txBody>
      </p:sp>
      <p:sp>
        <p:nvSpPr>
          <p:cNvPr id="2157" name="Rectangle"/>
          <p:cNvSpPr/>
          <p:nvPr/>
        </p:nvSpPr>
        <p:spPr>
          <a:xfrm>
            <a:off x="1518046" y="3488532"/>
            <a:ext cx="1120379" cy="711994"/>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58" name="Rectangle"/>
          <p:cNvSpPr/>
          <p:nvPr/>
        </p:nvSpPr>
        <p:spPr>
          <a:xfrm>
            <a:off x="1518046" y="4185047"/>
            <a:ext cx="1120379" cy="869157"/>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59" name="Data-Link"/>
          <p:cNvSpPr txBox="1"/>
          <p:nvPr/>
        </p:nvSpPr>
        <p:spPr>
          <a:xfrm>
            <a:off x="1643063" y="4486275"/>
            <a:ext cx="75046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Data-Link</a:t>
            </a:r>
          </a:p>
        </p:txBody>
      </p:sp>
      <p:sp>
        <p:nvSpPr>
          <p:cNvPr id="2160" name="Rectangle"/>
          <p:cNvSpPr/>
          <p:nvPr/>
        </p:nvSpPr>
        <p:spPr>
          <a:xfrm>
            <a:off x="1518046" y="5054204"/>
            <a:ext cx="1120379" cy="704851"/>
          </a:xfrm>
          <a:prstGeom prst="rect">
            <a:avLst/>
          </a:prstGeom>
          <a:solidFill>
            <a:srgbClr val="FFCC99"/>
          </a:solidFill>
          <a:ln w="28575">
            <a:solidFill>
              <a:srgbClr val="000000"/>
            </a:solidFill>
          </a:ln>
        </p:spPr>
        <p:txBody>
          <a:bodyPr lIns="30795" tIns="30795" rIns="30795" bIns="30795" anchor="ctr"/>
          <a:lstStyle/>
          <a:p>
            <a:pPr algn="l"/>
            <a:endParaRPr sz="1350"/>
          </a:p>
        </p:txBody>
      </p:sp>
      <p:sp>
        <p:nvSpPr>
          <p:cNvPr id="2161" name="Physical"/>
          <p:cNvSpPr txBox="1"/>
          <p:nvPr/>
        </p:nvSpPr>
        <p:spPr>
          <a:xfrm>
            <a:off x="1657350" y="5257800"/>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162" name="Network"/>
          <p:cNvSpPr txBox="1"/>
          <p:nvPr/>
        </p:nvSpPr>
        <p:spPr>
          <a:xfrm>
            <a:off x="1666875" y="3694509"/>
            <a:ext cx="7303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 </a:t>
            </a:r>
          </a:p>
        </p:txBody>
      </p:sp>
      <p:sp>
        <p:nvSpPr>
          <p:cNvPr id="2163" name="Provide logical addressing that routers use for path determination"/>
          <p:cNvSpPr txBox="1"/>
          <p:nvPr/>
        </p:nvSpPr>
        <p:spPr>
          <a:xfrm>
            <a:off x="2652713" y="3590926"/>
            <a:ext cx="3209925"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marL="228600" indent="-228600" algn="l">
              <a:buSzPct val="100000"/>
              <a:buChar char="•"/>
              <a:defRPr b="1"/>
            </a:lvl1pPr>
          </a:lstStyle>
          <a:p>
            <a:r>
              <a:rPr sz="1350"/>
              <a:t>Provide logical addressing that routers use for path determination</a:t>
            </a:r>
          </a:p>
        </p:txBody>
      </p:sp>
      <p:sp>
        <p:nvSpPr>
          <p:cNvPr id="2164" name="Line"/>
          <p:cNvSpPr/>
          <p:nvPr/>
        </p:nvSpPr>
        <p:spPr>
          <a:xfrm>
            <a:off x="1519238" y="5053013"/>
            <a:ext cx="6343650" cy="0"/>
          </a:xfrm>
          <a:prstGeom prst="line">
            <a:avLst/>
          </a:prstGeom>
          <a:ln w="38100">
            <a:solidFill>
              <a:srgbClr val="000000"/>
            </a:solidFill>
          </a:ln>
        </p:spPr>
        <p:txBody>
          <a:bodyPr lIns="34289" rIns="34289"/>
          <a:lstStyle/>
          <a:p>
            <a:pPr algn="l"/>
            <a:endParaRPr sz="1350"/>
          </a:p>
        </p:txBody>
      </p:sp>
      <p:sp>
        <p:nvSpPr>
          <p:cNvPr id="2165" name="Line"/>
          <p:cNvSpPr/>
          <p:nvPr/>
        </p:nvSpPr>
        <p:spPr>
          <a:xfrm>
            <a:off x="1519238" y="4186238"/>
            <a:ext cx="6343650" cy="0"/>
          </a:xfrm>
          <a:prstGeom prst="line">
            <a:avLst/>
          </a:prstGeom>
          <a:ln w="38100">
            <a:solidFill>
              <a:srgbClr val="000000"/>
            </a:solidFill>
          </a:ln>
        </p:spPr>
        <p:txBody>
          <a:bodyPr lIns="34289" rIns="34289"/>
          <a:lstStyle/>
          <a:p>
            <a:pPr algn="l"/>
            <a:endParaRPr sz="1350"/>
          </a:p>
        </p:txBody>
      </p:sp>
      <p:sp>
        <p:nvSpPr>
          <p:cNvPr id="2166" name="Line"/>
          <p:cNvSpPr/>
          <p:nvPr/>
        </p:nvSpPr>
        <p:spPr>
          <a:xfrm>
            <a:off x="1519238" y="3490913"/>
            <a:ext cx="6343650" cy="0"/>
          </a:xfrm>
          <a:prstGeom prst="line">
            <a:avLst/>
          </a:prstGeom>
          <a:ln w="38100">
            <a:solidFill>
              <a:srgbClr val="000000"/>
            </a:solidFill>
          </a:ln>
        </p:spPr>
        <p:txBody>
          <a:bodyPr lIns="34289" rIns="34289"/>
          <a:lstStyle/>
          <a:p>
            <a:pPr algn="l"/>
            <a:endParaRPr sz="1350"/>
          </a:p>
        </p:txBody>
      </p:sp>
      <p:sp>
        <p:nvSpPr>
          <p:cNvPr id="2167" name="Line"/>
          <p:cNvSpPr/>
          <p:nvPr/>
        </p:nvSpPr>
        <p:spPr>
          <a:xfrm>
            <a:off x="1519238" y="2774156"/>
            <a:ext cx="6343650" cy="0"/>
          </a:xfrm>
          <a:prstGeom prst="line">
            <a:avLst/>
          </a:prstGeom>
          <a:ln w="38100">
            <a:solidFill>
              <a:srgbClr val="000000"/>
            </a:solidFill>
          </a:ln>
        </p:spPr>
        <p:txBody>
          <a:bodyPr lIns="34289" rIns="34289"/>
          <a:lstStyle/>
          <a:p>
            <a:pPr algn="l"/>
            <a:endParaRPr sz="1350"/>
          </a:p>
        </p:txBody>
      </p:sp>
      <p:sp>
        <p:nvSpPr>
          <p:cNvPr id="2168" name="Line"/>
          <p:cNvSpPr/>
          <p:nvPr/>
        </p:nvSpPr>
        <p:spPr>
          <a:xfrm>
            <a:off x="1519238" y="5776913"/>
            <a:ext cx="6343650" cy="0"/>
          </a:xfrm>
          <a:prstGeom prst="line">
            <a:avLst/>
          </a:prstGeom>
          <a:ln w="38100">
            <a:solidFill>
              <a:srgbClr val="000000"/>
            </a:solidFill>
          </a:ln>
        </p:spPr>
        <p:txBody>
          <a:bodyPr lIns="34289" rIns="34289"/>
          <a:lstStyle/>
          <a:p>
            <a:pPr algn="l"/>
            <a:endParaRPr sz="135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Shape"/>
          <p:cNvSpPr/>
          <p:nvPr/>
        </p:nvSpPr>
        <p:spPr>
          <a:xfrm>
            <a:off x="1500188" y="5179220"/>
            <a:ext cx="3230166" cy="2643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31" y="21600"/>
                </a:lnTo>
                <a:lnTo>
                  <a:pt x="21592" y="21016"/>
                </a:lnTo>
                <a:lnTo>
                  <a:pt x="21600" y="584"/>
                </a:lnTo>
                <a:lnTo>
                  <a:pt x="0" y="0"/>
                </a:lnTo>
                <a:close/>
              </a:path>
            </a:pathLst>
          </a:custGeom>
          <a:gradFill>
            <a:gsLst>
              <a:gs pos="0">
                <a:srgbClr val="747500"/>
              </a:gs>
              <a:gs pos="100000">
                <a:srgbClr val="FAFD00"/>
              </a:gs>
            </a:gsLst>
            <a:lin ang="16200000"/>
          </a:gradFill>
          <a:ln w="12700">
            <a:miter lim="400000"/>
          </a:ln>
        </p:spPr>
        <p:txBody>
          <a:bodyPr lIns="30795" tIns="30795" rIns="30795" bIns="30795" anchor="ctr"/>
          <a:lstStyle/>
          <a:p>
            <a:pPr algn="l"/>
            <a:endParaRPr sz="1350"/>
          </a:p>
        </p:txBody>
      </p:sp>
      <p:sp>
        <p:nvSpPr>
          <p:cNvPr id="2173" name="Shape"/>
          <p:cNvSpPr/>
          <p:nvPr/>
        </p:nvSpPr>
        <p:spPr>
          <a:xfrm>
            <a:off x="1850233" y="3936207"/>
            <a:ext cx="2878931" cy="464344"/>
          </a:xfrm>
          <a:custGeom>
            <a:avLst/>
            <a:gdLst/>
            <a:ahLst/>
            <a:cxnLst>
              <a:cxn ang="0">
                <a:pos x="wd2" y="hd2"/>
              </a:cxn>
              <a:cxn ang="5400000">
                <a:pos x="wd2" y="hd2"/>
              </a:cxn>
              <a:cxn ang="10800000">
                <a:pos x="wd2" y="hd2"/>
              </a:cxn>
              <a:cxn ang="16200000">
                <a:pos x="wd2" y="hd2"/>
              </a:cxn>
            </a:cxnLst>
            <a:rect l="0" t="0" r="r" b="b"/>
            <a:pathLst>
              <a:path w="21600" h="21600" extrusionOk="0">
                <a:moveTo>
                  <a:pt x="0" y="4985"/>
                </a:moveTo>
                <a:lnTo>
                  <a:pt x="10398" y="21600"/>
                </a:lnTo>
                <a:lnTo>
                  <a:pt x="21600" y="21600"/>
                </a:lnTo>
                <a:lnTo>
                  <a:pt x="21600" y="0"/>
                </a:lnTo>
                <a:lnTo>
                  <a:pt x="0" y="4985"/>
                </a:lnTo>
                <a:close/>
              </a:path>
            </a:pathLst>
          </a:custGeom>
          <a:gradFill>
            <a:gsLst>
              <a:gs pos="0">
                <a:srgbClr val="747500"/>
              </a:gs>
              <a:gs pos="100000">
                <a:srgbClr val="FAFD00"/>
              </a:gs>
            </a:gsLst>
            <a:lin ang="16200000"/>
          </a:gradFill>
          <a:ln w="12700">
            <a:miter lim="400000"/>
          </a:ln>
        </p:spPr>
        <p:txBody>
          <a:bodyPr lIns="30795" tIns="30795" rIns="30795" bIns="30795" anchor="ctr"/>
          <a:lstStyle/>
          <a:p>
            <a:pPr algn="l"/>
            <a:endParaRPr sz="1350"/>
          </a:p>
        </p:txBody>
      </p:sp>
      <p:sp>
        <p:nvSpPr>
          <p:cNvPr id="2174" name="Shape"/>
          <p:cNvSpPr/>
          <p:nvPr/>
        </p:nvSpPr>
        <p:spPr>
          <a:xfrm>
            <a:off x="2146696" y="3430191"/>
            <a:ext cx="2568179" cy="4000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373" y="21600"/>
                </a:lnTo>
                <a:lnTo>
                  <a:pt x="21600" y="21150"/>
                </a:lnTo>
                <a:lnTo>
                  <a:pt x="21600" y="321"/>
                </a:lnTo>
                <a:lnTo>
                  <a:pt x="0" y="0"/>
                </a:lnTo>
                <a:close/>
              </a:path>
            </a:pathLst>
          </a:custGeom>
          <a:gradFill>
            <a:gsLst>
              <a:gs pos="0">
                <a:srgbClr val="747500"/>
              </a:gs>
              <a:gs pos="100000">
                <a:srgbClr val="FAFD00"/>
              </a:gs>
            </a:gsLst>
            <a:lin ang="16200000"/>
          </a:gradFill>
          <a:ln w="12700">
            <a:miter lim="400000"/>
          </a:ln>
        </p:spPr>
        <p:txBody>
          <a:bodyPr lIns="30795" tIns="30795" rIns="30795" bIns="30795" anchor="ctr"/>
          <a:lstStyle/>
          <a:p>
            <a:pPr algn="l"/>
            <a:endParaRPr sz="1350"/>
          </a:p>
        </p:txBody>
      </p:sp>
      <p:sp>
        <p:nvSpPr>
          <p:cNvPr id="2175" name="Shape"/>
          <p:cNvSpPr/>
          <p:nvPr/>
        </p:nvSpPr>
        <p:spPr>
          <a:xfrm>
            <a:off x="3308747" y="2993231"/>
            <a:ext cx="1391841" cy="195263"/>
          </a:xfrm>
          <a:custGeom>
            <a:avLst/>
            <a:gdLst/>
            <a:ahLst/>
            <a:cxnLst>
              <a:cxn ang="0">
                <a:pos x="wd2" y="hd2"/>
              </a:cxn>
              <a:cxn ang="5400000">
                <a:pos x="wd2" y="hd2"/>
              </a:cxn>
              <a:cxn ang="10800000">
                <a:pos x="wd2" y="hd2"/>
              </a:cxn>
              <a:cxn ang="16200000">
                <a:pos x="wd2" y="hd2"/>
              </a:cxn>
            </a:cxnLst>
            <a:rect l="0" t="0" r="r" b="b"/>
            <a:pathLst>
              <a:path w="21600" h="21600" extrusionOk="0">
                <a:moveTo>
                  <a:pt x="0" y="2634"/>
                </a:moveTo>
                <a:lnTo>
                  <a:pt x="1996" y="21600"/>
                </a:lnTo>
                <a:lnTo>
                  <a:pt x="21600" y="21337"/>
                </a:lnTo>
                <a:lnTo>
                  <a:pt x="21600" y="0"/>
                </a:lnTo>
                <a:lnTo>
                  <a:pt x="0" y="2634"/>
                </a:lnTo>
                <a:close/>
              </a:path>
            </a:pathLst>
          </a:custGeom>
          <a:gradFill>
            <a:gsLst>
              <a:gs pos="0">
                <a:srgbClr val="747500"/>
              </a:gs>
              <a:gs pos="100000">
                <a:srgbClr val="FAFD00"/>
              </a:gs>
            </a:gsLst>
            <a:lin ang="16200000"/>
          </a:gradFill>
          <a:ln w="12700">
            <a:miter lim="400000"/>
          </a:ln>
        </p:spPr>
        <p:txBody>
          <a:bodyPr lIns="30795" tIns="30795" rIns="30795" bIns="30795" anchor="ctr"/>
          <a:lstStyle/>
          <a:p>
            <a:pPr algn="l"/>
            <a:endParaRPr sz="1350"/>
          </a:p>
        </p:txBody>
      </p:sp>
      <p:sp>
        <p:nvSpPr>
          <p:cNvPr id="2176" name="Shape"/>
          <p:cNvSpPr/>
          <p:nvPr/>
        </p:nvSpPr>
        <p:spPr>
          <a:xfrm>
            <a:off x="1750220" y="4607720"/>
            <a:ext cx="2978944" cy="335756"/>
          </a:xfrm>
          <a:custGeom>
            <a:avLst/>
            <a:gdLst/>
            <a:ahLst/>
            <a:cxnLst>
              <a:cxn ang="0">
                <a:pos x="wd2" y="hd2"/>
              </a:cxn>
              <a:cxn ang="5400000">
                <a:pos x="wd2" y="hd2"/>
              </a:cxn>
              <a:cxn ang="10800000">
                <a:pos x="wd2" y="hd2"/>
              </a:cxn>
              <a:cxn ang="16200000">
                <a:pos x="wd2" y="hd2"/>
              </a:cxn>
            </a:cxnLst>
            <a:rect l="0" t="0" r="r" b="b"/>
            <a:pathLst>
              <a:path w="21600" h="21600" extrusionOk="0">
                <a:moveTo>
                  <a:pt x="0" y="919"/>
                </a:moveTo>
                <a:lnTo>
                  <a:pt x="11137" y="21600"/>
                </a:lnTo>
                <a:lnTo>
                  <a:pt x="21600" y="21140"/>
                </a:lnTo>
                <a:lnTo>
                  <a:pt x="21600" y="0"/>
                </a:lnTo>
                <a:lnTo>
                  <a:pt x="0" y="919"/>
                </a:lnTo>
                <a:close/>
              </a:path>
            </a:pathLst>
          </a:custGeom>
          <a:gradFill>
            <a:gsLst>
              <a:gs pos="0">
                <a:srgbClr val="747500"/>
              </a:gs>
              <a:gs pos="100000">
                <a:srgbClr val="FAFD00"/>
              </a:gs>
            </a:gsLst>
            <a:lin ang="16200000"/>
          </a:gradFill>
          <a:ln w="12700">
            <a:miter lim="400000"/>
          </a:ln>
        </p:spPr>
        <p:txBody>
          <a:bodyPr lIns="30795" tIns="30795" rIns="30795" bIns="30795" anchor="ctr"/>
          <a:lstStyle/>
          <a:p>
            <a:pPr algn="l"/>
            <a:endParaRPr sz="1350"/>
          </a:p>
        </p:txBody>
      </p:sp>
      <p:sp>
        <p:nvSpPr>
          <p:cNvPr id="2177" name="Encapsulating Data"/>
          <p:cNvSpPr txBox="1"/>
          <p:nvPr/>
        </p:nvSpPr>
        <p:spPr>
          <a:xfrm>
            <a:off x="1142999" y="1164280"/>
            <a:ext cx="6858002" cy="524181"/>
          </a:xfrm>
          <a:prstGeom prst="rect">
            <a:avLst/>
          </a:prstGeom>
          <a:ln w="12700">
            <a:miter lim="400000"/>
          </a:ln>
          <a:effectLst>
            <a:outerShdw blurRad="63500" dist="17960" dir="2700000" rotWithShape="0">
              <a:srgbClr val="5F5F5F">
                <a:alpha val="74996"/>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956" tIns="30956" rIns="30956" bIns="30956" anchor="ctr">
            <a:spAutoFit/>
          </a:bodyPr>
          <a:lstStyle>
            <a:lvl1pPr>
              <a:defRPr sz="4000" b="1">
                <a:solidFill>
                  <a:schemeClr val="accent2"/>
                </a:solidFill>
              </a:defRPr>
            </a:lvl1pPr>
          </a:lstStyle>
          <a:p>
            <a:r>
              <a:rPr sz="3000" dirty="0">
                <a:solidFill>
                  <a:schemeClr val="tx1"/>
                </a:solidFill>
              </a:rPr>
              <a:t>Encapsulating Data</a:t>
            </a:r>
          </a:p>
        </p:txBody>
      </p:sp>
      <p:sp>
        <p:nvSpPr>
          <p:cNvPr id="2178" name="Rectangle"/>
          <p:cNvSpPr/>
          <p:nvPr/>
        </p:nvSpPr>
        <p:spPr>
          <a:xfrm>
            <a:off x="5122069" y="2926558"/>
            <a:ext cx="1177529" cy="469106"/>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79" name="Transport"/>
          <p:cNvSpPr txBox="1"/>
          <p:nvPr/>
        </p:nvSpPr>
        <p:spPr>
          <a:xfrm>
            <a:off x="5197079" y="3024187"/>
            <a:ext cx="79399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Transport </a:t>
            </a:r>
          </a:p>
        </p:txBody>
      </p:sp>
      <p:sp>
        <p:nvSpPr>
          <p:cNvPr id="2180" name="Rectangle"/>
          <p:cNvSpPr/>
          <p:nvPr/>
        </p:nvSpPr>
        <p:spPr>
          <a:xfrm>
            <a:off x="5122069" y="4260058"/>
            <a:ext cx="1177529" cy="7262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81" name="Data-Link"/>
          <p:cNvSpPr txBox="1"/>
          <p:nvPr/>
        </p:nvSpPr>
        <p:spPr>
          <a:xfrm>
            <a:off x="5235178" y="4470796"/>
            <a:ext cx="75046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Data-Link</a:t>
            </a:r>
          </a:p>
        </p:txBody>
      </p:sp>
      <p:sp>
        <p:nvSpPr>
          <p:cNvPr id="2182" name="Rectangle"/>
          <p:cNvSpPr/>
          <p:nvPr/>
        </p:nvSpPr>
        <p:spPr>
          <a:xfrm>
            <a:off x="5122069" y="5183982"/>
            <a:ext cx="1177529" cy="51196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83" name="Physical"/>
          <p:cNvSpPr txBox="1"/>
          <p:nvPr/>
        </p:nvSpPr>
        <p:spPr>
          <a:xfrm>
            <a:off x="5249465" y="5292328"/>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184" name="Rectangle"/>
          <p:cNvSpPr/>
          <p:nvPr/>
        </p:nvSpPr>
        <p:spPr>
          <a:xfrm>
            <a:off x="5122069" y="3555207"/>
            <a:ext cx="1177529" cy="483394"/>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85" name="Network"/>
          <p:cNvSpPr txBox="1"/>
          <p:nvPr/>
        </p:nvSpPr>
        <p:spPr>
          <a:xfrm>
            <a:off x="5258991" y="3659981"/>
            <a:ext cx="7303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 </a:t>
            </a:r>
          </a:p>
        </p:txBody>
      </p:sp>
      <p:sp>
        <p:nvSpPr>
          <p:cNvPr id="2186" name="Shape"/>
          <p:cNvSpPr/>
          <p:nvPr/>
        </p:nvSpPr>
        <p:spPr>
          <a:xfrm>
            <a:off x="5516167" y="3414712"/>
            <a:ext cx="328613" cy="2524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87" name="Rectangle"/>
          <p:cNvSpPr/>
          <p:nvPr/>
        </p:nvSpPr>
        <p:spPr>
          <a:xfrm>
            <a:off x="3275409" y="2731294"/>
            <a:ext cx="1426370" cy="263129"/>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88" name="Upper-Layer Data"/>
          <p:cNvSpPr txBox="1"/>
          <p:nvPr/>
        </p:nvSpPr>
        <p:spPr>
          <a:xfrm>
            <a:off x="3294805" y="2715427"/>
            <a:ext cx="154543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dirty="0"/>
              <a:t>Upper-Layer Data</a:t>
            </a:r>
          </a:p>
        </p:txBody>
      </p:sp>
      <p:sp>
        <p:nvSpPr>
          <p:cNvPr id="2189" name="Rectangle"/>
          <p:cNvSpPr/>
          <p:nvPr/>
        </p:nvSpPr>
        <p:spPr>
          <a:xfrm>
            <a:off x="2205039" y="3184923"/>
            <a:ext cx="2499122" cy="257176"/>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90" name="Upper-Layer Data"/>
          <p:cNvSpPr txBox="1"/>
          <p:nvPr/>
        </p:nvSpPr>
        <p:spPr>
          <a:xfrm>
            <a:off x="3034903" y="3165485"/>
            <a:ext cx="186452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Upper-Layer Data</a:t>
            </a:r>
          </a:p>
        </p:txBody>
      </p:sp>
      <p:sp>
        <p:nvSpPr>
          <p:cNvPr id="2191" name="TCP Header"/>
          <p:cNvSpPr txBox="1"/>
          <p:nvPr/>
        </p:nvSpPr>
        <p:spPr>
          <a:xfrm>
            <a:off x="2231915" y="3165485"/>
            <a:ext cx="80643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TCP Header</a:t>
            </a:r>
          </a:p>
        </p:txBody>
      </p:sp>
      <p:sp>
        <p:nvSpPr>
          <p:cNvPr id="2192" name="Line"/>
          <p:cNvSpPr/>
          <p:nvPr/>
        </p:nvSpPr>
        <p:spPr>
          <a:xfrm>
            <a:off x="3269456" y="3180160"/>
            <a:ext cx="0" cy="257176"/>
          </a:xfrm>
          <a:prstGeom prst="line">
            <a:avLst/>
          </a:prstGeom>
          <a:ln w="19050">
            <a:solidFill>
              <a:srgbClr val="000000"/>
            </a:solidFill>
          </a:ln>
        </p:spPr>
        <p:txBody>
          <a:bodyPr lIns="34289" rIns="34289"/>
          <a:lstStyle/>
          <a:p>
            <a:pPr algn="l"/>
            <a:endParaRPr sz="1350"/>
          </a:p>
        </p:txBody>
      </p:sp>
      <p:sp>
        <p:nvSpPr>
          <p:cNvPr id="2193" name="Rectangle"/>
          <p:cNvSpPr/>
          <p:nvPr/>
        </p:nvSpPr>
        <p:spPr>
          <a:xfrm>
            <a:off x="1862138" y="3801665"/>
            <a:ext cx="2849166" cy="234554"/>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94" name="Data"/>
          <p:cNvSpPr txBox="1"/>
          <p:nvPr/>
        </p:nvSpPr>
        <p:spPr>
          <a:xfrm>
            <a:off x="3313509" y="3783419"/>
            <a:ext cx="136326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Data</a:t>
            </a:r>
          </a:p>
        </p:txBody>
      </p:sp>
      <p:sp>
        <p:nvSpPr>
          <p:cNvPr id="2195" name="IP Header"/>
          <p:cNvSpPr txBox="1"/>
          <p:nvPr/>
        </p:nvSpPr>
        <p:spPr>
          <a:xfrm>
            <a:off x="2392092" y="3783419"/>
            <a:ext cx="69281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IP Header</a:t>
            </a:r>
          </a:p>
        </p:txBody>
      </p:sp>
      <p:sp>
        <p:nvSpPr>
          <p:cNvPr id="2196" name="Line"/>
          <p:cNvSpPr/>
          <p:nvPr/>
        </p:nvSpPr>
        <p:spPr>
          <a:xfrm>
            <a:off x="3280173" y="3804047"/>
            <a:ext cx="1" cy="248841"/>
          </a:xfrm>
          <a:prstGeom prst="line">
            <a:avLst/>
          </a:prstGeom>
          <a:ln w="19050">
            <a:solidFill>
              <a:srgbClr val="000000"/>
            </a:solidFill>
          </a:ln>
        </p:spPr>
        <p:txBody>
          <a:bodyPr lIns="34289" rIns="34289"/>
          <a:lstStyle/>
          <a:p>
            <a:pPr algn="l"/>
            <a:endParaRPr sz="1350"/>
          </a:p>
        </p:txBody>
      </p:sp>
      <p:sp>
        <p:nvSpPr>
          <p:cNvPr id="2197" name="Rectangle"/>
          <p:cNvSpPr/>
          <p:nvPr/>
        </p:nvSpPr>
        <p:spPr>
          <a:xfrm>
            <a:off x="1737123" y="4394596"/>
            <a:ext cx="2999185" cy="215504"/>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198" name="Data"/>
          <p:cNvSpPr txBox="1"/>
          <p:nvPr/>
        </p:nvSpPr>
        <p:spPr>
          <a:xfrm>
            <a:off x="3328989" y="4359682"/>
            <a:ext cx="135016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Data</a:t>
            </a:r>
          </a:p>
        </p:txBody>
      </p:sp>
      <p:sp>
        <p:nvSpPr>
          <p:cNvPr id="2199" name="LLC Header"/>
          <p:cNvSpPr txBox="1"/>
          <p:nvPr/>
        </p:nvSpPr>
        <p:spPr>
          <a:xfrm>
            <a:off x="2238986" y="4359682"/>
            <a:ext cx="78072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LLC Header</a:t>
            </a:r>
          </a:p>
        </p:txBody>
      </p:sp>
      <p:sp>
        <p:nvSpPr>
          <p:cNvPr id="2200" name="Line"/>
          <p:cNvSpPr/>
          <p:nvPr/>
        </p:nvSpPr>
        <p:spPr>
          <a:xfrm>
            <a:off x="3280173" y="4400550"/>
            <a:ext cx="1" cy="205979"/>
          </a:xfrm>
          <a:prstGeom prst="line">
            <a:avLst/>
          </a:prstGeom>
          <a:ln w="19050">
            <a:solidFill>
              <a:srgbClr val="000000"/>
            </a:solidFill>
          </a:ln>
        </p:spPr>
        <p:txBody>
          <a:bodyPr lIns="34289" rIns="34289"/>
          <a:lstStyle/>
          <a:p>
            <a:pPr algn="l"/>
            <a:endParaRPr sz="1350"/>
          </a:p>
        </p:txBody>
      </p:sp>
      <p:sp>
        <p:nvSpPr>
          <p:cNvPr id="2201" name="Rectangle"/>
          <p:cNvSpPr/>
          <p:nvPr/>
        </p:nvSpPr>
        <p:spPr>
          <a:xfrm>
            <a:off x="1919289" y="5434014"/>
            <a:ext cx="2802731" cy="270272"/>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02" name="0101110101001000010"/>
          <p:cNvSpPr txBox="1"/>
          <p:nvPr/>
        </p:nvSpPr>
        <p:spPr>
          <a:xfrm>
            <a:off x="2513983" y="5440769"/>
            <a:ext cx="156164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0101110101001000010</a:t>
            </a:r>
          </a:p>
        </p:txBody>
      </p:sp>
      <p:sp>
        <p:nvSpPr>
          <p:cNvPr id="2203" name="Rectangle"/>
          <p:cNvSpPr/>
          <p:nvPr/>
        </p:nvSpPr>
        <p:spPr>
          <a:xfrm>
            <a:off x="1490664" y="4938714"/>
            <a:ext cx="3245644" cy="227410"/>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04" name="Data"/>
          <p:cNvSpPr txBox="1"/>
          <p:nvPr/>
        </p:nvSpPr>
        <p:spPr>
          <a:xfrm>
            <a:off x="3369470" y="4912132"/>
            <a:ext cx="126920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Data</a:t>
            </a:r>
          </a:p>
        </p:txBody>
      </p:sp>
      <p:sp>
        <p:nvSpPr>
          <p:cNvPr id="2205" name="MAC Header"/>
          <p:cNvSpPr txBox="1"/>
          <p:nvPr/>
        </p:nvSpPr>
        <p:spPr>
          <a:xfrm>
            <a:off x="2187975" y="4912132"/>
            <a:ext cx="87696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MAC Header</a:t>
            </a:r>
          </a:p>
        </p:txBody>
      </p:sp>
      <p:sp>
        <p:nvSpPr>
          <p:cNvPr id="2206" name="Line"/>
          <p:cNvSpPr/>
          <p:nvPr/>
        </p:nvSpPr>
        <p:spPr>
          <a:xfrm>
            <a:off x="3280173" y="4953001"/>
            <a:ext cx="1" cy="216694"/>
          </a:xfrm>
          <a:prstGeom prst="line">
            <a:avLst/>
          </a:prstGeom>
          <a:ln w="19050">
            <a:solidFill>
              <a:srgbClr val="000000"/>
            </a:solidFill>
          </a:ln>
        </p:spPr>
        <p:txBody>
          <a:bodyPr lIns="34289" rIns="34289"/>
          <a:lstStyle/>
          <a:p>
            <a:pPr algn="l"/>
            <a:endParaRPr sz="1350"/>
          </a:p>
        </p:txBody>
      </p:sp>
      <p:sp>
        <p:nvSpPr>
          <p:cNvPr id="2207" name="Shape"/>
          <p:cNvSpPr/>
          <p:nvPr/>
        </p:nvSpPr>
        <p:spPr>
          <a:xfrm>
            <a:off x="3836194" y="2386012"/>
            <a:ext cx="328613" cy="300038"/>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p:spPr>
        <p:txBody>
          <a:bodyPr lIns="30795" tIns="30795" rIns="30795" bIns="30795" anchor="ctr"/>
          <a:lstStyle/>
          <a:p>
            <a:pPr algn="l"/>
            <a:endParaRPr sz="1350"/>
          </a:p>
        </p:txBody>
      </p:sp>
      <p:pic>
        <p:nvPicPr>
          <p:cNvPr id="2208" name="image.pdf" descr="image.pdf"/>
          <p:cNvPicPr>
            <a:picLocks noChangeAspect="1"/>
          </p:cNvPicPr>
          <p:nvPr/>
        </p:nvPicPr>
        <p:blipFill>
          <a:blip r:embed="rId3"/>
          <a:stretch>
            <a:fillRect/>
          </a:stretch>
        </p:blipFill>
        <p:spPr>
          <a:xfrm>
            <a:off x="3750469" y="2069306"/>
            <a:ext cx="548879" cy="428625"/>
          </a:xfrm>
          <a:prstGeom prst="rect">
            <a:avLst/>
          </a:prstGeom>
          <a:ln w="12700">
            <a:miter lim="400000"/>
          </a:ln>
        </p:spPr>
      </p:pic>
      <p:sp>
        <p:nvSpPr>
          <p:cNvPr id="2209" name="Rectangle"/>
          <p:cNvSpPr/>
          <p:nvPr/>
        </p:nvSpPr>
        <p:spPr>
          <a:xfrm>
            <a:off x="5103019" y="2112170"/>
            <a:ext cx="1177529" cy="254794"/>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10" name="Rectangle"/>
          <p:cNvSpPr/>
          <p:nvPr/>
        </p:nvSpPr>
        <p:spPr>
          <a:xfrm>
            <a:off x="5098257" y="2388395"/>
            <a:ext cx="1179910" cy="269081"/>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11" name="Presentation"/>
          <p:cNvSpPr txBox="1"/>
          <p:nvPr/>
        </p:nvSpPr>
        <p:spPr>
          <a:xfrm>
            <a:off x="5099447" y="2394347"/>
            <a:ext cx="111561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sz="1600" b="1"/>
            </a:lvl1pPr>
          </a:lstStyle>
          <a:p>
            <a:r>
              <a:rPr sz="1200"/>
              <a:t>Presentation</a:t>
            </a:r>
          </a:p>
        </p:txBody>
      </p:sp>
      <p:sp>
        <p:nvSpPr>
          <p:cNvPr id="2212" name="Application"/>
          <p:cNvSpPr txBox="1"/>
          <p:nvPr/>
        </p:nvSpPr>
        <p:spPr>
          <a:xfrm>
            <a:off x="5173266" y="2106216"/>
            <a:ext cx="80111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Application</a:t>
            </a:r>
          </a:p>
        </p:txBody>
      </p:sp>
      <p:sp>
        <p:nvSpPr>
          <p:cNvPr id="2213" name="Rectangle"/>
          <p:cNvSpPr/>
          <p:nvPr/>
        </p:nvSpPr>
        <p:spPr>
          <a:xfrm>
            <a:off x="5103019" y="2669383"/>
            <a:ext cx="1177529" cy="240506"/>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14" name="Session"/>
          <p:cNvSpPr txBox="1"/>
          <p:nvPr/>
        </p:nvSpPr>
        <p:spPr>
          <a:xfrm>
            <a:off x="5297091" y="2656285"/>
            <a:ext cx="54534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Session</a:t>
            </a:r>
          </a:p>
        </p:txBody>
      </p:sp>
      <p:sp>
        <p:nvSpPr>
          <p:cNvPr id="2215" name="Segment"/>
          <p:cNvSpPr txBox="1"/>
          <p:nvPr/>
        </p:nvSpPr>
        <p:spPr>
          <a:xfrm>
            <a:off x="6775847" y="3033712"/>
            <a:ext cx="697625"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Segment</a:t>
            </a:r>
          </a:p>
        </p:txBody>
      </p:sp>
      <p:sp>
        <p:nvSpPr>
          <p:cNvPr id="2216" name="Packet"/>
          <p:cNvSpPr txBox="1"/>
          <p:nvPr/>
        </p:nvSpPr>
        <p:spPr>
          <a:xfrm>
            <a:off x="6775847" y="3667125"/>
            <a:ext cx="5376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Packet</a:t>
            </a:r>
          </a:p>
        </p:txBody>
      </p:sp>
      <p:sp>
        <p:nvSpPr>
          <p:cNvPr id="2217" name="Bits"/>
          <p:cNvSpPr txBox="1"/>
          <p:nvPr/>
        </p:nvSpPr>
        <p:spPr>
          <a:xfrm>
            <a:off x="6775848" y="5363765"/>
            <a:ext cx="338552"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Bits</a:t>
            </a:r>
          </a:p>
        </p:txBody>
      </p:sp>
      <p:sp>
        <p:nvSpPr>
          <p:cNvPr id="2218" name="Frame"/>
          <p:cNvSpPr txBox="1"/>
          <p:nvPr/>
        </p:nvSpPr>
        <p:spPr>
          <a:xfrm>
            <a:off x="6761559" y="4506515"/>
            <a:ext cx="519114"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Frame</a:t>
            </a:r>
          </a:p>
        </p:txBody>
      </p:sp>
      <p:sp>
        <p:nvSpPr>
          <p:cNvPr id="2219" name="PDU"/>
          <p:cNvSpPr txBox="1"/>
          <p:nvPr/>
        </p:nvSpPr>
        <p:spPr>
          <a:xfrm>
            <a:off x="6775847" y="2510181"/>
            <a:ext cx="1087041"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a:lvl1pPr>
          </a:lstStyle>
          <a:p>
            <a:r>
              <a:rPr sz="1500"/>
              <a:t>PDU</a:t>
            </a:r>
          </a:p>
        </p:txBody>
      </p:sp>
      <p:grpSp>
        <p:nvGrpSpPr>
          <p:cNvPr id="2222" name="Group"/>
          <p:cNvGrpSpPr/>
          <p:nvPr/>
        </p:nvGrpSpPr>
        <p:grpSpPr>
          <a:xfrm>
            <a:off x="4618434" y="4934391"/>
            <a:ext cx="565548" cy="253914"/>
            <a:chOff x="0" y="-11409"/>
            <a:chExt cx="754063" cy="338551"/>
          </a:xfrm>
        </p:grpSpPr>
        <p:sp>
          <p:nvSpPr>
            <p:cNvPr id="2220" name="Rectangle"/>
            <p:cNvSpPr/>
            <p:nvPr/>
          </p:nvSpPr>
          <p:spPr>
            <a:xfrm>
              <a:off x="153987" y="0"/>
              <a:ext cx="434976" cy="299542"/>
            </a:xfrm>
            <a:prstGeom prst="rect">
              <a:avLst/>
            </a:prstGeom>
            <a:solidFill>
              <a:srgbClr val="FFFFFF"/>
            </a:solidFill>
            <a:ln w="19050" cap="flat">
              <a:solidFill>
                <a:srgbClr val="000000"/>
              </a:solidFill>
              <a:prstDash val="solid"/>
              <a:round/>
            </a:ln>
            <a:effectLst>
              <a:outerShdw blurRad="63500" dist="35921" dir="2700000" rotWithShape="0">
                <a:srgbClr val="000000">
                  <a:alpha val="74996"/>
                </a:srgbClr>
              </a:outerShdw>
            </a:effectLst>
          </p:spPr>
          <p:txBody>
            <a:bodyPr wrap="square" lIns="30795" tIns="30795" rIns="30795" bIns="30795" numCol="1" anchor="ctr">
              <a:noAutofit/>
            </a:bodyPr>
            <a:lstStyle/>
            <a:p>
              <a:pPr algn="l"/>
              <a:endParaRPr sz="1350"/>
            </a:p>
          </p:txBody>
        </p:sp>
        <p:sp>
          <p:nvSpPr>
            <p:cNvPr id="2221" name="FCS"/>
            <p:cNvSpPr txBox="1"/>
            <p:nvPr/>
          </p:nvSpPr>
          <p:spPr>
            <a:xfrm>
              <a:off x="0" y="-11409"/>
              <a:ext cx="754063"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ctr">
              <a:spAutoFit/>
            </a:bodyPr>
            <a:lstStyle>
              <a:lvl1pPr>
                <a:defRPr sz="1600" b="1"/>
              </a:lvl1pPr>
            </a:lstStyle>
            <a:p>
              <a:r>
                <a:rPr lang="en-IN" sz="1200" dirty="0"/>
                <a:t>   </a:t>
              </a:r>
              <a:r>
                <a:rPr sz="1200" dirty="0"/>
                <a:t>FCS</a:t>
              </a:r>
            </a:p>
          </p:txBody>
        </p:sp>
      </p:grpSp>
      <p:grpSp>
        <p:nvGrpSpPr>
          <p:cNvPr id="2225" name="Group"/>
          <p:cNvGrpSpPr/>
          <p:nvPr/>
        </p:nvGrpSpPr>
        <p:grpSpPr>
          <a:xfrm>
            <a:off x="4618434" y="4383130"/>
            <a:ext cx="565548" cy="253914"/>
            <a:chOff x="0" y="-12580"/>
            <a:chExt cx="754063" cy="338550"/>
          </a:xfrm>
        </p:grpSpPr>
        <p:sp>
          <p:nvSpPr>
            <p:cNvPr id="2223" name="Rectangle"/>
            <p:cNvSpPr/>
            <p:nvPr/>
          </p:nvSpPr>
          <p:spPr>
            <a:xfrm>
              <a:off x="153987" y="5027"/>
              <a:ext cx="434976" cy="286733"/>
            </a:xfrm>
            <a:prstGeom prst="rect">
              <a:avLst/>
            </a:prstGeom>
            <a:solidFill>
              <a:srgbClr val="FFFFFF"/>
            </a:solidFill>
            <a:ln w="19050" cap="flat">
              <a:solidFill>
                <a:srgbClr val="000000"/>
              </a:solidFill>
              <a:prstDash val="solid"/>
              <a:round/>
            </a:ln>
            <a:effectLst>
              <a:outerShdw blurRad="63500" dist="35921" dir="2700000" rotWithShape="0">
                <a:srgbClr val="000000">
                  <a:alpha val="74996"/>
                </a:srgbClr>
              </a:outerShdw>
            </a:effectLst>
          </p:spPr>
          <p:txBody>
            <a:bodyPr wrap="square" lIns="30795" tIns="30795" rIns="30795" bIns="30795" numCol="1" anchor="ctr">
              <a:noAutofit/>
            </a:bodyPr>
            <a:lstStyle/>
            <a:p>
              <a:pPr algn="l"/>
              <a:endParaRPr sz="1350"/>
            </a:p>
          </p:txBody>
        </p:sp>
        <p:sp>
          <p:nvSpPr>
            <p:cNvPr id="2224" name="FCS"/>
            <p:cNvSpPr txBox="1"/>
            <p:nvPr/>
          </p:nvSpPr>
          <p:spPr>
            <a:xfrm>
              <a:off x="0" y="-12580"/>
              <a:ext cx="754063" cy="3385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ctr">
              <a:spAutoFit/>
            </a:bodyPr>
            <a:lstStyle>
              <a:lvl1pPr>
                <a:defRPr sz="1600" b="1"/>
              </a:lvl1pPr>
            </a:lstStyle>
            <a:p>
              <a:r>
                <a:rPr lang="en-IN" sz="1200" dirty="0"/>
                <a:t>    </a:t>
              </a:r>
              <a:r>
                <a:rPr sz="1200" dirty="0"/>
                <a:t>FCS</a:t>
              </a:r>
            </a:p>
          </p:txBody>
        </p:sp>
      </p:grpSp>
      <p:sp>
        <p:nvSpPr>
          <p:cNvPr id="2226" name="Shape"/>
          <p:cNvSpPr/>
          <p:nvPr/>
        </p:nvSpPr>
        <p:spPr>
          <a:xfrm>
            <a:off x="5516167" y="3995737"/>
            <a:ext cx="328613" cy="2524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27" name="Shape"/>
          <p:cNvSpPr/>
          <p:nvPr/>
        </p:nvSpPr>
        <p:spPr>
          <a:xfrm>
            <a:off x="5516167" y="4937521"/>
            <a:ext cx="328613" cy="234554"/>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28" name="Shape"/>
          <p:cNvSpPr/>
          <p:nvPr/>
        </p:nvSpPr>
        <p:spPr>
          <a:xfrm>
            <a:off x="6318648" y="2925367"/>
            <a:ext cx="400051" cy="48101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2229" name="Shape"/>
          <p:cNvSpPr/>
          <p:nvPr/>
        </p:nvSpPr>
        <p:spPr>
          <a:xfrm>
            <a:off x="6316266" y="5182790"/>
            <a:ext cx="400051" cy="529829"/>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2230" name="Shape"/>
          <p:cNvSpPr/>
          <p:nvPr/>
        </p:nvSpPr>
        <p:spPr>
          <a:xfrm>
            <a:off x="6311504" y="3550444"/>
            <a:ext cx="400051" cy="50006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2231" name="Shape"/>
          <p:cNvSpPr/>
          <p:nvPr/>
        </p:nvSpPr>
        <p:spPr>
          <a:xfrm>
            <a:off x="6309123" y="4255295"/>
            <a:ext cx="400051" cy="745331"/>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Rectangle"/>
          <p:cNvSpPr/>
          <p:nvPr/>
        </p:nvSpPr>
        <p:spPr>
          <a:xfrm>
            <a:off x="1488281" y="2419351"/>
            <a:ext cx="1177529" cy="254794"/>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36" name="Rectangle"/>
          <p:cNvSpPr/>
          <p:nvPr/>
        </p:nvSpPr>
        <p:spPr>
          <a:xfrm>
            <a:off x="4289823" y="2796779"/>
            <a:ext cx="1447801" cy="252413"/>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37" name="Upper-Layer Data"/>
          <p:cNvSpPr txBox="1"/>
          <p:nvPr/>
        </p:nvSpPr>
        <p:spPr>
          <a:xfrm>
            <a:off x="4224339" y="2773769"/>
            <a:ext cx="154543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Upper-Layer Data</a:t>
            </a:r>
          </a:p>
        </p:txBody>
      </p:sp>
      <p:sp>
        <p:nvSpPr>
          <p:cNvPr id="2238" name="De-encapsulating Data"/>
          <p:cNvSpPr txBox="1"/>
          <p:nvPr/>
        </p:nvSpPr>
        <p:spPr>
          <a:xfrm>
            <a:off x="1687117" y="1119037"/>
            <a:ext cx="5718572" cy="524181"/>
          </a:xfrm>
          <a:prstGeom prst="rect">
            <a:avLst/>
          </a:prstGeom>
          <a:ln w="12700">
            <a:miter lim="400000"/>
          </a:ln>
          <a:effectLst>
            <a:outerShdw blurRad="63500" dist="17960" dir="2700000" rotWithShape="0">
              <a:srgbClr val="5F5F5F">
                <a:alpha val="74996"/>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956" tIns="30956" rIns="30956" bIns="30956" anchor="ctr">
            <a:spAutoFit/>
          </a:bodyPr>
          <a:lstStyle>
            <a:lvl1pPr>
              <a:defRPr sz="4000" b="1">
                <a:solidFill>
                  <a:schemeClr val="accent2"/>
                </a:solidFill>
              </a:defRPr>
            </a:lvl1pPr>
          </a:lstStyle>
          <a:p>
            <a:r>
              <a:rPr sz="3000" dirty="0">
                <a:solidFill>
                  <a:schemeClr val="tx1"/>
                </a:solidFill>
              </a:rPr>
              <a:t>De-encapsulating Data</a:t>
            </a:r>
          </a:p>
        </p:txBody>
      </p:sp>
      <p:pic>
        <p:nvPicPr>
          <p:cNvPr id="2239" name="image.pdf" descr="image.pdf"/>
          <p:cNvPicPr>
            <a:picLocks noChangeAspect="1"/>
          </p:cNvPicPr>
          <p:nvPr/>
        </p:nvPicPr>
        <p:blipFill>
          <a:blip r:embed="rId3"/>
          <a:stretch>
            <a:fillRect/>
          </a:stretch>
        </p:blipFill>
        <p:spPr>
          <a:xfrm>
            <a:off x="4800600" y="2095500"/>
            <a:ext cx="548879" cy="428625"/>
          </a:xfrm>
          <a:prstGeom prst="rect">
            <a:avLst/>
          </a:prstGeom>
          <a:ln w="12700">
            <a:miter lim="400000"/>
          </a:ln>
        </p:spPr>
      </p:pic>
      <p:sp>
        <p:nvSpPr>
          <p:cNvPr id="2240" name="Rectangle"/>
          <p:cNvSpPr/>
          <p:nvPr/>
        </p:nvSpPr>
        <p:spPr>
          <a:xfrm>
            <a:off x="4815376" y="4879775"/>
            <a:ext cx="2984897" cy="217885"/>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41" name="LLC Hdr + IP + TCP + Upper-Layer Data"/>
          <p:cNvSpPr txBox="1"/>
          <p:nvPr/>
        </p:nvSpPr>
        <p:spPr>
          <a:xfrm>
            <a:off x="4732735" y="4850219"/>
            <a:ext cx="305633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lang="en-IN" sz="1200" dirty="0"/>
              <a:t>   </a:t>
            </a:r>
            <a:r>
              <a:rPr sz="1200" dirty="0"/>
              <a:t>LLC </a:t>
            </a:r>
            <a:r>
              <a:rPr sz="1200" dirty="0" err="1"/>
              <a:t>Hdr</a:t>
            </a:r>
            <a:r>
              <a:rPr sz="1200" dirty="0"/>
              <a:t> + IP + TCP + Upper-Layer Data</a:t>
            </a:r>
          </a:p>
        </p:txBody>
      </p:sp>
      <p:sp>
        <p:nvSpPr>
          <p:cNvPr id="2242" name="Rectangle"/>
          <p:cNvSpPr/>
          <p:nvPr/>
        </p:nvSpPr>
        <p:spPr>
          <a:xfrm rot="20434171">
            <a:off x="3445670" y="5095876"/>
            <a:ext cx="1302544" cy="255985"/>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43" name="MAC Header"/>
          <p:cNvSpPr txBox="1"/>
          <p:nvPr/>
        </p:nvSpPr>
        <p:spPr>
          <a:xfrm rot="20434171">
            <a:off x="3664410" y="5088344"/>
            <a:ext cx="87696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MAC Header</a:t>
            </a:r>
          </a:p>
        </p:txBody>
      </p:sp>
      <p:sp>
        <p:nvSpPr>
          <p:cNvPr id="2244" name="Rectangle"/>
          <p:cNvSpPr/>
          <p:nvPr/>
        </p:nvSpPr>
        <p:spPr>
          <a:xfrm>
            <a:off x="4680348" y="4368404"/>
            <a:ext cx="2286001" cy="222647"/>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45" name="IP + TCP + Upper-Layer Data"/>
          <p:cNvSpPr txBox="1"/>
          <p:nvPr/>
        </p:nvSpPr>
        <p:spPr>
          <a:xfrm>
            <a:off x="4707733" y="4333488"/>
            <a:ext cx="230743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IP + TCP + Upper-Layer Data</a:t>
            </a:r>
          </a:p>
        </p:txBody>
      </p:sp>
      <p:sp>
        <p:nvSpPr>
          <p:cNvPr id="2246" name="Rectangle"/>
          <p:cNvSpPr/>
          <p:nvPr/>
        </p:nvSpPr>
        <p:spPr>
          <a:xfrm rot="20309621">
            <a:off x="3215878" y="4567239"/>
            <a:ext cx="1463279" cy="255985"/>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47" name="LLC Header"/>
          <p:cNvSpPr txBox="1"/>
          <p:nvPr/>
        </p:nvSpPr>
        <p:spPr>
          <a:xfrm rot="20309621">
            <a:off x="3561918" y="4563279"/>
            <a:ext cx="78072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LLC Header</a:t>
            </a:r>
          </a:p>
        </p:txBody>
      </p:sp>
      <p:sp>
        <p:nvSpPr>
          <p:cNvPr id="2248" name="Rectangle"/>
          <p:cNvSpPr/>
          <p:nvPr/>
        </p:nvSpPr>
        <p:spPr>
          <a:xfrm>
            <a:off x="4486275" y="3863578"/>
            <a:ext cx="1790700" cy="248841"/>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49" name="TCP+ Upper-Layer Data"/>
          <p:cNvSpPr txBox="1"/>
          <p:nvPr/>
        </p:nvSpPr>
        <p:spPr>
          <a:xfrm>
            <a:off x="4514397" y="3848518"/>
            <a:ext cx="230624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dirty="0"/>
              <a:t>TCP+ Upper-Layer Data</a:t>
            </a:r>
          </a:p>
        </p:txBody>
      </p:sp>
      <p:sp>
        <p:nvSpPr>
          <p:cNvPr id="2250" name="Rectangle"/>
          <p:cNvSpPr/>
          <p:nvPr/>
        </p:nvSpPr>
        <p:spPr>
          <a:xfrm rot="20309621">
            <a:off x="3073003" y="4035029"/>
            <a:ext cx="1302545" cy="255985"/>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51" name="IP Header"/>
          <p:cNvSpPr txBox="1"/>
          <p:nvPr/>
        </p:nvSpPr>
        <p:spPr>
          <a:xfrm rot="20309621">
            <a:off x="3383820" y="4020354"/>
            <a:ext cx="69281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IP Header</a:t>
            </a:r>
          </a:p>
        </p:txBody>
      </p:sp>
      <p:sp>
        <p:nvSpPr>
          <p:cNvPr id="2252" name="Rectangle"/>
          <p:cNvSpPr/>
          <p:nvPr/>
        </p:nvSpPr>
        <p:spPr>
          <a:xfrm>
            <a:off x="4289823" y="3334942"/>
            <a:ext cx="1447801" cy="242888"/>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53" name="Upper-Layer Data"/>
          <p:cNvSpPr txBox="1"/>
          <p:nvPr/>
        </p:nvSpPr>
        <p:spPr>
          <a:xfrm>
            <a:off x="4224339" y="3309551"/>
            <a:ext cx="154543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a:t>Upper-Layer Data</a:t>
            </a:r>
          </a:p>
        </p:txBody>
      </p:sp>
      <p:sp>
        <p:nvSpPr>
          <p:cNvPr id="2254" name="Rectangle"/>
          <p:cNvSpPr/>
          <p:nvPr/>
        </p:nvSpPr>
        <p:spPr>
          <a:xfrm rot="20309621">
            <a:off x="2958703" y="3549254"/>
            <a:ext cx="1302545" cy="255985"/>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55" name="TCP Header"/>
          <p:cNvSpPr txBox="1"/>
          <p:nvPr/>
        </p:nvSpPr>
        <p:spPr>
          <a:xfrm rot="20309621">
            <a:off x="3213901" y="3545294"/>
            <a:ext cx="80643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nchor="ctr">
            <a:spAutoFit/>
          </a:bodyPr>
          <a:lstStyle>
            <a:lvl1pPr>
              <a:defRPr sz="1600" b="1"/>
            </a:lvl1pPr>
          </a:lstStyle>
          <a:p>
            <a:r>
              <a:rPr sz="1200"/>
              <a:t>TCP Header</a:t>
            </a:r>
          </a:p>
        </p:txBody>
      </p:sp>
      <p:sp>
        <p:nvSpPr>
          <p:cNvPr id="2256" name="Shape"/>
          <p:cNvSpPr/>
          <p:nvPr/>
        </p:nvSpPr>
        <p:spPr>
          <a:xfrm flipV="1">
            <a:off x="4870848" y="2544367"/>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57" name="Rectangle"/>
          <p:cNvSpPr/>
          <p:nvPr/>
        </p:nvSpPr>
        <p:spPr>
          <a:xfrm>
            <a:off x="4058841" y="5492354"/>
            <a:ext cx="2361010" cy="241697"/>
          </a:xfrm>
          <a:prstGeom prst="rect">
            <a:avLst/>
          </a:prstGeom>
          <a:solidFill>
            <a:srgbClr val="FFFFFF"/>
          </a:solidFill>
          <a:ln w="1905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58" name="0101110101001000010"/>
          <p:cNvSpPr txBox="1"/>
          <p:nvPr/>
        </p:nvSpPr>
        <p:spPr>
          <a:xfrm>
            <a:off x="4212286" y="5492354"/>
            <a:ext cx="259794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defRPr sz="1600" b="1"/>
            </a:lvl1pPr>
          </a:lstStyle>
          <a:p>
            <a:r>
              <a:rPr sz="1200" dirty="0"/>
              <a:t>0101110101001000010</a:t>
            </a:r>
          </a:p>
        </p:txBody>
      </p:sp>
      <p:sp>
        <p:nvSpPr>
          <p:cNvPr id="2259" name="Shape"/>
          <p:cNvSpPr/>
          <p:nvPr/>
        </p:nvSpPr>
        <p:spPr>
          <a:xfrm flipV="1">
            <a:off x="4870848" y="5170885"/>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0" name="Shape"/>
          <p:cNvSpPr/>
          <p:nvPr/>
        </p:nvSpPr>
        <p:spPr>
          <a:xfrm flipV="1">
            <a:off x="4870848" y="4629151"/>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1" name="Shape"/>
          <p:cNvSpPr/>
          <p:nvPr/>
        </p:nvSpPr>
        <p:spPr>
          <a:xfrm flipV="1">
            <a:off x="4870848" y="3629026"/>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2" name="Shape"/>
          <p:cNvSpPr/>
          <p:nvPr/>
        </p:nvSpPr>
        <p:spPr>
          <a:xfrm flipV="1">
            <a:off x="4870848" y="3094435"/>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3" name="Shape"/>
          <p:cNvSpPr/>
          <p:nvPr/>
        </p:nvSpPr>
        <p:spPr>
          <a:xfrm flipV="1">
            <a:off x="4870848" y="4129089"/>
            <a:ext cx="328613" cy="2143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4" name="Rectangle"/>
          <p:cNvSpPr/>
          <p:nvPr/>
        </p:nvSpPr>
        <p:spPr>
          <a:xfrm>
            <a:off x="1488281" y="2947989"/>
            <a:ext cx="1177529" cy="469106"/>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5" name="Transport"/>
          <p:cNvSpPr txBox="1"/>
          <p:nvPr/>
        </p:nvSpPr>
        <p:spPr>
          <a:xfrm>
            <a:off x="1582341" y="3045619"/>
            <a:ext cx="79399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Transport </a:t>
            </a:r>
          </a:p>
        </p:txBody>
      </p:sp>
      <p:sp>
        <p:nvSpPr>
          <p:cNvPr id="2266" name="Rectangle"/>
          <p:cNvSpPr/>
          <p:nvPr/>
        </p:nvSpPr>
        <p:spPr>
          <a:xfrm>
            <a:off x="1488281" y="4281489"/>
            <a:ext cx="1177529" cy="726281"/>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7" name="Data-Link"/>
          <p:cNvSpPr txBox="1"/>
          <p:nvPr/>
        </p:nvSpPr>
        <p:spPr>
          <a:xfrm>
            <a:off x="1620441" y="4492228"/>
            <a:ext cx="75046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Data-Link</a:t>
            </a:r>
          </a:p>
        </p:txBody>
      </p:sp>
      <p:sp>
        <p:nvSpPr>
          <p:cNvPr id="2268" name="Rectangle"/>
          <p:cNvSpPr/>
          <p:nvPr/>
        </p:nvSpPr>
        <p:spPr>
          <a:xfrm>
            <a:off x="1488281" y="5205414"/>
            <a:ext cx="1177529" cy="51196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69" name="Physical"/>
          <p:cNvSpPr txBox="1"/>
          <p:nvPr/>
        </p:nvSpPr>
        <p:spPr>
          <a:xfrm>
            <a:off x="1634728" y="5313759"/>
            <a:ext cx="68114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 </a:t>
            </a:r>
          </a:p>
        </p:txBody>
      </p:sp>
      <p:sp>
        <p:nvSpPr>
          <p:cNvPr id="2270" name="Rectangle"/>
          <p:cNvSpPr/>
          <p:nvPr/>
        </p:nvSpPr>
        <p:spPr>
          <a:xfrm>
            <a:off x="1488281" y="3598070"/>
            <a:ext cx="1177529" cy="483394"/>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1" name="Network"/>
          <p:cNvSpPr txBox="1"/>
          <p:nvPr/>
        </p:nvSpPr>
        <p:spPr>
          <a:xfrm>
            <a:off x="1644253" y="3681412"/>
            <a:ext cx="7303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 </a:t>
            </a:r>
          </a:p>
        </p:txBody>
      </p:sp>
      <p:sp>
        <p:nvSpPr>
          <p:cNvPr id="2272" name="Shape"/>
          <p:cNvSpPr/>
          <p:nvPr/>
        </p:nvSpPr>
        <p:spPr>
          <a:xfrm flipV="1">
            <a:off x="1901429" y="3446860"/>
            <a:ext cx="328613" cy="2524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3" name="Rectangle"/>
          <p:cNvSpPr/>
          <p:nvPr/>
        </p:nvSpPr>
        <p:spPr>
          <a:xfrm>
            <a:off x="1488281" y="2147889"/>
            <a:ext cx="1177529" cy="254794"/>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4" name="Rectangle"/>
          <p:cNvSpPr/>
          <p:nvPr/>
        </p:nvSpPr>
        <p:spPr>
          <a:xfrm>
            <a:off x="1488281" y="2690814"/>
            <a:ext cx="1177529" cy="240506"/>
          </a:xfrm>
          <a:prstGeom prst="rect">
            <a:avLst/>
          </a:prstGeom>
          <a:solidFill>
            <a:srgbClr val="CCFF66"/>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5" name="Shape"/>
          <p:cNvSpPr/>
          <p:nvPr/>
        </p:nvSpPr>
        <p:spPr>
          <a:xfrm flipV="1">
            <a:off x="1922860" y="4125517"/>
            <a:ext cx="328613" cy="252413"/>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6" name="Shape"/>
          <p:cNvSpPr/>
          <p:nvPr/>
        </p:nvSpPr>
        <p:spPr>
          <a:xfrm flipV="1">
            <a:off x="1901429" y="5044678"/>
            <a:ext cx="328613" cy="234554"/>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rgbClr val="798CA6"/>
          </a:solidFill>
          <a:ln w="12700">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2277" name="Presentation"/>
          <p:cNvSpPr txBox="1"/>
          <p:nvPr/>
        </p:nvSpPr>
        <p:spPr>
          <a:xfrm>
            <a:off x="1527572" y="2415778"/>
            <a:ext cx="111561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gn="l">
              <a:defRPr sz="1600" b="1"/>
            </a:lvl1pPr>
          </a:lstStyle>
          <a:p>
            <a:r>
              <a:rPr sz="1200"/>
              <a:t>Presentation</a:t>
            </a:r>
          </a:p>
        </p:txBody>
      </p:sp>
      <p:sp>
        <p:nvSpPr>
          <p:cNvPr id="2278" name="Application"/>
          <p:cNvSpPr txBox="1"/>
          <p:nvPr/>
        </p:nvSpPr>
        <p:spPr>
          <a:xfrm>
            <a:off x="1601391" y="2141935"/>
            <a:ext cx="80111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Application</a:t>
            </a:r>
          </a:p>
        </p:txBody>
      </p:sp>
      <p:sp>
        <p:nvSpPr>
          <p:cNvPr id="2279" name="Session"/>
          <p:cNvSpPr txBox="1"/>
          <p:nvPr/>
        </p:nvSpPr>
        <p:spPr>
          <a:xfrm>
            <a:off x="1725216" y="2677716"/>
            <a:ext cx="54534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sz="1600" b="1"/>
            </a:lvl1pPr>
          </a:lstStyle>
          <a:p>
            <a:r>
              <a:rPr sz="1200"/>
              <a:t>Session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a:t>
            </a:r>
          </a:p>
        </p:txBody>
      </p:sp>
      <p:sp>
        <p:nvSpPr>
          <p:cNvPr id="3" name="Content Placeholder 2"/>
          <p:cNvSpPr>
            <a:spLocks noGrp="1"/>
          </p:cNvSpPr>
          <p:nvPr>
            <p:ph idx="1"/>
          </p:nvPr>
        </p:nvSpPr>
        <p:spPr/>
        <p:txBody>
          <a:bodyPr>
            <a:normAutofit/>
          </a:bodyPr>
          <a:lstStyle/>
          <a:p>
            <a:pPr marL="0" indent="0">
              <a:buNone/>
            </a:pPr>
            <a:r>
              <a:rPr lang="en-US" sz="2800" dirty="0"/>
              <a:t>After completion of this unit, students will be able to…</a:t>
            </a:r>
          </a:p>
          <a:p>
            <a:pPr marL="0" indent="0" algn="just">
              <a:buNone/>
            </a:pPr>
            <a:r>
              <a:rPr lang="en-US" sz="4400" dirty="0">
                <a:solidFill>
                  <a:srgbClr val="FF0000"/>
                </a:solidFill>
                <a:effectLst/>
                <a:latin typeface="Times New Roman" panose="02020603050405020304" pitchFamily="18" charset="0"/>
                <a:ea typeface="Calibri" panose="020F0502020204030204" pitchFamily="34" charset="0"/>
              </a:rPr>
              <a:t>Differentiate OSI and TCP/IP  </a:t>
            </a:r>
            <a:r>
              <a:rPr lang="en-US" sz="4400" dirty="0">
                <a:solidFill>
                  <a:srgbClr val="FF0000"/>
                </a:solidFill>
                <a:latin typeface="Times New Roman" panose="02020603050405020304" pitchFamily="18" charset="0"/>
                <a:ea typeface="Calibri" panose="020F0502020204030204" pitchFamily="34" charset="0"/>
              </a:rPr>
              <a:t>M</a:t>
            </a:r>
            <a:r>
              <a:rPr lang="en-US" sz="4400" dirty="0">
                <a:solidFill>
                  <a:srgbClr val="FF0000"/>
                </a:solidFill>
                <a:effectLst/>
                <a:latin typeface="Times New Roman" panose="02020603050405020304" pitchFamily="18" charset="0"/>
                <a:ea typeface="Calibri" panose="020F0502020204030204" pitchFamily="34" charset="0"/>
              </a:rPr>
              <a:t>odels</a:t>
            </a:r>
          </a:p>
          <a:p>
            <a:pPr marL="0" indent="0" algn="just">
              <a:buNone/>
            </a:pPr>
            <a:endParaRPr lang="en-US" sz="6600" i="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r>
              <a:rPr lang="en-US" dirty="0"/>
              <a:t>After completion of this session, students will be able to </a:t>
            </a:r>
            <a:r>
              <a:rPr lang="en-US" i="1" dirty="0">
                <a:solidFill>
                  <a:srgbClr val="FF0000"/>
                </a:solidFill>
              </a:rPr>
              <a:t>Describe functions of each layer of OSI reference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None/>
            </a:pPr>
            <a:r>
              <a:rPr lang="en-US" sz="2400" b="1" dirty="0"/>
              <a:t>Following are the functions of each layer</a:t>
            </a:r>
          </a:p>
          <a:p>
            <a:pPr lvl="0" algn="just">
              <a:spcBef>
                <a:spcPts val="400"/>
              </a:spcBef>
              <a:spcAft>
                <a:spcPts val="200"/>
              </a:spcAft>
              <a:buFont typeface="Wingdings" pitchFamily="2" charset="2"/>
              <a:buChar char="v"/>
            </a:pPr>
            <a:r>
              <a:rPr lang="en-US" sz="2800" b="1" dirty="0">
                <a:solidFill>
                  <a:srgbClr val="FF0000"/>
                </a:solidFill>
              </a:rPr>
              <a:t>Physical Layer</a:t>
            </a:r>
            <a:endParaRPr lang="en-US" sz="2400" b="1" dirty="0">
              <a:solidFill>
                <a:srgbClr val="FF0000"/>
              </a:solidFill>
            </a:endParaRPr>
          </a:p>
          <a:p>
            <a:pPr lvl="0" algn="just">
              <a:spcBef>
                <a:spcPts val="400"/>
              </a:spcBef>
              <a:spcAft>
                <a:spcPts val="200"/>
              </a:spcAft>
            </a:pPr>
            <a:r>
              <a:rPr lang="en-US" sz="2400" b="1" dirty="0">
                <a:solidFill>
                  <a:srgbClr val="CC00CC"/>
                </a:solidFill>
              </a:rPr>
              <a:t>The layer is responsible for movement of individual bits from one hop (node) to next hop. </a:t>
            </a:r>
          </a:p>
          <a:p>
            <a:pPr lvl="0" algn="just">
              <a:spcBef>
                <a:spcPts val="400"/>
              </a:spcBef>
              <a:spcAft>
                <a:spcPts val="200"/>
              </a:spcAft>
            </a:pPr>
            <a:r>
              <a:rPr lang="en-US" sz="2400" dirty="0"/>
              <a:t>It is the lowest layer or first layer of the OSI model.</a:t>
            </a:r>
          </a:p>
          <a:p>
            <a:pPr algn="just"/>
            <a:r>
              <a:rPr lang="en-US" sz="2400" dirty="0"/>
              <a:t>It is concerned with the transmission of raw bits over a communication channel.</a:t>
            </a:r>
          </a:p>
          <a:p>
            <a:pPr algn="just"/>
            <a:r>
              <a:rPr lang="en-US" sz="2400" dirty="0"/>
              <a:t>At receiver side, It accept incoming stream of data and passes to the upper layer and also accept frames from upper layer (data link) and converts into bits.</a:t>
            </a:r>
            <a:endParaRPr lang="en-US" sz="2400" b="1" dirty="0"/>
          </a:p>
          <a:p>
            <a:pPr algn="just"/>
            <a:r>
              <a:rPr lang="en-US" sz="2400" dirty="0"/>
              <a:t>Data unit at this layer is </a:t>
            </a:r>
            <a:r>
              <a:rPr lang="en-US" sz="2400" dirty="0">
                <a:sym typeface="Wingdings" pitchFamily="2" charset="2"/>
              </a:rPr>
              <a:t> ‘</a:t>
            </a:r>
            <a:r>
              <a:rPr lang="en-US" sz="2400" b="1" dirty="0">
                <a:sym typeface="Wingdings" pitchFamily="2" charset="2"/>
              </a:rPr>
              <a:t>bit’</a:t>
            </a:r>
            <a:r>
              <a:rPr lang="en-US" sz="2400" dirty="0">
                <a:sym typeface="Wingdings" pitchFamily="2" charset="2"/>
              </a:rPr>
              <a:t>.</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b="1" dirty="0">
                <a:solidFill>
                  <a:srgbClr val="FF0000"/>
                </a:solidFill>
              </a:rPr>
            </a:br>
            <a:r>
              <a:rPr lang="en-US" b="1" dirty="0">
                <a:solidFill>
                  <a:srgbClr val="FF0000"/>
                </a:solidFill>
              </a:rPr>
              <a:t>Physical Layer</a:t>
            </a:r>
            <a:br>
              <a:rPr lang="en-US" sz="4000" b="1" dirty="0">
                <a:solidFill>
                  <a:srgbClr val="FF0000"/>
                </a:solidFill>
              </a:rPr>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5" name="Picture 2" descr="D:\my CUSP\CN\Figures frm Net\PhysicalLayer.jpg"/>
          <p:cNvPicPr>
            <a:picLocks noGrp="1" noChangeAspect="1" noChangeArrowheads="1"/>
          </p:cNvPicPr>
          <p:nvPr>
            <p:ph idx="1"/>
          </p:nvPr>
        </p:nvPicPr>
        <p:blipFill>
          <a:blip r:embed="rId2"/>
          <a:srcRect/>
          <a:stretch>
            <a:fillRect/>
          </a:stretch>
        </p:blipFill>
        <p:spPr bwMode="auto">
          <a:xfrm>
            <a:off x="1143000" y="1600200"/>
            <a:ext cx="6671049" cy="328215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algn="just">
              <a:buFont typeface="Wingdings 3" pitchFamily="18" charset="2"/>
              <a:buChar char="Ê"/>
            </a:pPr>
            <a:r>
              <a:rPr lang="en-US" sz="2400" b="1" dirty="0"/>
              <a:t>Functions of Physical layer</a:t>
            </a:r>
          </a:p>
          <a:p>
            <a:pPr marL="677863" algn="just">
              <a:buFont typeface="Courier New" pitchFamily="49" charset="0"/>
              <a:buChar char="o"/>
            </a:pPr>
            <a:r>
              <a:rPr lang="en-US" sz="2400" dirty="0">
                <a:sym typeface="Wingdings" pitchFamily="2" charset="2"/>
              </a:rPr>
              <a:t>It carries signals to higher layers</a:t>
            </a:r>
          </a:p>
          <a:p>
            <a:pPr marL="677863" algn="just">
              <a:buFont typeface="Courier New" pitchFamily="49" charset="0"/>
              <a:buChar char="o"/>
            </a:pPr>
            <a:r>
              <a:rPr lang="en-US" sz="2400" dirty="0">
                <a:sym typeface="Wingdings" pitchFamily="2" charset="2"/>
              </a:rPr>
              <a:t>It defines the physical topology of a network.</a:t>
            </a:r>
          </a:p>
          <a:p>
            <a:pPr marL="677863" algn="just">
              <a:buFont typeface="Courier New" pitchFamily="49" charset="0"/>
              <a:buChar char="o"/>
            </a:pPr>
            <a:r>
              <a:rPr lang="en-US" sz="2400" dirty="0">
                <a:sym typeface="Wingdings" pitchFamily="2" charset="2"/>
              </a:rPr>
              <a:t>It defines the direction of transmission between two devises: </a:t>
            </a:r>
            <a:r>
              <a:rPr lang="en-US" sz="2400" i="1" dirty="0">
                <a:solidFill>
                  <a:srgbClr val="FF0000"/>
                </a:solidFill>
                <a:sym typeface="Wingdings" pitchFamily="2" charset="2"/>
              </a:rPr>
              <a:t>Simplex, Half duplex and Full duplex.</a:t>
            </a:r>
          </a:p>
          <a:p>
            <a:pPr marL="677863" algn="just">
              <a:buFont typeface="Courier New" pitchFamily="49" charset="0"/>
              <a:buChar char="o"/>
            </a:pPr>
            <a:r>
              <a:rPr lang="en-US" sz="2400" dirty="0">
                <a:sym typeface="Wingdings" pitchFamily="2" charset="2"/>
              </a:rPr>
              <a:t>It encodes the bit streams into electric signals.</a:t>
            </a:r>
          </a:p>
          <a:p>
            <a:pPr marL="401638" algn="just"/>
            <a:r>
              <a:rPr lang="en-US" sz="2400" dirty="0">
                <a:sym typeface="Wingdings" pitchFamily="2" charset="2"/>
              </a:rPr>
              <a:t>Hardware used at this layer are: </a:t>
            </a:r>
            <a:r>
              <a:rPr lang="en-US" sz="2400" dirty="0">
                <a:solidFill>
                  <a:srgbClr val="FF0000"/>
                </a:solidFill>
                <a:sym typeface="Wingdings" pitchFamily="2" charset="2"/>
              </a:rPr>
              <a:t>hub, NIC, modem, Repeater </a:t>
            </a:r>
            <a:r>
              <a:rPr lang="en-US" sz="2400" dirty="0">
                <a:sym typeface="Wingdings" pitchFamily="2" charset="2"/>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pitchFamily="2" charset="2"/>
              <a:buChar char="v"/>
            </a:pPr>
            <a:r>
              <a:rPr lang="en-US" sz="2800" b="1" dirty="0">
                <a:solidFill>
                  <a:srgbClr val="FF0000"/>
                </a:solidFill>
              </a:rPr>
              <a:t>Data Link Layer</a:t>
            </a:r>
            <a:endParaRPr lang="en-US" sz="2400" b="1" dirty="0">
              <a:solidFill>
                <a:srgbClr val="FF0000"/>
              </a:solidFill>
            </a:endParaRPr>
          </a:p>
          <a:p>
            <a:pPr algn="just">
              <a:spcBef>
                <a:spcPts val="400"/>
              </a:spcBef>
              <a:spcAft>
                <a:spcPts val="200"/>
              </a:spcAft>
            </a:pPr>
            <a:r>
              <a:rPr lang="en-US" sz="2400" b="1" dirty="0">
                <a:solidFill>
                  <a:srgbClr val="CC00CC"/>
                </a:solidFill>
              </a:rPr>
              <a:t>The layer is responsible for moving frames from one hop (node) to next hop. </a:t>
            </a:r>
          </a:p>
          <a:p>
            <a:pPr lvl="0" algn="just">
              <a:spcBef>
                <a:spcPts val="400"/>
              </a:spcBef>
              <a:spcAft>
                <a:spcPts val="200"/>
              </a:spcAft>
            </a:pPr>
            <a:r>
              <a:rPr lang="en-US" sz="2400" dirty="0"/>
              <a:t>It is the second layer of the OSI model in which raw bits are grouped into frames.</a:t>
            </a:r>
          </a:p>
          <a:p>
            <a:pPr algn="just"/>
            <a:r>
              <a:rPr lang="en-US" sz="2400" dirty="0"/>
              <a:t>It makes the physical layer appear error free to upper layer (network).</a:t>
            </a:r>
          </a:p>
          <a:p>
            <a:pPr algn="just"/>
            <a:r>
              <a:rPr lang="en-US" sz="2400" dirty="0"/>
              <a:t>It uses CRC (Cyclic Redundancy Check) to detect errors.</a:t>
            </a:r>
          </a:p>
          <a:p>
            <a:pPr algn="just"/>
            <a:r>
              <a:rPr lang="en-US" sz="2400" dirty="0"/>
              <a:t>Data unit at this layer is </a:t>
            </a:r>
            <a:r>
              <a:rPr lang="en-US" sz="2400" dirty="0">
                <a:sym typeface="Wingdings" pitchFamily="2" charset="2"/>
              </a:rPr>
              <a:t> ‘</a:t>
            </a:r>
            <a:r>
              <a:rPr lang="en-US" sz="2400" b="1" dirty="0">
                <a:sym typeface="Wingdings" pitchFamily="2" charset="2"/>
              </a:rPr>
              <a:t>frame’</a:t>
            </a:r>
            <a:r>
              <a:rPr lang="en-US" sz="2400" dirty="0">
                <a:sym typeface="Wingdings" pitchFamily="2" charset="2"/>
              </a:rPr>
              <a:t>.</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D:\my CUSP\CN\Figures frm Net\DataLinkLayer.jpg"/>
          <p:cNvPicPr>
            <a:picLocks noChangeAspect="1" noChangeArrowheads="1"/>
          </p:cNvPicPr>
          <p:nvPr/>
        </p:nvPicPr>
        <p:blipFill>
          <a:blip r:embed="rId3"/>
          <a:srcRect t="23829" b="6481"/>
          <a:stretch>
            <a:fillRect/>
          </a:stretch>
        </p:blipFill>
        <p:spPr bwMode="auto">
          <a:xfrm>
            <a:off x="1828800" y="4191000"/>
            <a:ext cx="5181600" cy="2438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algn="just">
              <a:buFont typeface="Wingdings 3" pitchFamily="18" charset="2"/>
              <a:buChar char="Ê"/>
            </a:pPr>
            <a:r>
              <a:rPr lang="en-US" sz="2400" b="1" dirty="0"/>
              <a:t>Functions of Data Link layer</a:t>
            </a:r>
          </a:p>
          <a:p>
            <a:pPr marL="677863" algn="just">
              <a:buFont typeface="Courier New" pitchFamily="49" charset="0"/>
              <a:buChar char="o"/>
            </a:pPr>
            <a:r>
              <a:rPr lang="en-US" sz="2400" i="1" dirty="0">
                <a:solidFill>
                  <a:srgbClr val="FF0000"/>
                </a:solidFill>
                <a:sym typeface="Wingdings" pitchFamily="2" charset="2"/>
              </a:rPr>
              <a:t>Framing: </a:t>
            </a:r>
            <a:r>
              <a:rPr lang="en-US" sz="2400" dirty="0">
                <a:sym typeface="Wingdings" pitchFamily="2" charset="2"/>
              </a:rPr>
              <a:t>converts packets received from network layers into frames and also converts bits from physical layer into frames.</a:t>
            </a:r>
          </a:p>
          <a:p>
            <a:pPr marL="677863" algn="just">
              <a:buFont typeface="Courier New" pitchFamily="49" charset="0"/>
              <a:buChar char="o"/>
            </a:pPr>
            <a:r>
              <a:rPr lang="en-US" sz="2400" i="1" dirty="0">
                <a:solidFill>
                  <a:srgbClr val="FF0000"/>
                </a:solidFill>
                <a:sym typeface="Wingdings" pitchFamily="2" charset="2"/>
              </a:rPr>
              <a:t>Flow control: </a:t>
            </a:r>
            <a:r>
              <a:rPr lang="en-US" sz="2400" dirty="0">
                <a:sym typeface="Wingdings" pitchFamily="2" charset="2"/>
              </a:rPr>
              <a:t>it provides data flow control when sender and receiver have different data rates.</a:t>
            </a:r>
          </a:p>
          <a:p>
            <a:pPr marL="677863" algn="just">
              <a:buFont typeface="Courier New" pitchFamily="49" charset="0"/>
              <a:buChar char="o"/>
            </a:pPr>
            <a:r>
              <a:rPr lang="en-US" sz="2400" i="1" dirty="0">
                <a:solidFill>
                  <a:srgbClr val="FF0000"/>
                </a:solidFill>
                <a:sym typeface="Wingdings" pitchFamily="2" charset="2"/>
              </a:rPr>
              <a:t>Physical addressing: </a:t>
            </a:r>
            <a:r>
              <a:rPr lang="en-US" sz="2400" dirty="0">
                <a:sym typeface="Wingdings" pitchFamily="2" charset="2"/>
              </a:rPr>
              <a:t>when frames are sent to different LANs, this layer adds sender and receiver address into header.</a:t>
            </a:r>
          </a:p>
          <a:p>
            <a:pPr marL="677863" algn="just">
              <a:buFont typeface="Courier New" pitchFamily="49" charset="0"/>
              <a:buChar char="o"/>
            </a:pPr>
            <a:r>
              <a:rPr lang="en-US" sz="2400" i="1" dirty="0">
                <a:solidFill>
                  <a:srgbClr val="FF0000"/>
                </a:solidFill>
                <a:sym typeface="Wingdings" pitchFamily="2" charset="2"/>
              </a:rPr>
              <a:t>Error control: </a:t>
            </a:r>
            <a:r>
              <a:rPr lang="en-US" sz="2400" dirty="0">
                <a:sym typeface="Wingdings" pitchFamily="2" charset="2"/>
              </a:rPr>
              <a:t>it provides facility of error control to retransmit the damaged and lost frames.</a:t>
            </a:r>
          </a:p>
          <a:p>
            <a:pPr algn="just">
              <a:buFont typeface="Wingdings 3" pitchFamily="18" charset="2"/>
              <a:buChar char="Ê"/>
            </a:pPr>
            <a:r>
              <a:rPr lang="en-US" sz="2400" b="1" dirty="0">
                <a:sym typeface="Wingdings" pitchFamily="2" charset="2"/>
              </a:rPr>
              <a:t>Data link layer has two sub layers</a:t>
            </a:r>
          </a:p>
          <a:p>
            <a:pPr marL="677863" algn="just">
              <a:buFont typeface="Courier New" pitchFamily="49" charset="0"/>
              <a:buChar char="o"/>
            </a:pPr>
            <a:r>
              <a:rPr lang="en-US" sz="2400" dirty="0">
                <a:sym typeface="Wingdings" pitchFamily="2" charset="2"/>
              </a:rPr>
              <a:t>Logical Link Control (LLC)  it deals with protocols, flow control and error control.</a:t>
            </a:r>
          </a:p>
          <a:p>
            <a:pPr marL="677863" algn="just">
              <a:buFont typeface="Courier New" pitchFamily="49" charset="0"/>
              <a:buChar char="o"/>
            </a:pPr>
            <a:r>
              <a:rPr lang="en-US" sz="2400" dirty="0">
                <a:sym typeface="Wingdings" pitchFamily="2" charset="2"/>
              </a:rPr>
              <a:t>Media Access Control (MAC)  it deals with the control of medium.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pPr>
            <a:r>
              <a:rPr lang="en-US" sz="2400" dirty="0"/>
              <a:t>Hardware used at this layers are: switch, gateway, firewall, proxy servers etc.</a:t>
            </a:r>
          </a:p>
          <a:p>
            <a:pPr lvl="0" algn="just">
              <a:spcBef>
                <a:spcPts val="400"/>
              </a:spcBef>
              <a:spcAft>
                <a:spcPts val="200"/>
              </a:spcAft>
            </a:pPr>
            <a:r>
              <a:rPr lang="en-US" sz="2400" dirty="0"/>
              <a:t>Protocols and standards of this layer are: </a:t>
            </a:r>
          </a:p>
          <a:p>
            <a:pPr marL="677863" lvl="0" algn="just">
              <a:spcBef>
                <a:spcPts val="400"/>
              </a:spcBef>
              <a:spcAft>
                <a:spcPts val="200"/>
              </a:spcAft>
              <a:buFont typeface="Courier New" pitchFamily="49" charset="0"/>
              <a:buChar char="o"/>
            </a:pPr>
            <a:r>
              <a:rPr lang="en-US" sz="2400" dirty="0"/>
              <a:t>PPP (Point to point protocol)</a:t>
            </a:r>
          </a:p>
          <a:p>
            <a:pPr marL="677863" lvl="0" algn="just">
              <a:spcBef>
                <a:spcPts val="400"/>
              </a:spcBef>
              <a:spcAft>
                <a:spcPts val="200"/>
              </a:spcAft>
              <a:buFont typeface="Courier New" pitchFamily="49" charset="0"/>
              <a:buChar char="o"/>
            </a:pPr>
            <a:r>
              <a:rPr lang="en-US" sz="2400" dirty="0"/>
              <a:t>PPTP (Point to point tunneling protocol)</a:t>
            </a:r>
          </a:p>
          <a:p>
            <a:pPr marL="677863" lvl="0" algn="just">
              <a:spcBef>
                <a:spcPts val="400"/>
              </a:spcBef>
              <a:spcAft>
                <a:spcPts val="200"/>
              </a:spcAft>
              <a:buFont typeface="Courier New" pitchFamily="49" charset="0"/>
              <a:buChar char="o"/>
            </a:pPr>
            <a:r>
              <a:rPr lang="en-US" sz="2400" dirty="0"/>
              <a:t>L2TP (Layer2 Tunneling Protocol)</a:t>
            </a:r>
          </a:p>
          <a:p>
            <a:pPr marL="677863" lvl="0" algn="just">
              <a:spcBef>
                <a:spcPts val="400"/>
              </a:spcBef>
              <a:spcAft>
                <a:spcPts val="200"/>
              </a:spcAft>
              <a:buFont typeface="Courier New" pitchFamily="49" charset="0"/>
              <a:buChar char="o"/>
            </a:pPr>
            <a:r>
              <a:rPr lang="en-US" sz="2400" dirty="0"/>
              <a:t>SLIP (Serial Line Internet Protocol) etc.</a:t>
            </a:r>
          </a:p>
          <a:p>
            <a:pPr lvl="0" algn="just">
              <a:spcBef>
                <a:spcPts val="400"/>
              </a:spcBef>
              <a:spcAft>
                <a:spcPts val="200"/>
              </a:spcAft>
            </a:pP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pitchFamily="2" charset="2"/>
              <a:buChar char="v"/>
            </a:pPr>
            <a:r>
              <a:rPr lang="en-US" sz="2800" b="1" dirty="0">
                <a:solidFill>
                  <a:srgbClr val="FF0000"/>
                </a:solidFill>
              </a:rPr>
              <a:t>Network Layer</a:t>
            </a:r>
            <a:endParaRPr lang="en-US" sz="2400" b="1" dirty="0">
              <a:solidFill>
                <a:srgbClr val="FF0000"/>
              </a:solidFill>
            </a:endParaRPr>
          </a:p>
          <a:p>
            <a:pPr algn="just"/>
            <a:r>
              <a:rPr lang="en-US" sz="2400" b="1" dirty="0">
                <a:solidFill>
                  <a:srgbClr val="CC00CC"/>
                </a:solidFill>
              </a:rPr>
              <a:t>It is responsible for the delivery of packets from </a:t>
            </a:r>
            <a:r>
              <a:rPr lang="en-US" sz="2400" b="1" dirty="0">
                <a:solidFill>
                  <a:srgbClr val="FF0000"/>
                </a:solidFill>
              </a:rPr>
              <a:t>source host </a:t>
            </a:r>
            <a:r>
              <a:rPr lang="en-US" sz="2400" b="1" dirty="0">
                <a:solidFill>
                  <a:srgbClr val="CC00CC"/>
                </a:solidFill>
              </a:rPr>
              <a:t>to </a:t>
            </a:r>
            <a:r>
              <a:rPr lang="en-US" sz="2400" b="1" dirty="0">
                <a:solidFill>
                  <a:srgbClr val="FF0000"/>
                </a:solidFill>
              </a:rPr>
              <a:t>destination host</a:t>
            </a:r>
            <a:r>
              <a:rPr lang="en-US" sz="2400" b="1" dirty="0">
                <a:solidFill>
                  <a:srgbClr val="CC00CC"/>
                </a:solidFill>
              </a:rPr>
              <a:t>.</a:t>
            </a:r>
          </a:p>
          <a:p>
            <a:pPr algn="just"/>
            <a:r>
              <a:rPr lang="en-US" sz="2400" dirty="0"/>
              <a:t>The network layer is responsible for the source-to-destination delivery of a packet across </a:t>
            </a:r>
            <a:r>
              <a:rPr lang="en-US" sz="2400" i="1" dirty="0">
                <a:solidFill>
                  <a:srgbClr val="FF0000"/>
                </a:solidFill>
              </a:rPr>
              <a:t>multiple networks </a:t>
            </a:r>
            <a:r>
              <a:rPr lang="en-US" sz="2400" dirty="0"/>
              <a:t>(links).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my CUSP\CN\Figures frm Net\NetworkLayer.jpg"/>
          <p:cNvPicPr>
            <a:picLocks noChangeAspect="1" noChangeArrowheads="1"/>
          </p:cNvPicPr>
          <p:nvPr/>
        </p:nvPicPr>
        <p:blipFill>
          <a:blip r:embed="rId3"/>
          <a:srcRect l="2747" t="29487" r="2747" b="8974"/>
          <a:stretch>
            <a:fillRect/>
          </a:stretch>
        </p:blipFill>
        <p:spPr bwMode="auto">
          <a:xfrm>
            <a:off x="1295400" y="3124200"/>
            <a:ext cx="6553200" cy="3200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 name="Shape"/>
          <p:cNvSpPr/>
          <p:nvPr/>
        </p:nvSpPr>
        <p:spPr>
          <a:xfrm>
            <a:off x="2286000" y="3305175"/>
            <a:ext cx="2371725" cy="323850"/>
          </a:xfrm>
          <a:custGeom>
            <a:avLst/>
            <a:gdLst/>
            <a:ahLst/>
            <a:cxnLst>
              <a:cxn ang="0">
                <a:pos x="wd2" y="hd2"/>
              </a:cxn>
              <a:cxn ang="5400000">
                <a:pos x="wd2" y="hd2"/>
              </a:cxn>
              <a:cxn ang="10800000">
                <a:pos x="wd2" y="hd2"/>
              </a:cxn>
              <a:cxn ang="16200000">
                <a:pos x="wd2" y="hd2"/>
              </a:cxn>
            </a:cxnLst>
            <a:rect l="0" t="0" r="r" b="b"/>
            <a:pathLst>
              <a:path w="21600" h="21600" extrusionOk="0">
                <a:moveTo>
                  <a:pt x="4684" y="0"/>
                </a:moveTo>
                <a:lnTo>
                  <a:pt x="0" y="21600"/>
                </a:lnTo>
                <a:lnTo>
                  <a:pt x="21600" y="21600"/>
                </a:lnTo>
                <a:lnTo>
                  <a:pt x="14313" y="1271"/>
                </a:lnTo>
                <a:lnTo>
                  <a:pt x="4684" y="0"/>
                </a:lnTo>
                <a:close/>
              </a:path>
            </a:pathLst>
          </a:custGeom>
          <a:gradFill>
            <a:gsLst>
              <a:gs pos="0">
                <a:srgbClr val="CC99FF"/>
              </a:gs>
              <a:gs pos="100000">
                <a:srgbClr val="5E4776"/>
              </a:gs>
            </a:gsLst>
            <a:lin ang="16200000"/>
          </a:gradFill>
          <a:ln w="12700">
            <a:miter lim="400000"/>
          </a:ln>
        </p:spPr>
        <p:txBody>
          <a:bodyPr lIns="41060" tIns="41060" rIns="41060" bIns="41060" anchor="ctr"/>
          <a:lstStyle/>
          <a:p>
            <a:pPr algn="l"/>
            <a:endParaRPr/>
          </a:p>
        </p:txBody>
      </p:sp>
      <p:sp>
        <p:nvSpPr>
          <p:cNvPr id="2489" name="Rectangle"/>
          <p:cNvSpPr/>
          <p:nvPr/>
        </p:nvSpPr>
        <p:spPr>
          <a:xfrm>
            <a:off x="1212850" y="2774950"/>
            <a:ext cx="7315200" cy="558800"/>
          </a:xfrm>
          <a:prstGeom prst="rect">
            <a:avLst/>
          </a:prstGeom>
          <a:solidFill>
            <a:srgbClr val="CC99FF"/>
          </a:solidFill>
          <a:ln w="28575">
            <a:solidFill>
              <a:srgbClr val="000000"/>
            </a:solidFill>
          </a:ln>
          <a:effectLst>
            <a:outerShdw blurRad="63500" dist="35921" dir="2700000" rotWithShape="0">
              <a:srgbClr val="000000">
                <a:alpha val="74996"/>
              </a:srgbClr>
            </a:outerShdw>
          </a:effectLst>
        </p:spPr>
        <p:txBody>
          <a:bodyPr lIns="41060" tIns="41060" rIns="41060" bIns="41060" anchor="ctr"/>
          <a:lstStyle/>
          <a:p>
            <a:pPr algn="l"/>
            <a:endParaRPr/>
          </a:p>
        </p:txBody>
      </p:sp>
      <p:sp>
        <p:nvSpPr>
          <p:cNvPr id="2490" name="Data"/>
          <p:cNvSpPr txBox="1"/>
          <p:nvPr/>
        </p:nvSpPr>
        <p:spPr>
          <a:xfrm>
            <a:off x="6618511" y="2865525"/>
            <a:ext cx="599628"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b="1"/>
            </a:lvl1pPr>
          </a:lstStyle>
          <a:p>
            <a:r>
              <a:t>Data</a:t>
            </a:r>
          </a:p>
        </p:txBody>
      </p:sp>
      <p:sp>
        <p:nvSpPr>
          <p:cNvPr id="2491" name="Source Address"/>
          <p:cNvSpPr txBox="1"/>
          <p:nvPr/>
        </p:nvSpPr>
        <p:spPr>
          <a:xfrm>
            <a:off x="2770337" y="2739319"/>
            <a:ext cx="1018876"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defRPr b="1"/>
            </a:pPr>
            <a:r>
              <a:t>Source</a:t>
            </a:r>
            <a:br/>
            <a:r>
              <a:t>Address</a:t>
            </a:r>
          </a:p>
        </p:txBody>
      </p:sp>
      <p:sp>
        <p:nvSpPr>
          <p:cNvPr id="2492" name="Line"/>
          <p:cNvSpPr/>
          <p:nvPr/>
        </p:nvSpPr>
        <p:spPr>
          <a:xfrm>
            <a:off x="5372100" y="2759074"/>
            <a:ext cx="1" cy="584202"/>
          </a:xfrm>
          <a:prstGeom prst="line">
            <a:avLst/>
          </a:prstGeom>
          <a:ln w="28575">
            <a:solidFill>
              <a:srgbClr val="000000"/>
            </a:solidFill>
          </a:ln>
        </p:spPr>
        <p:txBody>
          <a:bodyPr lIns="45719" rIns="45719"/>
          <a:lstStyle/>
          <a:p>
            <a:pPr algn="l"/>
            <a:endParaRPr/>
          </a:p>
        </p:txBody>
      </p:sp>
      <p:sp>
        <p:nvSpPr>
          <p:cNvPr id="2493" name="Line"/>
          <p:cNvSpPr/>
          <p:nvPr/>
        </p:nvSpPr>
        <p:spPr>
          <a:xfrm>
            <a:off x="3924300" y="2787650"/>
            <a:ext cx="0" cy="533400"/>
          </a:xfrm>
          <a:prstGeom prst="line">
            <a:avLst/>
          </a:prstGeom>
          <a:ln w="28575">
            <a:solidFill>
              <a:srgbClr val="000000"/>
            </a:solidFill>
          </a:ln>
        </p:spPr>
        <p:txBody>
          <a:bodyPr lIns="45719" rIns="45719"/>
          <a:lstStyle/>
          <a:p>
            <a:pPr algn="l"/>
            <a:endParaRPr/>
          </a:p>
        </p:txBody>
      </p:sp>
      <p:sp>
        <p:nvSpPr>
          <p:cNvPr id="2494" name="Destination  Address"/>
          <p:cNvSpPr txBox="1"/>
          <p:nvPr/>
        </p:nvSpPr>
        <p:spPr>
          <a:xfrm>
            <a:off x="3919805" y="2739319"/>
            <a:ext cx="1412340"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defRPr b="1"/>
            </a:pPr>
            <a:r>
              <a:t>Destination </a:t>
            </a:r>
            <a:br/>
            <a:r>
              <a:t>Address</a:t>
            </a:r>
          </a:p>
        </p:txBody>
      </p:sp>
      <p:sp>
        <p:nvSpPr>
          <p:cNvPr id="2495" name="Line"/>
          <p:cNvSpPr/>
          <p:nvPr/>
        </p:nvSpPr>
        <p:spPr>
          <a:xfrm rot="5400000">
            <a:off x="4156075" y="3806825"/>
            <a:ext cx="160338" cy="8143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28575">
            <a:solidFill>
              <a:srgbClr val="000000"/>
            </a:solidFill>
          </a:ln>
        </p:spPr>
        <p:txBody>
          <a:bodyPr lIns="41060" tIns="41060" rIns="41060" bIns="41060" anchor="ctr"/>
          <a:lstStyle/>
          <a:p>
            <a:pPr algn="l"/>
            <a:endParaRPr/>
          </a:p>
        </p:txBody>
      </p:sp>
      <p:sp>
        <p:nvSpPr>
          <p:cNvPr id="2496" name="IP"/>
          <p:cNvSpPr txBox="1"/>
          <p:nvPr/>
        </p:nvSpPr>
        <p:spPr>
          <a:xfrm>
            <a:off x="1456011" y="2871875"/>
            <a:ext cx="320128"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b="1"/>
            </a:lvl1pPr>
          </a:lstStyle>
          <a:p>
            <a:r>
              <a:t>IP</a:t>
            </a:r>
          </a:p>
        </p:txBody>
      </p:sp>
      <p:sp>
        <p:nvSpPr>
          <p:cNvPr id="2497" name="Network Layer Functions (cont.)"/>
          <p:cNvSpPr txBox="1"/>
          <p:nvPr/>
        </p:nvSpPr>
        <p:spPr>
          <a:xfrm>
            <a:off x="560387" y="542979"/>
            <a:ext cx="8069263" cy="514243"/>
          </a:xfrm>
          <a:prstGeom prst="rect">
            <a:avLst/>
          </a:prstGeom>
          <a:ln w="12700">
            <a:miter lim="400000"/>
          </a:ln>
          <a:effectLst>
            <a:outerShdw blurRad="63500" dist="17960" dir="2700000" rotWithShape="0">
              <a:srgbClr val="5F5F5F">
                <a:alpha val="74996"/>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1275" tIns="41275" rIns="41275" bIns="41275" anchor="ctr">
            <a:spAutoFit/>
          </a:bodyPr>
          <a:lstStyle>
            <a:lvl1pPr>
              <a:defRPr sz="2800" b="1">
                <a:solidFill>
                  <a:schemeClr val="accent2"/>
                </a:solidFill>
              </a:defRPr>
            </a:lvl1pPr>
          </a:lstStyle>
          <a:p>
            <a:r>
              <a:rPr dirty="0"/>
              <a:t>Network Layer  (cont.)</a:t>
            </a:r>
          </a:p>
        </p:txBody>
      </p:sp>
      <p:sp>
        <p:nvSpPr>
          <p:cNvPr id="2498" name="Header"/>
          <p:cNvSpPr txBox="1"/>
          <p:nvPr/>
        </p:nvSpPr>
        <p:spPr>
          <a:xfrm>
            <a:off x="1741606" y="2871875"/>
            <a:ext cx="879238"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b="1"/>
            </a:lvl1pPr>
          </a:lstStyle>
          <a:p>
            <a:r>
              <a:t>Header</a:t>
            </a:r>
          </a:p>
        </p:txBody>
      </p:sp>
      <p:sp>
        <p:nvSpPr>
          <p:cNvPr id="2499" name="Rectangle"/>
          <p:cNvSpPr/>
          <p:nvPr/>
        </p:nvSpPr>
        <p:spPr>
          <a:xfrm>
            <a:off x="2266950" y="3638550"/>
            <a:ext cx="2395538" cy="403225"/>
          </a:xfrm>
          <a:prstGeom prst="rect">
            <a:avLst/>
          </a:prstGeom>
          <a:solidFill>
            <a:srgbClr val="CC99FF"/>
          </a:solidFill>
          <a:ln w="28575">
            <a:solidFill>
              <a:srgbClr val="000000"/>
            </a:solidFill>
          </a:ln>
          <a:effectLst>
            <a:outerShdw blurRad="63500" dist="35921" dir="2700000" rotWithShape="0">
              <a:srgbClr val="000000">
                <a:alpha val="74996"/>
              </a:srgbClr>
            </a:outerShdw>
          </a:effectLst>
        </p:spPr>
        <p:txBody>
          <a:bodyPr lIns="41060" tIns="41060" rIns="41060" bIns="41060" anchor="ctr"/>
          <a:lstStyle/>
          <a:p>
            <a:pPr algn="l"/>
            <a:endParaRPr/>
          </a:p>
        </p:txBody>
      </p:sp>
      <p:sp>
        <p:nvSpPr>
          <p:cNvPr id="2500" name="172.15.1.1"/>
          <p:cNvSpPr txBox="1"/>
          <p:nvPr/>
        </p:nvSpPr>
        <p:spPr>
          <a:xfrm>
            <a:off x="1816100" y="3554919"/>
            <a:ext cx="332581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marL="228600" lvl="1" indent="-114300">
              <a:defRPr sz="3200" b="1"/>
            </a:pPr>
            <a:r>
              <a:rPr lang="en-IN" dirty="0"/>
              <a:t>     </a:t>
            </a:r>
            <a:r>
              <a:rPr dirty="0"/>
              <a:t>172.15.1.1</a:t>
            </a:r>
          </a:p>
        </p:txBody>
      </p:sp>
      <p:sp>
        <p:nvSpPr>
          <p:cNvPr id="2501" name="Line"/>
          <p:cNvSpPr/>
          <p:nvPr/>
        </p:nvSpPr>
        <p:spPr>
          <a:xfrm rot="5400000">
            <a:off x="2927350" y="3486150"/>
            <a:ext cx="217488" cy="1512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28575">
            <a:solidFill>
              <a:srgbClr val="000000"/>
            </a:solidFill>
          </a:ln>
        </p:spPr>
        <p:txBody>
          <a:bodyPr lIns="41060" tIns="41060" rIns="41060" bIns="41060" anchor="ctr"/>
          <a:lstStyle/>
          <a:p>
            <a:pPr algn="l"/>
            <a:endParaRPr/>
          </a:p>
        </p:txBody>
      </p:sp>
      <p:sp>
        <p:nvSpPr>
          <p:cNvPr id="2502" name="Node"/>
          <p:cNvSpPr txBox="1"/>
          <p:nvPr/>
        </p:nvSpPr>
        <p:spPr>
          <a:xfrm>
            <a:off x="3722687" y="4356188"/>
            <a:ext cx="1146176"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85000"/>
              </a:lnSpc>
              <a:defRPr b="1"/>
            </a:lvl1pPr>
          </a:lstStyle>
          <a:p>
            <a:r>
              <a:t>Node</a:t>
            </a:r>
          </a:p>
        </p:txBody>
      </p:sp>
      <p:sp>
        <p:nvSpPr>
          <p:cNvPr id="2503" name="Network"/>
          <p:cNvSpPr txBox="1"/>
          <p:nvPr/>
        </p:nvSpPr>
        <p:spPr>
          <a:xfrm>
            <a:off x="2427287" y="4356188"/>
            <a:ext cx="1146176"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85000"/>
              </a:lnSpc>
              <a:defRPr b="1"/>
            </a:lvl1pPr>
          </a:lstStyle>
          <a:p>
            <a:r>
              <a:t>Network</a:t>
            </a:r>
          </a:p>
        </p:txBody>
      </p:sp>
      <p:sp>
        <p:nvSpPr>
          <p:cNvPr id="2504" name="Logical Address"/>
          <p:cNvSpPr txBox="1"/>
          <p:nvPr/>
        </p:nvSpPr>
        <p:spPr>
          <a:xfrm>
            <a:off x="431800" y="3497803"/>
            <a:ext cx="2030413" cy="7926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lvl="1" indent="342900" algn="l">
              <a:defRPr sz="2400" b="1"/>
            </a:pPr>
            <a:r>
              <a:rPr dirty="0"/>
              <a:t>Logical Address</a:t>
            </a:r>
          </a:p>
        </p:txBody>
      </p:sp>
      <p:sp>
        <p:nvSpPr>
          <p:cNvPr id="2505" name="Network Layer End-Station Packet"/>
          <p:cNvSpPr txBox="1"/>
          <p:nvPr/>
        </p:nvSpPr>
        <p:spPr>
          <a:xfrm>
            <a:off x="1686862" y="1986540"/>
            <a:ext cx="5894101" cy="486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sz="2800" b="1"/>
            </a:lvl1pPr>
          </a:lstStyle>
          <a:p>
            <a:r>
              <a:t>Network Layer End-Station Packet</a:t>
            </a:r>
          </a:p>
        </p:txBody>
      </p:sp>
      <p:sp>
        <p:nvSpPr>
          <p:cNvPr id="2506" name="Line"/>
          <p:cNvSpPr/>
          <p:nvPr/>
        </p:nvSpPr>
        <p:spPr>
          <a:xfrm>
            <a:off x="2730500" y="2787650"/>
            <a:ext cx="0" cy="533400"/>
          </a:xfrm>
          <a:prstGeom prst="line">
            <a:avLst/>
          </a:prstGeom>
          <a:ln w="28575">
            <a:solidFill>
              <a:srgbClr val="000000"/>
            </a:solidFill>
          </a:ln>
        </p:spPr>
        <p:txBody>
          <a:bodyPr lIns="45719" rIns="45719"/>
          <a:lstStyle/>
          <a:p>
            <a:pPr algn="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algn="just">
              <a:buFont typeface="Wingdings 3" pitchFamily="18" charset="2"/>
              <a:buChar char="Ê"/>
            </a:pPr>
            <a:r>
              <a:rPr lang="en-US" sz="2400" b="1" dirty="0"/>
              <a:t>Functions of Network layer</a:t>
            </a:r>
          </a:p>
          <a:p>
            <a:pPr marL="677863" algn="just">
              <a:buFont typeface="Courier New" pitchFamily="49" charset="0"/>
              <a:buChar char="o"/>
            </a:pPr>
            <a:r>
              <a:rPr lang="en-US" sz="2400" i="1" dirty="0">
                <a:solidFill>
                  <a:srgbClr val="FF0000"/>
                </a:solidFill>
                <a:sym typeface="Wingdings" pitchFamily="2" charset="2"/>
              </a:rPr>
              <a:t>Logical addressing: </a:t>
            </a:r>
            <a:r>
              <a:rPr lang="en-US" sz="2400" dirty="0">
                <a:sym typeface="Wingdings" pitchFamily="2" charset="2"/>
              </a:rPr>
              <a:t>this layer adds a header into the packet includes logical address of sender and receiver.</a:t>
            </a:r>
          </a:p>
          <a:p>
            <a:pPr marL="677863" algn="just">
              <a:buFont typeface="Courier New" pitchFamily="49" charset="0"/>
              <a:buChar char="o"/>
            </a:pPr>
            <a:r>
              <a:rPr lang="en-US" sz="2400" i="1" dirty="0">
                <a:solidFill>
                  <a:srgbClr val="FF0000"/>
                </a:solidFill>
                <a:sym typeface="Wingdings" pitchFamily="2" charset="2"/>
              </a:rPr>
              <a:t>Routing: </a:t>
            </a:r>
            <a:r>
              <a:rPr lang="en-US" sz="2400" dirty="0">
                <a:sym typeface="Wingdings" pitchFamily="2" charset="2"/>
              </a:rPr>
              <a:t>this layer route the packets to its final destination in internetwork.</a:t>
            </a:r>
          </a:p>
          <a:p>
            <a:pPr marL="677863" algn="just">
              <a:buFont typeface="Courier New" pitchFamily="49" charset="0"/>
              <a:buChar char="o"/>
            </a:pPr>
            <a:r>
              <a:rPr lang="en-US" sz="2400" dirty="0">
                <a:sym typeface="Wingdings" pitchFamily="2" charset="2"/>
              </a:rPr>
              <a:t>It provides quality of service management.</a:t>
            </a:r>
          </a:p>
          <a:p>
            <a:pPr marL="677863" algn="just">
              <a:buFont typeface="Courier New" pitchFamily="49" charset="0"/>
              <a:buChar char="o"/>
            </a:pPr>
            <a:r>
              <a:rPr lang="en-US" sz="2400" dirty="0">
                <a:sym typeface="Wingdings" pitchFamily="2" charset="2"/>
              </a:rPr>
              <a:t>It provides security, load balancing and link management.</a:t>
            </a:r>
          </a:p>
          <a:p>
            <a:pPr marL="677863" algn="just">
              <a:buFont typeface="Courier New" pitchFamily="49" charset="0"/>
              <a:buChar char="o"/>
            </a:pPr>
            <a:r>
              <a:rPr lang="en-US" sz="2400" dirty="0">
                <a:sym typeface="Wingdings" pitchFamily="2" charset="2"/>
              </a:rPr>
              <a:t>It provides connection oriented and connection less services to its upper layer (transport).</a:t>
            </a:r>
          </a:p>
          <a:p>
            <a:pPr marL="401638" algn="just"/>
            <a:r>
              <a:rPr lang="en-US" sz="2400" dirty="0">
                <a:sym typeface="Wingdings" pitchFamily="2" charset="2"/>
              </a:rPr>
              <a:t>Hardware used at this layer are: router, layer3 switch, firewall, proxy server, gateway etc.</a:t>
            </a:r>
          </a:p>
          <a:p>
            <a:pPr marL="401638" algn="just"/>
            <a:r>
              <a:rPr lang="en-US" sz="2400" dirty="0">
                <a:sym typeface="Wingdings" pitchFamily="2" charset="2"/>
              </a:rPr>
              <a:t>Protocols and standards of this layer are: ICMP, ARP, RARP, IPSec, IPv4/IPv6.</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normAutofit/>
          </a:bodyPr>
          <a:lstStyle/>
          <a:p>
            <a:pPr algn="just"/>
            <a:r>
              <a:rPr lang="en-US" sz="4000" dirty="0"/>
              <a:t>After completion of this session, students will be able </a:t>
            </a:r>
            <a:r>
              <a:rPr lang="en-US" sz="4000" i="1" dirty="0">
                <a:solidFill>
                  <a:srgbClr val="FF0000"/>
                </a:solidFill>
              </a:rPr>
              <a:t>to list all layers of OSI and TCP/IP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pitchFamily="2" charset="2"/>
              <a:buChar char="v"/>
            </a:pPr>
            <a:r>
              <a:rPr lang="en-US" sz="2800" b="1" dirty="0">
                <a:solidFill>
                  <a:srgbClr val="FF0000"/>
                </a:solidFill>
              </a:rPr>
              <a:t>Transport Layer</a:t>
            </a:r>
            <a:endParaRPr lang="en-US" sz="2400" b="1" dirty="0">
              <a:solidFill>
                <a:srgbClr val="FF0000"/>
              </a:solidFill>
            </a:endParaRPr>
          </a:p>
          <a:p>
            <a:pPr algn="just"/>
            <a:r>
              <a:rPr lang="en-US" sz="2400" b="1" dirty="0">
                <a:solidFill>
                  <a:srgbClr val="CC00CC"/>
                </a:solidFill>
              </a:rPr>
              <a:t>The transport layer is responsible for the delivery of a message from one </a:t>
            </a:r>
            <a:r>
              <a:rPr lang="en-US" sz="2400" b="1" dirty="0">
                <a:solidFill>
                  <a:srgbClr val="FF0000"/>
                </a:solidFill>
              </a:rPr>
              <a:t>process to another</a:t>
            </a:r>
            <a:r>
              <a:rPr lang="en-US" sz="2400" b="1" dirty="0">
                <a:solidFill>
                  <a:srgbClr val="CC00CC"/>
                </a:solidFill>
              </a:rPr>
              <a:t>.</a:t>
            </a:r>
          </a:p>
          <a:p>
            <a:pPr algn="just"/>
            <a:r>
              <a:rPr lang="en-US" sz="2400" i="1" dirty="0">
                <a:solidFill>
                  <a:srgbClr val="FF0000"/>
                </a:solidFill>
              </a:rPr>
              <a:t>It is responsible for source to destination delivery of a entire message, while network layer is responsible for source to destination delivery of individual packets.</a:t>
            </a:r>
          </a:p>
          <a:p>
            <a:pPr algn="just"/>
            <a:r>
              <a:rPr lang="en-US" sz="2400" dirty="0"/>
              <a:t>Network layer doesn’t recognize any relationship between packets, while in case of transport layer, it ensures that whole message arrives in order and it also checks </a:t>
            </a:r>
            <a:r>
              <a:rPr lang="en-US" sz="2400" dirty="0">
                <a:solidFill>
                  <a:srgbClr val="FF0000"/>
                </a:solidFill>
              </a:rPr>
              <a:t>error control </a:t>
            </a:r>
            <a:r>
              <a:rPr lang="en-US" sz="2400" dirty="0"/>
              <a:t>and </a:t>
            </a:r>
            <a:r>
              <a:rPr lang="en-US" sz="2400" dirty="0">
                <a:solidFill>
                  <a:srgbClr val="FF0000"/>
                </a:solidFill>
              </a:rPr>
              <a:t>flow control.</a:t>
            </a:r>
          </a:p>
          <a:p>
            <a:pPr algn="just"/>
            <a:r>
              <a:rPr lang="en-US" sz="2400" dirty="0"/>
              <a:t>The data unit at this layer is </a:t>
            </a:r>
            <a:r>
              <a:rPr lang="en-US" sz="2400" dirty="0">
                <a:sym typeface="Wingdings" pitchFamily="2" charset="2"/>
              </a:rPr>
              <a:t> ‘</a:t>
            </a:r>
            <a:r>
              <a:rPr lang="en-US" sz="2400" b="1" dirty="0">
                <a:sym typeface="Wingdings" pitchFamily="2" charset="2"/>
              </a:rPr>
              <a:t>segment’.</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FF0000"/>
                </a:solidFill>
              </a:rPr>
              <a:t>Transport Layer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5" name="Picture 2" descr="D:\my CUSP\CN\Figures frm Net\TransportLayer.jpg"/>
          <p:cNvPicPr>
            <a:picLocks noGrp="1" noChangeAspect="1" noChangeArrowheads="1"/>
          </p:cNvPicPr>
          <p:nvPr>
            <p:ph idx="1"/>
          </p:nvPr>
        </p:nvPicPr>
        <p:blipFill>
          <a:blip r:embed="rId2"/>
          <a:srcRect l="-548" t="17766" r="549" b="38278"/>
          <a:stretch>
            <a:fillRect/>
          </a:stretch>
        </p:blipFill>
        <p:spPr bwMode="auto">
          <a:xfrm>
            <a:off x="457200" y="2362200"/>
            <a:ext cx="8320958" cy="274319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5" name="The transport layer segments and reassembles data into a data stream.…"/>
          <p:cNvSpPr txBox="1">
            <a:spLocks noGrp="1"/>
          </p:cNvSpPr>
          <p:nvPr>
            <p:ph type="body" idx="4294967295"/>
          </p:nvPr>
        </p:nvSpPr>
        <p:spPr>
          <a:xfrm>
            <a:off x="317500" y="457201"/>
            <a:ext cx="8566150" cy="6032500"/>
          </a:xfrm>
          <a:prstGeom prst="rect">
            <a:avLst/>
          </a:prstGeom>
        </p:spPr>
        <p:txBody>
          <a:bodyPr>
            <a:normAutofit/>
          </a:bodyPr>
          <a:lstStyle/>
          <a:p>
            <a:pPr marL="669925" lvl="1" indent="-325437" algn="just">
              <a:lnSpc>
                <a:spcPct val="75000"/>
              </a:lnSpc>
              <a:spcBef>
                <a:spcPts val="0"/>
              </a:spcBef>
              <a:buClr>
                <a:schemeClr val="accent2"/>
              </a:buClr>
              <a:defRPr sz="2100"/>
            </a:pPr>
            <a:r>
              <a:rPr sz="2700" dirty="0"/>
              <a:t>The transport layer segments and reassembles data into a data stream.</a:t>
            </a:r>
          </a:p>
          <a:p>
            <a:pPr marL="669925" lvl="1" indent="-325437" algn="just">
              <a:lnSpc>
                <a:spcPct val="75000"/>
              </a:lnSpc>
              <a:spcBef>
                <a:spcPts val="0"/>
              </a:spcBef>
              <a:buClr>
                <a:schemeClr val="accent2"/>
              </a:buClr>
              <a:defRPr sz="2100"/>
            </a:pPr>
            <a:r>
              <a:rPr sz="2700" dirty="0"/>
              <a:t>Services located in the Transport layer both segment and reassemble data from upper-layer applications and unite it onto the same data stream.</a:t>
            </a:r>
          </a:p>
          <a:p>
            <a:pPr marL="669925" lvl="1" indent="-325437" algn="just">
              <a:lnSpc>
                <a:spcPct val="75000"/>
              </a:lnSpc>
              <a:spcBef>
                <a:spcPts val="0"/>
              </a:spcBef>
              <a:buClr>
                <a:schemeClr val="accent2"/>
              </a:buClr>
              <a:defRPr sz="2100"/>
            </a:pPr>
            <a:r>
              <a:rPr sz="2700" dirty="0"/>
              <a:t>They provides end-to-end data transport services and can established a logical connection between the sending host and destination host on an internetwork.</a:t>
            </a:r>
          </a:p>
          <a:p>
            <a:pPr marL="669925" lvl="1" indent="-325437" algn="just">
              <a:lnSpc>
                <a:spcPct val="75000"/>
              </a:lnSpc>
              <a:spcBef>
                <a:spcPts val="0"/>
              </a:spcBef>
              <a:buClr>
                <a:schemeClr val="accent2"/>
              </a:buClr>
              <a:defRPr sz="2100"/>
            </a:pPr>
            <a:r>
              <a:rPr sz="2700" dirty="0"/>
              <a:t>Transport layer user this two protocols :</a:t>
            </a:r>
          </a:p>
          <a:p>
            <a:pPr algn="just">
              <a:lnSpc>
                <a:spcPct val="75000"/>
              </a:lnSpc>
              <a:spcBef>
                <a:spcPts val="500"/>
              </a:spcBef>
              <a:buChar char="■"/>
              <a:defRPr sz="2100"/>
            </a:pPr>
            <a:r>
              <a:rPr sz="2700" dirty="0"/>
              <a:t>     TCP, UDP.</a:t>
            </a:r>
          </a:p>
          <a:p>
            <a:pPr marL="669925" lvl="1" indent="-325437" algn="just">
              <a:lnSpc>
                <a:spcPct val="75000"/>
              </a:lnSpc>
              <a:spcBef>
                <a:spcPts val="0"/>
              </a:spcBef>
              <a:buClr>
                <a:schemeClr val="accent2"/>
              </a:buClr>
              <a:defRPr sz="2100"/>
            </a:pPr>
            <a:r>
              <a:rPr sz="2700" dirty="0"/>
              <a:t>The Transport layer is responsible for providing mechanisms for multiplexing upper-layer applications, establishing sessions, and tearing down virtual circuits. </a:t>
            </a:r>
          </a:p>
          <a:p>
            <a:pPr marL="669925" lvl="1" indent="-325437" algn="just">
              <a:lnSpc>
                <a:spcPct val="75000"/>
              </a:lnSpc>
              <a:spcBef>
                <a:spcPts val="0"/>
              </a:spcBef>
              <a:buClr>
                <a:schemeClr val="accent2"/>
              </a:buClr>
              <a:defRPr sz="2100"/>
            </a:pPr>
            <a:r>
              <a:rPr sz="2700" dirty="0"/>
              <a:t>The transport layer can be connectionless, or connection-oriented.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 name="Connection-Oriented Communication"/>
          <p:cNvSpPr txBox="1">
            <a:spLocks noGrp="1"/>
          </p:cNvSpPr>
          <p:nvPr>
            <p:ph type="title" idx="4294967295"/>
          </p:nvPr>
        </p:nvSpPr>
        <p:spPr>
          <a:xfrm>
            <a:off x="457200" y="277812"/>
            <a:ext cx="7118350" cy="1001713"/>
          </a:xfrm>
          <a:prstGeom prst="rect">
            <a:avLst/>
          </a:prstGeom>
        </p:spPr>
        <p:txBody>
          <a:bodyPr>
            <a:normAutofit/>
          </a:bodyPr>
          <a:lstStyle/>
          <a:p>
            <a:pPr>
              <a:defRPr sz="3400">
                <a:solidFill>
                  <a:schemeClr val="accent2"/>
                </a:solidFill>
              </a:defRPr>
            </a:pPr>
            <a:r>
              <a:t>Connection-Oriented Communication</a:t>
            </a:r>
            <a:r>
              <a:rPr sz="4200">
                <a:solidFill>
                  <a:srgbClr val="006633"/>
                </a:solidFill>
              </a:rPr>
              <a:t> </a:t>
            </a:r>
          </a:p>
        </p:txBody>
      </p:sp>
      <p:sp>
        <p:nvSpPr>
          <p:cNvPr id="2643" name="In reliable transport operation, a device that wants to transmit set up a connection-oriented communication with a remote device by creating a session.…"/>
          <p:cNvSpPr txBox="1">
            <a:spLocks noGrp="1"/>
          </p:cNvSpPr>
          <p:nvPr>
            <p:ph type="body" idx="4294967295"/>
          </p:nvPr>
        </p:nvSpPr>
        <p:spPr>
          <a:xfrm>
            <a:off x="430212" y="1419225"/>
            <a:ext cx="8224838" cy="3571875"/>
          </a:xfrm>
          <a:prstGeom prst="rect">
            <a:avLst/>
          </a:prstGeom>
        </p:spPr>
        <p:txBody>
          <a:bodyPr>
            <a:normAutofit/>
          </a:bodyPr>
          <a:lstStyle/>
          <a:p>
            <a:pPr marL="342900" indent="-342900">
              <a:spcBef>
                <a:spcPts val="600"/>
              </a:spcBef>
              <a:buChar char="■"/>
              <a:defRPr sz="2500"/>
            </a:pPr>
            <a:r>
              <a:t>In reliable transport operation, a device that wants to transmit set up a connection-oriented communication with a remote device by creating a session. </a:t>
            </a:r>
          </a:p>
          <a:p>
            <a:pPr marL="342900" indent="-342900">
              <a:spcBef>
                <a:spcPts val="600"/>
              </a:spcBef>
              <a:buChar char="■"/>
              <a:defRPr sz="2500"/>
            </a:pPr>
            <a:r>
              <a:t>The transmitting device first establishes a connection-oriented session with its peer system, which is called a call setup, or a tree-way handshake. </a:t>
            </a:r>
          </a:p>
          <a:p>
            <a:pPr marL="342900" indent="-342900">
              <a:spcBef>
                <a:spcPts val="600"/>
              </a:spcBef>
              <a:buChar char="■"/>
              <a:defRPr sz="2500"/>
            </a:pPr>
            <a:r>
              <a:t>Data is then transferred; when a call termination takes place to tear down the virtual circuit.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Reliable Transport Layer Functions"/>
          <p:cNvSpPr txBox="1"/>
          <p:nvPr/>
        </p:nvSpPr>
        <p:spPr>
          <a:xfrm>
            <a:off x="725487" y="559779"/>
            <a:ext cx="7624763" cy="366342"/>
          </a:xfrm>
          <a:prstGeom prst="rect">
            <a:avLst/>
          </a:prstGeom>
          <a:ln w="12700">
            <a:miter lim="400000"/>
          </a:ln>
          <a:effectLst>
            <a:outerShdw blurRad="63500" dist="17960" dir="2700000" rotWithShape="0">
              <a:srgbClr val="5F5F5F">
                <a:alpha val="74996"/>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1275" tIns="41275" rIns="41275" bIns="41275" anchor="ctr">
            <a:spAutoFit/>
          </a:bodyPr>
          <a:lstStyle>
            <a:lvl1pPr>
              <a:defRPr sz="2000" b="1">
                <a:solidFill>
                  <a:schemeClr val="accent2"/>
                </a:solidFill>
              </a:defRPr>
            </a:lvl1pPr>
          </a:lstStyle>
          <a:p>
            <a:r>
              <a:t>Reliable Transport Layer Functions</a:t>
            </a:r>
          </a:p>
        </p:txBody>
      </p:sp>
      <p:sp>
        <p:nvSpPr>
          <p:cNvPr id="2647" name="Line"/>
          <p:cNvSpPr/>
          <p:nvPr/>
        </p:nvSpPr>
        <p:spPr>
          <a:xfrm>
            <a:off x="2847975" y="3381375"/>
            <a:ext cx="3257550" cy="0"/>
          </a:xfrm>
          <a:prstGeom prst="line">
            <a:avLst/>
          </a:prstGeom>
          <a:ln w="50800">
            <a:solidFill>
              <a:schemeClr val="accent2"/>
            </a:solidFill>
            <a:tailEnd type="triangle"/>
          </a:ln>
        </p:spPr>
        <p:txBody>
          <a:bodyPr lIns="45719" rIns="45719"/>
          <a:lstStyle/>
          <a:p>
            <a:pPr algn="l"/>
            <a:endParaRPr/>
          </a:p>
        </p:txBody>
      </p:sp>
      <p:sp>
        <p:nvSpPr>
          <p:cNvPr id="2648" name="Line"/>
          <p:cNvSpPr/>
          <p:nvPr/>
        </p:nvSpPr>
        <p:spPr>
          <a:xfrm flipH="1" flipV="1">
            <a:off x="2847975" y="4029074"/>
            <a:ext cx="3257550" cy="1"/>
          </a:xfrm>
          <a:prstGeom prst="line">
            <a:avLst/>
          </a:prstGeom>
          <a:ln w="50800">
            <a:solidFill>
              <a:schemeClr val="accent2"/>
            </a:solidFill>
            <a:tailEnd type="triangle"/>
          </a:ln>
        </p:spPr>
        <p:txBody>
          <a:bodyPr lIns="45719" rIns="45719"/>
          <a:lstStyle/>
          <a:p>
            <a:pPr algn="l"/>
            <a:endParaRPr/>
          </a:p>
        </p:txBody>
      </p:sp>
      <p:sp>
        <p:nvSpPr>
          <p:cNvPr id="2649" name="Line"/>
          <p:cNvSpPr/>
          <p:nvPr/>
        </p:nvSpPr>
        <p:spPr>
          <a:xfrm>
            <a:off x="2847975" y="4543425"/>
            <a:ext cx="3257550" cy="0"/>
          </a:xfrm>
          <a:prstGeom prst="line">
            <a:avLst/>
          </a:prstGeom>
          <a:ln w="50800">
            <a:solidFill>
              <a:schemeClr val="accent2"/>
            </a:solidFill>
            <a:tailEnd type="triangle"/>
          </a:ln>
        </p:spPr>
        <p:txBody>
          <a:bodyPr lIns="45719" rIns="45719"/>
          <a:lstStyle/>
          <a:p>
            <a:pPr algn="l"/>
            <a:endParaRPr/>
          </a:p>
        </p:txBody>
      </p:sp>
      <p:sp>
        <p:nvSpPr>
          <p:cNvPr id="2650" name="Synchronize"/>
          <p:cNvSpPr txBox="1"/>
          <p:nvPr/>
        </p:nvSpPr>
        <p:spPr>
          <a:xfrm>
            <a:off x="3827462" y="3001962"/>
            <a:ext cx="1481889" cy="371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algn="l" defTabSz="1028700">
              <a:lnSpc>
                <a:spcPts val="2100"/>
              </a:lnSpc>
              <a:tabLst>
                <a:tab pos="508000" algn="l"/>
                <a:tab pos="1028700" algn="l"/>
                <a:tab pos="1536700" algn="l"/>
              </a:tabLst>
              <a:defRPr b="1"/>
            </a:lvl1pPr>
          </a:lstStyle>
          <a:p>
            <a:r>
              <a:t>Synchronize</a:t>
            </a:r>
          </a:p>
        </p:txBody>
      </p:sp>
      <p:sp>
        <p:nvSpPr>
          <p:cNvPr id="2651" name="Acknowledge, Synchronize"/>
          <p:cNvSpPr txBox="1"/>
          <p:nvPr/>
        </p:nvSpPr>
        <p:spPr>
          <a:xfrm>
            <a:off x="3097212" y="3651250"/>
            <a:ext cx="3082424" cy="371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algn="l" defTabSz="1028700">
              <a:lnSpc>
                <a:spcPts val="2100"/>
              </a:lnSpc>
              <a:tabLst>
                <a:tab pos="508000" algn="l"/>
                <a:tab pos="1028700" algn="l"/>
                <a:tab pos="1536700" algn="l"/>
              </a:tabLst>
              <a:defRPr b="1"/>
            </a:lvl1pPr>
          </a:lstStyle>
          <a:p>
            <a:r>
              <a:t>Acknowledge, Synchronize</a:t>
            </a:r>
          </a:p>
        </p:txBody>
      </p:sp>
      <p:sp>
        <p:nvSpPr>
          <p:cNvPr id="2652" name="Acknowledge"/>
          <p:cNvSpPr txBox="1"/>
          <p:nvPr/>
        </p:nvSpPr>
        <p:spPr>
          <a:xfrm>
            <a:off x="3778250" y="4165600"/>
            <a:ext cx="1596189" cy="371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algn="l" defTabSz="1028700">
              <a:lnSpc>
                <a:spcPts val="2100"/>
              </a:lnSpc>
              <a:tabLst>
                <a:tab pos="508000" algn="l"/>
                <a:tab pos="1028700" algn="l"/>
                <a:tab pos="1536700" algn="l"/>
              </a:tabLst>
              <a:defRPr b="1"/>
            </a:lvl1pPr>
          </a:lstStyle>
          <a:p>
            <a:r>
              <a:t>Acknowledge</a:t>
            </a:r>
          </a:p>
        </p:txBody>
      </p:sp>
      <p:sp>
        <p:nvSpPr>
          <p:cNvPr id="2653" name="Data Transfer"/>
          <p:cNvSpPr txBox="1"/>
          <p:nvPr/>
        </p:nvSpPr>
        <p:spPr>
          <a:xfrm>
            <a:off x="3778250" y="5407025"/>
            <a:ext cx="1583799" cy="371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algn="l" defTabSz="1028700">
              <a:lnSpc>
                <a:spcPts val="2100"/>
              </a:lnSpc>
              <a:tabLst>
                <a:tab pos="508000" algn="l"/>
                <a:tab pos="1028700" algn="l"/>
                <a:tab pos="1536700" algn="l"/>
              </a:tabLst>
              <a:defRPr b="1"/>
            </a:lvl1pPr>
          </a:lstStyle>
          <a:p>
            <a:r>
              <a:t>Data Transfer</a:t>
            </a:r>
          </a:p>
        </p:txBody>
      </p:sp>
      <p:sp>
        <p:nvSpPr>
          <p:cNvPr id="2654" name="Line"/>
          <p:cNvSpPr/>
          <p:nvPr/>
        </p:nvSpPr>
        <p:spPr>
          <a:xfrm>
            <a:off x="2847975" y="5775325"/>
            <a:ext cx="3257550" cy="0"/>
          </a:xfrm>
          <a:prstGeom prst="line">
            <a:avLst/>
          </a:prstGeom>
          <a:ln w="50800">
            <a:solidFill>
              <a:schemeClr val="accent2"/>
            </a:solidFill>
            <a:headEnd type="triangle"/>
            <a:tailEnd type="triangle"/>
          </a:ln>
        </p:spPr>
        <p:txBody>
          <a:bodyPr lIns="45719" rIns="45719"/>
          <a:lstStyle/>
          <a:p>
            <a:pPr algn="l"/>
            <a:endParaRPr/>
          </a:p>
        </p:txBody>
      </p:sp>
      <p:sp>
        <p:nvSpPr>
          <p:cNvPr id="2655" name="(Send Segments)"/>
          <p:cNvSpPr txBox="1"/>
          <p:nvPr/>
        </p:nvSpPr>
        <p:spPr>
          <a:xfrm>
            <a:off x="3590925" y="5754687"/>
            <a:ext cx="1989876" cy="371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algn="l" defTabSz="1028700">
              <a:lnSpc>
                <a:spcPts val="2100"/>
              </a:lnSpc>
              <a:tabLst>
                <a:tab pos="508000" algn="l"/>
                <a:tab pos="1028700" algn="l"/>
                <a:tab pos="1536700" algn="l"/>
              </a:tabLst>
              <a:defRPr b="1"/>
            </a:lvl1pPr>
          </a:lstStyle>
          <a:p>
            <a:r>
              <a:t>(Send Segments)</a:t>
            </a:r>
          </a:p>
        </p:txBody>
      </p:sp>
      <p:pic>
        <p:nvPicPr>
          <p:cNvPr id="2656" name="image.pdf" descr="image.pdf"/>
          <p:cNvPicPr>
            <a:picLocks noChangeAspect="1"/>
          </p:cNvPicPr>
          <p:nvPr/>
        </p:nvPicPr>
        <p:blipFill>
          <a:blip r:embed="rId3"/>
          <a:stretch>
            <a:fillRect/>
          </a:stretch>
        </p:blipFill>
        <p:spPr>
          <a:xfrm>
            <a:off x="2797175" y="1814512"/>
            <a:ext cx="3273425" cy="1112838"/>
          </a:xfrm>
          <a:prstGeom prst="rect">
            <a:avLst/>
          </a:prstGeom>
          <a:ln w="12700">
            <a:miter lim="400000"/>
          </a:ln>
          <a:effectLst>
            <a:outerShdw blurRad="63500" dist="35921" dir="2700000" rotWithShape="0">
              <a:srgbClr val="5F5F5F">
                <a:alpha val="74996"/>
              </a:srgbClr>
            </a:outerShdw>
          </a:effectLst>
        </p:spPr>
      </p:pic>
      <p:sp>
        <p:nvSpPr>
          <p:cNvPr id="2657" name="Sender"/>
          <p:cNvSpPr txBox="1"/>
          <p:nvPr/>
        </p:nvSpPr>
        <p:spPr>
          <a:xfrm>
            <a:off x="1946104" y="2782887"/>
            <a:ext cx="811555" cy="331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defTabSz="1028700">
              <a:defRPr sz="1600" b="1"/>
            </a:lvl1pPr>
          </a:lstStyle>
          <a:p>
            <a:r>
              <a:t>Sender</a:t>
            </a:r>
          </a:p>
        </p:txBody>
      </p:sp>
      <p:sp>
        <p:nvSpPr>
          <p:cNvPr id="2658" name="Receiver"/>
          <p:cNvSpPr txBox="1"/>
          <p:nvPr/>
        </p:nvSpPr>
        <p:spPr>
          <a:xfrm>
            <a:off x="5791178" y="2782887"/>
            <a:ext cx="970007" cy="331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a:spAutoFit/>
          </a:bodyPr>
          <a:lstStyle>
            <a:lvl1pPr defTabSz="1028700">
              <a:defRPr sz="1600" b="1"/>
            </a:lvl1pPr>
          </a:lstStyle>
          <a:p>
            <a:r>
              <a:t>Receiver</a:t>
            </a:r>
          </a:p>
        </p:txBody>
      </p:sp>
      <p:sp>
        <p:nvSpPr>
          <p:cNvPr id="2659" name="Line"/>
          <p:cNvSpPr/>
          <p:nvPr/>
        </p:nvSpPr>
        <p:spPr>
          <a:xfrm>
            <a:off x="2803525" y="2085975"/>
            <a:ext cx="3259281" cy="479764"/>
          </a:xfrm>
          <a:custGeom>
            <a:avLst/>
            <a:gdLst/>
            <a:ahLst/>
            <a:cxnLst>
              <a:cxn ang="0">
                <a:pos x="wd2" y="hd2"/>
              </a:cxn>
              <a:cxn ang="5400000">
                <a:pos x="wd2" y="hd2"/>
              </a:cxn>
              <a:cxn ang="10800000">
                <a:pos x="wd2" y="hd2"/>
              </a:cxn>
              <a:cxn ang="16200000">
                <a:pos x="wd2" y="hd2"/>
              </a:cxn>
            </a:cxnLst>
            <a:rect l="0" t="0" r="r" b="b"/>
            <a:pathLst>
              <a:path w="21600" h="21600" extrusionOk="0">
                <a:moveTo>
                  <a:pt x="0" y="13500"/>
                </a:moveTo>
                <a:lnTo>
                  <a:pt x="4136" y="5400"/>
                </a:lnTo>
                <a:lnTo>
                  <a:pt x="7353" y="18900"/>
                </a:lnTo>
                <a:lnTo>
                  <a:pt x="9191" y="0"/>
                </a:lnTo>
                <a:lnTo>
                  <a:pt x="15166" y="21600"/>
                </a:lnTo>
                <a:lnTo>
                  <a:pt x="16545" y="10800"/>
                </a:lnTo>
                <a:lnTo>
                  <a:pt x="17923" y="18900"/>
                </a:lnTo>
                <a:lnTo>
                  <a:pt x="18843" y="2700"/>
                </a:lnTo>
                <a:lnTo>
                  <a:pt x="21600" y="13500"/>
                </a:lnTo>
              </a:path>
            </a:pathLst>
          </a:custGeom>
          <a:ln w="50800" cap="rnd">
            <a:solidFill>
              <a:schemeClr val="accent1"/>
            </a:solidFill>
          </a:ln>
          <a:effectLst>
            <a:outerShdw blurRad="63500" dist="38098" dir="2700000" rotWithShape="0">
              <a:srgbClr val="5F5F5F">
                <a:alpha val="74996"/>
              </a:srgbClr>
            </a:outerShdw>
          </a:effectLst>
        </p:spPr>
        <p:txBody>
          <a:bodyPr lIns="41060" tIns="41060" rIns="41060" bIns="41060"/>
          <a:lstStyle/>
          <a:p>
            <a:pPr algn="l"/>
            <a:endParaRPr/>
          </a:p>
        </p:txBody>
      </p:sp>
      <p:pic>
        <p:nvPicPr>
          <p:cNvPr id="2660" name="image.pdf" descr="image.pdf"/>
          <p:cNvPicPr>
            <a:picLocks noChangeAspect="1"/>
          </p:cNvPicPr>
          <p:nvPr/>
        </p:nvPicPr>
        <p:blipFill>
          <a:blip r:embed="rId4"/>
          <a:stretch>
            <a:fillRect/>
          </a:stretch>
        </p:blipFill>
        <p:spPr>
          <a:xfrm>
            <a:off x="1903412" y="1949450"/>
            <a:ext cx="1139826" cy="852488"/>
          </a:xfrm>
          <a:prstGeom prst="rect">
            <a:avLst/>
          </a:prstGeom>
          <a:ln w="12700">
            <a:miter lim="400000"/>
          </a:ln>
        </p:spPr>
      </p:pic>
      <p:pic>
        <p:nvPicPr>
          <p:cNvPr id="2661" name="image.pdf" descr="image.pdf"/>
          <p:cNvPicPr>
            <a:picLocks noChangeAspect="1"/>
          </p:cNvPicPr>
          <p:nvPr/>
        </p:nvPicPr>
        <p:blipFill>
          <a:blip r:embed="rId4"/>
          <a:stretch>
            <a:fillRect/>
          </a:stretch>
        </p:blipFill>
        <p:spPr>
          <a:xfrm>
            <a:off x="5857875" y="1949450"/>
            <a:ext cx="1139825" cy="852488"/>
          </a:xfrm>
          <a:prstGeom prst="rect">
            <a:avLst/>
          </a:prstGeom>
          <a:ln w="12700">
            <a:miter lim="400000"/>
          </a:ln>
        </p:spPr>
      </p:pic>
      <p:grpSp>
        <p:nvGrpSpPr>
          <p:cNvPr id="2664" name="Group"/>
          <p:cNvGrpSpPr/>
          <p:nvPr/>
        </p:nvGrpSpPr>
        <p:grpSpPr>
          <a:xfrm>
            <a:off x="2854325" y="4778375"/>
            <a:ext cx="3244850" cy="500063"/>
            <a:chOff x="0" y="0"/>
            <a:chExt cx="3244850" cy="500062"/>
          </a:xfrm>
        </p:grpSpPr>
        <p:sp>
          <p:nvSpPr>
            <p:cNvPr id="2662" name="Rectangle"/>
            <p:cNvSpPr/>
            <p:nvPr/>
          </p:nvSpPr>
          <p:spPr>
            <a:xfrm>
              <a:off x="0" y="0"/>
              <a:ext cx="3244850" cy="500063"/>
            </a:xfrm>
            <a:prstGeom prst="rect">
              <a:avLst/>
            </a:prstGeom>
            <a:solidFill>
              <a:srgbClr val="8955FF"/>
            </a:solidFill>
            <a:ln w="12700" cap="flat">
              <a:solidFill>
                <a:srgbClr val="000000"/>
              </a:solidFill>
              <a:prstDash val="solid"/>
              <a:round/>
            </a:ln>
            <a:effectLst>
              <a:outerShdw blurRad="63500" dist="35921" dir="2700000" rotWithShape="0">
                <a:srgbClr val="000000">
                  <a:alpha val="74996"/>
                </a:srgbClr>
              </a:outerShdw>
            </a:effectLst>
          </p:spPr>
          <p:txBody>
            <a:bodyPr wrap="square" lIns="41060" tIns="41060" rIns="41060" bIns="41060" numCol="1" anchor="t">
              <a:noAutofit/>
            </a:bodyPr>
            <a:lstStyle/>
            <a:p>
              <a:pPr defTabSz="1028700">
                <a:defRPr sz="2000" b="1">
                  <a:solidFill>
                    <a:srgbClr val="FFFFFF"/>
                  </a:solidFill>
                  <a:effectLst>
                    <a:outerShdw blurRad="12700" dist="25400" dir="2700000" rotWithShape="0">
                      <a:srgbClr val="000000"/>
                    </a:outerShdw>
                  </a:effectLst>
                </a:defRPr>
              </a:pPr>
              <a:endParaRPr/>
            </a:p>
          </p:txBody>
        </p:sp>
        <p:sp>
          <p:nvSpPr>
            <p:cNvPr id="2663" name="Connection Established"/>
            <p:cNvSpPr txBox="1"/>
            <p:nvPr/>
          </p:nvSpPr>
          <p:spPr>
            <a:xfrm>
              <a:off x="114538" y="0"/>
              <a:ext cx="3015774" cy="3937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989" tIns="54989" rIns="54989" bIns="54989" numCol="1" anchor="t">
              <a:spAutoFit/>
            </a:bodyPr>
            <a:lstStyle>
              <a:lvl1pPr defTabSz="1028700">
                <a:defRPr sz="2000" b="1">
                  <a:solidFill>
                    <a:srgbClr val="FFFFFF"/>
                  </a:solidFill>
                  <a:effectLst>
                    <a:outerShdw blurRad="12700" dist="25400" dir="2700000" rotWithShape="0">
                      <a:srgbClr val="000000"/>
                    </a:outerShdw>
                  </a:effectLst>
                </a:defRPr>
              </a:lvl1pPr>
            </a:lstStyle>
            <a:p>
              <a:r>
                <a:t>Connection Established</a:t>
              </a: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lnSpcReduction="10000"/>
          </a:bodyPr>
          <a:lstStyle/>
          <a:p>
            <a:pPr algn="just">
              <a:buFont typeface="Wingdings 3" pitchFamily="18" charset="2"/>
              <a:buChar char="Ê"/>
            </a:pPr>
            <a:r>
              <a:rPr lang="en-US" sz="2400" b="1" dirty="0"/>
              <a:t>Functions of Transport layer</a:t>
            </a:r>
          </a:p>
          <a:p>
            <a:pPr marL="677863" algn="just">
              <a:buFont typeface="Courier New" pitchFamily="49" charset="0"/>
              <a:buChar char="o"/>
            </a:pPr>
            <a:r>
              <a:rPr lang="en-US" sz="2400" i="1" dirty="0">
                <a:solidFill>
                  <a:srgbClr val="FF0000"/>
                </a:solidFill>
                <a:sym typeface="Wingdings" pitchFamily="2" charset="2"/>
              </a:rPr>
              <a:t>Segmentation and reassembly: </a:t>
            </a:r>
            <a:r>
              <a:rPr lang="en-US" sz="2400" dirty="0">
                <a:sym typeface="Wingdings" pitchFamily="2" charset="2"/>
              </a:rPr>
              <a:t>a message divided into segments, each segment contains  a sequence number which enables transport layer to reassemble at destination.</a:t>
            </a:r>
          </a:p>
          <a:p>
            <a:pPr marL="677863" algn="just">
              <a:buFont typeface="Courier New" pitchFamily="49" charset="0"/>
              <a:buChar char="o"/>
            </a:pPr>
            <a:r>
              <a:rPr lang="en-US" sz="2400" i="1" dirty="0">
                <a:solidFill>
                  <a:srgbClr val="FF0000"/>
                </a:solidFill>
                <a:sym typeface="Wingdings" pitchFamily="2" charset="2"/>
              </a:rPr>
              <a:t>Synchronization of data: </a:t>
            </a:r>
            <a:r>
              <a:rPr lang="en-US" sz="2400" dirty="0">
                <a:sym typeface="Wingdings" pitchFamily="2" charset="2"/>
              </a:rPr>
              <a:t>this layer ensures that data must be received in the sequence in which it was sent.</a:t>
            </a:r>
          </a:p>
          <a:p>
            <a:pPr marL="677863" algn="just">
              <a:buFont typeface="Courier New" pitchFamily="49" charset="0"/>
              <a:buChar char="o"/>
            </a:pPr>
            <a:r>
              <a:rPr lang="en-US" sz="2400" dirty="0">
                <a:sym typeface="Wingdings" pitchFamily="2" charset="2"/>
              </a:rPr>
              <a:t>This layer provides error correction of data and ensures error free transmission.</a:t>
            </a:r>
          </a:p>
          <a:p>
            <a:pPr marL="677863" algn="just">
              <a:buFont typeface="Courier New" pitchFamily="49" charset="0"/>
              <a:buChar char="o"/>
            </a:pPr>
            <a:r>
              <a:rPr lang="en-US" sz="2400" i="1" dirty="0">
                <a:solidFill>
                  <a:srgbClr val="FF0000"/>
                </a:solidFill>
                <a:sym typeface="Wingdings" pitchFamily="2" charset="2"/>
              </a:rPr>
              <a:t>Flow control: </a:t>
            </a:r>
            <a:r>
              <a:rPr lang="en-US" sz="2400" dirty="0">
                <a:sym typeface="Wingdings" pitchFamily="2" charset="2"/>
              </a:rPr>
              <a:t>this layer performs end-to-end flow control while data link layer do it across the link.</a:t>
            </a:r>
          </a:p>
          <a:p>
            <a:pPr marL="677863" algn="just">
              <a:buFont typeface="Courier New" pitchFamily="49" charset="0"/>
              <a:buChar char="o"/>
            </a:pPr>
            <a:r>
              <a:rPr lang="en-US" sz="2400" i="1" dirty="0">
                <a:solidFill>
                  <a:srgbClr val="FF0000"/>
                </a:solidFill>
                <a:sym typeface="Wingdings" pitchFamily="2" charset="2"/>
              </a:rPr>
              <a:t>Connection control: </a:t>
            </a:r>
            <a:r>
              <a:rPr lang="en-US" sz="2400" dirty="0">
                <a:sym typeface="Wingdings" pitchFamily="2" charset="2"/>
              </a:rPr>
              <a:t>this layer performs connection less or connection oriented with the destination machine.</a:t>
            </a:r>
          </a:p>
          <a:p>
            <a:pPr marL="401638" algn="just"/>
            <a:r>
              <a:rPr lang="en-US" sz="2400" dirty="0">
                <a:sym typeface="Wingdings" pitchFamily="2" charset="2"/>
              </a:rPr>
              <a:t>Hardware used at this layer are: gateway, proxy server, content filtering firewall, etc.</a:t>
            </a:r>
          </a:p>
          <a:p>
            <a:pPr marL="401638" algn="just"/>
            <a:r>
              <a:rPr lang="en-US" sz="2400" dirty="0">
                <a:sym typeface="Wingdings" pitchFamily="2" charset="2"/>
              </a:rPr>
              <a:t>Protocols and standards of this layer are: TCP (Transmission Control Protocol) and UDP (User Datagram Protocol).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63DE8"/>
                </a:solidFill>
              </a:rPr>
              <a:t>Summary of Layer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5" name="Picture 6"/>
          <p:cNvPicPr>
            <a:picLocks noGrp="1" noChangeArrowheads="1"/>
          </p:cNvPicPr>
          <p:nvPr>
            <p:ph idx="1"/>
          </p:nvPr>
        </p:nvPicPr>
        <p:blipFill>
          <a:blip r:embed="rId2"/>
          <a:srcRect/>
          <a:stretch>
            <a:fillRect/>
          </a:stretch>
        </p:blipFill>
        <p:spPr bwMode="auto">
          <a:xfrm>
            <a:off x="457200" y="1995675"/>
            <a:ext cx="8229600" cy="3735013"/>
          </a:xfrm>
          <a:prstGeom prst="rect">
            <a:avLst/>
          </a:prstGeom>
          <a:noFill/>
          <a:ln w="12700">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322-6138-3B51-C2AE-718AFF7E209D}"/>
              </a:ext>
            </a:extLst>
          </p:cNvPr>
          <p:cNvSpPr>
            <a:spLocks noGrp="1"/>
          </p:cNvSpPr>
          <p:nvPr>
            <p:ph type="title"/>
          </p:nvPr>
        </p:nvSpPr>
        <p:spPr>
          <a:xfrm>
            <a:off x="431800" y="304800"/>
            <a:ext cx="8229600" cy="792162"/>
          </a:xfrm>
        </p:spPr>
        <p:txBody>
          <a:bodyPr>
            <a:noAutofit/>
          </a:bodyPr>
          <a:lstStyle/>
          <a:p>
            <a:r>
              <a:rPr lang="en-US" sz="3200" dirty="0">
                <a:solidFill>
                  <a:srgbClr val="0070C0"/>
                </a:solidFill>
              </a:rPr>
              <a:t>Comparison Physical, Logical and Port Addresses</a:t>
            </a:r>
            <a:endParaRPr lang="en-IN" sz="3200" dirty="0">
              <a:solidFill>
                <a:srgbClr val="0070C0"/>
              </a:solidFill>
            </a:endParaRPr>
          </a:p>
        </p:txBody>
      </p:sp>
      <p:graphicFrame>
        <p:nvGraphicFramePr>
          <p:cNvPr id="5" name="Content Placeholder 4">
            <a:extLst>
              <a:ext uri="{FF2B5EF4-FFF2-40B4-BE49-F238E27FC236}">
                <a16:creationId xmlns:a16="http://schemas.microsoft.com/office/drawing/2014/main" id="{B1CEB8FB-E209-6A7D-A397-646AC61D58AF}"/>
              </a:ext>
            </a:extLst>
          </p:cNvPr>
          <p:cNvGraphicFramePr>
            <a:graphicFrameLocks noGrp="1"/>
          </p:cNvGraphicFramePr>
          <p:nvPr>
            <p:ph idx="1"/>
            <p:extLst>
              <p:ext uri="{D42A27DB-BD31-4B8C-83A1-F6EECF244321}">
                <p14:modId xmlns:p14="http://schemas.microsoft.com/office/powerpoint/2010/main" val="825884664"/>
              </p:ext>
            </p:extLst>
          </p:nvPr>
        </p:nvGraphicFramePr>
        <p:xfrm>
          <a:off x="457200" y="1076642"/>
          <a:ext cx="8229600" cy="5611834"/>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1150066255"/>
                    </a:ext>
                  </a:extLst>
                </a:gridCol>
                <a:gridCol w="2057400">
                  <a:extLst>
                    <a:ext uri="{9D8B030D-6E8A-4147-A177-3AD203B41FA5}">
                      <a16:colId xmlns:a16="http://schemas.microsoft.com/office/drawing/2014/main" val="2641692109"/>
                    </a:ext>
                  </a:extLst>
                </a:gridCol>
                <a:gridCol w="2057400">
                  <a:extLst>
                    <a:ext uri="{9D8B030D-6E8A-4147-A177-3AD203B41FA5}">
                      <a16:colId xmlns:a16="http://schemas.microsoft.com/office/drawing/2014/main" val="3892452411"/>
                    </a:ext>
                  </a:extLst>
                </a:gridCol>
                <a:gridCol w="2057400">
                  <a:extLst>
                    <a:ext uri="{9D8B030D-6E8A-4147-A177-3AD203B41FA5}">
                      <a16:colId xmlns:a16="http://schemas.microsoft.com/office/drawing/2014/main" val="3247253178"/>
                    </a:ext>
                  </a:extLst>
                </a:gridCol>
              </a:tblGrid>
              <a:tr h="784483">
                <a:tc>
                  <a:txBody>
                    <a:bodyPr/>
                    <a:lstStyle/>
                    <a:p>
                      <a:pPr algn="ctr">
                        <a:lnSpc>
                          <a:spcPct val="107000"/>
                        </a:lnSpc>
                        <a:spcAft>
                          <a:spcPts val="800"/>
                        </a:spcAft>
                      </a:pPr>
                      <a:r>
                        <a:rPr lang="en-IN" sz="1600" kern="0" dirty="0">
                          <a:effectLst/>
                        </a:rPr>
                        <a:t>Features</a:t>
                      </a:r>
                    </a:p>
                    <a:p>
                      <a:pPr algn="ctr">
                        <a:lnSpc>
                          <a:spcPct val="107000"/>
                        </a:lnSpc>
                        <a:spcAft>
                          <a:spcPts val="800"/>
                        </a:spcAft>
                      </a:pPr>
                      <a:r>
                        <a:rPr lang="en-IN" sz="1600" kern="0" dirty="0">
                          <a:effectLst/>
                          <a:latin typeface="Calibri" panose="020F0502020204030204" pitchFamily="34" charset="0"/>
                          <a:ea typeface="Calibri" panose="020F0502020204030204" pitchFamily="34" charset="0"/>
                          <a:cs typeface="Shruti" panose="020B0502040204020203" pitchFamily="34" charset="0"/>
                        </a:rPr>
                        <a:t>(Criteria)</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Physical Address (MAC Address)</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Logical IPv4 Address</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Port Address</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533144650"/>
                  </a:ext>
                </a:extLst>
              </a:tr>
              <a:tr h="404912">
                <a:tc>
                  <a:txBody>
                    <a:bodyPr/>
                    <a:lstStyle/>
                    <a:p>
                      <a:pPr algn="ctr">
                        <a:lnSpc>
                          <a:spcPct val="107000"/>
                        </a:lnSpc>
                        <a:spcAft>
                          <a:spcPts val="800"/>
                        </a:spcAft>
                      </a:pPr>
                      <a:r>
                        <a:rPr lang="en-IN" sz="1600" kern="0">
                          <a:effectLst/>
                        </a:rPr>
                        <a:t>Layer in OSI Model</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Data Link Layer</a:t>
                      </a:r>
                    </a:p>
                    <a:p>
                      <a:pPr algn="ctr">
                        <a:lnSpc>
                          <a:spcPct val="107000"/>
                        </a:lnSpc>
                        <a:spcAft>
                          <a:spcPts val="800"/>
                        </a:spcAft>
                      </a:pPr>
                      <a:r>
                        <a:rPr lang="en-IN" sz="1600" kern="0" dirty="0">
                          <a:effectLst/>
                        </a:rPr>
                        <a:t> (Layer 2)</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Network Layer </a:t>
                      </a:r>
                    </a:p>
                    <a:p>
                      <a:pPr algn="ctr">
                        <a:lnSpc>
                          <a:spcPct val="107000"/>
                        </a:lnSpc>
                        <a:spcAft>
                          <a:spcPts val="800"/>
                        </a:spcAft>
                      </a:pPr>
                      <a:r>
                        <a:rPr lang="en-IN" sz="1600" kern="0" dirty="0">
                          <a:effectLst/>
                        </a:rPr>
                        <a:t>(Layer 3)</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Transport Layer </a:t>
                      </a:r>
                    </a:p>
                    <a:p>
                      <a:pPr algn="ctr">
                        <a:lnSpc>
                          <a:spcPct val="107000"/>
                        </a:lnSpc>
                        <a:spcAft>
                          <a:spcPts val="800"/>
                        </a:spcAft>
                      </a:pPr>
                      <a:r>
                        <a:rPr lang="en-IN" sz="1600" kern="0" dirty="0">
                          <a:effectLst/>
                        </a:rPr>
                        <a:t>(Layer 4)</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144078582"/>
                  </a:ext>
                </a:extLst>
              </a:tr>
              <a:tr h="404912">
                <a:tc>
                  <a:txBody>
                    <a:bodyPr/>
                    <a:lstStyle/>
                    <a:p>
                      <a:pPr algn="ctr">
                        <a:lnSpc>
                          <a:spcPct val="107000"/>
                        </a:lnSpc>
                        <a:spcAft>
                          <a:spcPts val="800"/>
                        </a:spcAft>
                      </a:pPr>
                      <a:r>
                        <a:rPr lang="en-IN" sz="1600" kern="0">
                          <a:effectLst/>
                        </a:rPr>
                        <a:t>Scope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Local network segment</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Across networks and internet</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Within device and network</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439563474"/>
                  </a:ext>
                </a:extLst>
              </a:tr>
              <a:tr h="784483">
                <a:tc>
                  <a:txBody>
                    <a:bodyPr/>
                    <a:lstStyle/>
                    <a:p>
                      <a:pPr algn="ctr">
                        <a:lnSpc>
                          <a:spcPct val="107000"/>
                        </a:lnSpc>
                        <a:spcAft>
                          <a:spcPts val="800"/>
                        </a:spcAft>
                      </a:pPr>
                      <a:r>
                        <a:rPr lang="en-IN" sz="1600" kern="0">
                          <a:effectLst/>
                        </a:rPr>
                        <a:t>Format</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Hexadecimal separated by colons or hyphens</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Decimal separated by periods</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16-bit unsigned integer</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336727391"/>
                  </a:ext>
                </a:extLst>
              </a:tr>
              <a:tr h="784483">
                <a:tc>
                  <a:txBody>
                    <a:bodyPr/>
                    <a:lstStyle/>
                    <a:p>
                      <a:pPr algn="ctr">
                        <a:lnSpc>
                          <a:spcPct val="107000"/>
                        </a:lnSpc>
                        <a:spcAft>
                          <a:spcPts val="800"/>
                        </a:spcAft>
                      </a:pPr>
                      <a:r>
                        <a:rPr lang="en-IN" sz="1600" kern="0">
                          <a:effectLst/>
                        </a:rPr>
                        <a:t>Uniqueness</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Globally unique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Unique within a network</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Unique within a device and network</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421249281"/>
                  </a:ext>
                </a:extLst>
              </a:tr>
              <a:tr h="784483">
                <a:tc>
                  <a:txBody>
                    <a:bodyPr/>
                    <a:lstStyle/>
                    <a:p>
                      <a:pPr algn="ctr">
                        <a:lnSpc>
                          <a:spcPct val="107000"/>
                        </a:lnSpc>
                        <a:spcAft>
                          <a:spcPts val="800"/>
                        </a:spcAft>
                      </a:pPr>
                      <a:r>
                        <a:rPr lang="en-IN" sz="1600" kern="0">
                          <a:effectLst/>
                        </a:rPr>
                        <a:t>Assignment</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Hardcoded into hardware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Dynamically assigned</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Not hardcoded, assigned dynamically</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128314352"/>
                  </a:ext>
                </a:extLst>
              </a:tr>
              <a:tr h="784483">
                <a:tc>
                  <a:txBody>
                    <a:bodyPr/>
                    <a:lstStyle/>
                    <a:p>
                      <a:pPr algn="ctr">
                        <a:lnSpc>
                          <a:spcPct val="107000"/>
                        </a:lnSpc>
                        <a:spcAft>
                          <a:spcPts val="800"/>
                        </a:spcAft>
                      </a:pPr>
                      <a:r>
                        <a:rPr lang="en-IN" sz="1600" kern="0">
                          <a:effectLst/>
                        </a:rPr>
                        <a:t>Purpose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Identifies network interface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Identifies device on a network</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Identifies service or application</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464867958"/>
                  </a:ext>
                </a:extLst>
              </a:tr>
              <a:tr h="404912">
                <a:tc>
                  <a:txBody>
                    <a:bodyPr/>
                    <a:lstStyle/>
                    <a:p>
                      <a:pPr algn="ctr">
                        <a:lnSpc>
                          <a:spcPct val="107000"/>
                        </a:lnSpc>
                        <a:spcAft>
                          <a:spcPts val="800"/>
                        </a:spcAft>
                      </a:pPr>
                      <a:r>
                        <a:rPr lang="en-IN" sz="1600" kern="0">
                          <a:effectLst/>
                        </a:rPr>
                        <a:t>Examples</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00:1A:2B:3C:4D:5E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a:effectLst/>
                        </a:rPr>
                        <a:t>192.168.1.1</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pPr>
                      <a:r>
                        <a:rPr lang="en-IN" sz="1600" kern="0" dirty="0">
                          <a:effectLst/>
                        </a:rPr>
                        <a:t>80 (HTTP), 443 (HTTPS), etc.</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687518097"/>
                  </a:ext>
                </a:extLst>
              </a:tr>
            </a:tbl>
          </a:graphicData>
        </a:graphic>
      </p:graphicFrame>
      <p:sp>
        <p:nvSpPr>
          <p:cNvPr id="4" name="Slide Number Placeholder 3">
            <a:extLst>
              <a:ext uri="{FF2B5EF4-FFF2-40B4-BE49-F238E27FC236}">
                <a16:creationId xmlns:a16="http://schemas.microsoft.com/office/drawing/2014/main" id="{B49288A9-0F77-2FB3-4674-19CBD1AA4542}"/>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2245038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r>
              <a:rPr lang="en-US" dirty="0"/>
              <a:t>After completion of this session, students will be able to </a:t>
            </a:r>
            <a:r>
              <a:rPr lang="en-US" i="1" dirty="0">
                <a:solidFill>
                  <a:srgbClr val="FF0000"/>
                </a:solidFill>
              </a:rPr>
              <a:t>Compare OSI and TCP/IP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867400"/>
          </a:xfrm>
        </p:spPr>
        <p:txBody>
          <a:bodyPr>
            <a:normAutofit/>
          </a:bodyPr>
          <a:lstStyle/>
          <a:p>
            <a:pPr lvl="0" algn="just">
              <a:spcBef>
                <a:spcPts val="400"/>
              </a:spcBef>
              <a:spcAft>
                <a:spcPts val="200"/>
              </a:spcAft>
            </a:pPr>
            <a:r>
              <a:rPr lang="en-US" sz="2800" dirty="0">
                <a:sym typeface="Wingdings" pitchFamily="2" charset="2"/>
              </a:rPr>
              <a:t>TCP/IP stands for Transmission Control Protocol / Internet Protocol.</a:t>
            </a:r>
          </a:p>
          <a:p>
            <a:pPr lvl="0" algn="just">
              <a:spcBef>
                <a:spcPts val="400"/>
              </a:spcBef>
              <a:spcAft>
                <a:spcPts val="200"/>
              </a:spcAft>
            </a:pPr>
            <a:r>
              <a:rPr lang="en-US" sz="2800" dirty="0">
                <a:sym typeface="Wingdings" pitchFamily="2" charset="2"/>
              </a:rPr>
              <a:t>TCP/IP model </a:t>
            </a:r>
            <a:r>
              <a:rPr lang="en-US" sz="2800" dirty="0"/>
              <a:t>was developed before to the OSI model.</a:t>
            </a:r>
          </a:p>
          <a:p>
            <a:pPr algn="just"/>
            <a:r>
              <a:rPr lang="en-US" sz="2800" dirty="0"/>
              <a:t>Therefore, the layers in the TCP/IP protocol suite do not exactly match those in the OSI model.</a:t>
            </a:r>
          </a:p>
          <a:p>
            <a:pPr algn="just"/>
            <a:r>
              <a:rPr lang="en-US" sz="2800" dirty="0"/>
              <a:t>This model consist of set of protocols that allow communication across multiple different networks.</a:t>
            </a:r>
          </a:p>
          <a:p>
            <a:pPr algn="just"/>
            <a:r>
              <a:rPr lang="en-US" sz="2800" dirty="0">
                <a:sym typeface="Wingdings" pitchFamily="2" charset="2"/>
              </a:rPr>
              <a:t>There are mainly four layers in this model  Host-to-network layer (Link layer), Internet layer , Transport layer and Application layer.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
        <p:nvSpPr>
          <p:cNvPr id="6" name="Rounded Rectangle 5"/>
          <p:cNvSpPr/>
          <p:nvPr/>
        </p:nvSpPr>
        <p:spPr>
          <a:xfrm>
            <a:off x="533400" y="152400"/>
            <a:ext cx="8153400" cy="533400"/>
          </a:xfrm>
          <a:prstGeom prst="roundRect">
            <a:avLst/>
          </a:prstGeom>
          <a:gradFill flip="none" rotWithShape="1">
            <a:gsLst>
              <a:gs pos="19000">
                <a:schemeClr val="accent5">
                  <a:lumMod val="40000"/>
                  <a:lumOff val="60000"/>
                </a:schemeClr>
              </a:gs>
              <a:gs pos="73000">
                <a:srgbClr val="7FF84E"/>
              </a:gs>
              <a:gs pos="45000">
                <a:srgbClr val="FF66FF"/>
              </a:gs>
              <a:gs pos="21001">
                <a:srgbClr val="83A7C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C00000"/>
                </a:solidFill>
              </a:rPr>
              <a:t>2.2 TCP/IP Model (Internet Model)</a:t>
            </a:r>
            <a:endParaRPr lang="en-US" sz="2800" b="1" dirty="0">
              <a:solidFill>
                <a:srgbClr val="C00000"/>
              </a:solidFill>
            </a:endParaRP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867400"/>
          </a:xfrm>
        </p:spPr>
        <p:txBody>
          <a:bodyPr>
            <a:normAutofit/>
          </a:bodyPr>
          <a:lstStyle/>
          <a:p>
            <a:pPr lvl="0" algn="just">
              <a:spcBef>
                <a:spcPts val="400"/>
              </a:spcBef>
              <a:spcAft>
                <a:spcPts val="200"/>
              </a:spcAft>
            </a:pPr>
            <a:r>
              <a:rPr lang="en-US" sz="2400" dirty="0"/>
              <a:t>OSI is an </a:t>
            </a:r>
            <a:r>
              <a:rPr lang="en-US" sz="2400" i="1" dirty="0">
                <a:solidFill>
                  <a:srgbClr val="0070C0"/>
                </a:solidFill>
              </a:rPr>
              <a:t>Open System Interconnection </a:t>
            </a:r>
            <a:r>
              <a:rPr lang="en-US" sz="2400" dirty="0"/>
              <a:t>model. The OSI model is developed by ISO.</a:t>
            </a:r>
          </a:p>
          <a:p>
            <a:pPr algn="just"/>
            <a:r>
              <a:rPr lang="en-US" sz="2400" dirty="0"/>
              <a:t>An open system is a set of protocols that allows any two different systems to communicate regardless of their underlying architecture.</a:t>
            </a:r>
          </a:p>
          <a:p>
            <a:pPr algn="just"/>
            <a:r>
              <a:rPr lang="en-US" sz="2400" dirty="0"/>
              <a:t>The purpose of the OSI model is to show how to facilitate communication between different systems without requiring changes to the logic of the underlying hardware and software.</a:t>
            </a:r>
          </a:p>
          <a:p>
            <a:pPr algn="just"/>
            <a:r>
              <a:rPr lang="en-US" sz="2400" dirty="0"/>
              <a:t>The OSI model is </a:t>
            </a:r>
            <a:r>
              <a:rPr lang="en-US" sz="2400" dirty="0">
                <a:solidFill>
                  <a:srgbClr val="FF0000"/>
                </a:solidFill>
              </a:rPr>
              <a:t>NOT</a:t>
            </a:r>
            <a:r>
              <a:rPr lang="en-US" sz="2400" dirty="0"/>
              <a:t> a protocol.</a:t>
            </a:r>
          </a:p>
          <a:p>
            <a:pPr algn="just"/>
            <a:r>
              <a:rPr lang="en-US" sz="2400" dirty="0"/>
              <a:t>It is a model for understanding and designing a network architecture that is flexible, robust, and </a:t>
            </a:r>
            <a:r>
              <a:rPr lang="en-US" sz="2400" dirty="0">
                <a:solidFill>
                  <a:srgbClr val="FF0000"/>
                </a:solidFill>
              </a:rPr>
              <a:t>interoperable.</a:t>
            </a:r>
          </a:p>
          <a:p>
            <a:pPr algn="just"/>
            <a:r>
              <a:rPr lang="en-US" sz="2400" dirty="0">
                <a:sym typeface="Wingdings" pitchFamily="2" charset="2"/>
              </a:rPr>
              <a:t>The OSI model has seven different separated layers each of which d</a:t>
            </a:r>
            <a:r>
              <a:rPr lang="en-US" sz="2400" dirty="0"/>
              <a:t>efines a part of the process of moving information across a network.</a:t>
            </a:r>
            <a:endParaRPr lang="en-US" sz="2400" dirty="0">
              <a:sym typeface="Wingdings" pitchFamily="2" charset="2"/>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5"/>
          <p:cNvSpPr/>
          <p:nvPr/>
        </p:nvSpPr>
        <p:spPr>
          <a:xfrm>
            <a:off x="533400" y="152400"/>
            <a:ext cx="8153400" cy="533400"/>
          </a:xfrm>
          <a:prstGeom prst="roundRect">
            <a:avLst/>
          </a:prstGeom>
          <a:gradFill flip="none" rotWithShape="1">
            <a:gsLst>
              <a:gs pos="19000">
                <a:schemeClr val="accent5">
                  <a:lumMod val="40000"/>
                  <a:lumOff val="60000"/>
                </a:schemeClr>
              </a:gs>
              <a:gs pos="73000">
                <a:srgbClr val="7FF84E"/>
              </a:gs>
              <a:gs pos="45000">
                <a:srgbClr val="FF66FF"/>
              </a:gs>
              <a:gs pos="21001">
                <a:srgbClr val="83A7C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C00000"/>
                </a:solidFill>
              </a:rPr>
              <a:t>2.1 OSI Model</a:t>
            </a:r>
            <a:endParaRPr lang="en-US" sz="2800" b="1" dirty="0">
              <a:solidFill>
                <a:srgbClr val="C00000"/>
              </a:solidFill>
            </a:endParaRP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971800" y="6229290"/>
            <a:ext cx="3124200" cy="400110"/>
          </a:xfrm>
          <a:prstGeom prst="rect">
            <a:avLst/>
          </a:prstGeom>
          <a:noFill/>
          <a:ln>
            <a:solidFill>
              <a:schemeClr val="accent1"/>
            </a:solidFill>
          </a:ln>
        </p:spPr>
        <p:txBody>
          <a:bodyPr wrap="square" rtlCol="0">
            <a:spAutoFit/>
          </a:bodyPr>
          <a:lstStyle/>
          <a:p>
            <a:pPr algn="ctr"/>
            <a:r>
              <a:rPr lang="en-US" sz="2000" b="1" dirty="0"/>
              <a:t>TCP  / IP model</a:t>
            </a:r>
          </a:p>
        </p:txBody>
      </p:sp>
      <p:pic>
        <p:nvPicPr>
          <p:cNvPr id="1026" name="Picture 2" descr="D:\my CUSP\CN\Figures frm Net\tcp-ip good.jpg"/>
          <p:cNvPicPr>
            <a:picLocks noChangeAspect="1" noChangeArrowheads="1"/>
          </p:cNvPicPr>
          <p:nvPr/>
        </p:nvPicPr>
        <p:blipFill>
          <a:blip r:embed="rId3"/>
          <a:srcRect/>
          <a:stretch>
            <a:fillRect/>
          </a:stretch>
        </p:blipFill>
        <p:spPr bwMode="auto">
          <a:xfrm>
            <a:off x="859972" y="228600"/>
            <a:ext cx="7424056" cy="582385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971800" y="6229290"/>
            <a:ext cx="3124200" cy="400110"/>
          </a:xfrm>
          <a:prstGeom prst="rect">
            <a:avLst/>
          </a:prstGeom>
          <a:noFill/>
          <a:ln>
            <a:solidFill>
              <a:schemeClr val="accent1"/>
            </a:solidFill>
          </a:ln>
        </p:spPr>
        <p:txBody>
          <a:bodyPr wrap="square" rtlCol="0">
            <a:spAutoFit/>
          </a:bodyPr>
          <a:lstStyle/>
          <a:p>
            <a:pPr algn="ctr"/>
            <a:r>
              <a:rPr lang="en-US" sz="2000" b="1" dirty="0"/>
              <a:t>TCP  / IP model (2)</a:t>
            </a:r>
          </a:p>
        </p:txBody>
      </p:sp>
      <p:pic>
        <p:nvPicPr>
          <p:cNvPr id="2050" name="Picture 2" descr="D:\my CUSP\CN\Figures frm Net\tcp-ip2.gif"/>
          <p:cNvPicPr>
            <a:picLocks noChangeAspect="1" noChangeArrowheads="1"/>
          </p:cNvPicPr>
          <p:nvPr/>
        </p:nvPicPr>
        <p:blipFill>
          <a:blip r:embed="rId3"/>
          <a:srcRect/>
          <a:stretch>
            <a:fillRect/>
          </a:stretch>
        </p:blipFill>
        <p:spPr bwMode="auto">
          <a:xfrm>
            <a:off x="1524000" y="878114"/>
            <a:ext cx="5867400" cy="498928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lnSpcReduction="10000"/>
          </a:bodyPr>
          <a:lstStyle/>
          <a:p>
            <a:pPr lvl="0" algn="just">
              <a:spcBef>
                <a:spcPts val="400"/>
              </a:spcBef>
              <a:spcAft>
                <a:spcPts val="200"/>
              </a:spcAft>
              <a:buNone/>
            </a:pPr>
            <a:r>
              <a:rPr lang="en-US" sz="2400" b="1" dirty="0"/>
              <a:t>Following are the functions of each layer</a:t>
            </a:r>
          </a:p>
          <a:p>
            <a:pPr lvl="0" algn="just">
              <a:spcBef>
                <a:spcPts val="400"/>
              </a:spcBef>
              <a:spcAft>
                <a:spcPts val="200"/>
              </a:spcAft>
              <a:buFont typeface="Wingdings" pitchFamily="2" charset="2"/>
              <a:buChar char="v"/>
            </a:pPr>
            <a:r>
              <a:rPr lang="en-US" sz="2400" b="1" dirty="0">
                <a:solidFill>
                  <a:srgbClr val="FF0000"/>
                </a:solidFill>
              </a:rPr>
              <a:t>Link layer (host-to-network) layer</a:t>
            </a:r>
          </a:p>
          <a:p>
            <a:pPr lvl="0" algn="just">
              <a:spcBef>
                <a:spcPts val="400"/>
              </a:spcBef>
              <a:spcAft>
                <a:spcPts val="200"/>
              </a:spcAft>
            </a:pPr>
            <a:r>
              <a:rPr lang="en-US" sz="2400" dirty="0"/>
              <a:t>It is also called ‘network interface layer’.</a:t>
            </a:r>
          </a:p>
          <a:p>
            <a:pPr lvl="0" algn="just">
              <a:spcBef>
                <a:spcPts val="400"/>
              </a:spcBef>
              <a:spcAft>
                <a:spcPts val="200"/>
              </a:spcAft>
            </a:pPr>
            <a:r>
              <a:rPr lang="en-US" sz="2400" dirty="0"/>
              <a:t>This layer provides mechanism of sending and receiving actual data.</a:t>
            </a:r>
          </a:p>
          <a:p>
            <a:pPr lvl="0" algn="just">
              <a:spcBef>
                <a:spcPts val="400"/>
              </a:spcBef>
              <a:spcAft>
                <a:spcPts val="200"/>
              </a:spcAft>
            </a:pPr>
            <a:r>
              <a:rPr lang="en-US" sz="2400" dirty="0"/>
              <a:t>This layer is independent of network architecture and hardware.</a:t>
            </a:r>
          </a:p>
          <a:p>
            <a:pPr lvl="0" algn="just">
              <a:spcBef>
                <a:spcPts val="400"/>
              </a:spcBef>
              <a:spcAft>
                <a:spcPts val="200"/>
              </a:spcAft>
            </a:pPr>
            <a:r>
              <a:rPr lang="en-US" sz="2400" dirty="0"/>
              <a:t>It controls hardware and media communication in the network.</a:t>
            </a:r>
          </a:p>
          <a:p>
            <a:pPr lvl="0" algn="just">
              <a:spcBef>
                <a:spcPts val="400"/>
              </a:spcBef>
              <a:spcAft>
                <a:spcPts val="200"/>
              </a:spcAft>
              <a:buFont typeface="Wingdings" pitchFamily="2" charset="2"/>
              <a:buChar char="v"/>
            </a:pPr>
            <a:r>
              <a:rPr lang="en-US" sz="2400" b="1" dirty="0">
                <a:solidFill>
                  <a:srgbClr val="FF0000"/>
                </a:solidFill>
              </a:rPr>
              <a:t>Network layer (IP layer)</a:t>
            </a:r>
          </a:p>
          <a:p>
            <a:pPr lvl="0" algn="just">
              <a:spcBef>
                <a:spcPts val="400"/>
              </a:spcBef>
              <a:spcAft>
                <a:spcPts val="200"/>
              </a:spcAft>
            </a:pPr>
            <a:r>
              <a:rPr lang="en-US" sz="2400" dirty="0"/>
              <a:t>This layer defines the host addressing and routing.</a:t>
            </a:r>
          </a:p>
          <a:p>
            <a:pPr lvl="0" algn="just">
              <a:spcBef>
                <a:spcPts val="400"/>
              </a:spcBef>
              <a:spcAft>
                <a:spcPts val="200"/>
              </a:spcAft>
            </a:pPr>
            <a:r>
              <a:rPr lang="en-US" sz="2400" dirty="0"/>
              <a:t>It finds best path across networks.</a:t>
            </a:r>
          </a:p>
          <a:p>
            <a:pPr lvl="0" algn="just">
              <a:spcBef>
                <a:spcPts val="400"/>
              </a:spcBef>
              <a:spcAft>
                <a:spcPts val="200"/>
              </a:spcAft>
            </a:pPr>
            <a:r>
              <a:rPr lang="en-US" sz="2400" dirty="0"/>
              <a:t>IP (internet protocol) works on this layer. Including IP, this layer functioning with four supportive layers: ARP, RARP, ICMP and IGMP.</a:t>
            </a:r>
          </a:p>
          <a:p>
            <a:pPr lvl="0" algn="just">
              <a:spcBef>
                <a:spcPts val="400"/>
              </a:spcBef>
              <a:spcAft>
                <a:spcPts val="200"/>
              </a:spcAft>
            </a:pPr>
            <a:r>
              <a:rPr lang="en-US" sz="2400" dirty="0"/>
              <a:t>Packets in the IP layer called ‘</a:t>
            </a:r>
            <a:r>
              <a:rPr lang="en-US" sz="2400" b="1" i="1" dirty="0">
                <a:solidFill>
                  <a:srgbClr val="FF0000"/>
                </a:solidFill>
              </a:rPr>
              <a:t>datagram</a:t>
            </a:r>
            <a:r>
              <a:rPr lang="en-US" sz="2400" dirty="0"/>
              <a:t>’.</a:t>
            </a:r>
          </a:p>
          <a:p>
            <a:pPr lvl="0" algn="just">
              <a:spcBef>
                <a:spcPts val="400"/>
              </a:spcBef>
              <a:spcAft>
                <a:spcPts val="200"/>
              </a:spcAft>
            </a:pPr>
            <a:r>
              <a:rPr lang="en-US" sz="2400" dirty="0"/>
              <a:t>The function of network layer is explained by following protocols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3" pitchFamily="18" charset="2"/>
              <a:buChar char="Ê"/>
            </a:pPr>
            <a:r>
              <a:rPr lang="en-US" sz="2400" b="1" dirty="0"/>
              <a:t>IP (Internetwork protocol)</a:t>
            </a:r>
          </a:p>
          <a:p>
            <a:pPr lvl="0" algn="just">
              <a:spcBef>
                <a:spcPts val="400"/>
              </a:spcBef>
              <a:spcAft>
                <a:spcPts val="200"/>
              </a:spcAft>
            </a:pPr>
            <a:r>
              <a:rPr lang="en-US" sz="2400" dirty="0"/>
              <a:t>It is connection less and unreliable protocol.</a:t>
            </a:r>
          </a:p>
          <a:p>
            <a:pPr lvl="0" algn="just">
              <a:spcBef>
                <a:spcPts val="400"/>
              </a:spcBef>
              <a:spcAft>
                <a:spcPts val="200"/>
              </a:spcAft>
            </a:pPr>
            <a:r>
              <a:rPr lang="en-US" sz="2400" dirty="0"/>
              <a:t>It doesn’t provide error checking and packet tracing.</a:t>
            </a:r>
          </a:p>
          <a:p>
            <a:pPr lvl="0" algn="just">
              <a:spcBef>
                <a:spcPts val="400"/>
              </a:spcBef>
              <a:spcAft>
                <a:spcPts val="200"/>
              </a:spcAft>
              <a:buFont typeface="Wingdings 3" pitchFamily="18" charset="2"/>
              <a:buChar char="Ê"/>
            </a:pPr>
            <a:r>
              <a:rPr lang="en-US" sz="2400" b="1" dirty="0"/>
              <a:t>ARP (Address Resolution Protocol)</a:t>
            </a:r>
          </a:p>
          <a:p>
            <a:pPr lvl="0" algn="just">
              <a:spcBef>
                <a:spcPts val="400"/>
              </a:spcBef>
              <a:spcAft>
                <a:spcPts val="200"/>
              </a:spcAft>
            </a:pPr>
            <a:r>
              <a:rPr lang="en-US" sz="2400" dirty="0"/>
              <a:t>ARP is used to find the physical address of the node when the logical address (IP address) is known.</a:t>
            </a:r>
          </a:p>
          <a:p>
            <a:pPr lvl="0" algn="just">
              <a:spcBef>
                <a:spcPts val="400"/>
              </a:spcBef>
              <a:spcAft>
                <a:spcPts val="200"/>
              </a:spcAft>
              <a:buFont typeface="Wingdings 3" pitchFamily="18" charset="2"/>
              <a:buChar char="Ê"/>
            </a:pPr>
            <a:r>
              <a:rPr lang="en-US" sz="2400" b="1" dirty="0"/>
              <a:t>RARP (Reverse</a:t>
            </a:r>
            <a:r>
              <a:rPr lang="en-US" sz="2400" dirty="0"/>
              <a:t> </a:t>
            </a:r>
            <a:r>
              <a:rPr lang="en-US" sz="2400" b="1" dirty="0"/>
              <a:t>Address Resolution Protocol)</a:t>
            </a:r>
          </a:p>
          <a:p>
            <a:pPr lvl="0" algn="just">
              <a:spcBef>
                <a:spcPts val="400"/>
              </a:spcBef>
              <a:spcAft>
                <a:spcPts val="200"/>
              </a:spcAft>
            </a:pPr>
            <a:r>
              <a:rPr lang="en-US" sz="2400" dirty="0"/>
              <a:t>It is used to find the logical address of the node when its physical address is known.</a:t>
            </a:r>
          </a:p>
          <a:p>
            <a:pPr lvl="0" algn="just">
              <a:spcBef>
                <a:spcPts val="400"/>
              </a:spcBef>
              <a:spcAft>
                <a:spcPts val="200"/>
              </a:spcAft>
              <a:buFont typeface="Wingdings 3" pitchFamily="18" charset="2"/>
              <a:buChar char="Ê"/>
            </a:pPr>
            <a:r>
              <a:rPr lang="en-US" sz="2400" b="1" dirty="0"/>
              <a:t>ICMP (Internet Control Message Protocol)</a:t>
            </a:r>
          </a:p>
          <a:p>
            <a:pPr lvl="0" algn="just">
              <a:spcBef>
                <a:spcPts val="400"/>
              </a:spcBef>
              <a:spcAft>
                <a:spcPts val="200"/>
              </a:spcAft>
            </a:pPr>
            <a:r>
              <a:rPr lang="en-US" sz="2400" dirty="0"/>
              <a:t>It is network diagnostic and error reporting protocol.</a:t>
            </a:r>
          </a:p>
          <a:p>
            <a:pPr lvl="0" algn="just">
              <a:spcBef>
                <a:spcPts val="400"/>
              </a:spcBef>
              <a:spcAft>
                <a:spcPts val="200"/>
              </a:spcAft>
              <a:buFont typeface="Wingdings 3" pitchFamily="18" charset="2"/>
              <a:buChar char="Ê"/>
            </a:pPr>
            <a:r>
              <a:rPr lang="en-US" sz="2400" b="1" dirty="0"/>
              <a:t>IGMP (Internet Group Message Protocol)</a:t>
            </a:r>
          </a:p>
          <a:p>
            <a:pPr lvl="0" algn="just">
              <a:spcBef>
                <a:spcPts val="400"/>
              </a:spcBef>
              <a:spcAft>
                <a:spcPts val="200"/>
              </a:spcAft>
            </a:pPr>
            <a:r>
              <a:rPr lang="en-US" sz="2400" dirty="0"/>
              <a:t>It is used provide facility for multicast transmission.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pitchFamily="2" charset="2"/>
              <a:buChar char="v"/>
            </a:pPr>
            <a:r>
              <a:rPr lang="en-US" sz="2400" b="1" dirty="0">
                <a:solidFill>
                  <a:srgbClr val="FF0000"/>
                </a:solidFill>
              </a:rPr>
              <a:t>Transport layer</a:t>
            </a:r>
          </a:p>
          <a:p>
            <a:pPr lvl="0" algn="just">
              <a:spcBef>
                <a:spcPts val="400"/>
              </a:spcBef>
              <a:spcAft>
                <a:spcPts val="200"/>
              </a:spcAft>
            </a:pPr>
            <a:r>
              <a:rPr lang="en-US" sz="2400" i="1" dirty="0">
                <a:solidFill>
                  <a:srgbClr val="0070C0"/>
                </a:solidFill>
              </a:rPr>
              <a:t>It supports communication of multiple devices across different networks.</a:t>
            </a:r>
          </a:p>
          <a:p>
            <a:pPr lvl="0" algn="just">
              <a:spcBef>
                <a:spcPts val="400"/>
              </a:spcBef>
              <a:spcAft>
                <a:spcPts val="200"/>
              </a:spcAft>
            </a:pPr>
            <a:r>
              <a:rPr lang="en-US" sz="2400" dirty="0"/>
              <a:t>It also defines how data should flow between different hosts.</a:t>
            </a:r>
          </a:p>
          <a:p>
            <a:pPr lvl="0" algn="just">
              <a:spcBef>
                <a:spcPts val="400"/>
              </a:spcBef>
              <a:spcAft>
                <a:spcPts val="200"/>
              </a:spcAft>
            </a:pPr>
            <a:r>
              <a:rPr lang="en-US" sz="2400" dirty="0"/>
              <a:t>This layer ensures data delivery between hosts is in order or not and also it is responsible for end-to-end delivery.</a:t>
            </a:r>
          </a:p>
          <a:p>
            <a:pPr lvl="0" algn="just">
              <a:spcBef>
                <a:spcPts val="400"/>
              </a:spcBef>
              <a:spcAft>
                <a:spcPts val="200"/>
              </a:spcAft>
            </a:pPr>
            <a:r>
              <a:rPr lang="en-US" sz="2400" dirty="0"/>
              <a:t>Major protocols of this layer are: TCP and UDP. Both these protocols are used for port-to-port communication.</a:t>
            </a:r>
          </a:p>
          <a:p>
            <a:pPr lvl="0" algn="just">
              <a:spcBef>
                <a:spcPts val="400"/>
              </a:spcBef>
              <a:spcAft>
                <a:spcPts val="200"/>
              </a:spcAft>
              <a:buFont typeface="Wingdings 3" pitchFamily="18" charset="2"/>
              <a:buChar char="Ê"/>
            </a:pPr>
            <a:r>
              <a:rPr lang="en-US" sz="2400" b="1" dirty="0"/>
              <a:t>TCP (Transmission Control Protocol)</a:t>
            </a:r>
          </a:p>
          <a:p>
            <a:pPr lvl="0" algn="just">
              <a:spcBef>
                <a:spcPts val="400"/>
              </a:spcBef>
              <a:spcAft>
                <a:spcPts val="200"/>
              </a:spcAft>
            </a:pPr>
            <a:r>
              <a:rPr lang="en-US" sz="2400" dirty="0"/>
              <a:t>It provides full transport layer services to application.</a:t>
            </a:r>
          </a:p>
          <a:p>
            <a:pPr lvl="0" algn="just">
              <a:spcBef>
                <a:spcPts val="400"/>
              </a:spcBef>
              <a:spcAft>
                <a:spcPts val="200"/>
              </a:spcAft>
            </a:pPr>
            <a:r>
              <a:rPr lang="en-US" sz="2400" dirty="0"/>
              <a:t>It is </a:t>
            </a:r>
            <a:r>
              <a:rPr lang="en-US" sz="2400" b="1" i="1" dirty="0">
                <a:solidFill>
                  <a:srgbClr val="0070C0"/>
                </a:solidFill>
              </a:rPr>
              <a:t>connection oriented and reliable </a:t>
            </a:r>
            <a:r>
              <a:rPr lang="en-US" sz="2400" dirty="0"/>
              <a:t>protocol. Means a connection must be established between both ends before transmission.</a:t>
            </a:r>
          </a:p>
          <a:p>
            <a:pPr lvl="0" algn="just">
              <a:spcBef>
                <a:spcPts val="400"/>
              </a:spcBef>
              <a:spcAft>
                <a:spcPts val="200"/>
              </a:spcAft>
            </a:pPr>
            <a:r>
              <a:rPr lang="en-US" sz="2400" dirty="0"/>
              <a:t>The packet produced by TCP is called </a:t>
            </a:r>
            <a:r>
              <a:rPr lang="en-US" sz="2400" b="1" dirty="0"/>
              <a:t>‘segment’</a:t>
            </a:r>
            <a:r>
              <a:rPr lang="en-US" sz="24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buFont typeface="Wingdings 3" pitchFamily="18" charset="2"/>
              <a:buChar char="Ê"/>
            </a:pPr>
            <a:r>
              <a:rPr lang="en-US" sz="2400" b="1" dirty="0"/>
              <a:t>UDP (User Datagram Protocol)</a:t>
            </a:r>
          </a:p>
          <a:p>
            <a:pPr lvl="0" algn="just">
              <a:spcBef>
                <a:spcPts val="400"/>
              </a:spcBef>
              <a:spcAft>
                <a:spcPts val="200"/>
              </a:spcAft>
            </a:pPr>
            <a:r>
              <a:rPr lang="en-US" sz="2400" dirty="0"/>
              <a:t>It is simple, </a:t>
            </a:r>
            <a:r>
              <a:rPr lang="en-US" sz="2400" b="1" i="1" dirty="0">
                <a:solidFill>
                  <a:srgbClr val="0070C0"/>
                </a:solidFill>
              </a:rPr>
              <a:t>connection less and unrel</a:t>
            </a:r>
            <a:r>
              <a:rPr lang="en-US" sz="2400" dirty="0"/>
              <a:t>iable protocol.</a:t>
            </a:r>
          </a:p>
          <a:p>
            <a:pPr lvl="0" algn="just">
              <a:spcBef>
                <a:spcPts val="400"/>
              </a:spcBef>
              <a:spcAft>
                <a:spcPts val="200"/>
              </a:spcAft>
            </a:pPr>
            <a:r>
              <a:rPr lang="en-US" sz="2400" dirty="0"/>
              <a:t>The packet produced by UDP is called </a:t>
            </a:r>
            <a:r>
              <a:rPr lang="en-US" sz="2400" b="1" dirty="0"/>
              <a:t>‘datagram’</a:t>
            </a:r>
            <a:r>
              <a:rPr lang="en-US" sz="2400" dirty="0"/>
              <a:t>.</a:t>
            </a:r>
          </a:p>
          <a:p>
            <a:pPr lvl="0" algn="just">
              <a:spcBef>
                <a:spcPts val="400"/>
              </a:spcBef>
              <a:spcAft>
                <a:spcPts val="200"/>
              </a:spcAft>
              <a:buFont typeface="Wingdings" pitchFamily="2" charset="2"/>
              <a:buChar char="v"/>
            </a:pPr>
            <a:r>
              <a:rPr lang="en-US" sz="2400" b="1" dirty="0">
                <a:solidFill>
                  <a:srgbClr val="FF0000"/>
                </a:solidFill>
              </a:rPr>
              <a:t>Application Layer </a:t>
            </a:r>
          </a:p>
          <a:p>
            <a:pPr lvl="0" algn="just">
              <a:spcBef>
                <a:spcPts val="400"/>
              </a:spcBef>
              <a:spcAft>
                <a:spcPts val="200"/>
              </a:spcAft>
            </a:pPr>
            <a:r>
              <a:rPr lang="en-US" sz="2400" dirty="0"/>
              <a:t>It is the final and highest layer in TCP/IP model which is equal to the combined session, presentation and application layer of OSI model.</a:t>
            </a:r>
          </a:p>
          <a:p>
            <a:pPr lvl="0" algn="just">
              <a:spcBef>
                <a:spcPts val="400"/>
              </a:spcBef>
              <a:spcAft>
                <a:spcPts val="200"/>
              </a:spcAft>
            </a:pPr>
            <a:r>
              <a:rPr lang="en-US" sz="2400" dirty="0"/>
              <a:t>The functions of this model are explained by the following protocols.</a:t>
            </a:r>
          </a:p>
          <a:p>
            <a:pPr lvl="0" algn="just">
              <a:spcBef>
                <a:spcPts val="400"/>
              </a:spcBef>
              <a:spcAft>
                <a:spcPts val="200"/>
              </a:spcAft>
              <a:buFont typeface="Wingdings 3" pitchFamily="18" charset="2"/>
              <a:buChar char="Ê"/>
            </a:pPr>
            <a:r>
              <a:rPr lang="en-US" sz="2400" b="1" dirty="0"/>
              <a:t>SMTP (Simple Mail Transfer Protocol)</a:t>
            </a:r>
          </a:p>
          <a:p>
            <a:pPr lvl="0" algn="just">
              <a:spcBef>
                <a:spcPts val="400"/>
              </a:spcBef>
              <a:spcAft>
                <a:spcPts val="200"/>
              </a:spcAft>
            </a:pPr>
            <a:r>
              <a:rPr lang="en-US" sz="2400" dirty="0"/>
              <a:t>It is used to transfer electronic mail (E-mail) from one user to another.</a:t>
            </a:r>
          </a:p>
          <a:p>
            <a:pPr lvl="0" algn="just">
              <a:spcBef>
                <a:spcPts val="400"/>
              </a:spcBef>
              <a:spcAft>
                <a:spcPts val="200"/>
              </a:spcAft>
              <a:buFont typeface="Wingdings 3" pitchFamily="18" charset="2"/>
              <a:buChar char="Ê"/>
            </a:pPr>
            <a:r>
              <a:rPr lang="en-US" sz="2400" b="1" dirty="0"/>
              <a:t>HTTP (Hyper Text Transfer Protocol)</a:t>
            </a:r>
          </a:p>
          <a:p>
            <a:pPr lvl="0" algn="just">
              <a:spcBef>
                <a:spcPts val="400"/>
              </a:spcBef>
              <a:spcAft>
                <a:spcPts val="200"/>
              </a:spcAft>
            </a:pPr>
            <a:r>
              <a:rPr lang="en-US" sz="2400" dirty="0"/>
              <a:t>Is provides a standard for web users and servers to communicate.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lnSpcReduction="10000"/>
          </a:bodyPr>
          <a:lstStyle/>
          <a:p>
            <a:pPr lvl="0" algn="just">
              <a:spcBef>
                <a:spcPts val="400"/>
              </a:spcBef>
              <a:spcAft>
                <a:spcPts val="200"/>
              </a:spcAft>
              <a:buFont typeface="Wingdings 3" pitchFamily="18" charset="2"/>
              <a:buChar char="Ê"/>
            </a:pPr>
            <a:r>
              <a:rPr lang="en-US" sz="2400" b="1" dirty="0"/>
              <a:t>FTP (File Transfer Protocol)</a:t>
            </a:r>
          </a:p>
          <a:p>
            <a:pPr lvl="0" algn="just">
              <a:spcBef>
                <a:spcPts val="400"/>
              </a:spcBef>
              <a:spcAft>
                <a:spcPts val="200"/>
              </a:spcAft>
            </a:pPr>
            <a:r>
              <a:rPr lang="en-US" sz="2400" dirty="0"/>
              <a:t>FTP is the most widely used protocol for file transfer over the network.</a:t>
            </a:r>
          </a:p>
          <a:p>
            <a:pPr lvl="0" algn="just">
              <a:spcBef>
                <a:spcPts val="400"/>
              </a:spcBef>
              <a:spcAft>
                <a:spcPts val="200"/>
              </a:spcAft>
            </a:pPr>
            <a:r>
              <a:rPr lang="en-US" sz="2400" dirty="0"/>
              <a:t>It is reliable and simple.</a:t>
            </a:r>
          </a:p>
          <a:p>
            <a:pPr lvl="0" algn="just">
              <a:spcBef>
                <a:spcPts val="400"/>
              </a:spcBef>
              <a:spcAft>
                <a:spcPts val="200"/>
              </a:spcAft>
            </a:pPr>
            <a:r>
              <a:rPr lang="en-US" sz="2400" dirty="0"/>
              <a:t>It uses TCP/IP for communication and it works on TCP port 21.</a:t>
            </a:r>
          </a:p>
          <a:p>
            <a:pPr lvl="0" algn="just">
              <a:spcBef>
                <a:spcPts val="400"/>
              </a:spcBef>
              <a:spcAft>
                <a:spcPts val="200"/>
              </a:spcAft>
              <a:buFont typeface="Wingdings 3" pitchFamily="18" charset="2"/>
              <a:buChar char="Ê"/>
            </a:pPr>
            <a:r>
              <a:rPr lang="en-US" sz="2400" b="1" dirty="0"/>
              <a:t>HTTP (Hyper Text Transfer Protocol)</a:t>
            </a:r>
          </a:p>
          <a:p>
            <a:pPr lvl="0" algn="just">
              <a:spcBef>
                <a:spcPts val="400"/>
              </a:spcBef>
              <a:spcAft>
                <a:spcPts val="200"/>
              </a:spcAft>
            </a:pPr>
            <a:r>
              <a:rPr lang="en-US" sz="2400" dirty="0"/>
              <a:t>Is provides a standard for web users and servers to communicate.</a:t>
            </a:r>
          </a:p>
          <a:p>
            <a:pPr lvl="0" algn="just">
              <a:spcBef>
                <a:spcPts val="400"/>
              </a:spcBef>
              <a:spcAft>
                <a:spcPts val="200"/>
              </a:spcAft>
              <a:buFont typeface="Wingdings 3" pitchFamily="18" charset="2"/>
              <a:buChar char="Ê"/>
            </a:pPr>
            <a:r>
              <a:rPr lang="en-US" sz="2400" b="1" dirty="0"/>
              <a:t>SNMP (Simple Network Management Protocol)</a:t>
            </a:r>
          </a:p>
          <a:p>
            <a:pPr lvl="0" algn="just">
              <a:spcBef>
                <a:spcPts val="400"/>
              </a:spcBef>
              <a:spcAft>
                <a:spcPts val="200"/>
              </a:spcAft>
            </a:pPr>
            <a:r>
              <a:rPr lang="en-US" sz="2400" dirty="0"/>
              <a:t>It provides a set of operations for monitoring and maintaining devices in the internet.</a:t>
            </a:r>
          </a:p>
          <a:p>
            <a:pPr lvl="0" algn="just">
              <a:spcBef>
                <a:spcPts val="400"/>
              </a:spcBef>
              <a:spcAft>
                <a:spcPts val="200"/>
              </a:spcAft>
              <a:buFont typeface="Wingdings 3" pitchFamily="18" charset="2"/>
              <a:buChar char="Ê"/>
            </a:pPr>
            <a:r>
              <a:rPr lang="en-US" sz="2400" b="1" dirty="0"/>
              <a:t>TELNET (Terminal Network)</a:t>
            </a:r>
          </a:p>
          <a:p>
            <a:pPr lvl="0" algn="just">
              <a:spcBef>
                <a:spcPts val="400"/>
              </a:spcBef>
              <a:spcAft>
                <a:spcPts val="200"/>
              </a:spcAft>
            </a:pPr>
            <a:r>
              <a:rPr lang="en-US" sz="2400" dirty="0"/>
              <a:t>It is a general purpose protocol used for remote login.</a:t>
            </a:r>
          </a:p>
          <a:p>
            <a:pPr lvl="0" algn="just">
              <a:spcBef>
                <a:spcPts val="400"/>
              </a:spcBef>
              <a:spcAft>
                <a:spcPts val="200"/>
              </a:spcAft>
              <a:buFont typeface="Wingdings 3" pitchFamily="18" charset="2"/>
              <a:buChar char="Ê"/>
            </a:pPr>
            <a:r>
              <a:rPr lang="en-US" sz="2400" b="1" dirty="0"/>
              <a:t>DNS (Domain Name Server)</a:t>
            </a:r>
          </a:p>
          <a:p>
            <a:pPr lvl="0" algn="just">
              <a:spcBef>
                <a:spcPts val="400"/>
              </a:spcBef>
              <a:spcAft>
                <a:spcPts val="200"/>
              </a:spcAft>
            </a:pPr>
            <a:r>
              <a:rPr lang="en-US" sz="2400" dirty="0"/>
              <a:t>It resolves an IP address into textual address for hosts connected over a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pPr algn="just"/>
            <a:r>
              <a:rPr lang="en-US" dirty="0"/>
              <a:t>After completion of this session, students will be able to </a:t>
            </a:r>
            <a:r>
              <a:rPr lang="en-US" i="1" dirty="0">
                <a:solidFill>
                  <a:srgbClr val="FF0000"/>
                </a:solidFill>
              </a:rPr>
              <a:t>differentiate between connection oriented and connectionless services/approach.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813026434"/>
              </p:ext>
            </p:extLst>
          </p:nvPr>
        </p:nvGraphicFramePr>
        <p:xfrm>
          <a:off x="381000" y="1066800"/>
          <a:ext cx="8534400" cy="5059680"/>
        </p:xfrm>
        <a:graphic>
          <a:graphicData uri="http://schemas.openxmlformats.org/drawingml/2006/table">
            <a:tbl>
              <a:tblPr firstRow="1" bandRow="1">
                <a:tableStyleId>{F5AB1C69-6EDB-4FF4-983F-18BD219EF322}</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ctr"/>
                      <a:r>
                        <a:rPr lang="en-US" dirty="0"/>
                        <a:t>Connection oriented</a:t>
                      </a:r>
                      <a:r>
                        <a:rPr lang="en-US" baseline="0" dirty="0"/>
                        <a:t> services</a:t>
                      </a:r>
                      <a:endParaRPr lang="en-US" dirty="0"/>
                    </a:p>
                  </a:txBody>
                  <a:tcPr/>
                </a:tc>
                <a:tc>
                  <a:txBody>
                    <a:bodyPr/>
                    <a:lstStyle/>
                    <a:p>
                      <a:pPr algn="ctr"/>
                      <a:r>
                        <a:rPr lang="en-US" dirty="0"/>
                        <a:t>Connection less services</a:t>
                      </a:r>
                    </a:p>
                  </a:txBody>
                  <a:tcPr/>
                </a:tc>
                <a:extLst>
                  <a:ext uri="{0D108BD9-81ED-4DB2-BD59-A6C34878D82A}">
                    <a16:rowId xmlns:a16="http://schemas.microsoft.com/office/drawing/2014/main" val="10000"/>
                  </a:ext>
                </a:extLst>
              </a:tr>
              <a:tr h="370840">
                <a:tc>
                  <a:txBody>
                    <a:bodyPr/>
                    <a:lstStyle/>
                    <a:p>
                      <a:pPr marL="115888" indent="-115888" algn="just"/>
                      <a:r>
                        <a:rPr lang="en-US" dirty="0"/>
                        <a:t>- </a:t>
                      </a:r>
                      <a:r>
                        <a:rPr lang="en-US" sz="1800" kern="1200" dirty="0"/>
                        <a:t>In connection oriented service we have to establish a connection before starting the communication.</a:t>
                      </a:r>
                      <a:endParaRPr lang="en-US" dirty="0"/>
                    </a:p>
                  </a:txBody>
                  <a:tcPr/>
                </a:tc>
                <a:tc>
                  <a:txBody>
                    <a:bodyPr/>
                    <a:lstStyle/>
                    <a:p>
                      <a:r>
                        <a:rPr lang="en-US" dirty="0"/>
                        <a:t>- No need to establish a connection in prior.</a:t>
                      </a:r>
                    </a:p>
                  </a:txBody>
                  <a:tcPr/>
                </a:tc>
                <a:extLst>
                  <a:ext uri="{0D108BD9-81ED-4DB2-BD59-A6C34878D82A}">
                    <a16:rowId xmlns:a16="http://schemas.microsoft.com/office/drawing/2014/main" val="10001"/>
                  </a:ext>
                </a:extLst>
              </a:tr>
              <a:tr h="370840">
                <a:tc>
                  <a:txBody>
                    <a:bodyPr/>
                    <a:lstStyle/>
                    <a:p>
                      <a:r>
                        <a:rPr lang="en-US" sz="1800" kern="1200" dirty="0"/>
                        <a:t> - it is more reliable</a:t>
                      </a:r>
                      <a:endParaRPr lang="en-US" sz="1800" kern="1200" dirty="0">
                        <a:solidFill>
                          <a:schemeClr val="dk1"/>
                        </a:solidFill>
                        <a:latin typeface="+mn-lt"/>
                        <a:ea typeface="+mn-ea"/>
                        <a:cs typeface="+mn-cs"/>
                      </a:endParaRPr>
                    </a:p>
                  </a:txBody>
                  <a:tcPr/>
                </a:tc>
                <a:tc>
                  <a:txBody>
                    <a:bodyPr/>
                    <a:lstStyle/>
                    <a:p>
                      <a:r>
                        <a:rPr lang="en-US" sz="1800" kern="1200" dirty="0"/>
                        <a:t>- It is less reliable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sz="1800" kern="1200" dirty="0"/>
                        <a:t>- Authentication is needed in it.</a:t>
                      </a:r>
                      <a:endParaRPr lang="en-US" sz="1800" b="0" i="0" kern="1200" dirty="0">
                        <a:solidFill>
                          <a:schemeClr val="dk1"/>
                        </a:solidFill>
                        <a:latin typeface="+mn-lt"/>
                        <a:ea typeface="+mn-ea"/>
                        <a:cs typeface="+mn-cs"/>
                      </a:endParaRPr>
                    </a:p>
                  </a:txBody>
                  <a:tcPr/>
                </a:tc>
                <a:tc>
                  <a:txBody>
                    <a:bodyPr/>
                    <a:lstStyle/>
                    <a:p>
                      <a:r>
                        <a:rPr lang="en-US" sz="1800" kern="1200" dirty="0"/>
                        <a:t>- Authentication is not needed.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marL="115888" indent="-115888"/>
                      <a:r>
                        <a:rPr lang="en-US" sz="1800" kern="1200" dirty="0"/>
                        <a:t>- After sending, this service checks the message is received or not.</a:t>
                      </a:r>
                      <a:endParaRPr lang="en-US" sz="1800" b="0" i="0" kern="1200" dirty="0">
                        <a:solidFill>
                          <a:schemeClr val="dk1"/>
                        </a:solidFill>
                        <a:latin typeface="+mn-lt"/>
                        <a:ea typeface="+mn-ea"/>
                        <a:cs typeface="+mn-cs"/>
                      </a:endParaRPr>
                    </a:p>
                  </a:txBody>
                  <a:tcPr/>
                </a:tc>
                <a:tc>
                  <a:txBody>
                    <a:bodyPr/>
                    <a:lstStyle/>
                    <a:p>
                      <a:r>
                        <a:rPr lang="en-US" sz="1800" kern="1200" dirty="0"/>
                        <a:t>- there is</a:t>
                      </a:r>
                      <a:r>
                        <a:rPr lang="en-US" sz="1800" kern="1200" baseline="0" dirty="0"/>
                        <a:t> no guarantee of a delivery of message.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sz="1800" kern="1200" dirty="0"/>
                        <a:t>- It is slower.</a:t>
                      </a:r>
                      <a:endParaRPr lang="en-US" sz="1800" b="0" i="0" kern="1200" dirty="0">
                        <a:solidFill>
                          <a:schemeClr val="dk1"/>
                        </a:solidFill>
                        <a:latin typeface="+mn-lt"/>
                        <a:ea typeface="+mn-ea"/>
                        <a:cs typeface="+mn-cs"/>
                      </a:endParaRPr>
                    </a:p>
                  </a:txBody>
                  <a:tcPr/>
                </a:tc>
                <a:tc>
                  <a:txBody>
                    <a:bodyPr/>
                    <a:lstStyle/>
                    <a:p>
                      <a:r>
                        <a:rPr lang="en-US" sz="1800" kern="1200" dirty="0"/>
                        <a:t>- It is faster.</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r>
                        <a:rPr lang="en-US" sz="1800" kern="1200" dirty="0"/>
                        <a:t>- It is implemented using</a:t>
                      </a:r>
                      <a:r>
                        <a:rPr lang="en-US" sz="1800" kern="1200" baseline="0" dirty="0"/>
                        <a:t> circuit switching.</a:t>
                      </a:r>
                      <a:endParaRPr lang="en-US" sz="1800" b="0" i="0" kern="1200" dirty="0">
                        <a:solidFill>
                          <a:schemeClr val="dk1"/>
                        </a:solidFill>
                        <a:latin typeface="+mn-lt"/>
                        <a:ea typeface="+mn-ea"/>
                        <a:cs typeface="+mn-cs"/>
                      </a:endParaRPr>
                    </a:p>
                  </a:txBody>
                  <a:tcPr/>
                </a:tc>
                <a:tc>
                  <a:txBody>
                    <a:bodyPr/>
                    <a:lstStyle/>
                    <a:p>
                      <a:r>
                        <a:rPr lang="en-US" sz="1800" kern="1200" dirty="0"/>
                        <a:t>- It is implemented using packet</a:t>
                      </a:r>
                      <a:r>
                        <a:rPr lang="en-US" sz="1800" kern="1200" baseline="0" dirty="0"/>
                        <a:t> switching.</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p>
                      <a:pPr marL="115888" indent="-115888"/>
                      <a:r>
                        <a:rPr lang="en-US" sz="1800" kern="1200" dirty="0"/>
                        <a:t>- Error correction and flow control provided in it.</a:t>
                      </a:r>
                      <a:endParaRPr lang="en-US" sz="1800" b="0" i="0" kern="1200" dirty="0">
                        <a:solidFill>
                          <a:schemeClr val="dk1"/>
                        </a:solidFill>
                        <a:latin typeface="+mn-lt"/>
                        <a:ea typeface="+mn-ea"/>
                        <a:cs typeface="+mn-cs"/>
                      </a:endParaRPr>
                    </a:p>
                  </a:txBody>
                  <a:tcPr/>
                </a:tc>
                <a:tc>
                  <a:txBody>
                    <a:bodyPr/>
                    <a:lstStyle/>
                    <a:p>
                      <a:pPr marL="115888" indent="-115888"/>
                      <a:r>
                        <a:rPr lang="en-US" sz="1800" kern="1200" dirty="0"/>
                        <a:t>- Error correction and flow control not provided.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a:txBody>
                    <a:bodyPr/>
                    <a:lstStyle/>
                    <a:p>
                      <a:r>
                        <a:rPr lang="en-US" sz="1800" kern="1200" dirty="0"/>
                        <a:t>- Example is telephone system.</a:t>
                      </a:r>
                      <a:endParaRPr lang="en-US" sz="1800" b="0" i="0" kern="1200" dirty="0">
                        <a:solidFill>
                          <a:schemeClr val="dk1"/>
                        </a:solidFill>
                        <a:latin typeface="+mn-lt"/>
                        <a:ea typeface="+mn-ea"/>
                        <a:cs typeface="+mn-cs"/>
                      </a:endParaRPr>
                    </a:p>
                  </a:txBody>
                  <a:tcPr/>
                </a:tc>
                <a:tc>
                  <a:txBody>
                    <a:bodyPr/>
                    <a:lstStyle/>
                    <a:p>
                      <a:r>
                        <a:rPr lang="en-US" sz="1800" kern="1200" dirty="0"/>
                        <a:t>- Example is</a:t>
                      </a:r>
                      <a:r>
                        <a:rPr lang="en-US" sz="1800" kern="1200" baseline="0" dirty="0"/>
                        <a:t> postal system.</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a:txBody>
                    <a:bodyPr/>
                    <a:lstStyle/>
                    <a:p>
                      <a:pPr marL="115888" indent="-115888"/>
                      <a:r>
                        <a:rPr lang="en-US" sz="1800" kern="1200" dirty="0"/>
                        <a:t>- Protocol: TCP (transmission control protocol)</a:t>
                      </a:r>
                      <a:endParaRPr lang="en-US" sz="1800" b="0" i="0" kern="1200" dirty="0">
                        <a:solidFill>
                          <a:schemeClr val="dk1"/>
                        </a:solidFill>
                        <a:latin typeface="+mn-lt"/>
                        <a:ea typeface="+mn-ea"/>
                        <a:cs typeface="+mn-cs"/>
                      </a:endParaRPr>
                    </a:p>
                  </a:txBody>
                  <a:tcPr/>
                </a:tc>
                <a:tc>
                  <a:txBody>
                    <a:bodyPr/>
                    <a:lstStyle/>
                    <a:p>
                      <a:pPr marL="115888" indent="-115888"/>
                      <a:r>
                        <a:rPr lang="en-US" sz="1800" kern="1200" dirty="0"/>
                        <a:t>- Protocol: Example:</a:t>
                      </a:r>
                      <a:r>
                        <a:rPr lang="en-US" sz="1800" kern="1200" baseline="0" dirty="0"/>
                        <a:t> UDP (User Datagram Protocol)</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dirty="0"/>
          </a:p>
        </p:txBody>
      </p:sp>
      <p:sp>
        <p:nvSpPr>
          <p:cNvPr id="6" name="Rounded Rectangle 5"/>
          <p:cNvSpPr/>
          <p:nvPr/>
        </p:nvSpPr>
        <p:spPr>
          <a:xfrm>
            <a:off x="228600" y="152400"/>
            <a:ext cx="8686800" cy="533400"/>
          </a:xfrm>
          <a:prstGeom prst="roundRect">
            <a:avLst/>
          </a:prstGeom>
          <a:gradFill flip="none" rotWithShape="1">
            <a:gsLst>
              <a:gs pos="19000">
                <a:schemeClr val="accent5">
                  <a:lumMod val="40000"/>
                  <a:lumOff val="60000"/>
                </a:schemeClr>
              </a:gs>
              <a:gs pos="73000">
                <a:srgbClr val="7FF84E"/>
              </a:gs>
              <a:gs pos="45000">
                <a:srgbClr val="FF66FF"/>
              </a:gs>
              <a:gs pos="21001">
                <a:srgbClr val="83A7C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C00000"/>
                </a:solidFill>
              </a:rPr>
              <a:t>2.3 </a:t>
            </a:r>
            <a:r>
              <a:rPr lang="en-IN" sz="2800" b="1" dirty="0">
                <a:solidFill>
                  <a:srgbClr val="C00000"/>
                </a:solidFill>
              </a:rPr>
              <a:t>Connection oriented v/s Connection less services</a:t>
            </a:r>
            <a:endParaRPr lang="en-US" sz="2800" b="1" dirty="0">
              <a:solidFill>
                <a:srgbClr val="C00000"/>
              </a:solidFill>
            </a:endParaRP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D:\my CUSP\CN\Figures frm Net\Conn diff\connection-oriented1.jpg"/>
          <p:cNvPicPr>
            <a:picLocks noChangeAspect="1" noChangeArrowheads="1"/>
          </p:cNvPicPr>
          <p:nvPr/>
        </p:nvPicPr>
        <p:blipFill>
          <a:blip r:embed="rId3"/>
          <a:srcRect/>
          <a:stretch>
            <a:fillRect/>
          </a:stretch>
        </p:blipFill>
        <p:spPr bwMode="auto">
          <a:xfrm>
            <a:off x="43541" y="47752"/>
            <a:ext cx="4732565" cy="3533648"/>
          </a:xfrm>
          <a:prstGeom prst="rect">
            <a:avLst/>
          </a:prstGeom>
          <a:noFill/>
        </p:spPr>
      </p:pic>
      <p:pic>
        <p:nvPicPr>
          <p:cNvPr id="1027" name="Picture 3" descr="D:\my CUSP\CN\Figures frm Net\Conn diff\connectionless3.jpg"/>
          <p:cNvPicPr>
            <a:picLocks noChangeAspect="1" noChangeArrowheads="1"/>
          </p:cNvPicPr>
          <p:nvPr/>
        </p:nvPicPr>
        <p:blipFill>
          <a:blip r:embed="rId4"/>
          <a:srcRect/>
          <a:stretch>
            <a:fillRect/>
          </a:stretch>
        </p:blipFill>
        <p:spPr bwMode="auto">
          <a:xfrm>
            <a:off x="4419600" y="3535172"/>
            <a:ext cx="4724400" cy="33228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lvl="0" algn="just">
              <a:spcBef>
                <a:spcPts val="400"/>
              </a:spcBef>
              <a:spcAft>
                <a:spcPts val="200"/>
              </a:spcAft>
            </a:pPr>
            <a:r>
              <a:rPr lang="en-US" sz="2400" dirty="0"/>
              <a:t>Each layer uses the services provided by below layer and provide an interface to the upper layer. </a:t>
            </a:r>
          </a:p>
          <a:p>
            <a:pPr lvl="0" algn="just">
              <a:spcBef>
                <a:spcPts val="400"/>
              </a:spcBef>
              <a:spcAft>
                <a:spcPts val="200"/>
              </a:spcAft>
            </a:pPr>
            <a:r>
              <a:rPr lang="en-US" sz="2400" b="1" dirty="0"/>
              <a:t>Physical, Data link, Network, Transport, Session, Presentation and Application </a:t>
            </a:r>
            <a:r>
              <a:rPr lang="en-US" sz="2400" dirty="0"/>
              <a:t>are the main seven layers of OSI model.</a:t>
            </a:r>
          </a:p>
          <a:p>
            <a:pPr algn="just"/>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pPr algn="just"/>
            <a:r>
              <a:rPr lang="en-US" dirty="0"/>
              <a:t>After completion of this session, students will be able to </a:t>
            </a:r>
            <a:r>
              <a:rPr lang="it-IT" i="1" dirty="0">
                <a:solidFill>
                  <a:srgbClr val="FF0000"/>
                </a:solidFill>
              </a:rPr>
              <a:t>compare OSI and TCP/IP model.</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251694396"/>
              </p:ext>
            </p:extLst>
          </p:nvPr>
        </p:nvGraphicFramePr>
        <p:xfrm>
          <a:off x="381000" y="1066800"/>
          <a:ext cx="8534400" cy="5699760"/>
        </p:xfrm>
        <a:graphic>
          <a:graphicData uri="http://schemas.openxmlformats.org/drawingml/2006/table">
            <a:tbl>
              <a:tblPr firstRow="1" bandRow="1">
                <a:tableStyleId>{7DF18680-E054-41AD-8BC1-D1AEF772440D}</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ctr"/>
                      <a:r>
                        <a:rPr lang="en-US" dirty="0"/>
                        <a:t>OSI</a:t>
                      </a:r>
                    </a:p>
                  </a:txBody>
                  <a:tcPr/>
                </a:tc>
                <a:tc>
                  <a:txBody>
                    <a:bodyPr/>
                    <a:lstStyle/>
                    <a:p>
                      <a:pPr algn="ctr"/>
                      <a:r>
                        <a:rPr lang="en-US" dirty="0"/>
                        <a:t>TCP/IP</a:t>
                      </a:r>
                    </a:p>
                  </a:txBody>
                  <a:tcPr/>
                </a:tc>
                <a:extLst>
                  <a:ext uri="{0D108BD9-81ED-4DB2-BD59-A6C34878D82A}">
                    <a16:rowId xmlns:a16="http://schemas.microsoft.com/office/drawing/2014/main" val="10000"/>
                  </a:ext>
                </a:extLst>
              </a:tr>
              <a:tr h="370840">
                <a:tc>
                  <a:txBody>
                    <a:bodyPr/>
                    <a:lstStyle/>
                    <a:p>
                      <a:pPr marL="115888" indent="-115888" algn="just"/>
                      <a:r>
                        <a:rPr lang="en-US" dirty="0"/>
                        <a:t>- Full</a:t>
                      </a:r>
                      <a:r>
                        <a:rPr lang="en-US" baseline="0" dirty="0"/>
                        <a:t> form: Open System Interconnection.</a:t>
                      </a:r>
                      <a:endParaRPr lang="en-US" dirty="0"/>
                    </a:p>
                  </a:txBody>
                  <a:tcPr/>
                </a:tc>
                <a:tc>
                  <a:txBody>
                    <a:bodyPr/>
                    <a:lstStyle/>
                    <a:p>
                      <a:pPr marL="115888" indent="-115888"/>
                      <a:r>
                        <a:rPr lang="en-US" dirty="0"/>
                        <a:t>- Full</a:t>
                      </a:r>
                      <a:r>
                        <a:rPr lang="en-US" baseline="0" dirty="0"/>
                        <a:t> form: Transmission Control Protocol / Internet Protocol.</a:t>
                      </a:r>
                      <a:endParaRPr lang="en-US" dirty="0"/>
                    </a:p>
                  </a:txBody>
                  <a:tcPr/>
                </a:tc>
                <a:extLst>
                  <a:ext uri="{0D108BD9-81ED-4DB2-BD59-A6C34878D82A}">
                    <a16:rowId xmlns:a16="http://schemas.microsoft.com/office/drawing/2014/main" val="10001"/>
                  </a:ext>
                </a:extLst>
              </a:tr>
              <a:tr h="370840">
                <a:tc>
                  <a:txBody>
                    <a:bodyPr/>
                    <a:lstStyle/>
                    <a:p>
                      <a:r>
                        <a:rPr lang="en-US" sz="1800" kern="1200" dirty="0"/>
                        <a:t>- It has seven layers.</a:t>
                      </a:r>
                      <a:endParaRPr lang="en-US" sz="1800" kern="1200" dirty="0">
                        <a:solidFill>
                          <a:schemeClr val="dk1"/>
                        </a:solidFill>
                        <a:latin typeface="+mn-lt"/>
                        <a:ea typeface="+mn-ea"/>
                        <a:cs typeface="+mn-cs"/>
                      </a:endParaRPr>
                    </a:p>
                  </a:txBody>
                  <a:tcPr/>
                </a:tc>
                <a:tc>
                  <a:txBody>
                    <a:bodyPr/>
                    <a:lstStyle/>
                    <a:p>
                      <a:r>
                        <a:rPr lang="en-US" sz="1800" kern="1200" dirty="0"/>
                        <a:t>- It has</a:t>
                      </a:r>
                      <a:r>
                        <a:rPr lang="en-US" sz="1800" kern="1200" baseline="0" dirty="0"/>
                        <a:t> four</a:t>
                      </a:r>
                      <a:r>
                        <a:rPr lang="en-US" sz="1800" kern="1200" baseline="0"/>
                        <a:t>/five </a:t>
                      </a:r>
                      <a:r>
                        <a:rPr lang="en-US" sz="1800" kern="1200" baseline="0" dirty="0"/>
                        <a:t>layers.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sz="1800" kern="1200" dirty="0"/>
                        <a:t>- OSI model developed</a:t>
                      </a:r>
                      <a:r>
                        <a:rPr lang="en-US" sz="1800" kern="1200" baseline="0" dirty="0"/>
                        <a:t> after TCP/IP model.</a:t>
                      </a:r>
                      <a:endParaRPr lang="en-US" sz="1800" b="0" i="0" kern="1200" dirty="0">
                        <a:solidFill>
                          <a:schemeClr val="dk1"/>
                        </a:solidFill>
                        <a:latin typeface="+mn-lt"/>
                        <a:ea typeface="+mn-ea"/>
                        <a:cs typeface="+mn-cs"/>
                      </a:endParaRPr>
                    </a:p>
                  </a:txBody>
                  <a:tcPr/>
                </a:tc>
                <a:tc>
                  <a:txBody>
                    <a:bodyPr/>
                    <a:lstStyle/>
                    <a:p>
                      <a:r>
                        <a:rPr lang="en-US" sz="1800" kern="1200" dirty="0"/>
                        <a:t>- It</a:t>
                      </a:r>
                      <a:r>
                        <a:rPr lang="en-US" sz="1800" kern="1200" baseline="0" dirty="0"/>
                        <a:t> is developed before OSI model.</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marL="115888" indent="-115888"/>
                      <a:r>
                        <a:rPr lang="en-US" sz="1800" kern="1200" dirty="0"/>
                        <a:t>- In this model, transport</a:t>
                      </a:r>
                      <a:r>
                        <a:rPr lang="en-US" sz="1800" kern="1200" baseline="0" dirty="0"/>
                        <a:t> layer guarantees the delivery of packets.</a:t>
                      </a:r>
                      <a:endParaRPr lang="en-US" sz="1800" b="0" i="0" kern="1200" dirty="0">
                        <a:solidFill>
                          <a:schemeClr val="dk1"/>
                        </a:solidFill>
                        <a:latin typeface="+mn-lt"/>
                        <a:ea typeface="+mn-ea"/>
                        <a:cs typeface="+mn-cs"/>
                      </a:endParaRPr>
                    </a:p>
                  </a:txBody>
                  <a:tcPr/>
                </a:tc>
                <a:tc>
                  <a:txBody>
                    <a:bodyPr/>
                    <a:lstStyle/>
                    <a:p>
                      <a:pPr marL="115888" indent="-115888"/>
                      <a:r>
                        <a:rPr lang="en-US" sz="1800" kern="1200" dirty="0"/>
                        <a:t>- In this model, transport layer does not guarantees delivery of packets.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sz="1800" kern="1200" dirty="0"/>
                        <a:t>- It follows vertical approach.</a:t>
                      </a:r>
                      <a:endParaRPr lang="en-US" sz="1800" b="0" i="0" kern="1200" dirty="0">
                        <a:solidFill>
                          <a:schemeClr val="dk1"/>
                        </a:solidFill>
                        <a:latin typeface="+mn-lt"/>
                        <a:ea typeface="+mn-ea"/>
                        <a:cs typeface="+mn-cs"/>
                      </a:endParaRPr>
                    </a:p>
                  </a:txBody>
                  <a:tcPr/>
                </a:tc>
                <a:tc>
                  <a:txBody>
                    <a:bodyPr/>
                    <a:lstStyle/>
                    <a:p>
                      <a:r>
                        <a:rPr lang="en-US" sz="1800" kern="1200" dirty="0"/>
                        <a:t>- It follows</a:t>
                      </a:r>
                      <a:r>
                        <a:rPr lang="en-US" sz="1800" kern="1200" baseline="0" dirty="0"/>
                        <a:t> horizontal approach.</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pPr marL="115888" indent="-115888"/>
                      <a:r>
                        <a:rPr lang="en-US" sz="1800" kern="1200" dirty="0"/>
                        <a:t>- OSI</a:t>
                      </a:r>
                      <a:r>
                        <a:rPr lang="en-US" sz="1800" kern="1200" baseline="0" dirty="0"/>
                        <a:t> model has separate presentation layer and session layer.</a:t>
                      </a:r>
                      <a:endParaRPr lang="en-US" sz="1800" b="0" i="0" kern="1200" dirty="0">
                        <a:solidFill>
                          <a:schemeClr val="dk1"/>
                        </a:solidFill>
                        <a:latin typeface="+mn-lt"/>
                        <a:ea typeface="+mn-ea"/>
                        <a:cs typeface="+mn-cs"/>
                      </a:endParaRPr>
                    </a:p>
                  </a:txBody>
                  <a:tcPr/>
                </a:tc>
                <a:tc>
                  <a:txBody>
                    <a:bodyPr/>
                    <a:lstStyle/>
                    <a:p>
                      <a:pPr marL="115888" indent="-115888"/>
                      <a:r>
                        <a:rPr lang="en-US" sz="1800" kern="1200" dirty="0"/>
                        <a:t>- TCP/IP model does</a:t>
                      </a:r>
                      <a:r>
                        <a:rPr lang="en-US" sz="1800" kern="1200" baseline="0" dirty="0"/>
                        <a:t> not have separate  presentation and session layer.</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p>
                      <a:pPr marL="115888" indent="-115888"/>
                      <a:r>
                        <a:rPr lang="en-US" sz="1800" kern="1200" dirty="0"/>
                        <a:t>- Network layer in</a:t>
                      </a:r>
                      <a:r>
                        <a:rPr lang="en-US" sz="1800" kern="1200" baseline="0" dirty="0"/>
                        <a:t> this model provides both connection less and connection oriented service.</a:t>
                      </a:r>
                      <a:endParaRPr lang="en-US" sz="1800" b="0" i="0" kern="1200" dirty="0">
                        <a:solidFill>
                          <a:schemeClr val="dk1"/>
                        </a:solidFill>
                        <a:latin typeface="+mn-lt"/>
                        <a:ea typeface="+mn-ea"/>
                        <a:cs typeface="+mn-cs"/>
                      </a:endParaRPr>
                    </a:p>
                  </a:txBody>
                  <a:tcPr/>
                </a:tc>
                <a:tc>
                  <a:txBody>
                    <a:bodyPr/>
                    <a:lstStyle/>
                    <a:p>
                      <a:r>
                        <a:rPr lang="en-US" sz="1800" kern="1200" dirty="0"/>
                        <a:t>- Network layer in this</a:t>
                      </a:r>
                      <a:r>
                        <a:rPr lang="en-US" sz="1800" kern="1200" baseline="0" dirty="0"/>
                        <a:t> model provides only connection less service.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a:txBody>
                    <a:bodyPr/>
                    <a:lstStyle/>
                    <a:p>
                      <a:pPr marL="115888" indent="-115888"/>
                      <a:r>
                        <a:rPr lang="en-US" sz="1800" kern="1200" dirty="0"/>
                        <a:t>- In it, services, interface and</a:t>
                      </a:r>
                      <a:r>
                        <a:rPr lang="en-US" sz="1800" kern="1200" baseline="0" dirty="0"/>
                        <a:t> protocols are clearly separated.</a:t>
                      </a:r>
                      <a:endParaRPr lang="en-US" sz="1800" b="0" i="0" kern="1200" dirty="0">
                        <a:solidFill>
                          <a:schemeClr val="dk1"/>
                        </a:solidFill>
                        <a:latin typeface="+mn-lt"/>
                        <a:ea typeface="+mn-ea"/>
                        <a:cs typeface="+mn-cs"/>
                      </a:endParaRPr>
                    </a:p>
                  </a:txBody>
                  <a:tcPr/>
                </a:tc>
                <a:tc>
                  <a:txBody>
                    <a:bodyPr/>
                    <a:lstStyle/>
                    <a:p>
                      <a:pPr marL="115888" indent="-115888"/>
                      <a:r>
                        <a:rPr lang="en-US" sz="1800" kern="1200" dirty="0"/>
                        <a:t>- In</a:t>
                      </a:r>
                      <a:r>
                        <a:rPr lang="en-US" sz="1800" kern="1200" baseline="0" dirty="0"/>
                        <a:t> it, services, interface and protocols are not clearly separated.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a:txBody>
                    <a:bodyPr/>
                    <a:lstStyle/>
                    <a:p>
                      <a:r>
                        <a:rPr lang="en-US" sz="1800" kern="1200" dirty="0"/>
                        <a:t>- It is just</a:t>
                      </a:r>
                      <a:r>
                        <a:rPr lang="en-US" sz="1800" kern="1200" baseline="0" dirty="0"/>
                        <a:t> a reference model.</a:t>
                      </a:r>
                      <a:endParaRPr lang="en-US" sz="1800" b="0" i="0" kern="1200" dirty="0">
                        <a:solidFill>
                          <a:schemeClr val="dk1"/>
                        </a:solidFill>
                        <a:latin typeface="+mn-lt"/>
                        <a:ea typeface="+mn-ea"/>
                        <a:cs typeface="+mn-cs"/>
                      </a:endParaRPr>
                    </a:p>
                  </a:txBody>
                  <a:tcPr/>
                </a:tc>
                <a:tc>
                  <a:txBody>
                    <a:bodyPr/>
                    <a:lstStyle/>
                    <a:p>
                      <a:r>
                        <a:rPr lang="en-US" sz="1800" kern="1200" dirty="0"/>
                        <a:t>- It is the implementation of</a:t>
                      </a:r>
                      <a:r>
                        <a:rPr lang="en-US" sz="1800" kern="1200" baseline="0" dirty="0"/>
                        <a:t> OSI model.</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a:txBody>
                    <a:bodyPr/>
                    <a:lstStyle/>
                    <a:p>
                      <a:pPr marL="115888" indent="-115888"/>
                      <a:endParaRPr lang="en-US" sz="1800" b="0" i="0" kern="1200" dirty="0">
                        <a:solidFill>
                          <a:schemeClr val="dk1"/>
                        </a:solidFill>
                        <a:latin typeface="+mn-lt"/>
                        <a:ea typeface="+mn-ea"/>
                        <a:cs typeface="+mn-cs"/>
                      </a:endParaRPr>
                    </a:p>
                  </a:txBody>
                  <a:tcPr/>
                </a:tc>
                <a:tc>
                  <a:txBody>
                    <a:bodyPr/>
                    <a:lstStyle/>
                    <a:p>
                      <a:pPr marL="115888" indent="-115888"/>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dirty="0"/>
          </a:p>
        </p:txBody>
      </p:sp>
      <p:sp>
        <p:nvSpPr>
          <p:cNvPr id="6" name="Rounded Rectangle 5"/>
          <p:cNvSpPr/>
          <p:nvPr/>
        </p:nvSpPr>
        <p:spPr>
          <a:xfrm>
            <a:off x="228600" y="152400"/>
            <a:ext cx="8686800" cy="533400"/>
          </a:xfrm>
          <a:prstGeom prst="roundRect">
            <a:avLst/>
          </a:prstGeom>
          <a:gradFill flip="none" rotWithShape="1">
            <a:gsLst>
              <a:gs pos="19000">
                <a:schemeClr val="accent5">
                  <a:lumMod val="40000"/>
                  <a:lumOff val="60000"/>
                </a:schemeClr>
              </a:gs>
              <a:gs pos="73000">
                <a:srgbClr val="7FF84E"/>
              </a:gs>
              <a:gs pos="45000">
                <a:srgbClr val="FF66FF"/>
              </a:gs>
              <a:gs pos="21001">
                <a:srgbClr val="83A7C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C00000"/>
                </a:solidFill>
              </a:rPr>
              <a:t>2.4 </a:t>
            </a:r>
            <a:r>
              <a:rPr lang="en-IN" sz="2800" b="1" dirty="0">
                <a:solidFill>
                  <a:srgbClr val="C00000"/>
                </a:solidFill>
              </a:rPr>
              <a:t>Comparison of OSI and TCP/IP models</a:t>
            </a:r>
            <a:endParaRPr lang="en-US" sz="2800" b="1" dirty="0">
              <a:solidFill>
                <a:srgbClr val="C00000"/>
              </a:solidFill>
            </a:endParaRP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a:latin typeface="Bodoni MT" pitchFamily="18" charset="0"/>
              </a:rPr>
              <a:t>T</a:t>
            </a:r>
            <a:r>
              <a:rPr lang="en-US" sz="8000" b="1" dirty="0">
                <a:solidFill>
                  <a:srgbClr val="FF0000"/>
                </a:solidFill>
                <a:latin typeface="Bodoni MT" pitchFamily="18" charset="0"/>
              </a:rPr>
              <a:t>h</a:t>
            </a:r>
            <a:r>
              <a:rPr lang="en-US" sz="7200" b="1" dirty="0">
                <a:solidFill>
                  <a:schemeClr val="accent3">
                    <a:lumMod val="75000"/>
                  </a:schemeClr>
                </a:solidFill>
                <a:latin typeface="Bodoni MT" pitchFamily="18" charset="0"/>
              </a:rPr>
              <a:t>a</a:t>
            </a:r>
            <a:r>
              <a:rPr lang="en-US" sz="6000" b="1" dirty="0">
                <a:latin typeface="Bodoni MT" pitchFamily="18" charset="0"/>
              </a:rPr>
              <a:t>n</a:t>
            </a:r>
            <a:r>
              <a:rPr lang="en-US" sz="6000" b="1" dirty="0">
                <a:solidFill>
                  <a:schemeClr val="bg2">
                    <a:lumMod val="50000"/>
                  </a:schemeClr>
                </a:solidFill>
                <a:latin typeface="Bodoni MT" pitchFamily="18" charset="0"/>
              </a:rPr>
              <a:t>k</a:t>
            </a:r>
            <a:r>
              <a:rPr lang="en-US" sz="6000" b="1" dirty="0">
                <a:latin typeface="Bodoni MT" pitchFamily="18" charset="0"/>
              </a:rPr>
              <a:t> </a:t>
            </a:r>
            <a:r>
              <a:rPr lang="en-US" sz="7200" b="1" dirty="0">
                <a:solidFill>
                  <a:schemeClr val="accent5">
                    <a:lumMod val="75000"/>
                  </a:schemeClr>
                </a:solidFill>
                <a:latin typeface="Bodoni MT" pitchFamily="18" charset="0"/>
              </a:rPr>
              <a:t>Y</a:t>
            </a:r>
            <a:r>
              <a:rPr lang="en-US" sz="11500" b="1" dirty="0">
                <a:solidFill>
                  <a:srgbClr val="FF0000"/>
                </a:solidFill>
                <a:latin typeface="Bodoni MT" pitchFamily="18" charset="0"/>
              </a:rPr>
              <a:t>o</a:t>
            </a:r>
            <a:r>
              <a:rPr lang="en-US" sz="13800" b="1" dirty="0">
                <a:latin typeface="Bodoni MT" pitchFamily="18" charset="0"/>
              </a:rPr>
              <a:t>u</a:t>
            </a:r>
            <a:r>
              <a:rPr lang="en-US" sz="8800" b="1" dirty="0">
                <a:solidFill>
                  <a:srgbClr val="FFC000"/>
                </a:solidFill>
                <a:latin typeface="Bodoni MT" pitchFamily="18" charset="0"/>
              </a:rPr>
              <a:t>…</a:t>
            </a:r>
            <a:endParaRPr lang="en-US" sz="6000" b="1" dirty="0">
              <a:solidFill>
                <a:srgbClr val="FFC000"/>
              </a:solidFill>
              <a:latin typeface="Bodoni MT"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924" name="OSI Model Overview"/>
          <p:cNvSpPr txBox="1">
            <a:spLocks noGrp="1"/>
          </p:cNvSpPr>
          <p:nvPr>
            <p:ph type="title" idx="4294967295"/>
          </p:nvPr>
        </p:nvSpPr>
        <p:spPr>
          <a:xfrm>
            <a:off x="1482328" y="1231107"/>
            <a:ext cx="6169820" cy="570310"/>
          </a:xfrm>
          <a:prstGeom prst="rect">
            <a:avLst/>
          </a:prstGeom>
          <a:effectLst>
            <a:outerShdw blurRad="63500" dist="38098" dir="2700000" rotWithShape="0">
              <a:srgbClr val="5F5F5F">
                <a:alpha val="74996"/>
              </a:srgbClr>
            </a:outerShdw>
          </a:effectLst>
        </p:spPr>
        <p:txBody>
          <a:bodyPr vert="horz" lIns="30956" tIns="30956" rIns="30956" bIns="30956" rtlCol="0" anchor="ctr">
            <a:normAutofit fontScale="90000"/>
          </a:bodyPr>
          <a:lstStyle>
            <a:lvl1pPr>
              <a:defRPr>
                <a:solidFill>
                  <a:schemeClr val="accent2"/>
                </a:solidFill>
              </a:defRPr>
            </a:lvl1pPr>
          </a:lstStyle>
          <a:p>
            <a:r>
              <a:t>OSI Model Overview</a:t>
            </a:r>
          </a:p>
        </p:txBody>
      </p:sp>
      <p:sp>
        <p:nvSpPr>
          <p:cNvPr id="1925" name="Data Flow…"/>
          <p:cNvSpPr txBox="1"/>
          <p:nvPr/>
        </p:nvSpPr>
        <p:spPr>
          <a:xfrm>
            <a:off x="6119813" y="4369595"/>
            <a:ext cx="82548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lgn="l">
              <a:defRPr b="1">
                <a:solidFill>
                  <a:srgbClr val="CF0303"/>
                </a:solidFill>
              </a:defRPr>
            </a:pPr>
            <a:r>
              <a:rPr sz="1350"/>
              <a:t>Data Flow </a:t>
            </a:r>
          </a:p>
          <a:p>
            <a:pPr algn="l">
              <a:defRPr b="1">
                <a:solidFill>
                  <a:srgbClr val="CF0303"/>
                </a:solidFill>
              </a:defRPr>
            </a:pPr>
            <a:r>
              <a:rPr sz="1350"/>
              <a:t>Layers</a:t>
            </a:r>
          </a:p>
        </p:txBody>
      </p:sp>
      <p:sp>
        <p:nvSpPr>
          <p:cNvPr id="1926" name="Rectangle"/>
          <p:cNvSpPr/>
          <p:nvPr/>
        </p:nvSpPr>
        <p:spPr>
          <a:xfrm>
            <a:off x="3829050" y="2321719"/>
            <a:ext cx="1368029" cy="3190875"/>
          </a:xfrm>
          <a:prstGeom prst="rect">
            <a:avLst/>
          </a:prstGeom>
          <a:solidFill>
            <a:srgbClr val="B0DEF5"/>
          </a:solidFill>
          <a:ln w="28575">
            <a:solidFill>
              <a:srgbClr val="000000"/>
            </a:solidFill>
          </a:ln>
          <a:effectLst>
            <a:outerShdw blurRad="63500" dist="107763" dir="2700000" rotWithShape="0">
              <a:srgbClr val="000000">
                <a:alpha val="74996"/>
              </a:srgbClr>
            </a:outerShdw>
          </a:effectLst>
        </p:spPr>
        <p:txBody>
          <a:bodyPr lIns="30795" tIns="30795" rIns="30795" bIns="30795" anchor="ctr"/>
          <a:lstStyle/>
          <a:p>
            <a:pPr algn="l"/>
            <a:endParaRPr sz="1350"/>
          </a:p>
        </p:txBody>
      </p:sp>
      <p:sp>
        <p:nvSpPr>
          <p:cNvPr id="1927" name="Line"/>
          <p:cNvSpPr/>
          <p:nvPr/>
        </p:nvSpPr>
        <p:spPr>
          <a:xfrm>
            <a:off x="3829050" y="4155281"/>
            <a:ext cx="1368029" cy="0"/>
          </a:xfrm>
          <a:prstGeom prst="line">
            <a:avLst/>
          </a:prstGeom>
          <a:ln w="28575">
            <a:solidFill>
              <a:srgbClr val="000000"/>
            </a:solidFill>
          </a:ln>
        </p:spPr>
        <p:txBody>
          <a:bodyPr lIns="34289" rIns="34289"/>
          <a:lstStyle/>
          <a:p>
            <a:pPr algn="l"/>
            <a:endParaRPr sz="1350"/>
          </a:p>
        </p:txBody>
      </p:sp>
      <p:sp>
        <p:nvSpPr>
          <p:cNvPr id="1928" name="Line"/>
          <p:cNvSpPr/>
          <p:nvPr/>
        </p:nvSpPr>
        <p:spPr>
          <a:xfrm>
            <a:off x="3825478" y="4630341"/>
            <a:ext cx="1368029" cy="1"/>
          </a:xfrm>
          <a:prstGeom prst="line">
            <a:avLst/>
          </a:prstGeom>
          <a:ln w="28575">
            <a:solidFill>
              <a:srgbClr val="000000"/>
            </a:solidFill>
          </a:ln>
        </p:spPr>
        <p:txBody>
          <a:bodyPr lIns="34289" rIns="34289"/>
          <a:lstStyle/>
          <a:p>
            <a:pPr algn="l"/>
            <a:endParaRPr sz="1350"/>
          </a:p>
        </p:txBody>
      </p:sp>
      <p:sp>
        <p:nvSpPr>
          <p:cNvPr id="1929" name="Line"/>
          <p:cNvSpPr/>
          <p:nvPr/>
        </p:nvSpPr>
        <p:spPr>
          <a:xfrm>
            <a:off x="3839765" y="5095875"/>
            <a:ext cx="1368029" cy="0"/>
          </a:xfrm>
          <a:prstGeom prst="line">
            <a:avLst/>
          </a:prstGeom>
          <a:ln w="28575">
            <a:solidFill>
              <a:srgbClr val="000000"/>
            </a:solidFill>
          </a:ln>
        </p:spPr>
        <p:txBody>
          <a:bodyPr lIns="34289" rIns="34289"/>
          <a:lstStyle/>
          <a:p>
            <a:pPr algn="l"/>
            <a:endParaRPr sz="1350"/>
          </a:p>
        </p:txBody>
      </p:sp>
      <p:sp>
        <p:nvSpPr>
          <p:cNvPr id="1930" name="Line"/>
          <p:cNvSpPr/>
          <p:nvPr/>
        </p:nvSpPr>
        <p:spPr>
          <a:xfrm>
            <a:off x="3825478" y="3681413"/>
            <a:ext cx="1368029" cy="0"/>
          </a:xfrm>
          <a:prstGeom prst="line">
            <a:avLst/>
          </a:prstGeom>
          <a:ln w="28575">
            <a:solidFill>
              <a:srgbClr val="000000"/>
            </a:solidFill>
          </a:ln>
        </p:spPr>
        <p:txBody>
          <a:bodyPr lIns="34289" rIns="34289"/>
          <a:lstStyle/>
          <a:p>
            <a:pPr algn="l"/>
            <a:endParaRPr sz="1350"/>
          </a:p>
        </p:txBody>
      </p:sp>
      <p:sp>
        <p:nvSpPr>
          <p:cNvPr id="1931" name="Rectangle"/>
          <p:cNvSpPr/>
          <p:nvPr/>
        </p:nvSpPr>
        <p:spPr>
          <a:xfrm>
            <a:off x="3832622" y="3693320"/>
            <a:ext cx="1363266" cy="45481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1932" name="Transport"/>
          <p:cNvSpPr txBox="1"/>
          <p:nvPr/>
        </p:nvSpPr>
        <p:spPr>
          <a:xfrm>
            <a:off x="4033839" y="3762375"/>
            <a:ext cx="75552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Transport</a:t>
            </a:r>
          </a:p>
        </p:txBody>
      </p:sp>
      <p:sp>
        <p:nvSpPr>
          <p:cNvPr id="1933" name="Rectangle"/>
          <p:cNvSpPr/>
          <p:nvPr/>
        </p:nvSpPr>
        <p:spPr>
          <a:xfrm>
            <a:off x="3832622" y="4624389"/>
            <a:ext cx="1363266" cy="45481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1934" name="Data-Link"/>
          <p:cNvSpPr txBox="1"/>
          <p:nvPr/>
        </p:nvSpPr>
        <p:spPr>
          <a:xfrm>
            <a:off x="4045745" y="4714875"/>
            <a:ext cx="788932"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Data-Link </a:t>
            </a:r>
          </a:p>
        </p:txBody>
      </p:sp>
      <p:sp>
        <p:nvSpPr>
          <p:cNvPr id="1935" name="Rectangle"/>
          <p:cNvSpPr/>
          <p:nvPr/>
        </p:nvSpPr>
        <p:spPr>
          <a:xfrm>
            <a:off x="3832622" y="4169570"/>
            <a:ext cx="1363266" cy="45481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1936" name="Network"/>
          <p:cNvSpPr txBox="1"/>
          <p:nvPr/>
        </p:nvSpPr>
        <p:spPr>
          <a:xfrm>
            <a:off x="4086226" y="4249340"/>
            <a:ext cx="691854"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Network</a:t>
            </a:r>
          </a:p>
        </p:txBody>
      </p:sp>
      <p:sp>
        <p:nvSpPr>
          <p:cNvPr id="1937" name="Shape"/>
          <p:cNvSpPr/>
          <p:nvPr/>
        </p:nvSpPr>
        <p:spPr>
          <a:xfrm>
            <a:off x="5219700" y="3681412"/>
            <a:ext cx="757238" cy="187166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FFCC99"/>
              </a:gs>
              <a:gs pos="100000">
                <a:srgbClr val="765E47"/>
              </a:gs>
            </a:gsLst>
          </a:gradFill>
          <a:ln w="6350">
            <a:solidFill>
              <a:srgbClr val="000000"/>
            </a:solidFill>
          </a:ln>
        </p:spPr>
        <p:txBody>
          <a:bodyPr lIns="30795" tIns="30795" rIns="30795" bIns="30795" anchor="ctr"/>
          <a:lstStyle/>
          <a:p>
            <a:pPr algn="l"/>
            <a:endParaRPr sz="1350"/>
          </a:p>
        </p:txBody>
      </p:sp>
      <p:sp>
        <p:nvSpPr>
          <p:cNvPr id="1938" name="Line"/>
          <p:cNvSpPr/>
          <p:nvPr/>
        </p:nvSpPr>
        <p:spPr>
          <a:xfrm>
            <a:off x="3839765" y="5044679"/>
            <a:ext cx="1368029" cy="1"/>
          </a:xfrm>
          <a:prstGeom prst="line">
            <a:avLst/>
          </a:prstGeom>
          <a:ln w="28575">
            <a:solidFill>
              <a:srgbClr val="000000"/>
            </a:solidFill>
          </a:ln>
        </p:spPr>
        <p:txBody>
          <a:bodyPr lIns="34289" rIns="34289"/>
          <a:lstStyle/>
          <a:p>
            <a:pPr algn="l"/>
            <a:endParaRPr sz="1350"/>
          </a:p>
        </p:txBody>
      </p:sp>
      <p:sp>
        <p:nvSpPr>
          <p:cNvPr id="1939" name="Line"/>
          <p:cNvSpPr/>
          <p:nvPr/>
        </p:nvSpPr>
        <p:spPr>
          <a:xfrm>
            <a:off x="3854053" y="5510213"/>
            <a:ext cx="1368029" cy="0"/>
          </a:xfrm>
          <a:prstGeom prst="line">
            <a:avLst/>
          </a:prstGeom>
          <a:ln w="28575">
            <a:solidFill>
              <a:srgbClr val="000000"/>
            </a:solidFill>
          </a:ln>
        </p:spPr>
        <p:txBody>
          <a:bodyPr lIns="34289" rIns="34289"/>
          <a:lstStyle/>
          <a:p>
            <a:pPr algn="l"/>
            <a:endParaRPr sz="1350"/>
          </a:p>
        </p:txBody>
      </p:sp>
      <p:sp>
        <p:nvSpPr>
          <p:cNvPr id="1940" name="Rectangle"/>
          <p:cNvSpPr/>
          <p:nvPr/>
        </p:nvSpPr>
        <p:spPr>
          <a:xfrm>
            <a:off x="3837384" y="5057776"/>
            <a:ext cx="1363266" cy="454819"/>
          </a:xfrm>
          <a:prstGeom prst="rect">
            <a:avLst/>
          </a:prstGeom>
          <a:solidFill>
            <a:srgbClr val="FFCC99"/>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1941" name="Physical"/>
          <p:cNvSpPr txBox="1"/>
          <p:nvPr/>
        </p:nvSpPr>
        <p:spPr>
          <a:xfrm>
            <a:off x="4060031" y="5172075"/>
            <a:ext cx="642674"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Physical</a:t>
            </a:r>
          </a:p>
        </p:txBody>
      </p:sp>
      <p:grpSp>
        <p:nvGrpSpPr>
          <p:cNvPr id="1956" name="Group"/>
          <p:cNvGrpSpPr/>
          <p:nvPr/>
        </p:nvGrpSpPr>
        <p:grpSpPr>
          <a:xfrm>
            <a:off x="1905000" y="2312192"/>
            <a:ext cx="3307557" cy="1343027"/>
            <a:chOff x="0" y="-1"/>
            <a:chExt cx="4410075" cy="1790701"/>
          </a:xfrm>
        </p:grpSpPr>
        <p:sp>
          <p:nvSpPr>
            <p:cNvPr id="1942" name="Application…"/>
            <p:cNvSpPr txBox="1"/>
            <p:nvPr/>
          </p:nvSpPr>
          <p:spPr>
            <a:xfrm>
              <a:off x="0" y="342900"/>
              <a:ext cx="1236574" cy="9233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tIns="34289" rIns="34289" bIns="34289" numCol="1" anchor="t">
              <a:spAutoFit/>
            </a:bodyPr>
            <a:lstStyle/>
            <a:p>
              <a:pPr algn="l">
                <a:defRPr b="1">
                  <a:solidFill>
                    <a:srgbClr val="CF0303"/>
                  </a:solidFill>
                </a:defRPr>
              </a:pPr>
              <a:r>
                <a:rPr sz="1350"/>
                <a:t>Application </a:t>
              </a:r>
            </a:p>
            <a:p>
              <a:pPr algn="l">
                <a:defRPr b="1">
                  <a:solidFill>
                    <a:srgbClr val="CF0303"/>
                  </a:solidFill>
                </a:defRPr>
              </a:pPr>
              <a:r>
                <a:rPr sz="1350"/>
                <a:t>(Upper) </a:t>
              </a:r>
            </a:p>
            <a:p>
              <a:pPr algn="l">
                <a:defRPr b="1">
                  <a:solidFill>
                    <a:srgbClr val="CF0303"/>
                  </a:solidFill>
                </a:defRPr>
              </a:pPr>
              <a:r>
                <a:rPr sz="1350"/>
                <a:t>Layers</a:t>
              </a:r>
            </a:p>
          </p:txBody>
        </p:sp>
        <p:sp>
          <p:nvSpPr>
            <p:cNvPr id="1943" name="Line"/>
            <p:cNvSpPr/>
            <p:nvPr/>
          </p:nvSpPr>
          <p:spPr>
            <a:xfrm>
              <a:off x="2566987" y="1168400"/>
              <a:ext cx="1825626" cy="0"/>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4" name="Line"/>
            <p:cNvSpPr/>
            <p:nvPr/>
          </p:nvSpPr>
          <p:spPr>
            <a:xfrm>
              <a:off x="2562225" y="593725"/>
              <a:ext cx="1824038" cy="0"/>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5" name="Line"/>
            <p:cNvSpPr/>
            <p:nvPr/>
          </p:nvSpPr>
          <p:spPr>
            <a:xfrm>
              <a:off x="2559050" y="628650"/>
              <a:ext cx="1824038" cy="0"/>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6" name="Line"/>
            <p:cNvSpPr/>
            <p:nvPr/>
          </p:nvSpPr>
          <p:spPr>
            <a:xfrm>
              <a:off x="2540000" y="1257300"/>
              <a:ext cx="1824038" cy="0"/>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7" name="Line"/>
            <p:cNvSpPr/>
            <p:nvPr/>
          </p:nvSpPr>
          <p:spPr>
            <a:xfrm>
              <a:off x="2535237" y="625475"/>
              <a:ext cx="1824038" cy="0"/>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8" name="Line"/>
            <p:cNvSpPr/>
            <p:nvPr/>
          </p:nvSpPr>
          <p:spPr>
            <a:xfrm>
              <a:off x="2516187" y="1235075"/>
              <a:ext cx="1824039"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pPr algn="l"/>
              <a:endParaRPr sz="1350"/>
            </a:p>
          </p:txBody>
        </p:sp>
        <p:sp>
          <p:nvSpPr>
            <p:cNvPr id="1949" name="Rectangle"/>
            <p:cNvSpPr/>
            <p:nvPr/>
          </p:nvSpPr>
          <p:spPr>
            <a:xfrm>
              <a:off x="2544762" y="-1"/>
              <a:ext cx="1862138" cy="619127"/>
            </a:xfrm>
            <a:prstGeom prst="rect">
              <a:avLst/>
            </a:prstGeom>
            <a:solidFill>
              <a:srgbClr val="99CC00"/>
            </a:solidFill>
            <a:ln w="28575" cap="flat">
              <a:solidFill>
                <a:srgbClr val="000000"/>
              </a:solidFill>
              <a:prstDash val="solid"/>
              <a:round/>
            </a:ln>
            <a:effectLst>
              <a:outerShdw blurRad="63500" dist="35921" dir="2700000" rotWithShape="0">
                <a:srgbClr val="000000">
                  <a:alpha val="74996"/>
                </a:srgbClr>
              </a:outerShdw>
            </a:effectLst>
          </p:spPr>
          <p:txBody>
            <a:bodyPr wrap="square" lIns="30795" tIns="30795" rIns="30795" bIns="30795" numCol="1" anchor="ctr">
              <a:noAutofit/>
            </a:bodyPr>
            <a:lstStyle/>
            <a:p>
              <a:pPr algn="l"/>
              <a:endParaRPr sz="1350"/>
            </a:p>
          </p:txBody>
        </p:sp>
        <p:sp>
          <p:nvSpPr>
            <p:cNvPr id="1950" name="Rectangle"/>
            <p:cNvSpPr/>
            <p:nvPr/>
          </p:nvSpPr>
          <p:spPr>
            <a:xfrm>
              <a:off x="2544762" y="628650"/>
              <a:ext cx="1865313" cy="606425"/>
            </a:xfrm>
            <a:prstGeom prst="rect">
              <a:avLst/>
            </a:prstGeom>
            <a:solidFill>
              <a:srgbClr val="99CC00"/>
            </a:solidFill>
            <a:ln w="28575" cap="flat">
              <a:solidFill>
                <a:srgbClr val="000000"/>
              </a:solidFill>
              <a:prstDash val="solid"/>
              <a:round/>
            </a:ln>
            <a:effectLst>
              <a:outerShdw blurRad="63500" dist="35921" dir="2700000" rotWithShape="0">
                <a:srgbClr val="000000">
                  <a:alpha val="74996"/>
                </a:srgbClr>
              </a:outerShdw>
            </a:effectLst>
          </p:spPr>
          <p:txBody>
            <a:bodyPr wrap="square" lIns="30795" tIns="30795" rIns="30795" bIns="30795" numCol="1" anchor="ctr">
              <a:noAutofit/>
            </a:bodyPr>
            <a:lstStyle/>
            <a:p>
              <a:pPr algn="l"/>
              <a:endParaRPr sz="1350"/>
            </a:p>
          </p:txBody>
        </p:sp>
        <p:sp>
          <p:nvSpPr>
            <p:cNvPr id="1951" name="Rectangle"/>
            <p:cNvSpPr/>
            <p:nvPr/>
          </p:nvSpPr>
          <p:spPr>
            <a:xfrm>
              <a:off x="2544762" y="1241425"/>
              <a:ext cx="1865313" cy="549275"/>
            </a:xfrm>
            <a:prstGeom prst="rect">
              <a:avLst/>
            </a:prstGeom>
            <a:solidFill>
              <a:srgbClr val="99CC00"/>
            </a:solidFill>
            <a:ln w="28575" cap="flat">
              <a:solidFill>
                <a:srgbClr val="000000"/>
              </a:solidFill>
              <a:prstDash val="solid"/>
              <a:round/>
            </a:ln>
            <a:effectLst>
              <a:outerShdw blurRad="63500" dist="35921" dir="2700000" rotWithShape="0">
                <a:srgbClr val="000000">
                  <a:alpha val="74996"/>
                </a:srgbClr>
              </a:outerShdw>
            </a:effectLst>
          </p:spPr>
          <p:txBody>
            <a:bodyPr wrap="square" lIns="30795" tIns="30795" rIns="30795" bIns="30795" numCol="1" anchor="ctr">
              <a:noAutofit/>
            </a:bodyPr>
            <a:lstStyle/>
            <a:p>
              <a:pPr algn="l"/>
              <a:endParaRPr sz="1350"/>
            </a:p>
          </p:txBody>
        </p:sp>
        <p:sp>
          <p:nvSpPr>
            <p:cNvPr id="1952" name="Shape"/>
            <p:cNvSpPr/>
            <p:nvPr/>
          </p:nvSpPr>
          <p:spPr>
            <a:xfrm flipH="1">
              <a:off x="1514475" y="0"/>
              <a:ext cx="1009650" cy="1790700"/>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solidFill>
              <a:srgbClr val="CCFF66"/>
            </a:solidFill>
            <a:ln w="6350" cap="flat">
              <a:solidFill>
                <a:srgbClr val="000000"/>
              </a:solidFill>
              <a:prstDash val="solid"/>
              <a:round/>
            </a:ln>
            <a:effectLst/>
          </p:spPr>
          <p:txBody>
            <a:bodyPr wrap="square" lIns="30795" tIns="30795" rIns="30795" bIns="30795" numCol="1" anchor="ctr">
              <a:noAutofit/>
            </a:bodyPr>
            <a:lstStyle/>
            <a:p>
              <a:pPr algn="l"/>
              <a:endParaRPr sz="1350"/>
            </a:p>
          </p:txBody>
        </p:sp>
        <p:sp>
          <p:nvSpPr>
            <p:cNvPr id="1953" name="Session"/>
            <p:cNvSpPr txBox="1"/>
            <p:nvPr/>
          </p:nvSpPr>
          <p:spPr>
            <a:xfrm>
              <a:off x="2924175" y="1317624"/>
              <a:ext cx="80620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tIns="34289" rIns="34289" bIns="34289" numCol="1" anchor="t">
              <a:spAutoFit/>
            </a:bodyPr>
            <a:lstStyle>
              <a:lvl1pPr algn="l">
                <a:defRPr b="1"/>
              </a:lvl1pPr>
            </a:lstStyle>
            <a:p>
              <a:r>
                <a:rPr sz="1350"/>
                <a:t>Session</a:t>
              </a:r>
            </a:p>
          </p:txBody>
        </p:sp>
        <p:sp>
          <p:nvSpPr>
            <p:cNvPr id="1954" name="Presentation"/>
            <p:cNvSpPr txBox="1"/>
            <p:nvPr/>
          </p:nvSpPr>
          <p:spPr>
            <a:xfrm>
              <a:off x="2679699" y="727076"/>
              <a:ext cx="13101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tIns="34289" rIns="34289" bIns="34289" numCol="1" anchor="t">
              <a:spAutoFit/>
            </a:bodyPr>
            <a:lstStyle>
              <a:lvl1pPr algn="l">
                <a:defRPr b="1"/>
              </a:lvl1pPr>
            </a:lstStyle>
            <a:p>
              <a:r>
                <a:rPr sz="1350"/>
                <a:t>Presentation</a:t>
              </a:r>
            </a:p>
          </p:txBody>
        </p:sp>
        <p:sp>
          <p:nvSpPr>
            <p:cNvPr id="1955" name="Application"/>
            <p:cNvSpPr txBox="1"/>
            <p:nvPr/>
          </p:nvSpPr>
          <p:spPr>
            <a:xfrm>
              <a:off x="2759075" y="114300"/>
              <a:ext cx="1185278"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tIns="34289" rIns="34289" bIns="34289" numCol="1" anchor="t">
              <a:spAutoFit/>
            </a:bodyPr>
            <a:lstStyle>
              <a:lvl1pPr algn="l">
                <a:defRPr b="1"/>
              </a:lvl1pPr>
            </a:lstStyle>
            <a:p>
              <a:r>
                <a:rPr sz="1350"/>
                <a:t>Application</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971800" y="6229290"/>
            <a:ext cx="3124200" cy="400110"/>
          </a:xfrm>
          <a:prstGeom prst="rect">
            <a:avLst/>
          </a:prstGeom>
          <a:noFill/>
          <a:ln>
            <a:solidFill>
              <a:schemeClr val="accent1"/>
            </a:solidFill>
          </a:ln>
        </p:spPr>
        <p:txBody>
          <a:bodyPr wrap="square" rtlCol="0">
            <a:spAutoFit/>
          </a:bodyPr>
          <a:lstStyle/>
          <a:p>
            <a:pPr algn="ctr"/>
            <a:r>
              <a:rPr lang="en-US" sz="2000" b="1" dirty="0"/>
              <a:t>OSI reference model</a:t>
            </a:r>
          </a:p>
        </p:txBody>
      </p:sp>
      <p:pic>
        <p:nvPicPr>
          <p:cNvPr id="134147" name="Picture 3" descr="D:\my CUSP\CN\OSI3.png"/>
          <p:cNvPicPr>
            <a:picLocks noChangeAspect="1" noChangeArrowheads="1"/>
          </p:cNvPicPr>
          <p:nvPr/>
        </p:nvPicPr>
        <p:blipFill>
          <a:blip r:embed="rId3"/>
          <a:srcRect/>
          <a:stretch>
            <a:fillRect/>
          </a:stretch>
        </p:blipFill>
        <p:spPr bwMode="auto">
          <a:xfrm>
            <a:off x="2063473" y="387292"/>
            <a:ext cx="5017056" cy="532770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4146" name="Picture 2" descr="D:\my CUSP\CN\OSI 1.jpg"/>
          <p:cNvPicPr>
            <a:picLocks noChangeAspect="1" noChangeArrowheads="1"/>
          </p:cNvPicPr>
          <p:nvPr/>
        </p:nvPicPr>
        <p:blipFill>
          <a:blip r:embed="rId3"/>
          <a:srcRect t="12329"/>
          <a:stretch>
            <a:fillRect/>
          </a:stretch>
        </p:blipFill>
        <p:spPr bwMode="auto">
          <a:xfrm>
            <a:off x="609600" y="533400"/>
            <a:ext cx="7924800" cy="5105400"/>
          </a:xfrm>
          <a:prstGeom prst="rect">
            <a:avLst/>
          </a:prstGeom>
          <a:noFill/>
        </p:spPr>
      </p:pic>
      <p:sp>
        <p:nvSpPr>
          <p:cNvPr id="6" name="TextBox 5"/>
          <p:cNvSpPr txBox="1"/>
          <p:nvPr/>
        </p:nvSpPr>
        <p:spPr>
          <a:xfrm>
            <a:off x="1219200" y="6000690"/>
            <a:ext cx="7315200" cy="400110"/>
          </a:xfrm>
          <a:prstGeom prst="rect">
            <a:avLst/>
          </a:prstGeom>
          <a:noFill/>
          <a:ln>
            <a:solidFill>
              <a:schemeClr val="accent1"/>
            </a:solidFill>
          </a:ln>
        </p:spPr>
        <p:txBody>
          <a:bodyPr wrap="square" rtlCol="0">
            <a:spAutoFit/>
          </a:bodyPr>
          <a:lstStyle/>
          <a:p>
            <a:pPr algn="ctr"/>
            <a:r>
              <a:rPr lang="en-US" sz="2000" b="1" dirty="0"/>
              <a:t>OSI reference model with host to host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 name="Slide Number"/>
          <p:cNvSpPr txBox="1">
            <a:spLocks noGrp="1"/>
          </p:cNvSpPr>
          <p:nvPr>
            <p:ph type="sldNum" sz="quarter" idx="4294967295"/>
          </p:nvPr>
        </p:nvSpPr>
        <p:spPr>
          <a:xfrm>
            <a:off x="7419260" y="5690474"/>
            <a:ext cx="238841" cy="1924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1961" name="Role of Application Layers"/>
          <p:cNvSpPr txBox="1">
            <a:spLocks noGrp="1"/>
          </p:cNvSpPr>
          <p:nvPr>
            <p:ph type="title" idx="4294967295"/>
          </p:nvPr>
        </p:nvSpPr>
        <p:spPr>
          <a:xfrm>
            <a:off x="1482328" y="1175146"/>
            <a:ext cx="6169820" cy="570311"/>
          </a:xfrm>
          <a:prstGeom prst="rect">
            <a:avLst/>
          </a:prstGeom>
          <a:effectLst>
            <a:outerShdw blurRad="63500" dist="38098" dir="2700000" rotWithShape="0">
              <a:srgbClr val="5F5F5F">
                <a:alpha val="74996"/>
              </a:srgbClr>
            </a:outerShdw>
          </a:effectLst>
        </p:spPr>
        <p:txBody>
          <a:bodyPr vert="horz" lIns="30956" tIns="30956" rIns="30956" bIns="30956" rtlCol="0" anchor="ctr">
            <a:normAutofit fontScale="90000"/>
          </a:bodyPr>
          <a:lstStyle/>
          <a:p>
            <a:r>
              <a:t>Role of Application Layers</a:t>
            </a:r>
          </a:p>
        </p:txBody>
      </p:sp>
      <p:sp>
        <p:nvSpPr>
          <p:cNvPr id="1962" name="Shape"/>
          <p:cNvSpPr/>
          <p:nvPr/>
        </p:nvSpPr>
        <p:spPr>
          <a:xfrm>
            <a:off x="2971800" y="2176464"/>
            <a:ext cx="2671763" cy="80486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0" y="0"/>
                </a:lnTo>
                <a:lnTo>
                  <a:pt x="0" y="21600"/>
                </a:lnTo>
                <a:lnTo>
                  <a:pt x="16200" y="21600"/>
                </a:lnTo>
                <a:lnTo>
                  <a:pt x="21600" y="10800"/>
                </a:lnTo>
                <a:close/>
              </a:path>
            </a:pathLst>
          </a:custGeom>
          <a:gradFill>
            <a:gsLst>
              <a:gs pos="0">
                <a:srgbClr val="99CC00"/>
              </a:gs>
              <a:gs pos="100000">
                <a:srgbClr val="475E00"/>
              </a:gs>
            </a:gsLst>
          </a:gradFill>
          <a:ln w="6350">
            <a:solidFill>
              <a:srgbClr val="000000"/>
            </a:solidFill>
          </a:ln>
          <a:effectLst>
            <a:outerShdw blurRad="63500" dist="35921" dir="2700000" rotWithShape="0">
              <a:srgbClr val="5F5F5F">
                <a:alpha val="74996"/>
              </a:srgbClr>
            </a:outerShdw>
          </a:effectLst>
        </p:spPr>
        <p:txBody>
          <a:bodyPr lIns="30795" tIns="30795" rIns="30795" bIns="30795" anchor="ctr"/>
          <a:lstStyle/>
          <a:p>
            <a:pPr algn="l"/>
            <a:endParaRPr sz="1350"/>
          </a:p>
        </p:txBody>
      </p:sp>
      <p:sp>
        <p:nvSpPr>
          <p:cNvPr id="1963" name="Telnet, TFTP, FTP NFS, SMTP, LPD,…"/>
          <p:cNvSpPr txBox="1"/>
          <p:nvPr/>
        </p:nvSpPr>
        <p:spPr>
          <a:xfrm>
            <a:off x="5838825" y="2211944"/>
            <a:ext cx="1404938"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sz="1400" b="1"/>
            </a:pPr>
            <a:r>
              <a:rPr sz="1050"/>
              <a:t>Telnet, TFTP, FTP NFS, SMTP, LPD, </a:t>
            </a:r>
          </a:p>
          <a:p>
            <a:pPr algn="l">
              <a:defRPr sz="1400" b="1"/>
            </a:pPr>
            <a:r>
              <a:rPr sz="1050"/>
              <a:t>X WINDOW, SNMP, DNS, DHCP/BootP</a:t>
            </a:r>
          </a:p>
        </p:txBody>
      </p:sp>
      <p:sp>
        <p:nvSpPr>
          <p:cNvPr id="1964" name="User Interface.…"/>
          <p:cNvSpPr txBox="1"/>
          <p:nvPr/>
        </p:nvSpPr>
        <p:spPr>
          <a:xfrm>
            <a:off x="3038475" y="2205031"/>
            <a:ext cx="25288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l">
              <a:defRPr b="1"/>
            </a:pPr>
            <a:r>
              <a:rPr sz="1350"/>
              <a:t>User Interface.</a:t>
            </a:r>
          </a:p>
          <a:p>
            <a:pPr algn="l">
              <a:defRPr b="1"/>
            </a:pPr>
            <a:r>
              <a:rPr sz="1350"/>
              <a:t>(File,print,message,database,and application services)</a:t>
            </a:r>
          </a:p>
        </p:txBody>
      </p:sp>
      <p:sp>
        <p:nvSpPr>
          <p:cNvPr id="1965" name="Examples"/>
          <p:cNvSpPr txBox="1"/>
          <p:nvPr/>
        </p:nvSpPr>
        <p:spPr>
          <a:xfrm>
            <a:off x="5838825" y="1914868"/>
            <a:ext cx="134778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lvl1pPr algn="l">
              <a:defRPr sz="2000" b="1" u="sng"/>
            </a:lvl1pPr>
          </a:lstStyle>
          <a:p>
            <a:r>
              <a:rPr sz="1500"/>
              <a:t>Examples</a:t>
            </a:r>
          </a:p>
        </p:txBody>
      </p:sp>
      <p:sp>
        <p:nvSpPr>
          <p:cNvPr id="1966" name="Rectangle"/>
          <p:cNvSpPr/>
          <p:nvPr/>
        </p:nvSpPr>
        <p:spPr>
          <a:xfrm>
            <a:off x="1665684" y="2188370"/>
            <a:ext cx="1363266" cy="783431"/>
          </a:xfrm>
          <a:prstGeom prst="rect">
            <a:avLst/>
          </a:prstGeom>
          <a:solidFill>
            <a:srgbClr val="99CC00"/>
          </a:solidFill>
          <a:ln w="28575">
            <a:solidFill>
              <a:srgbClr val="000000"/>
            </a:solidFill>
          </a:ln>
          <a:effectLst>
            <a:outerShdw blurRad="63500" dist="35921" dir="2700000" rotWithShape="0">
              <a:srgbClr val="000000">
                <a:alpha val="74996"/>
              </a:srgbClr>
            </a:outerShdw>
          </a:effectLst>
        </p:spPr>
        <p:txBody>
          <a:bodyPr lIns="30795" tIns="30795" rIns="30795" bIns="30795" anchor="ctr"/>
          <a:lstStyle/>
          <a:p>
            <a:pPr algn="l"/>
            <a:endParaRPr sz="1350"/>
          </a:p>
        </p:txBody>
      </p:sp>
      <p:sp>
        <p:nvSpPr>
          <p:cNvPr id="1967" name="Application"/>
          <p:cNvSpPr txBox="1"/>
          <p:nvPr/>
        </p:nvSpPr>
        <p:spPr>
          <a:xfrm>
            <a:off x="1815703" y="2433637"/>
            <a:ext cx="888959"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l">
              <a:defRPr b="1"/>
            </a:lvl1pPr>
          </a:lstStyle>
          <a:p>
            <a:r>
              <a:rPr sz="1350"/>
              <a:t>Application</a:t>
            </a:r>
          </a:p>
        </p:txBody>
      </p:sp>
    </p:spTree>
  </p:cSld>
  <p:clrMapOvr>
    <a:masterClrMapping/>
  </p:clrMapOvr>
  <p:transition spd="med"/>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31788830</TotalTime>
  <Words>4220</Words>
  <Application>Microsoft Office PowerPoint</Application>
  <PresentationFormat>On-screen Show (4:3)</PresentationFormat>
  <Paragraphs>581</Paragraphs>
  <Slides>52</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Arial</vt:lpstr>
      <vt:lpstr>Baskerville Old Face</vt:lpstr>
      <vt:lpstr>Bodoni MT</vt:lpstr>
      <vt:lpstr>Brush Script MT</vt:lpstr>
      <vt:lpstr>Calibri</vt:lpstr>
      <vt:lpstr>Calisto MT</vt:lpstr>
      <vt:lpstr>Copperplate Gothic Light</vt:lpstr>
      <vt:lpstr>Courier New</vt:lpstr>
      <vt:lpstr>Times New Roman</vt:lpstr>
      <vt:lpstr>Wingdings</vt:lpstr>
      <vt:lpstr>Wingdings 3</vt:lpstr>
      <vt:lpstr>Office Theme</vt:lpstr>
      <vt:lpstr>Unit : 2  The Reference Model for Network Communication</vt:lpstr>
      <vt:lpstr>Course Outcome</vt:lpstr>
      <vt:lpstr>Learning outcome</vt:lpstr>
      <vt:lpstr>PowerPoint Presentation</vt:lpstr>
      <vt:lpstr>PowerPoint Presentation</vt:lpstr>
      <vt:lpstr>OSI Model Overview</vt:lpstr>
      <vt:lpstr>PowerPoint Presentation</vt:lpstr>
      <vt:lpstr>PowerPoint Presentation</vt:lpstr>
      <vt:lpstr>Role of Application Layers</vt:lpstr>
      <vt:lpstr>Role of Application Layers</vt:lpstr>
      <vt:lpstr>Role of Application Layers</vt:lpstr>
      <vt:lpstr>Role of Application Layers</vt:lpstr>
      <vt:lpstr>Role of Data Flow Layers</vt:lpstr>
      <vt:lpstr>Role of Data Flow Layers</vt:lpstr>
      <vt:lpstr>Role of Data Flow Layers</vt:lpstr>
      <vt:lpstr>Role of Data Flow Layers</vt:lpstr>
      <vt:lpstr>Role of Data Flow Layers</vt:lpstr>
      <vt:lpstr>PowerPoint Presentation</vt:lpstr>
      <vt:lpstr>PowerPoint Presentation</vt:lpstr>
      <vt:lpstr>Learning outcome</vt:lpstr>
      <vt:lpstr>PowerPoint Presentation</vt:lpstr>
      <vt:lpstr> Physical Layer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Layer</vt:lpstr>
      <vt:lpstr>PowerPoint Presentation</vt:lpstr>
      <vt:lpstr>Connection-Oriented Communication </vt:lpstr>
      <vt:lpstr>PowerPoint Presentation</vt:lpstr>
      <vt:lpstr>PowerPoint Presentation</vt:lpstr>
      <vt:lpstr>Summary of Layer Functions</vt:lpstr>
      <vt:lpstr>Comparison Physical, Logical and Port Addresses</vt:lpstr>
      <vt:lpstr>Learning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outcome</vt:lpstr>
      <vt:lpstr>PowerPoint Presentation</vt:lpstr>
      <vt:lpstr>PowerPoint Presentation</vt:lpstr>
      <vt:lpstr>Learning outcome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dc:title>
  <dc:creator>Ak..!</dc:creator>
  <cp:lastModifiedBy>sadvi priya</cp:lastModifiedBy>
  <cp:revision>3124</cp:revision>
  <dcterms:created xsi:type="dcterms:W3CDTF">2006-08-16T00:00:00Z</dcterms:created>
  <dcterms:modified xsi:type="dcterms:W3CDTF">2025-01-29T06:44:44Z</dcterms:modified>
</cp:coreProperties>
</file>