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0A1B-8D16-0E86-2BFD-9797FDA82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7F95BA-B98C-C46E-0DA5-11D1AD7E8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D11DD5-3E1E-B5D7-B457-39EE6E0A996E}"/>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6EBF6884-8590-C0AA-9118-B8BF6C86F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855E8-FB93-71EB-F544-B33691BC386D}"/>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404989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3020-714B-B111-7CFC-B7DDE28F9B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1AA9EA-0BDA-8CDF-6EC6-E3D964D3D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21428-6728-896A-5F35-A6CBDA24FDFA}"/>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D7383E73-4975-8AA3-5ED2-083EE2ED6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F0A6F-9F32-60DB-A952-54991E1ACD0C}"/>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102311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CFB72-B5E6-660E-1FBE-6AF218A92F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C1F042-E6F3-11EB-44BF-491FE1E8C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B850F-5CC7-F9FC-6B30-4E7CAFB4237B}"/>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C64AAD37-4799-DE59-C586-3BB23BCC6A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0E6CB-D356-96B8-E5FE-59A3CEC328C6}"/>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161508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7818-C036-1F02-ABE0-BDBFC5455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8C9E3-F2E6-0637-3CDC-AAAD4CA15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595BA-70D7-DBF3-346B-E32A5E200875}"/>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0EF4F0FE-8967-175F-75B0-81D330183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2B41F-D7BB-CCA5-AE34-F7505D139B5E}"/>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87150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0AEB-33E2-ABCA-E755-CCDF55511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3CF9EE-886E-B779-252A-14C047DE8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55B10-6C5B-7B41-D4C3-90F5CE576D04}"/>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05871682-FDD2-2119-786C-97C1790F8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F8B186-3289-3FD8-6286-7FFEC2586F4C}"/>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231642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4247-9C3B-8EDD-A17E-11BC56F71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A5D04D-5E02-1386-A11D-20D343E2C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D947AA-7C99-CC7C-0139-A48C1776E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A2B070-0BA4-2E8D-B495-7A7C2996ACCB}"/>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6" name="Footer Placeholder 5">
            <a:extLst>
              <a:ext uri="{FF2B5EF4-FFF2-40B4-BE49-F238E27FC236}">
                <a16:creationId xmlns:a16="http://schemas.microsoft.com/office/drawing/2014/main" id="{49F4C80E-626A-62F2-35AA-34F7FA4FB5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B1628-DED3-CA34-B475-8711FA40ED60}"/>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139135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7798-4A5B-64E2-0246-DBE606466C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BCFEE-7AAB-A727-B51B-3CC7E2F05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68490-DFC3-1E9F-3C0F-B818D3153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C3622-C1EC-8F2D-EB88-6505B20B7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71D3D-BC27-8076-C61C-7C0A8CABC4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0A1F41-F98D-103B-E657-611C8DB7A365}"/>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8" name="Footer Placeholder 7">
            <a:extLst>
              <a:ext uri="{FF2B5EF4-FFF2-40B4-BE49-F238E27FC236}">
                <a16:creationId xmlns:a16="http://schemas.microsoft.com/office/drawing/2014/main" id="{F0FCF75C-CA54-167C-4B39-E4B888CB4B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A27A6-A3A7-951B-9F09-571F62A93C8B}"/>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205733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5E62-BFA2-49BF-BFF8-A85E6CD3A4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98338-F12F-D6BD-9024-9156FD477E04}"/>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4" name="Footer Placeholder 3">
            <a:extLst>
              <a:ext uri="{FF2B5EF4-FFF2-40B4-BE49-F238E27FC236}">
                <a16:creationId xmlns:a16="http://schemas.microsoft.com/office/drawing/2014/main" id="{B0160C5E-87F3-C866-F1E7-8F3A352E03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18E12-B329-C72A-5232-6E5A4F325102}"/>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67717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D2B98-FE64-85F0-064F-0BEF04AD0D19}"/>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3" name="Footer Placeholder 2">
            <a:extLst>
              <a:ext uri="{FF2B5EF4-FFF2-40B4-BE49-F238E27FC236}">
                <a16:creationId xmlns:a16="http://schemas.microsoft.com/office/drawing/2014/main" id="{6217EC1B-5BB3-961F-81D6-F32161CB65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653E7F-A1CF-564A-BF17-99E42791ECF0}"/>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219749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7EEF-58D0-1464-C8EA-CFFDD8BB6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DF352D-2545-8DD1-0BC0-B4F2255CB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DF2076-3789-630F-5175-E88DA2E87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8499B-A155-BE7C-6517-56152E2A992B}"/>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6" name="Footer Placeholder 5">
            <a:extLst>
              <a:ext uri="{FF2B5EF4-FFF2-40B4-BE49-F238E27FC236}">
                <a16:creationId xmlns:a16="http://schemas.microsoft.com/office/drawing/2014/main" id="{914115E4-72DE-D746-91C6-F0B6BDF5C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F46D1-0C94-B355-9D66-18805132962C}"/>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92295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CF87-2580-0EAD-3A4D-36A63B162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9C7B00-1C29-4645-C48E-B2ED1E1EA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96A77-AD38-AC32-839F-447406211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1B3BC-2B17-D67C-5321-796A07C6C9FF}"/>
              </a:ext>
            </a:extLst>
          </p:cNvPr>
          <p:cNvSpPr>
            <a:spLocks noGrp="1"/>
          </p:cNvSpPr>
          <p:nvPr>
            <p:ph type="dt" sz="half" idx="10"/>
          </p:nvPr>
        </p:nvSpPr>
        <p:spPr/>
        <p:txBody>
          <a:bodyPr/>
          <a:lstStyle/>
          <a:p>
            <a:fld id="{C817D5F9-9CF7-42F3-85B8-D4728A6707FF}" type="datetimeFigureOut">
              <a:rPr lang="en-IN" smtClean="0"/>
              <a:t>20-06-2024</a:t>
            </a:fld>
            <a:endParaRPr lang="en-IN"/>
          </a:p>
        </p:txBody>
      </p:sp>
      <p:sp>
        <p:nvSpPr>
          <p:cNvPr id="6" name="Footer Placeholder 5">
            <a:extLst>
              <a:ext uri="{FF2B5EF4-FFF2-40B4-BE49-F238E27FC236}">
                <a16:creationId xmlns:a16="http://schemas.microsoft.com/office/drawing/2014/main" id="{17BEDD14-1BA0-34B2-4294-853C52B15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D2EA00-3CE0-767F-C163-D20DED925FE5}"/>
              </a:ext>
            </a:extLst>
          </p:cNvPr>
          <p:cNvSpPr>
            <a:spLocks noGrp="1"/>
          </p:cNvSpPr>
          <p:nvPr>
            <p:ph type="sldNum" sz="quarter" idx="12"/>
          </p:nvPr>
        </p:nvSpPr>
        <p:spPr/>
        <p:txBody>
          <a:bodyPr/>
          <a:lstStyle/>
          <a:p>
            <a:fld id="{10D9E768-B420-4937-8260-BD74C100EE2A}" type="slidenum">
              <a:rPr lang="en-IN" smtClean="0"/>
              <a:t>‹#›</a:t>
            </a:fld>
            <a:endParaRPr lang="en-IN"/>
          </a:p>
        </p:txBody>
      </p:sp>
    </p:spTree>
    <p:extLst>
      <p:ext uri="{BB962C8B-B14F-4D97-AF65-F5344CB8AC3E}">
        <p14:creationId xmlns:p14="http://schemas.microsoft.com/office/powerpoint/2010/main" val="317182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E6B85-8A03-42E7-D76E-A13F2C665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0FEA-8F79-CB28-448E-27B497E38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690F30-2433-2F1E-AEA2-BFA80C611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7D5F9-9CF7-42F3-85B8-D4728A6707FF}" type="datetimeFigureOut">
              <a:rPr lang="en-IN" smtClean="0"/>
              <a:t>20-06-2024</a:t>
            </a:fld>
            <a:endParaRPr lang="en-IN"/>
          </a:p>
        </p:txBody>
      </p:sp>
      <p:sp>
        <p:nvSpPr>
          <p:cNvPr id="5" name="Footer Placeholder 4">
            <a:extLst>
              <a:ext uri="{FF2B5EF4-FFF2-40B4-BE49-F238E27FC236}">
                <a16:creationId xmlns:a16="http://schemas.microsoft.com/office/drawing/2014/main" id="{09D800CD-011C-AB9B-7622-807F52D42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60E32-EDE6-3B48-CF0E-32138F329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9E768-B420-4937-8260-BD74C100EE2A}" type="slidenum">
              <a:rPr lang="en-IN" smtClean="0"/>
              <a:t>‹#›</a:t>
            </a:fld>
            <a:endParaRPr lang="en-IN"/>
          </a:p>
        </p:txBody>
      </p:sp>
    </p:spTree>
    <p:extLst>
      <p:ext uri="{BB962C8B-B14F-4D97-AF65-F5344CB8AC3E}">
        <p14:creationId xmlns:p14="http://schemas.microsoft.com/office/powerpoint/2010/main" val="319030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3A9C-C1B1-4BCA-0B3D-C03F44D6AC39}"/>
              </a:ext>
            </a:extLst>
          </p:cNvPr>
          <p:cNvSpPr>
            <a:spLocks noGrp="1"/>
          </p:cNvSpPr>
          <p:nvPr>
            <p:ph type="ctrTitle"/>
          </p:nvPr>
        </p:nvSpPr>
        <p:spPr>
          <a:xfrm>
            <a:off x="1425678" y="1392160"/>
            <a:ext cx="9144000" cy="924079"/>
          </a:xfrm>
        </p:spPr>
        <p:txBody>
          <a:bodyPr>
            <a:normAutofit/>
          </a:bodyPr>
          <a:lstStyle/>
          <a:p>
            <a:r>
              <a:rPr lang="en-US" sz="4400" b="1" dirty="0"/>
              <a:t>Module 2</a:t>
            </a:r>
            <a:endParaRPr lang="en-IN" sz="4400" b="1" dirty="0"/>
          </a:p>
        </p:txBody>
      </p:sp>
      <p:sp>
        <p:nvSpPr>
          <p:cNvPr id="3" name="Subtitle 2">
            <a:extLst>
              <a:ext uri="{FF2B5EF4-FFF2-40B4-BE49-F238E27FC236}">
                <a16:creationId xmlns:a16="http://schemas.microsoft.com/office/drawing/2014/main" id="{6AA06567-7235-7FF8-EEAC-5D24D41E35B6}"/>
              </a:ext>
            </a:extLst>
          </p:cNvPr>
          <p:cNvSpPr>
            <a:spLocks noGrp="1"/>
          </p:cNvSpPr>
          <p:nvPr>
            <p:ph type="subTitle" idx="1"/>
          </p:nvPr>
        </p:nvSpPr>
        <p:spPr>
          <a:xfrm>
            <a:off x="1425678" y="2886000"/>
            <a:ext cx="9144000" cy="1655762"/>
          </a:xfrm>
        </p:spPr>
        <p:txBody>
          <a:bodyPr>
            <a:normAutofit/>
          </a:bodyPr>
          <a:lstStyle/>
          <a:p>
            <a:r>
              <a:rPr lang="en-US" sz="4400" dirty="0"/>
              <a:t>Technology</a:t>
            </a:r>
            <a:endParaRPr lang="en-IN" sz="4400" dirty="0"/>
          </a:p>
        </p:txBody>
      </p:sp>
    </p:spTree>
    <p:extLst>
      <p:ext uri="{BB962C8B-B14F-4D97-AF65-F5344CB8AC3E}">
        <p14:creationId xmlns:p14="http://schemas.microsoft.com/office/powerpoint/2010/main" val="167936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5679-D37B-CF76-F418-2D871BAAA7B5}"/>
              </a:ext>
            </a:extLst>
          </p:cNvPr>
          <p:cNvSpPr>
            <a:spLocks noGrp="1"/>
          </p:cNvSpPr>
          <p:nvPr>
            <p:ph type="ctrTitle"/>
          </p:nvPr>
        </p:nvSpPr>
        <p:spPr>
          <a:xfrm>
            <a:off x="1524000" y="1122363"/>
            <a:ext cx="9144000" cy="477837"/>
          </a:xfrm>
        </p:spPr>
        <p:txBody>
          <a:bodyPr>
            <a:normAutofit/>
          </a:bodyPr>
          <a:lstStyle/>
          <a:p>
            <a:r>
              <a:rPr lang="en-US" sz="2800" b="1" dirty="0"/>
              <a:t>Discuss plans for upgrading your technology skills.</a:t>
            </a:r>
            <a:endParaRPr lang="en-IN" sz="2800" b="1" dirty="0"/>
          </a:p>
        </p:txBody>
      </p:sp>
      <p:sp>
        <p:nvSpPr>
          <p:cNvPr id="3" name="Subtitle 2">
            <a:extLst>
              <a:ext uri="{FF2B5EF4-FFF2-40B4-BE49-F238E27FC236}">
                <a16:creationId xmlns:a16="http://schemas.microsoft.com/office/drawing/2014/main" id="{262C3C50-5A09-C681-1FCD-7BB1DD423364}"/>
              </a:ext>
            </a:extLst>
          </p:cNvPr>
          <p:cNvSpPr>
            <a:spLocks noGrp="1"/>
          </p:cNvSpPr>
          <p:nvPr>
            <p:ph type="subTitle" idx="1"/>
          </p:nvPr>
        </p:nvSpPr>
        <p:spPr>
          <a:xfrm>
            <a:off x="1612490" y="1773237"/>
            <a:ext cx="9144000" cy="4804543"/>
          </a:xfrm>
        </p:spPr>
        <p:txBody>
          <a:bodyPr>
            <a:normAutofit fontScale="25000" lnSpcReduction="20000"/>
          </a:bodyPr>
          <a:lstStyle/>
          <a:p>
            <a:pPr algn="just"/>
            <a:r>
              <a:rPr lang="en-US" sz="7200" dirty="0"/>
              <a:t>To stay current and competitive in the tech industry, it's crucial to continually upgrade my technology skills. Here are my plans for achieving this:</a:t>
            </a:r>
          </a:p>
          <a:p>
            <a:pPr algn="just"/>
            <a:endParaRPr lang="en-US" sz="7200" dirty="0"/>
          </a:p>
          <a:p>
            <a:pPr algn="just">
              <a:buFont typeface="+mj-lt"/>
              <a:buAutoNum type="arabicPeriod"/>
            </a:pPr>
            <a:r>
              <a:rPr lang="en-US" sz="7200" b="1" dirty="0"/>
              <a:t>Identifying Skill Gaps:</a:t>
            </a:r>
            <a:endParaRPr lang="en-US" sz="7200" dirty="0"/>
          </a:p>
          <a:p>
            <a:pPr marL="742950" lvl="1" indent="-285750" algn="just">
              <a:buFont typeface="+mj-lt"/>
              <a:buAutoNum type="arabicPeriod"/>
            </a:pPr>
            <a:r>
              <a:rPr lang="en-US" sz="7200" dirty="0"/>
              <a:t>Regularly evaluate my current skill set to identify areas that need improvement or updating. This includes both technical skills (e.g., programming languages, frameworks, tools) and soft skills (e.g., project management, communication).</a:t>
            </a:r>
          </a:p>
          <a:p>
            <a:pPr algn="just">
              <a:buFont typeface="+mj-lt"/>
              <a:buAutoNum type="arabicPeriod"/>
            </a:pPr>
            <a:r>
              <a:rPr lang="en-US" sz="7200" b="1" dirty="0"/>
              <a:t>Setting Goals:</a:t>
            </a:r>
            <a:endParaRPr lang="en-US" sz="7200" dirty="0"/>
          </a:p>
          <a:p>
            <a:pPr marL="742950" lvl="1" indent="-285750" algn="just">
              <a:buFont typeface="+mj-lt"/>
              <a:buAutoNum type="arabicPeriod"/>
            </a:pPr>
            <a:r>
              <a:rPr lang="en-US" sz="7200" dirty="0"/>
              <a:t>Set specific, measurable, achievable, relevant, and time-bound (SMART) goals for learning new technologies or improving existing skills.</a:t>
            </a:r>
          </a:p>
          <a:p>
            <a:pPr algn="just">
              <a:buFont typeface="+mj-lt"/>
              <a:buAutoNum type="arabicPeriod"/>
            </a:pPr>
            <a:r>
              <a:rPr lang="en-US" sz="7200" b="1" dirty="0"/>
              <a:t>Learning New Programming Languages:</a:t>
            </a:r>
            <a:endParaRPr lang="en-US" sz="7200" dirty="0"/>
          </a:p>
          <a:p>
            <a:pPr marL="742950" lvl="1" indent="-285750" algn="just">
              <a:buFont typeface="+mj-lt"/>
              <a:buAutoNum type="arabicPeriod"/>
            </a:pPr>
            <a:r>
              <a:rPr lang="en-US" sz="7200" dirty="0"/>
              <a:t>Focus on learning new programming languages that are in high demand. Currently, I am aiming to deepen my understanding of Python for data science and machine learning, and learn Rust for systems programming.</a:t>
            </a:r>
          </a:p>
          <a:p>
            <a:pPr algn="just">
              <a:buFont typeface="+mj-lt"/>
              <a:buAutoNum type="arabicPeriod"/>
            </a:pPr>
            <a:r>
              <a:rPr lang="en-US" sz="7200" b="1" dirty="0"/>
              <a:t>Exploring New Technologies:</a:t>
            </a:r>
            <a:endParaRPr lang="en-US" sz="7200" dirty="0"/>
          </a:p>
          <a:p>
            <a:pPr marL="742950" lvl="1" indent="-285750" algn="just">
              <a:buFont typeface="+mj-lt"/>
              <a:buAutoNum type="arabicPeriod"/>
            </a:pPr>
            <a:r>
              <a:rPr lang="en-US" sz="7200" dirty="0"/>
              <a:t>Stay updated with emerging technologies such as blockchain, artificial intelligence (AI), machine learning (ML), and cloud computing. I plan to take specific courses and engage in projects related to these technologies.</a:t>
            </a:r>
          </a:p>
          <a:p>
            <a:endParaRPr lang="en-IN" dirty="0"/>
          </a:p>
        </p:txBody>
      </p:sp>
    </p:spTree>
    <p:extLst>
      <p:ext uri="{BB962C8B-B14F-4D97-AF65-F5344CB8AC3E}">
        <p14:creationId xmlns:p14="http://schemas.microsoft.com/office/powerpoint/2010/main" val="78254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EB4D-F509-D30E-5765-A564CC5CC76A}"/>
              </a:ext>
            </a:extLst>
          </p:cNvPr>
          <p:cNvSpPr>
            <a:spLocks noGrp="1"/>
          </p:cNvSpPr>
          <p:nvPr>
            <p:ph type="ctrTitle"/>
          </p:nvPr>
        </p:nvSpPr>
        <p:spPr>
          <a:xfrm>
            <a:off x="1120877" y="1122363"/>
            <a:ext cx="9547123" cy="755598"/>
          </a:xfrm>
        </p:spPr>
        <p:txBody>
          <a:bodyPr>
            <a:normAutofit/>
          </a:bodyPr>
          <a:lstStyle/>
          <a:p>
            <a:r>
              <a:rPr lang="en-US" sz="2400" dirty="0">
                <a:latin typeface="+mn-lt"/>
              </a:rPr>
              <a:t>Mention any relevant courses, certifications, or resources you are pursuing.</a:t>
            </a:r>
            <a:endParaRPr lang="en-IN" sz="2400" dirty="0">
              <a:latin typeface="+mn-lt"/>
            </a:endParaRPr>
          </a:p>
        </p:txBody>
      </p:sp>
      <p:sp>
        <p:nvSpPr>
          <p:cNvPr id="6" name="Rectangle 3">
            <a:extLst>
              <a:ext uri="{FF2B5EF4-FFF2-40B4-BE49-F238E27FC236}">
                <a16:creationId xmlns:a16="http://schemas.microsoft.com/office/drawing/2014/main" id="{55EDD4D8-7104-FFD5-105D-D2A7F07D2BDD}"/>
              </a:ext>
            </a:extLst>
          </p:cNvPr>
          <p:cNvSpPr>
            <a:spLocks noGrp="1" noChangeArrowheads="1"/>
          </p:cNvSpPr>
          <p:nvPr>
            <p:ph type="subTitle" idx="1"/>
          </p:nvPr>
        </p:nvSpPr>
        <p:spPr bwMode="auto">
          <a:xfrm>
            <a:off x="658812" y="2457817"/>
            <a:ext cx="108743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Online Courses: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Coursera</a:t>
            </a:r>
            <a:r>
              <a:rPr kumimoji="0" lang="en-US" altLang="en-US" sz="1800" b="0" i="0" u="none" strike="noStrike" cap="none" normalizeH="0" baseline="0" dirty="0">
                <a:ln>
                  <a:noFill/>
                </a:ln>
                <a:solidFill>
                  <a:schemeClr val="tx1"/>
                </a:solidFill>
                <a:effectLst/>
                <a:latin typeface="Arial" panose="020B0604020202020204" pitchFamily="34" charset="0"/>
              </a:rPr>
              <a:t>: I am currently enrolled in the "Machine Learning" course by Andrew Ng and "Google Cloud                                    Platform Fundamentals".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Udemy</a:t>
            </a:r>
            <a:r>
              <a:rPr kumimoji="0" lang="en-US" altLang="en-US" sz="1800" b="0" i="0" u="none" strike="noStrike" cap="none" normalizeH="0" baseline="0" dirty="0">
                <a:ln>
                  <a:noFill/>
                </a:ln>
                <a:solidFill>
                  <a:schemeClr val="tx1"/>
                </a:solidFill>
                <a:effectLst/>
                <a:latin typeface="Arial" panose="020B0604020202020204" pitchFamily="34" charset="0"/>
              </a:rPr>
              <a:t>: Completed courses on "Advanced Java Programming" and "Modern React with Redux".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edX</a:t>
            </a:r>
            <a:r>
              <a:rPr kumimoji="0" lang="en-US" altLang="en-US" sz="1800" b="0" i="0" u="none" strike="noStrike" cap="none" normalizeH="0" baseline="0" dirty="0">
                <a:ln>
                  <a:noFill/>
                </a:ln>
                <a:solidFill>
                  <a:schemeClr val="tx1"/>
                </a:solidFill>
                <a:effectLst/>
                <a:latin typeface="Arial" panose="020B0604020202020204" pitchFamily="34" charset="0"/>
              </a:rPr>
              <a:t>: Planning to take the "Introduction to Cloud Computing" course offered by IBM.</a:t>
            </a: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Certifications: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AWS Certified Solutions Architect – Associate</a:t>
            </a:r>
            <a:r>
              <a:rPr kumimoji="0" lang="en-US" altLang="en-US" sz="1800" b="0" i="0" u="none" strike="noStrike" cap="none" normalizeH="0" baseline="0" dirty="0">
                <a:ln>
                  <a:noFill/>
                </a:ln>
                <a:solidFill>
                  <a:schemeClr val="tx1"/>
                </a:solidFill>
                <a:effectLst/>
                <a:latin typeface="Arial" panose="020B0604020202020204" pitchFamily="34" charset="0"/>
              </a:rPr>
              <a:t>: To solidify my cloud computing skills.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Certified Kubernetes Administrator (CKA)</a:t>
            </a:r>
            <a:r>
              <a:rPr kumimoji="0" lang="en-US" altLang="en-US" sz="1800" b="0" i="0" u="none" strike="noStrike" cap="none" normalizeH="0" baseline="0" dirty="0">
                <a:ln>
                  <a:noFill/>
                </a:ln>
                <a:solidFill>
                  <a:schemeClr val="tx1"/>
                </a:solidFill>
                <a:effectLst/>
                <a:latin typeface="Arial" panose="020B0604020202020204" pitchFamily="34" charset="0"/>
              </a:rPr>
              <a:t>: To enhance my skills in container orchestration.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Data Analytics Professional Certificate</a:t>
            </a:r>
            <a:r>
              <a:rPr kumimoji="0" lang="en-US" altLang="en-US" sz="1800" b="0" i="0" u="none" strike="noStrike" cap="none" normalizeH="0" baseline="0" dirty="0">
                <a:ln>
                  <a:noFill/>
                </a:ln>
                <a:solidFill>
                  <a:schemeClr val="tx1"/>
                </a:solidFill>
                <a:effectLst/>
                <a:latin typeface="Arial" panose="020B0604020202020204" pitchFamily="34" charset="0"/>
              </a:rPr>
              <a:t>: To gain a comprehensive understanding of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008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0B3B5D-8850-0D77-C478-9465DBBBAD4B}"/>
              </a:ext>
            </a:extLst>
          </p:cNvPr>
          <p:cNvSpPr>
            <a:spLocks noGrp="1"/>
          </p:cNvSpPr>
          <p:nvPr>
            <p:ph type="subTitle" idx="1"/>
          </p:nvPr>
        </p:nvSpPr>
        <p:spPr>
          <a:xfrm>
            <a:off x="757084" y="353961"/>
            <a:ext cx="10589342" cy="4159045"/>
          </a:xfrm>
        </p:spPr>
        <p:txBody>
          <a:bodyPr/>
          <a:lstStyle/>
          <a:p>
            <a:pPr algn="just"/>
            <a:r>
              <a:rPr lang="en-US" b="1" dirty="0"/>
              <a:t>3. Books and Publications:</a:t>
            </a:r>
            <a:endParaRPr lang="en-US" dirty="0"/>
          </a:p>
          <a:p>
            <a:pPr marL="742950" lvl="1" indent="-285750" algn="just">
              <a:buFont typeface="+mj-lt"/>
              <a:buAutoNum type="arabicPeriod"/>
            </a:pPr>
            <a:r>
              <a:rPr lang="en-US" dirty="0"/>
              <a:t>"Clean Code" by Robert C. Martin</a:t>
            </a:r>
          </a:p>
          <a:p>
            <a:pPr marL="742950" lvl="1" indent="-285750" algn="just">
              <a:buFont typeface="+mj-lt"/>
              <a:buAutoNum type="arabicPeriod"/>
            </a:pPr>
            <a:r>
              <a:rPr lang="en-US" dirty="0"/>
              <a:t>"Designing Data-Intensive Applications" by Martin </a:t>
            </a:r>
            <a:r>
              <a:rPr lang="en-US" dirty="0" err="1"/>
              <a:t>Kleppmann</a:t>
            </a:r>
            <a:endParaRPr lang="en-US" dirty="0"/>
          </a:p>
          <a:p>
            <a:pPr marL="742950" lvl="1" indent="-285750" algn="just">
              <a:buFont typeface="+mj-lt"/>
              <a:buAutoNum type="arabicPeriod"/>
            </a:pPr>
            <a:r>
              <a:rPr lang="en-US" dirty="0"/>
              <a:t>Regularly read publications like IEEE Spectrum, MIT Technology Review, and relevant Medium blogs.</a:t>
            </a:r>
          </a:p>
          <a:p>
            <a:pPr lvl="1" algn="just"/>
            <a:endParaRPr lang="en-US" dirty="0"/>
          </a:p>
          <a:p>
            <a:pPr lvl="1" algn="just"/>
            <a:endParaRPr lang="en-US" dirty="0"/>
          </a:p>
          <a:p>
            <a:pPr algn="just"/>
            <a:r>
              <a:rPr lang="en-US" b="1" dirty="0"/>
              <a:t>4. Professional Development Platforms:</a:t>
            </a:r>
            <a:endParaRPr lang="en-US" dirty="0"/>
          </a:p>
          <a:p>
            <a:pPr marL="742950" lvl="1" indent="-285750" algn="just">
              <a:buFont typeface="+mj-lt"/>
              <a:buAutoNum type="arabicPeriod"/>
            </a:pPr>
            <a:r>
              <a:rPr lang="en-US" b="1" dirty="0"/>
              <a:t>LinkedIn Learning</a:t>
            </a:r>
            <a:r>
              <a:rPr lang="en-US" dirty="0"/>
              <a:t>: Regularly complete courses on project management, agile methodologies, and new tech stacks.</a:t>
            </a:r>
          </a:p>
          <a:p>
            <a:pPr marL="742950" lvl="1" indent="-285750" algn="just">
              <a:buFont typeface="+mj-lt"/>
              <a:buAutoNum type="arabicPeriod"/>
            </a:pPr>
            <a:r>
              <a:rPr lang="en-US" b="1" dirty="0"/>
              <a:t>Pluralsight</a:t>
            </a:r>
            <a:r>
              <a:rPr lang="en-US" dirty="0"/>
              <a:t>: Use for in-depth technical courses and skill assessments.</a:t>
            </a:r>
          </a:p>
          <a:p>
            <a:endParaRPr lang="en-IN" dirty="0"/>
          </a:p>
        </p:txBody>
      </p:sp>
    </p:spTree>
    <p:extLst>
      <p:ext uri="{BB962C8B-B14F-4D97-AF65-F5344CB8AC3E}">
        <p14:creationId xmlns:p14="http://schemas.microsoft.com/office/powerpoint/2010/main" val="181588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A733-D1D9-12BF-F656-64E6549BD8B2}"/>
              </a:ext>
            </a:extLst>
          </p:cNvPr>
          <p:cNvSpPr>
            <a:spLocks noGrp="1"/>
          </p:cNvSpPr>
          <p:nvPr>
            <p:ph type="ctrTitle"/>
          </p:nvPr>
        </p:nvSpPr>
        <p:spPr>
          <a:xfrm>
            <a:off x="894735" y="414441"/>
            <a:ext cx="10333704" cy="952243"/>
          </a:xfrm>
        </p:spPr>
        <p:txBody>
          <a:bodyPr>
            <a:normAutofit/>
          </a:bodyPr>
          <a:lstStyle/>
          <a:p>
            <a:r>
              <a:rPr lang="en-US" sz="2800" dirty="0">
                <a:latin typeface="+mn-lt"/>
              </a:rPr>
              <a:t>Approach to Continuous Learning and Professional Development</a:t>
            </a:r>
            <a:endParaRPr lang="en-IN" sz="2800" dirty="0">
              <a:latin typeface="+mn-lt"/>
            </a:endParaRPr>
          </a:p>
        </p:txBody>
      </p:sp>
      <p:sp>
        <p:nvSpPr>
          <p:cNvPr id="4" name="Rectangle 1">
            <a:extLst>
              <a:ext uri="{FF2B5EF4-FFF2-40B4-BE49-F238E27FC236}">
                <a16:creationId xmlns:a16="http://schemas.microsoft.com/office/drawing/2014/main" id="{5A266203-F41D-9319-6CA4-6ECA5A4AF58C}"/>
              </a:ext>
            </a:extLst>
          </p:cNvPr>
          <p:cNvSpPr>
            <a:spLocks noGrp="1" noChangeArrowheads="1"/>
          </p:cNvSpPr>
          <p:nvPr>
            <p:ph type="subTitle" idx="1"/>
          </p:nvPr>
        </p:nvSpPr>
        <p:spPr bwMode="auto">
          <a:xfrm>
            <a:off x="494567" y="1720840"/>
            <a:ext cx="1120286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Regular Learning Schedule: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Dedicate a specific amount of time each day or week to learning. This could be through online courses, reading technical books, or engaging in coding exercises on platforms like </a:t>
            </a:r>
            <a:r>
              <a:rPr kumimoji="0" lang="en-US" altLang="en-US" sz="1800" b="0" i="0" u="none" strike="noStrike" cap="none" normalizeH="0" baseline="0" dirty="0" err="1">
                <a:ln>
                  <a:noFill/>
                </a:ln>
                <a:solidFill>
                  <a:schemeClr val="tx1"/>
                </a:solidFill>
                <a:effectLst/>
                <a:latin typeface="Arial" panose="020B0604020202020204" pitchFamily="34" charset="0"/>
              </a:rPr>
              <a:t>LeetCode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HackerRank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Practical Application: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 on side projects or contribute to open-source projects to apply new skills in real-world scenarios. This helps in reinforcing what I’ve learned and understanding practical applications.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Networking and Community Involvement: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Attend webinars, tech meetups, and conferences to network with professionals and stay updated with industry trends.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Participate in online forums and communities such as Stack Overflow, Reddit’s r/programming, and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78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C2C16F1-0C19-A67B-1423-CE06ECF4A516}"/>
              </a:ext>
            </a:extLst>
          </p:cNvPr>
          <p:cNvSpPr>
            <a:spLocks noGrp="1" noChangeArrowheads="1"/>
          </p:cNvSpPr>
          <p:nvPr>
            <p:ph idx="1"/>
          </p:nvPr>
        </p:nvSpPr>
        <p:spPr bwMode="auto">
          <a:xfrm>
            <a:off x="403123" y="1038767"/>
            <a:ext cx="1152340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Mentorship and Peer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Seek mentorship from experienced professionals and also mentor juniors. This reciprocal learning process helps in gaining new perspectives and solidifying knowledge.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Feedback and Reflection: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Regularly seek feedback on my work from peers and mentors. Reflect on this feedback to identify areas of improvement and track progress.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714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Module 2</vt:lpstr>
      <vt:lpstr>Discuss plans for upgrading your technology skills.</vt:lpstr>
      <vt:lpstr>Mention any relevant courses, certifications, or resources you are pursuing.</vt:lpstr>
      <vt:lpstr>PowerPoint Presentation</vt:lpstr>
      <vt:lpstr>Approach to Continuous Learning and Professional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Shobhrajsinh parmar</dc:creator>
  <cp:lastModifiedBy>Shobhrajsinh parmar</cp:lastModifiedBy>
  <cp:revision>1</cp:revision>
  <dcterms:created xsi:type="dcterms:W3CDTF">2024-06-20T07:54:55Z</dcterms:created>
  <dcterms:modified xsi:type="dcterms:W3CDTF">2024-06-20T07:54:56Z</dcterms:modified>
</cp:coreProperties>
</file>