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383E8-83C0-1A3F-BDCB-EDFC30F22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60A0F-6196-9473-2A2D-F5812DCCE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CDAF1-5FB0-6440-DF2E-99383B0A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73FB-4A39-425A-ACA4-FB180D63ED7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E785-4D8F-B70A-2EA5-D5D3606EF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30800-CD94-8ACC-2D2C-92288CB3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6EBD-C638-42DE-A754-916700C9A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50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E0CE-E76E-8773-1FAC-A9CCD4EAB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60109-282C-D1B0-F634-9AA260B8B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B2D52-EAE0-B716-3035-C0414FA7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73FB-4A39-425A-ACA4-FB180D63ED7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68A4-4DF3-9EF6-24C8-2E553160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E459-0B4B-BBEE-18BF-A6952DCC9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6EBD-C638-42DE-A754-916700C9A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82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F31515-D526-77D3-D311-30D5AD474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4D699-7BFB-64F2-44E0-B70CEE41C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2714B-926C-C25B-B5EF-4B05E63D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73FB-4A39-425A-ACA4-FB180D63ED7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3E845-ACB4-F50C-DA88-32F02C46A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AF8DF-7FFA-134D-6859-2687EB8E9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6EBD-C638-42DE-A754-916700C9A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16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B88BB-C432-1D0E-76A0-E41063EF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39245-4859-8FE8-8ECC-DE6AEBD51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69E7F-2084-5658-805E-5B936810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73FB-4A39-425A-ACA4-FB180D63ED7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6CEF7-4204-63EE-46B2-A68D298E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04FB2-8CBA-2775-C03C-24984184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6EBD-C638-42DE-A754-916700C9A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45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769FC-C92F-E85C-D53A-979A97F53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DF53F-4C2E-31F7-BC72-AA6A09404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4C972-0943-A677-4E36-D86CE716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73FB-4A39-425A-ACA4-FB180D63ED7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4F882-62A0-54EB-E7C1-810189D8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3F081-D053-AFD0-5A9C-D0B28740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6EBD-C638-42DE-A754-916700C9A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00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8987-A219-76B3-DD4C-A2305E1E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272EF-3842-E8AC-E95B-4EFF29F56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5F3B9-E668-421D-65E1-B6E75DAAD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F1116-B57E-1FBB-D581-2B7015473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73FB-4A39-425A-ACA4-FB180D63ED7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57AF0-B875-22B5-8B78-8F0D3459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3ABA4-01AF-7623-BB65-1E828D76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6EBD-C638-42DE-A754-916700C9A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04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397E-1CCA-3D91-2583-496245A5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E9D1E-98E6-E03E-9A26-D4E41F7BA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A4CD3-B87C-33C4-321C-02009F6AE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5BF63F-AA53-D402-EB7B-962C793AB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7CFDA-FD7E-CCF3-EC72-F1FEBD526C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262EC7-96BA-F7E8-0775-C5D33ABC2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73FB-4A39-425A-ACA4-FB180D63ED7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5A692D-5E06-4C16-8185-B4632518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FBA37-1B08-08CF-82BC-EAC794B36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6EBD-C638-42DE-A754-916700C9A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21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8F092-A9D0-2F53-B8DE-508122A7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72FC8-26EA-C7E4-C6AC-AE0615BC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73FB-4A39-425A-ACA4-FB180D63ED7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9AEA8-5AEB-6EC3-F6F5-52401A92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06740-FC3E-355E-B431-A9442D2D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6EBD-C638-42DE-A754-916700C9A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85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58BAEA-BCCE-1FAD-8536-EFBEC0C34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73FB-4A39-425A-ACA4-FB180D63ED7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56014-26E9-F3AB-45E7-EB14FB796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A9AFF-EBD2-6610-492A-633BDBA4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6EBD-C638-42DE-A754-916700C9A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3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636C-E08E-9B56-8C93-218987584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073E1-835B-BE1F-DBEB-FFA23B033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58DB-C3F1-9D14-1F12-A385BB8BE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832CA-B414-F16A-68A1-57EA7129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73FB-4A39-425A-ACA4-FB180D63ED7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43DEB-7CFE-E9D9-6689-1FFDAD0B6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3AFE1-A1E4-C7C0-40A6-1A429038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6EBD-C638-42DE-A754-916700C9A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74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73AB-398B-28A4-609E-CCAEF8DC3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9D0C3-CCD7-CCC6-1321-41071E652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63B38-D650-1781-8876-68FCEE773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FE0E3-90BC-6F3F-2381-52AD72FA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73FB-4A39-425A-ACA4-FB180D63ED7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A0F8B-CEB7-91EB-CB35-72F846FE0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AEA9E-9C86-39AD-156D-2BDF0099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6EBD-C638-42DE-A754-916700C9A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DFCEFD-689D-64AB-DF2E-E5BC3AABC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17574-9ECA-1037-99E4-39D8E53B6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C7AF5-8287-1FD3-1964-0CE39B8E6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573FB-4A39-425A-ACA4-FB180D63ED7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DF5FA-F05D-4C8A-DCDA-CE76BBF6B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036DA-B74D-8890-52D5-2C7519A65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E6EBD-C638-42DE-A754-916700C9A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45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73AF-694B-2467-B4DC-82399CE16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9560"/>
          </a:xfrm>
        </p:spPr>
        <p:txBody>
          <a:bodyPr/>
          <a:lstStyle/>
          <a:p>
            <a:r>
              <a:rPr lang="en-IN" b="1" dirty="0"/>
              <a:t>E-Commerce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3C05B-4354-908D-9AE8-B421DC8C4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2418735"/>
            <a:ext cx="9448800" cy="4650659"/>
          </a:xfrm>
        </p:spPr>
        <p:txBody>
          <a:bodyPr>
            <a:normAutofit/>
          </a:bodyPr>
          <a:lstStyle/>
          <a:p>
            <a:r>
              <a:rPr lang="en-IN" sz="3500" dirty="0"/>
              <a:t>Description</a:t>
            </a:r>
          </a:p>
          <a:p>
            <a:pPr algn="just"/>
            <a:r>
              <a:rPr lang="en-US" sz="2400" dirty="0"/>
              <a:t>             This project is a web-based sports products shopping system for an existing shop. The project objective is to deliver the online shopping web-site </a:t>
            </a:r>
          </a:p>
          <a:p>
            <a:pPr algn="just"/>
            <a:r>
              <a:rPr lang="en-US" dirty="0"/>
              <a:t>             Online shopping is the process whereby consumers directly buy goods or services from a seller in real-time, without an intermediary service, over the Internet. It is a form of electronic commerce. This project is an attempt to provide the advantages of online shopping to customers of a real shop. It helps buying the sports products in the shop anywhere through internet by using a web-site device. Thus, the customer will get the service of online shopping and home delivery from his </a:t>
            </a:r>
            <a:r>
              <a:rPr lang="en-US" dirty="0" err="1"/>
              <a:t>favourite</a:t>
            </a:r>
            <a:r>
              <a:rPr lang="en-US" dirty="0"/>
              <a:t> shop</a:t>
            </a:r>
            <a:endParaRPr lang="en-US" sz="2400" dirty="0"/>
          </a:p>
          <a:p>
            <a:pPr algn="just"/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973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8229-DD64-892C-7851-A7CF34B2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FUNCTIONAL REQUIREMENTS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D77A7-E68A-A411-C2AD-AE25DC742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289"/>
            <a:ext cx="10515600" cy="363127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USER LOGIN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sz="2200" dirty="0"/>
              <a:t>➢ Description of feature </a:t>
            </a:r>
          </a:p>
          <a:p>
            <a:pPr marL="0" indent="0" algn="just">
              <a:buNone/>
            </a:pPr>
            <a:r>
              <a:rPr lang="en-US" dirty="0"/>
              <a:t>        </a:t>
            </a:r>
            <a:r>
              <a:rPr lang="en-US" sz="2200" dirty="0"/>
              <a:t>This feature used by the user to login into system. A user must login with his username and password to the system after registration. If they are invalid, the user not allowed to enter the system. </a:t>
            </a:r>
          </a:p>
          <a:p>
            <a:pPr marL="0" indent="0">
              <a:buNone/>
            </a:pPr>
            <a:r>
              <a:rPr lang="en-US" sz="2200" dirty="0"/>
              <a:t>Functional requirement – </a:t>
            </a:r>
          </a:p>
          <a:p>
            <a:pPr marL="0" indent="0">
              <a:buNone/>
            </a:pPr>
            <a:r>
              <a:rPr lang="en-US" sz="2200" dirty="0"/>
              <a:t>• Username and password will be provided after user registration is confirmed. </a:t>
            </a:r>
          </a:p>
          <a:p>
            <a:pPr marL="0" indent="0">
              <a:buNone/>
            </a:pPr>
            <a:r>
              <a:rPr lang="en-US" sz="2200" dirty="0"/>
              <a:t>• Password should be hidden from others while typing it in the field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53583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213E3-B232-AE9B-6C1E-B6287ACE1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+mn-lt"/>
              </a:rPr>
              <a:t>REGISTER NEW USER</a:t>
            </a:r>
            <a:r>
              <a:rPr lang="en-IN" sz="3200" dirty="0">
                <a:latin typeface="+mn-lt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5E4C1-58CF-4841-9D83-C77601C42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528"/>
            <a:ext cx="10515600" cy="2743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200" dirty="0"/>
              <a:t>➢ Description of feature </a:t>
            </a:r>
          </a:p>
          <a:p>
            <a:pPr marL="0" indent="0">
              <a:buNone/>
            </a:pPr>
            <a:r>
              <a:rPr lang="en-US" sz="2200" dirty="0"/>
              <a:t>           A new user will have to register in the system by providing essential details in order to view the products in the system. The admin must accept a new user by unblocking him. </a:t>
            </a:r>
          </a:p>
          <a:p>
            <a:pPr marL="0" indent="0">
              <a:buNone/>
            </a:pPr>
            <a:r>
              <a:rPr lang="en-US" sz="2200" dirty="0"/>
              <a:t>Functional requirement – </a:t>
            </a:r>
          </a:p>
          <a:p>
            <a:pPr marL="0" indent="0">
              <a:buNone/>
            </a:pPr>
            <a:r>
              <a:rPr lang="en-US" sz="2200" dirty="0"/>
              <a:t>• System must be able to verify and validate information. </a:t>
            </a:r>
          </a:p>
          <a:p>
            <a:pPr marL="0" indent="0">
              <a:buNone/>
            </a:pPr>
            <a:r>
              <a:rPr lang="en-US" sz="2200" dirty="0"/>
              <a:t>• The system must encrypt the password of the customer to provide security.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270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9278-3B87-D783-0EE7-90EC4003E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+mn-lt"/>
              </a:rPr>
              <a:t>2. ADMIN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48A4E-A1A4-7629-403B-069729D3D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690"/>
            <a:ext cx="10515600" cy="5348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➢ MANAGE USER </a:t>
            </a:r>
          </a:p>
          <a:p>
            <a:pPr marL="0" indent="0">
              <a:buNone/>
            </a:pPr>
            <a:r>
              <a:rPr lang="en-US" sz="2200" dirty="0"/>
              <a:t>Description of feature </a:t>
            </a:r>
          </a:p>
          <a:p>
            <a:pPr marL="0" indent="0">
              <a:buNone/>
            </a:pPr>
            <a:r>
              <a:rPr lang="en-US" sz="2200" dirty="0"/>
              <a:t>The administrator can add user, delete user, view user and block user. </a:t>
            </a:r>
          </a:p>
          <a:p>
            <a:pPr marL="0" indent="0">
              <a:buNone/>
            </a:pPr>
            <a:r>
              <a:rPr lang="en-US" sz="2200" dirty="0"/>
              <a:t>➢ MANAGE PRODUCTS </a:t>
            </a:r>
          </a:p>
          <a:p>
            <a:pPr marL="0" indent="0">
              <a:buNone/>
            </a:pPr>
            <a:r>
              <a:rPr lang="en-US" sz="2200" dirty="0"/>
              <a:t>Description of feature </a:t>
            </a:r>
          </a:p>
          <a:p>
            <a:pPr marL="0" indent="0">
              <a:buNone/>
            </a:pPr>
            <a:r>
              <a:rPr lang="en-US" sz="2200" dirty="0"/>
              <a:t>The administrator can add product, delete product and view product. </a:t>
            </a:r>
          </a:p>
          <a:p>
            <a:pPr marL="0" indent="0">
              <a:buNone/>
            </a:pPr>
            <a:r>
              <a:rPr lang="en-US" sz="2200" dirty="0"/>
              <a:t>➢ MANAGE ORDERS </a:t>
            </a:r>
          </a:p>
          <a:p>
            <a:pPr marL="0" indent="0">
              <a:buNone/>
            </a:pPr>
            <a:r>
              <a:rPr lang="en-US" sz="2200" dirty="0"/>
              <a:t>Description of feature </a:t>
            </a:r>
          </a:p>
          <a:p>
            <a:pPr marL="0" indent="0">
              <a:buNone/>
            </a:pPr>
            <a:r>
              <a:rPr lang="en-US" sz="2200" dirty="0"/>
              <a:t>The administrator can view orders and delete orders. </a:t>
            </a:r>
          </a:p>
          <a:p>
            <a:pPr marL="0" indent="0">
              <a:buNone/>
            </a:pPr>
            <a:r>
              <a:rPr lang="en-US" sz="2200" dirty="0"/>
              <a:t>Functional requirements </a:t>
            </a:r>
          </a:p>
          <a:p>
            <a:pPr marL="0" indent="0">
              <a:buNone/>
            </a:pPr>
            <a:r>
              <a:rPr lang="en-US" sz="2200" dirty="0"/>
              <a:t>• The system must identify the login of the admin. </a:t>
            </a:r>
          </a:p>
          <a:p>
            <a:pPr marL="0" indent="0">
              <a:buNone/>
            </a:pPr>
            <a:r>
              <a:rPr lang="en-US" sz="2200" dirty="0"/>
              <a:t>• Admin account should be secured so that only owner of the shop can access that account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26883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anvas 456">
            <a:extLst>
              <a:ext uri="{FF2B5EF4-FFF2-40B4-BE49-F238E27FC236}">
                <a16:creationId xmlns:a16="http://schemas.microsoft.com/office/drawing/2014/main" id="{5203DE2D-62EB-4F80-0F8D-F5D7FA372C43}"/>
              </a:ext>
            </a:extLst>
          </p:cNvPr>
          <p:cNvGrpSpPr>
            <a:grpSpLocks/>
          </p:cNvGrpSpPr>
          <p:nvPr/>
        </p:nvGrpSpPr>
        <p:grpSpPr bwMode="auto">
          <a:xfrm>
            <a:off x="2448232" y="717756"/>
            <a:ext cx="8917858" cy="5987844"/>
            <a:chOff x="82" y="1894"/>
            <a:chExt cx="64745" cy="78003"/>
          </a:xfrm>
        </p:grpSpPr>
        <p:sp>
          <p:nvSpPr>
            <p:cNvPr id="5" name="Flowchart: Terminator 457">
              <a:extLst>
                <a:ext uri="{FF2B5EF4-FFF2-40B4-BE49-F238E27FC236}">
                  <a16:creationId xmlns:a16="http://schemas.microsoft.com/office/drawing/2014/main" id="{6F8AFC66-C9AD-57EB-82B9-A437B5AAB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5" y="1894"/>
              <a:ext cx="9389" cy="4119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70AD47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Start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Flowchart: Process 460">
              <a:extLst>
                <a:ext uri="{FF2B5EF4-FFF2-40B4-BE49-F238E27FC236}">
                  <a16:creationId xmlns:a16="http://schemas.microsoft.com/office/drawing/2014/main" id="{3A11BD09-5295-2D7B-ACDE-48BF40DA6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" y="9967"/>
              <a:ext cx="9144" cy="3212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rgbClr val="70AD47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Flowchart: Process 473">
              <a:extLst>
                <a:ext uri="{FF2B5EF4-FFF2-40B4-BE49-F238E27FC236}">
                  <a16:creationId xmlns:a16="http://schemas.microsoft.com/office/drawing/2014/main" id="{39B0D70A-3033-3738-F087-5BBE68CF3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0" y="9884"/>
              <a:ext cx="9144" cy="3378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rgbClr val="70AD47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Admin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Flowchart: Decision 474">
              <a:extLst>
                <a:ext uri="{FF2B5EF4-FFF2-40B4-BE49-F238E27FC236}">
                  <a16:creationId xmlns:a16="http://schemas.microsoft.com/office/drawing/2014/main" id="{20A8C197-4FC1-6B9E-7B2E-D0784658B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" y="16801"/>
              <a:ext cx="10766" cy="6263"/>
            </a:xfrm>
            <a:prstGeom prst="flowChartDecision">
              <a:avLst/>
            </a:prstGeom>
            <a:solidFill>
              <a:srgbClr val="FFFFFF"/>
            </a:solidFill>
            <a:ln w="12700">
              <a:solidFill>
                <a:srgbClr val="70AD47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Login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Flowchart: Decision 475">
              <a:extLst>
                <a:ext uri="{FF2B5EF4-FFF2-40B4-BE49-F238E27FC236}">
                  <a16:creationId xmlns:a16="http://schemas.microsoft.com/office/drawing/2014/main" id="{6C7602D5-D191-BC62-DA00-8B92B74C7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9" y="16305"/>
              <a:ext cx="10874" cy="6127"/>
            </a:xfrm>
            <a:prstGeom prst="flowChartDecision">
              <a:avLst/>
            </a:prstGeom>
            <a:solidFill>
              <a:srgbClr val="FFFFFF"/>
            </a:solidFill>
            <a:ln w="12700">
              <a:solidFill>
                <a:srgbClr val="70AD47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Login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Flowchart: Decision 476">
              <a:extLst>
                <a:ext uri="{FF2B5EF4-FFF2-40B4-BE49-F238E27FC236}">
                  <a16:creationId xmlns:a16="http://schemas.microsoft.com/office/drawing/2014/main" id="{FD15CE6B-CEE2-617A-22CE-57A48B566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7" y="16938"/>
              <a:ext cx="15652" cy="6126"/>
            </a:xfrm>
            <a:prstGeom prst="flowChartDecision">
              <a:avLst/>
            </a:prstGeom>
            <a:solidFill>
              <a:srgbClr val="FFFFFF"/>
            </a:solidFill>
            <a:ln w="12700">
              <a:solidFill>
                <a:srgbClr val="70AD47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Register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Flowchart: Process 480">
              <a:extLst>
                <a:ext uri="{FF2B5EF4-FFF2-40B4-BE49-F238E27FC236}">
                  <a16:creationId xmlns:a16="http://schemas.microsoft.com/office/drawing/2014/main" id="{03979F9E-A5DA-CEC0-C98A-732B7BE4F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5" y="26771"/>
              <a:ext cx="14910" cy="3709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rgbClr val="70AD47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Search Product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Flowchart: Process 481">
              <a:extLst>
                <a:ext uri="{FF2B5EF4-FFF2-40B4-BE49-F238E27FC236}">
                  <a16:creationId xmlns:a16="http://schemas.microsoft.com/office/drawing/2014/main" id="{BE2F43E0-0C0B-E145-EE10-92EF57CFE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2" y="32284"/>
              <a:ext cx="14911" cy="3631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rgbClr val="70AD47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View product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482">
              <a:extLst>
                <a:ext uri="{FF2B5EF4-FFF2-40B4-BE49-F238E27FC236}">
                  <a16:creationId xmlns:a16="http://schemas.microsoft.com/office/drawing/2014/main" id="{942C8003-9B1F-9799-25C0-EE707F66B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" y="37723"/>
              <a:ext cx="15322" cy="53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70AD47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Buy Product and </a:t>
              </a:r>
              <a:endPara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Add to Cart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Flowchart: Decision 483">
              <a:extLst>
                <a:ext uri="{FF2B5EF4-FFF2-40B4-BE49-F238E27FC236}">
                  <a16:creationId xmlns:a16="http://schemas.microsoft.com/office/drawing/2014/main" id="{30C53B0B-B309-4E6C-DC86-9DEC94DE8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4" y="46427"/>
              <a:ext cx="13922" cy="6127"/>
            </a:xfrm>
            <a:prstGeom prst="flowChartDecision">
              <a:avLst/>
            </a:prstGeom>
            <a:solidFill>
              <a:srgbClr val="FFFFFF"/>
            </a:solidFill>
            <a:ln w="12700">
              <a:solidFill>
                <a:srgbClr val="70AD47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Payment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484">
              <a:extLst>
                <a:ext uri="{FF2B5EF4-FFF2-40B4-BE49-F238E27FC236}">
                  <a16:creationId xmlns:a16="http://schemas.microsoft.com/office/drawing/2014/main" id="{464F0C80-72FF-E083-F022-8C36635C8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4" y="56250"/>
              <a:ext cx="14087" cy="338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70AD47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Online Pay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485">
              <a:extLst>
                <a:ext uri="{FF2B5EF4-FFF2-40B4-BE49-F238E27FC236}">
                  <a16:creationId xmlns:a16="http://schemas.microsoft.com/office/drawing/2014/main" id="{DD4486B6-23D1-A592-57A9-64D2248D7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7" y="63422"/>
              <a:ext cx="14828" cy="387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70AD47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Order Placed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486">
              <a:extLst>
                <a:ext uri="{FF2B5EF4-FFF2-40B4-BE49-F238E27FC236}">
                  <a16:creationId xmlns:a16="http://schemas.microsoft.com/office/drawing/2014/main" id="{2AA46E98-4D96-E8C4-CF6B-960C16FAB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5" y="70433"/>
              <a:ext cx="9144" cy="352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70AD47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Logout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Flowchart: Terminator 487">
              <a:extLst>
                <a:ext uri="{FF2B5EF4-FFF2-40B4-BE49-F238E27FC236}">
                  <a16:creationId xmlns:a16="http://schemas.microsoft.com/office/drawing/2014/main" id="{80F156B6-2A25-994F-4CF1-D6936AB51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5" y="75870"/>
              <a:ext cx="9144" cy="4027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70AD47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Stop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488">
              <a:extLst>
                <a:ext uri="{FF2B5EF4-FFF2-40B4-BE49-F238E27FC236}">
                  <a16:creationId xmlns:a16="http://schemas.microsoft.com/office/drawing/2014/main" id="{732D556F-DC30-CF1F-C744-AF366A5C1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05" y="26852"/>
              <a:ext cx="13592" cy="362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70AD47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 Product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489">
              <a:extLst>
                <a:ext uri="{FF2B5EF4-FFF2-40B4-BE49-F238E27FC236}">
                  <a16:creationId xmlns:a16="http://schemas.microsoft.com/office/drawing/2014/main" id="{9D516126-9D14-816E-9948-36D75ECDB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05" y="32442"/>
              <a:ext cx="14004" cy="362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70AD47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Manage Order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490">
              <a:extLst>
                <a:ext uri="{FF2B5EF4-FFF2-40B4-BE49-F238E27FC236}">
                  <a16:creationId xmlns:a16="http://schemas.microsoft.com/office/drawing/2014/main" id="{FF427DD5-CEEA-D12D-9577-26A4D30F2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05" y="38043"/>
              <a:ext cx="14334" cy="347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70AD47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Manage Payment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491">
              <a:extLst>
                <a:ext uri="{FF2B5EF4-FFF2-40B4-BE49-F238E27FC236}">
                  <a16:creationId xmlns:a16="http://schemas.microsoft.com/office/drawing/2014/main" id="{3CC2F486-A34B-9884-5A6A-EC4CD65CB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05" y="43975"/>
              <a:ext cx="14416" cy="355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70AD47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Check Feedback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Flowchart: Document 493">
              <a:extLst>
                <a:ext uri="{FF2B5EF4-FFF2-40B4-BE49-F238E27FC236}">
                  <a16:creationId xmlns:a16="http://schemas.microsoft.com/office/drawing/2014/main" id="{9B6D9B0C-E1C6-0F78-5248-1BB760B14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83" y="52722"/>
              <a:ext cx="9144" cy="6126"/>
            </a:xfrm>
            <a:prstGeom prst="flowChartDocument">
              <a:avLst/>
            </a:prstGeom>
            <a:solidFill>
              <a:srgbClr val="FFFFFF"/>
            </a:solidFill>
            <a:ln w="12700">
              <a:solidFill>
                <a:srgbClr val="70AD47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Report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Straight Arrow Connector 494">
              <a:extLst>
                <a:ext uri="{FF2B5EF4-FFF2-40B4-BE49-F238E27FC236}">
                  <a16:creationId xmlns:a16="http://schemas.microsoft.com/office/drawing/2014/main" id="{769C233B-3127-189A-8BE2-723982ABE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99" y="6013"/>
              <a:ext cx="123" cy="3871"/>
            </a:xfrm>
            <a:prstGeom prst="straightConnector1">
              <a:avLst/>
            </a:prstGeom>
            <a:noFill/>
            <a:ln w="12700">
              <a:solidFill>
                <a:srgbClr val="70AD47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Straight Arrow Connector 495">
              <a:extLst>
                <a:ext uri="{FF2B5EF4-FFF2-40B4-BE49-F238E27FC236}">
                  <a16:creationId xmlns:a16="http://schemas.microsoft.com/office/drawing/2014/main" id="{BA7E62DE-65A2-058A-2771-F647EE994D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22" y="13344"/>
              <a:ext cx="104" cy="2960"/>
            </a:xfrm>
            <a:prstGeom prst="straightConnector1">
              <a:avLst/>
            </a:prstGeom>
            <a:noFill/>
            <a:ln w="12700">
              <a:solidFill>
                <a:srgbClr val="70AD47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Connector: Elbow 496">
              <a:extLst>
                <a:ext uri="{FF2B5EF4-FFF2-40B4-BE49-F238E27FC236}">
                  <a16:creationId xmlns:a16="http://schemas.microsoft.com/office/drawing/2014/main" id="{F5D39F57-90AC-6EAF-4D69-4821D14225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020" y="14832"/>
              <a:ext cx="5544" cy="4540"/>
            </a:xfrm>
            <a:prstGeom prst="bentConnector3">
              <a:avLst>
                <a:gd name="adj1" fmla="val -41250"/>
              </a:avLst>
            </a:prstGeom>
            <a:noFill/>
            <a:ln w="12700">
              <a:solidFill>
                <a:srgbClr val="70AD47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Text Box 497">
              <a:extLst>
                <a:ext uri="{FF2B5EF4-FFF2-40B4-BE49-F238E27FC236}">
                  <a16:creationId xmlns:a16="http://schemas.microsoft.com/office/drawing/2014/main" id="{4375E9B3-86E7-0032-65DF-765C02F6A8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38" y="15073"/>
              <a:ext cx="3473" cy="31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Connector: Elbow 498">
              <a:extLst>
                <a:ext uri="{FF2B5EF4-FFF2-40B4-BE49-F238E27FC236}">
                  <a16:creationId xmlns:a16="http://schemas.microsoft.com/office/drawing/2014/main" id="{14AD72F0-1E4C-ED4A-1D24-303A616A1D3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7094" y="42166"/>
              <a:ext cx="49768" cy="10300"/>
            </a:xfrm>
            <a:prstGeom prst="bentConnector2">
              <a:avLst/>
            </a:prstGeom>
            <a:noFill/>
            <a:ln w="12700">
              <a:solidFill>
                <a:srgbClr val="70AD47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Straight Arrow Connector 499">
              <a:extLst>
                <a:ext uri="{FF2B5EF4-FFF2-40B4-BE49-F238E27FC236}">
                  <a16:creationId xmlns:a16="http://schemas.microsoft.com/office/drawing/2014/main" id="{B372AAF6-B9FE-632A-8EB0-FA6CB80E62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28" y="28667"/>
              <a:ext cx="6179" cy="89"/>
            </a:xfrm>
            <a:prstGeom prst="straightConnector1">
              <a:avLst/>
            </a:prstGeom>
            <a:noFill/>
            <a:ln w="12700">
              <a:solidFill>
                <a:srgbClr val="70AD47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Text Box 500">
              <a:extLst>
                <a:ext uri="{FF2B5EF4-FFF2-40B4-BE49-F238E27FC236}">
                  <a16:creationId xmlns:a16="http://schemas.microsoft.com/office/drawing/2014/main" id="{64B87F6B-7A89-DFA0-A486-AB3AFA61F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90" y="23067"/>
              <a:ext cx="3753" cy="31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Yes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Straight Arrow Connector 501">
              <a:extLst>
                <a:ext uri="{FF2B5EF4-FFF2-40B4-BE49-F238E27FC236}">
                  <a16:creationId xmlns:a16="http://schemas.microsoft.com/office/drawing/2014/main" id="{4413F232-2E04-CDD1-DD67-186006214A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6" y="34251"/>
              <a:ext cx="6179" cy="2"/>
            </a:xfrm>
            <a:prstGeom prst="straightConnector1">
              <a:avLst/>
            </a:prstGeom>
            <a:noFill/>
            <a:ln w="12700">
              <a:solidFill>
                <a:srgbClr val="70AD47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Straight Arrow Connector 502">
              <a:extLst>
                <a:ext uri="{FF2B5EF4-FFF2-40B4-BE49-F238E27FC236}">
                  <a16:creationId xmlns:a16="http://schemas.microsoft.com/office/drawing/2014/main" id="{06DB2A30-57ED-6ED9-EA9E-9987F25AA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8" y="39627"/>
              <a:ext cx="6179" cy="152"/>
            </a:xfrm>
            <a:prstGeom prst="straightConnector1">
              <a:avLst/>
            </a:prstGeom>
            <a:noFill/>
            <a:ln w="12700">
              <a:solidFill>
                <a:srgbClr val="70AD47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Straight Arrow Connector 503">
              <a:extLst>
                <a:ext uri="{FF2B5EF4-FFF2-40B4-BE49-F238E27FC236}">
                  <a16:creationId xmlns:a16="http://schemas.microsoft.com/office/drawing/2014/main" id="{0F34ECD5-D9CE-3C39-F7D4-980B836F8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8" y="45722"/>
              <a:ext cx="6179" cy="32"/>
            </a:xfrm>
            <a:prstGeom prst="straightConnector1">
              <a:avLst/>
            </a:prstGeom>
            <a:noFill/>
            <a:ln w="12700">
              <a:solidFill>
                <a:srgbClr val="70AD47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Connector: Elbow 504">
              <a:extLst>
                <a:ext uri="{FF2B5EF4-FFF2-40B4-BE49-F238E27FC236}">
                  <a16:creationId xmlns:a16="http://schemas.microsoft.com/office/drawing/2014/main" id="{F5BF77BE-50D5-B33B-902C-C3BC61084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96" y="28667"/>
              <a:ext cx="3359" cy="24052"/>
            </a:xfrm>
            <a:prstGeom prst="bentConnector2">
              <a:avLst/>
            </a:prstGeom>
            <a:noFill/>
            <a:ln w="12700">
              <a:solidFill>
                <a:srgbClr val="70AD47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Straight Connector 505">
              <a:extLst>
                <a:ext uri="{FF2B5EF4-FFF2-40B4-BE49-F238E27FC236}">
                  <a16:creationId xmlns:a16="http://schemas.microsoft.com/office/drawing/2014/main" id="{C8C49E9C-D716-45CC-5CEE-AC67F5E0C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74" y="34432"/>
              <a:ext cx="2781" cy="0"/>
            </a:xfrm>
            <a:prstGeom prst="line">
              <a:avLst/>
            </a:prstGeom>
            <a:noFill/>
            <a:ln w="12700">
              <a:solidFill>
                <a:srgbClr val="70AD4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Straight Connector 506">
              <a:extLst>
                <a:ext uri="{FF2B5EF4-FFF2-40B4-BE49-F238E27FC236}">
                  <a16:creationId xmlns:a16="http://schemas.microsoft.com/office/drawing/2014/main" id="{ED9100B4-88AE-BB89-5F7A-0368F7385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21" y="39868"/>
              <a:ext cx="2534" cy="85"/>
            </a:xfrm>
            <a:prstGeom prst="line">
              <a:avLst/>
            </a:prstGeom>
            <a:noFill/>
            <a:ln w="12700">
              <a:solidFill>
                <a:srgbClr val="70AD4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Straight Connector 507">
              <a:extLst>
                <a:ext uri="{FF2B5EF4-FFF2-40B4-BE49-F238E27FC236}">
                  <a16:creationId xmlns:a16="http://schemas.microsoft.com/office/drawing/2014/main" id="{843E2BFF-792B-EC9E-C6A1-11DE06C4A0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803" y="45714"/>
              <a:ext cx="2452" cy="31"/>
            </a:xfrm>
            <a:prstGeom prst="line">
              <a:avLst/>
            </a:prstGeom>
            <a:noFill/>
            <a:ln w="12700">
              <a:solidFill>
                <a:srgbClr val="70AD4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Connector: Elbow 508">
              <a:extLst>
                <a:ext uri="{FF2B5EF4-FFF2-40B4-BE49-F238E27FC236}">
                  <a16:creationId xmlns:a16="http://schemas.microsoft.com/office/drawing/2014/main" id="{D16501BB-6DD3-2E0F-2902-F47969EFD07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-12994" y="41522"/>
              <a:ext cx="49139" cy="12218"/>
            </a:xfrm>
            <a:prstGeom prst="bentConnector2">
              <a:avLst/>
            </a:prstGeom>
            <a:noFill/>
            <a:ln w="12700">
              <a:solidFill>
                <a:srgbClr val="70AD47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Straight Arrow Connector 509">
              <a:extLst>
                <a:ext uri="{FF2B5EF4-FFF2-40B4-BE49-F238E27FC236}">
                  <a16:creationId xmlns:a16="http://schemas.microsoft.com/office/drawing/2014/main" id="{70E1A744-B1FE-F7A0-234D-EFEC43276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75" y="65247"/>
              <a:ext cx="5601" cy="114"/>
            </a:xfrm>
            <a:prstGeom prst="straightConnector1">
              <a:avLst/>
            </a:prstGeom>
            <a:noFill/>
            <a:ln w="12700">
              <a:solidFill>
                <a:srgbClr val="70AD47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Straight Arrow Connector 510">
              <a:extLst>
                <a:ext uri="{FF2B5EF4-FFF2-40B4-BE49-F238E27FC236}">
                  <a16:creationId xmlns:a16="http://schemas.microsoft.com/office/drawing/2014/main" id="{AE7BAAFA-89B9-9A89-A0E5-958468F289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65" y="28623"/>
              <a:ext cx="5630" cy="36"/>
            </a:xfrm>
            <a:prstGeom prst="straightConnector1">
              <a:avLst/>
            </a:prstGeom>
            <a:noFill/>
            <a:ln w="12700">
              <a:solidFill>
                <a:srgbClr val="70AD47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Straight Arrow Connector 511">
              <a:extLst>
                <a:ext uri="{FF2B5EF4-FFF2-40B4-BE49-F238E27FC236}">
                  <a16:creationId xmlns:a16="http://schemas.microsoft.com/office/drawing/2014/main" id="{8B5604C3-D625-F9D4-7DAE-3AA2B93472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67" y="34103"/>
              <a:ext cx="5543" cy="152"/>
            </a:xfrm>
            <a:prstGeom prst="straightConnector1">
              <a:avLst/>
            </a:prstGeom>
            <a:noFill/>
            <a:ln w="12700">
              <a:solidFill>
                <a:srgbClr val="70AD47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Straight Arrow Connector 415">
              <a:extLst>
                <a:ext uri="{FF2B5EF4-FFF2-40B4-BE49-F238E27FC236}">
                  <a16:creationId xmlns:a16="http://schemas.microsoft.com/office/drawing/2014/main" id="{0549AC20-E8F3-49ED-B626-5B6D875AD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75" y="40401"/>
              <a:ext cx="5108" cy="126"/>
            </a:xfrm>
            <a:prstGeom prst="straightConnector1">
              <a:avLst/>
            </a:prstGeom>
            <a:noFill/>
            <a:ln w="12700">
              <a:solidFill>
                <a:srgbClr val="70AD47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Straight Arrow Connector 430">
              <a:extLst>
                <a:ext uri="{FF2B5EF4-FFF2-40B4-BE49-F238E27FC236}">
                  <a16:creationId xmlns:a16="http://schemas.microsoft.com/office/drawing/2014/main" id="{D03B03BB-2EF0-D0EE-0013-FA9978754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89" y="52554"/>
              <a:ext cx="83" cy="3696"/>
            </a:xfrm>
            <a:prstGeom prst="straightConnector1">
              <a:avLst/>
            </a:prstGeom>
            <a:noFill/>
            <a:ln w="12700">
              <a:solidFill>
                <a:srgbClr val="70AD47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Straight Arrow Connector 434">
              <a:extLst>
                <a:ext uri="{FF2B5EF4-FFF2-40B4-BE49-F238E27FC236}">
                  <a16:creationId xmlns:a16="http://schemas.microsoft.com/office/drawing/2014/main" id="{8B3A4C8B-7644-62F4-90FE-4598E1C352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45" y="43081"/>
              <a:ext cx="44" cy="3346"/>
            </a:xfrm>
            <a:prstGeom prst="straightConnector1">
              <a:avLst/>
            </a:prstGeom>
            <a:noFill/>
            <a:ln w="12700">
              <a:solidFill>
                <a:srgbClr val="70AD47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Connector: Elbow 444">
              <a:extLst>
                <a:ext uri="{FF2B5EF4-FFF2-40B4-BE49-F238E27FC236}">
                  <a16:creationId xmlns:a16="http://schemas.microsoft.com/office/drawing/2014/main" id="{AB7F57AE-BF4A-BE78-3A37-E2BDD83D2B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49" y="40401"/>
              <a:ext cx="654" cy="9093"/>
            </a:xfrm>
            <a:prstGeom prst="bentConnector3">
              <a:avLst>
                <a:gd name="adj1" fmla="val 448542"/>
              </a:avLst>
            </a:prstGeom>
            <a:noFill/>
            <a:ln w="12700">
              <a:solidFill>
                <a:srgbClr val="70AD47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Text Box 512">
              <a:extLst>
                <a:ext uri="{FF2B5EF4-FFF2-40B4-BE49-F238E27FC236}">
                  <a16:creationId xmlns:a16="http://schemas.microsoft.com/office/drawing/2014/main" id="{6DD444B5-A912-B6B7-2A38-B348C8FC7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31" y="44382"/>
              <a:ext cx="3473" cy="29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Straight Arrow Connector 513">
              <a:extLst>
                <a:ext uri="{FF2B5EF4-FFF2-40B4-BE49-F238E27FC236}">
                  <a16:creationId xmlns:a16="http://schemas.microsoft.com/office/drawing/2014/main" id="{3ACAA602-4802-D4D3-B679-37BD60012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72" y="59634"/>
              <a:ext cx="120" cy="3791"/>
            </a:xfrm>
            <a:prstGeom prst="straightConnector1">
              <a:avLst/>
            </a:prstGeom>
            <a:noFill/>
            <a:ln w="12700">
              <a:solidFill>
                <a:srgbClr val="70AD47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Straight Arrow Connector 515">
              <a:extLst>
                <a:ext uri="{FF2B5EF4-FFF2-40B4-BE49-F238E27FC236}">
                  <a16:creationId xmlns:a16="http://schemas.microsoft.com/office/drawing/2014/main" id="{98F77CF8-BFEF-24CE-6AF7-42D9E03FFD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57" y="73959"/>
              <a:ext cx="0" cy="1911"/>
            </a:xfrm>
            <a:prstGeom prst="straightConnector1">
              <a:avLst/>
            </a:prstGeom>
            <a:noFill/>
            <a:ln w="19050">
              <a:solidFill>
                <a:srgbClr val="70AD47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Text Box 500">
              <a:extLst>
                <a:ext uri="{FF2B5EF4-FFF2-40B4-BE49-F238E27FC236}">
                  <a16:creationId xmlns:a16="http://schemas.microsoft.com/office/drawing/2014/main" id="{629C5603-2893-9843-7E6E-27A278546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800000" flipV="1">
              <a:off x="7816" y="23067"/>
              <a:ext cx="3753" cy="27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Yes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Straight Arrow Connector 518">
              <a:extLst>
                <a:ext uri="{FF2B5EF4-FFF2-40B4-BE49-F238E27FC236}">
                  <a16:creationId xmlns:a16="http://schemas.microsoft.com/office/drawing/2014/main" id="{2CFA523E-FAAC-C63D-90E6-7C4D26F2C6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5" y="13179"/>
              <a:ext cx="12" cy="3622"/>
            </a:xfrm>
            <a:prstGeom prst="straightConnector1">
              <a:avLst/>
            </a:prstGeom>
            <a:noFill/>
            <a:ln w="12700">
              <a:solidFill>
                <a:srgbClr val="70AD47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Connector: Elbow 519">
              <a:extLst>
                <a:ext uri="{FF2B5EF4-FFF2-40B4-BE49-F238E27FC236}">
                  <a16:creationId xmlns:a16="http://schemas.microsoft.com/office/drawing/2014/main" id="{1121E116-A99A-9B61-5762-21C177994E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28" y="14661"/>
              <a:ext cx="24961" cy="5340"/>
            </a:xfrm>
            <a:prstGeom prst="bentConnector3">
              <a:avLst>
                <a:gd name="adj1" fmla="val -2556"/>
              </a:avLst>
            </a:prstGeom>
            <a:noFill/>
            <a:ln w="12700">
              <a:solidFill>
                <a:srgbClr val="70AD47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" name="Text Box 497">
              <a:extLst>
                <a:ext uri="{FF2B5EF4-FFF2-40B4-BE49-F238E27FC236}">
                  <a16:creationId xmlns:a16="http://schemas.microsoft.com/office/drawing/2014/main" id="{14E65411-7E2A-49D5-1537-21604E377B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45" y="16235"/>
              <a:ext cx="3474" cy="31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Straight Connector 521">
              <a:extLst>
                <a:ext uri="{FF2B5EF4-FFF2-40B4-BE49-F238E27FC236}">
                  <a16:creationId xmlns:a16="http://schemas.microsoft.com/office/drawing/2014/main" id="{F42A5739-E713-12C5-DA81-61EBB7761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46" y="19931"/>
              <a:ext cx="3791" cy="70"/>
            </a:xfrm>
            <a:prstGeom prst="line">
              <a:avLst/>
            </a:prstGeom>
            <a:noFill/>
            <a:ln w="12700">
              <a:solidFill>
                <a:srgbClr val="70AD4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Connector: Elbow 522">
              <a:extLst>
                <a:ext uri="{FF2B5EF4-FFF2-40B4-BE49-F238E27FC236}">
                  <a16:creationId xmlns:a16="http://schemas.microsoft.com/office/drawing/2014/main" id="{9DF142D5-86D4-3051-C95B-D9B53486091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5477" y="7495"/>
              <a:ext cx="31320" cy="2471"/>
            </a:xfrm>
            <a:prstGeom prst="bentConnector2">
              <a:avLst/>
            </a:prstGeom>
            <a:noFill/>
            <a:ln w="12700">
              <a:solidFill>
                <a:srgbClr val="70AD47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6D20360-962D-2638-032A-409079EB3EB4}"/>
              </a:ext>
            </a:extLst>
          </p:cNvPr>
          <p:cNvSpPr txBox="1"/>
          <p:nvPr/>
        </p:nvSpPr>
        <p:spPr>
          <a:xfrm>
            <a:off x="117987" y="98323"/>
            <a:ext cx="11847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1312042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399</Words>
  <Application>Microsoft Office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E-Commerce project</vt:lpstr>
      <vt:lpstr>FUNCTIONAL REQUIREMENTS USER</vt:lpstr>
      <vt:lpstr>REGISTER NEW USER </vt:lpstr>
      <vt:lpstr>2. ADMIN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project</dc:title>
  <dc:creator>Shobhrajsinh parmar</dc:creator>
  <cp:lastModifiedBy>Shobhrajsinh parmar</cp:lastModifiedBy>
  <cp:revision>2</cp:revision>
  <dcterms:created xsi:type="dcterms:W3CDTF">2024-05-14T03:24:13Z</dcterms:created>
  <dcterms:modified xsi:type="dcterms:W3CDTF">2024-05-14T04:48:57Z</dcterms:modified>
</cp:coreProperties>
</file>