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6"/>
  </p:notesMasterIdLst>
  <p:sldIdLst>
    <p:sldId id="276" r:id="rId2"/>
    <p:sldId id="278" r:id="rId3"/>
    <p:sldId id="275" r:id="rId4"/>
    <p:sldId id="279" r:id="rId5"/>
    <p:sldId id="336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03" r:id="rId15"/>
    <p:sldId id="281" r:id="rId16"/>
    <p:sldId id="305" r:id="rId17"/>
    <p:sldId id="280" r:id="rId18"/>
    <p:sldId id="306" r:id="rId19"/>
    <p:sldId id="282" r:id="rId20"/>
    <p:sldId id="370" r:id="rId21"/>
    <p:sldId id="330" r:id="rId22"/>
    <p:sldId id="332" r:id="rId23"/>
    <p:sldId id="333" r:id="rId24"/>
    <p:sldId id="355" r:id="rId25"/>
    <p:sldId id="356" r:id="rId26"/>
    <p:sldId id="287" r:id="rId27"/>
    <p:sldId id="286" r:id="rId28"/>
    <p:sldId id="358" r:id="rId29"/>
    <p:sldId id="359" r:id="rId30"/>
    <p:sldId id="334" r:id="rId31"/>
    <p:sldId id="335" r:id="rId32"/>
    <p:sldId id="360" r:id="rId33"/>
    <p:sldId id="363" r:id="rId34"/>
    <p:sldId id="371" r:id="rId35"/>
    <p:sldId id="372" r:id="rId36"/>
    <p:sldId id="366" r:id="rId37"/>
    <p:sldId id="257" r:id="rId38"/>
    <p:sldId id="297" r:id="rId39"/>
    <p:sldId id="296" r:id="rId40"/>
    <p:sldId id="263" r:id="rId41"/>
    <p:sldId id="357" r:id="rId42"/>
    <p:sldId id="262" r:id="rId43"/>
    <p:sldId id="317" r:id="rId44"/>
    <p:sldId id="264" r:id="rId45"/>
    <p:sldId id="318" r:id="rId46"/>
    <p:sldId id="295" r:id="rId47"/>
    <p:sldId id="337" r:id="rId48"/>
    <p:sldId id="265" r:id="rId49"/>
    <p:sldId id="319" r:id="rId50"/>
    <p:sldId id="266" r:id="rId51"/>
    <p:sldId id="320" r:id="rId52"/>
    <p:sldId id="267" r:id="rId53"/>
    <p:sldId id="299" r:id="rId54"/>
    <p:sldId id="268" r:id="rId55"/>
    <p:sldId id="362" r:id="rId56"/>
    <p:sldId id="271" r:id="rId57"/>
    <p:sldId id="325" r:id="rId58"/>
    <p:sldId id="349" r:id="rId59"/>
    <p:sldId id="350" r:id="rId60"/>
    <p:sldId id="346" r:id="rId61"/>
    <p:sldId id="347" r:id="rId62"/>
    <p:sldId id="269" r:id="rId63"/>
    <p:sldId id="323" r:id="rId64"/>
    <p:sldId id="272" r:id="rId65"/>
    <p:sldId id="326" r:id="rId66"/>
    <p:sldId id="273" r:id="rId67"/>
    <p:sldId id="348" r:id="rId68"/>
    <p:sldId id="329" r:id="rId69"/>
    <p:sldId id="352" r:id="rId70"/>
    <p:sldId id="340" r:id="rId71"/>
    <p:sldId id="354" r:id="rId72"/>
    <p:sldId id="351" r:id="rId73"/>
    <p:sldId id="343" r:id="rId74"/>
    <p:sldId id="373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9" autoAdjust="0"/>
    <p:restoredTop sz="86439" autoAdjust="0"/>
  </p:normalViewPr>
  <p:slideViewPr>
    <p:cSldViewPr>
      <p:cViewPr varScale="1">
        <p:scale>
          <a:sx n="70" d="100"/>
          <a:sy n="70" d="100"/>
        </p:scale>
        <p:origin x="12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5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16CD26-8EAD-4C89-99B6-621024A8D5F2}" type="datetimeFigureOut">
              <a:rPr lang="en-US"/>
              <a:pPr>
                <a:defRPr/>
              </a:pPr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9D8A65-9C7F-42BD-ABB3-DC2D8C135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7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013B04-756B-40DA-AFC5-7D4795A9F7D9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3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D0D31-6B6D-4611-B058-7215484F5A57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E7364-2349-48B4-8959-4B886A60FA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0EA0E-71A0-4DA4-BA3B-85A9C47AE347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60A03-FF4D-45FB-919D-2F6B543D2D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6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3D76E-2DA2-4B86-8609-84261F9145A9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6CF5D-D07E-45AD-A9FF-C6C5B0E94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2CFE47-283B-48A4-86C1-99E3B03488D2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F55C734-C2D6-4EEA-B59A-F83354C99A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>
                <a:solidFill>
                  <a:srgbClr val="FFF39D"/>
                </a:solidFill>
              </a:defRPr>
            </a:lvl1pPr>
          </a:lstStyle>
          <a:p>
            <a:pPr>
              <a:defRPr/>
            </a:pPr>
            <a:fld id="{296D9151-7A12-4BD4-A815-4C5080E57C8B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>
                <a:solidFill>
                  <a:srgbClr val="FFF39D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C5CCA-1944-4417-89E2-C105D34066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3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F6CBE-DF66-4BEF-8D17-0722493FDFBC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38D15-2560-4544-95A4-5AEC0356DC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A09B5-D313-41E3-AF40-D718A441AF7E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B13E1-5EB9-43BF-BA2B-717E72EFB4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13121E-7F5F-44A6-95DB-01D722C21E7E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A7467D5-D677-4795-8308-BE426F0B73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AFA70-41B7-436E-9D2C-54E36B5CD7EC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B7ABE-3CAE-4EC3-A48B-89934D8E2D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516187A-F5F4-4DF3-B9A0-1A2E311998D8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A5431C-6EB8-4640-9936-3F6117820B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2C2F6-1065-488A-BA4E-6E1434381464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60C9377-376B-4DE2-B068-B2EBDC1ECC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rgbClr val="575F6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B459E8-FE0C-4B42-9596-C8CC65D33343}" type="datetimeFigureOut">
              <a:rPr lang="en-US"/>
              <a:pPr>
                <a:defRPr/>
              </a:pPr>
              <a:t>3/6/2024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rgbClr val="575F6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9AD558-9856-4F93-BE54-37ACA2348F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14" r:id="rId4"/>
    <p:sldLayoutId id="2147483715" r:id="rId5"/>
    <p:sldLayoutId id="2147483722" r:id="rId6"/>
    <p:sldLayoutId id="2147483716" r:id="rId7"/>
    <p:sldLayoutId id="2147483723" r:id="rId8"/>
    <p:sldLayoutId id="2147483724" r:id="rId9"/>
    <p:sldLayoutId id="2147483717" r:id="rId10"/>
    <p:sldLayoutId id="214748371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1" fontAlgn="base" hangingPunct="1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1" fontAlgn="base" hangingPunct="1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1" fontAlgn="base" hangingPunct="1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oleObject" Target="???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IN" sz="3200" smtClean="0"/>
          </a:p>
          <a:p>
            <a:pPr algn="ctr">
              <a:buFont typeface="Wingdings" pitchFamily="2" charset="2"/>
              <a:buNone/>
            </a:pPr>
            <a:endParaRPr lang="en-IN" sz="3200" smtClean="0"/>
          </a:p>
          <a:p>
            <a:pPr algn="ctr">
              <a:buFont typeface="Wingdings" pitchFamily="2" charset="2"/>
              <a:buNone/>
            </a:pPr>
            <a:endParaRPr lang="en-IN" sz="3200" smtClean="0"/>
          </a:p>
          <a:p>
            <a:pPr algn="ctr">
              <a:buFont typeface="Wingdings" pitchFamily="2" charset="2"/>
              <a:buNone/>
            </a:pPr>
            <a:endParaRPr lang="en-IN" sz="3200" smtClean="0"/>
          </a:p>
          <a:p>
            <a:pPr algn="ctr">
              <a:buFont typeface="Wingdings" pitchFamily="2" charset="2"/>
              <a:buNone/>
            </a:pPr>
            <a:r>
              <a:rPr lang="en-IN" sz="4000" b="1" u="sng" smtClean="0"/>
              <a:t>CC-306 Software Development project-1</a:t>
            </a:r>
            <a:endParaRPr lang="en-US" sz="4000" b="1" u="sng" smtClean="0"/>
          </a:p>
        </p:txBody>
      </p:sp>
    </p:spTree>
  </p:cSld>
  <p:clrMapOvr>
    <a:masterClrMapping/>
  </p:clrMapOvr>
  <p:transition spd="slow" advTm="158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b="1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 smtClean="0"/>
              <a:t>4.  </a:t>
            </a:r>
            <a:r>
              <a:rPr lang="en-US" sz="3200" b="1" dirty="0"/>
              <a:t>Patient Management:</a:t>
            </a:r>
            <a:endParaRPr lang="en-US" sz="3200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Staff can register patient and store details like patient general information, medical history, family history etc.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Doctor can view details of patient.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b="1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 smtClean="0"/>
              <a:t>5</a:t>
            </a:r>
            <a:r>
              <a:rPr lang="en-US" sz="3200" b="1" dirty="0"/>
              <a:t>. Admission &amp; Discharge Management:</a:t>
            </a:r>
            <a:endParaRPr lang="en-US" sz="3200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b="1" dirty="0" smtClean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Staff can admit patient.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Doctor can view admit patient details.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Staff can generate bill and discharge summary.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b="1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 smtClean="0"/>
              <a:t>6. Treatment Management :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b="1" dirty="0" smtClean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Doctor can manage treatment details of admitted patient.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Doctor can manage different test of patient.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Staff can view treatment and give treatment.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Visit of special doctor will be managed by staff.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b="1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 smtClean="0"/>
              <a:t>7. </a:t>
            </a:r>
            <a:r>
              <a:rPr lang="en-US" sz="3200" b="1" dirty="0"/>
              <a:t>Billing Management</a:t>
            </a:r>
            <a:r>
              <a:rPr lang="en-US" sz="3200" b="1" dirty="0" smtClean="0"/>
              <a:t>: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b="1" dirty="0" smtClean="0"/>
          </a:p>
          <a:p>
            <a:pPr marL="274320" indent="-274320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Staff can manage deposite of patient.</a:t>
            </a:r>
            <a:endParaRPr lang="en-US" dirty="0"/>
          </a:p>
          <a:p>
            <a:pPr marL="274320" indent="-274320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Staff can generate bill using different </a:t>
            </a:r>
            <a:r>
              <a:rPr lang="en-US" b="1" dirty="0" smtClean="0"/>
              <a:t>treatment, medicine </a:t>
            </a:r>
            <a:r>
              <a:rPr lang="en-US" b="1" dirty="0"/>
              <a:t>, test , doctor visit and other details.</a:t>
            </a:r>
            <a:endParaRPr lang="en-US" dirty="0"/>
          </a:p>
          <a:p>
            <a:pPr marL="0" indent="0" algn="just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0" indent="0" algn="just" fontAlgn="auto">
              <a:spcAft>
                <a:spcPts val="0"/>
              </a:spcAft>
              <a:buFont typeface="Wingdings"/>
              <a:buNone/>
              <a:defRPr/>
            </a:pPr>
            <a:endParaRPr lang="en-US" sz="3200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en-US" sz="5400" b="1" smtClean="0"/>
          </a:p>
          <a:p>
            <a:pPr marL="0" indent="0" algn="ctr">
              <a:buFont typeface="Wingdings" pitchFamily="2" charset="2"/>
              <a:buNone/>
            </a:pPr>
            <a:endParaRPr lang="en-US" sz="5400" b="1" smtClean="0"/>
          </a:p>
          <a:p>
            <a:pPr marL="0" indent="0" algn="ctr">
              <a:buFont typeface="Wingdings" pitchFamily="2" charset="2"/>
              <a:buNone/>
            </a:pPr>
            <a:r>
              <a:rPr lang="en-US" sz="5400" b="1" u="sng" smtClean="0"/>
              <a:t>Use case diagram</a:t>
            </a:r>
            <a:r>
              <a:rPr lang="en-US" sz="5400" b="1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r>
              <a:rPr lang="en-US" sz="5400" b="1" u="sng" smtClean="0"/>
              <a:t>Use case diagram of 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sz="quarter" idx="1"/>
          </p:nvPr>
        </p:nvSpPr>
        <p:spPr>
          <a:xfrm>
            <a:off x="468313" y="476250"/>
            <a:ext cx="8229600" cy="55070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mtClean="0"/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</a:t>
            </a:r>
            <a:endParaRPr lang="en-US" b="1" smtClean="0"/>
          </a:p>
          <a:p>
            <a:pPr marL="0" indent="0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04800"/>
            <a:ext cx="6345237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r>
              <a:rPr lang="en-US" sz="5400" b="1" u="sng" smtClean="0"/>
              <a:t>Use case diagram of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60350"/>
            <a:ext cx="8229600" cy="57467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mtClean="0"/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5916613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r>
              <a:rPr lang="en-US" sz="5400" b="1" u="sng" smtClean="0"/>
              <a:t>Use case diagram of 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IN" sz="5400" u="sng" smtClean="0"/>
          </a:p>
          <a:p>
            <a:pPr algn="ctr">
              <a:buFont typeface="Wingdings" pitchFamily="2" charset="2"/>
              <a:buNone/>
            </a:pPr>
            <a:r>
              <a:rPr lang="en-IN" sz="5400" b="1" u="sng" smtClean="0"/>
              <a:t>Hospital</a:t>
            </a:r>
          </a:p>
          <a:p>
            <a:pPr algn="ctr">
              <a:buFont typeface="Wingdings" pitchFamily="2" charset="2"/>
              <a:buNone/>
            </a:pPr>
            <a:r>
              <a:rPr lang="en-IN" sz="5400" b="1" u="sng" smtClean="0"/>
              <a:t>Management system</a:t>
            </a:r>
          </a:p>
          <a:p>
            <a:pPr algn="ctr">
              <a:buFont typeface="Wingdings" pitchFamily="2" charset="2"/>
              <a:buNone/>
            </a:pPr>
            <a:r>
              <a:rPr lang="en-IN" sz="5400" b="1" u="sng" smtClean="0"/>
              <a:t>(IPD)</a:t>
            </a:r>
            <a:endParaRPr lang="en-US" sz="5400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913"/>
            <a:ext cx="7632700" cy="64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4400" b="1" smtClean="0"/>
          </a:p>
          <a:p>
            <a:pPr marL="0" indent="0">
              <a:buFont typeface="Wingdings" pitchFamily="2" charset="2"/>
              <a:buNone/>
            </a:pPr>
            <a:endParaRPr lang="en-US" sz="4400" b="1" smtClean="0"/>
          </a:p>
          <a:p>
            <a:pPr marL="0" indent="0">
              <a:buFont typeface="Wingdings" pitchFamily="2" charset="2"/>
              <a:buNone/>
            </a:pPr>
            <a:endParaRPr lang="en-US" sz="4400" b="1" smtClean="0"/>
          </a:p>
          <a:p>
            <a:pPr marL="0" indent="0" algn="ctr">
              <a:buFont typeface="Wingdings" pitchFamily="2" charset="2"/>
              <a:buNone/>
            </a:pPr>
            <a:r>
              <a:rPr lang="en-US" sz="4800" b="1" u="sng" smtClean="0"/>
              <a:t>Sequence Diagram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sz="quarter" idx="1"/>
          </p:nvPr>
        </p:nvSpPr>
        <p:spPr>
          <a:xfrm>
            <a:off x="395288" y="476250"/>
            <a:ext cx="8229600" cy="55070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5400" b="1" u="sng" smtClean="0"/>
          </a:p>
          <a:p>
            <a:pPr marL="0" indent="0">
              <a:buFont typeface="Wingdings" pitchFamily="2" charset="2"/>
              <a:buNone/>
            </a:pPr>
            <a:endParaRPr lang="en-US" sz="5400" b="1" u="sng" smtClean="0"/>
          </a:p>
          <a:p>
            <a:pPr marL="0" indent="0">
              <a:buFont typeface="Wingdings" pitchFamily="2" charset="2"/>
              <a:buNone/>
            </a:pPr>
            <a:r>
              <a:rPr lang="en-US" sz="5400" b="1" u="sng" smtClean="0"/>
              <a:t>Sequence diagram for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5400" b="1" u="sng" smtClean="0"/>
              <a:t>login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5400" b="1" u="sng" smtClean="0"/>
              <a:t>  </a:t>
            </a:r>
          </a:p>
          <a:p>
            <a:pPr marL="0" indent="0" algn="ctr">
              <a:buFont typeface="Wingdings" pitchFamily="2" charset="2"/>
              <a:buNone/>
            </a:pPr>
            <a:endParaRPr lang="en-US" sz="5400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553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r>
              <a:rPr lang="en-US" sz="5400" b="1" u="sng" smtClean="0"/>
              <a:t>Sequence diagram for Doctor/staff registration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00063"/>
            <a:ext cx="8072437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endParaRPr lang="en-US" sz="5400" b="1" u="sng" smtClean="0"/>
          </a:p>
          <a:p>
            <a:pPr marL="0" indent="0" algn="ctr">
              <a:buFont typeface="Wingdings" pitchFamily="2" charset="2"/>
              <a:buNone/>
            </a:pPr>
            <a:r>
              <a:rPr lang="en-US" sz="5400" b="1" u="sng" smtClean="0"/>
              <a:t>Sequence diagram for Patient registration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772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endParaRPr lang="en-IN" sz="5400" b="1" u="sng" dirty="0" smtClean="0"/>
          </a:p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endParaRPr lang="en-IN" sz="5400" b="1" u="sng" dirty="0" smtClean="0"/>
          </a:p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IN" sz="5400" b="1" u="sng" dirty="0" smtClean="0"/>
              <a:t>Sequence diagram for patient admission</a:t>
            </a:r>
            <a:endParaRPr lang="en-US" sz="5400" b="1" u="sng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b="1" u="sng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8135938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b="1" u="sng" dirty="0"/>
              <a:t>Project description </a:t>
            </a:r>
            <a:r>
              <a:rPr lang="en-US" b="1" dirty="0" smtClean="0"/>
              <a:t>:-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/>
              <a:t>In the hospital management system doctor and staff information is stored. </a:t>
            </a:r>
            <a:endParaRPr lang="en-US" sz="2800" dirty="0"/>
          </a:p>
          <a:p>
            <a:pPr marL="274320" indent="-274320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/>
              <a:t>Admin can add doctor and manage staff details. Staff can register patient and store Patient details.</a:t>
            </a:r>
            <a:endParaRPr lang="en-US" sz="2800" dirty="0"/>
          </a:p>
          <a:p>
            <a:pPr marL="274320" indent="-274320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b="1" dirty="0"/>
              <a:t>Doctor can manage treatment details of admitted patient and staff will manage payment details.</a:t>
            </a:r>
            <a:endParaRPr lang="en-US" sz="2800" dirty="0"/>
          </a:p>
          <a:p>
            <a:pPr marL="274320" indent="-274320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endParaRPr lang="en-US" sz="5400" b="1" u="sng" dirty="0" smtClean="0"/>
          </a:p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endParaRPr lang="en-US" sz="5400" b="1" u="sng" dirty="0"/>
          </a:p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5400" b="1" u="sng" dirty="0" smtClean="0"/>
              <a:t>Sequence </a:t>
            </a:r>
            <a:r>
              <a:rPr lang="en-US" sz="5400" b="1" u="sng" dirty="0"/>
              <a:t>diagram </a:t>
            </a:r>
            <a:r>
              <a:rPr lang="en-US" sz="5400" b="1" u="sng" dirty="0" smtClean="0"/>
              <a:t>for Treatment Schedule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b="1" u="sng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5400" b="1" u="sng" smtClean="0"/>
          </a:p>
          <a:p>
            <a:pPr marL="0" indent="0">
              <a:buFont typeface="Wingdings" pitchFamily="2" charset="2"/>
              <a:buNone/>
            </a:pPr>
            <a:endParaRPr lang="en-US" sz="5400" b="1" u="sng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229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endParaRPr lang="en-IN" sz="5400" b="1" u="sng" dirty="0" smtClean="0"/>
          </a:p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endParaRPr lang="en-IN" sz="5400" b="1" u="sng" dirty="0" smtClean="0"/>
          </a:p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IN" sz="5400" b="1" u="sng" dirty="0" smtClean="0"/>
              <a:t>Activity Diagram for Treatment</a:t>
            </a:r>
            <a:endParaRPr lang="en-US" sz="5400" b="1" u="sng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b="1" u="sng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4813"/>
            <a:ext cx="7416800" cy="619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9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735338"/>
              </p:ext>
            </p:extLst>
          </p:nvPr>
        </p:nvGraphicFramePr>
        <p:xfrm>
          <a:off x="4716463" y="406400"/>
          <a:ext cx="6477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Visio" r:id="rId4" imgW="765058" imgH="337382" progId="Visio.Drawing.11">
                  <p:link updateAutomatic="1"/>
                </p:oleObj>
              </mc:Choice>
              <mc:Fallback>
                <p:oleObj name="Visio" r:id="rId4" imgW="765058" imgH="337382" progId="Visio.Drawing.11">
                  <p:link updateAutomatic="1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6400"/>
                        <a:ext cx="6477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24328"/>
              </p:ext>
            </p:extLst>
          </p:nvPr>
        </p:nvGraphicFramePr>
        <p:xfrm>
          <a:off x="7235825" y="404813"/>
          <a:ext cx="6492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Visio" r:id="rId4" imgW="790704" imgH="337382" progId="Visio.Drawing.11">
                  <p:link updateAutomatic="1"/>
                </p:oleObj>
              </mc:Choice>
              <mc:Fallback>
                <p:oleObj name="Visio" r:id="rId4" imgW="790704" imgH="337382" progId="Visio.Drawing.11">
                  <p:link updateAutomatic="1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04813"/>
                        <a:ext cx="6492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b="1" dirty="0" smtClean="0"/>
              <a:t> </a:t>
            </a:r>
          </a:p>
          <a:p>
            <a:pPr marL="0" indent="0">
              <a:buNone/>
            </a:pPr>
            <a:r>
              <a:rPr lang="en-US" sz="6600" b="1" dirty="0"/>
              <a:t> </a:t>
            </a:r>
            <a:r>
              <a:rPr lang="en-US" sz="6600" b="1" dirty="0" smtClean="0"/>
              <a:t> Class Diagram</a:t>
            </a:r>
          </a:p>
          <a:p>
            <a:pPr marL="0" indent="0">
              <a:buNone/>
            </a:pP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29021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306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8429625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sz="6000" smtClean="0"/>
              <a:t>      </a:t>
            </a:r>
          </a:p>
          <a:p>
            <a:pPr>
              <a:buFont typeface="Wingdings" pitchFamily="2" charset="2"/>
              <a:buNone/>
            </a:pPr>
            <a:r>
              <a:rPr lang="en-IN" sz="6000" smtClean="0"/>
              <a:t>  </a:t>
            </a:r>
            <a:r>
              <a:rPr lang="en-IN" sz="6000" b="1" smtClean="0"/>
              <a:t>    Data dictionary</a:t>
            </a:r>
            <a:endParaRPr lang="en-US" sz="6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214438" y="76200"/>
          <a:ext cx="6286501" cy="669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/>
                <a:gridCol w="3786188"/>
              </a:tblGrid>
              <a:tr h="385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Table name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657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8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Ward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85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 type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Staff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Patient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Treatment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657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 type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Test master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Patient test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 allocation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visit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Patient billing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  <a:tr h="370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Patient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discharge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8" marB="4571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59037560"/>
              </p:ext>
            </p:extLst>
          </p:nvPr>
        </p:nvGraphicFramePr>
        <p:xfrm>
          <a:off x="285750" y="2214563"/>
          <a:ext cx="8324849" cy="364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21"/>
                <a:gridCol w="1233311"/>
                <a:gridCol w="1233311"/>
                <a:gridCol w="1772884"/>
                <a:gridCol w="2466622"/>
              </a:tblGrid>
              <a:tr h="910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9108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admin_id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08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Admin_name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admin name.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0828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Password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password.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090" name="Rectangle 3"/>
          <p:cNvSpPr>
            <a:spLocks noChangeArrowheads="1"/>
          </p:cNvSpPr>
          <p:nvPr/>
        </p:nvSpPr>
        <p:spPr bwMode="auto">
          <a:xfrm>
            <a:off x="533400" y="304800"/>
            <a:ext cx="6324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1.Table Name : Admin</a:t>
            </a:r>
          </a:p>
          <a:p>
            <a:r>
              <a:rPr lang="en-US" b="1">
                <a:latin typeface="Arial" charset="0"/>
              </a:rPr>
              <a:t>   Primary key : Admin_Id</a:t>
            </a:r>
          </a:p>
          <a:p>
            <a:r>
              <a:rPr lang="en-US" b="1">
                <a:latin typeface="Arial" charset="0"/>
              </a:rPr>
              <a:t>   Foreign Key : -</a:t>
            </a:r>
          </a:p>
          <a:p>
            <a:r>
              <a:rPr lang="en-US" b="1">
                <a:latin typeface="Arial" charset="0"/>
              </a:rPr>
              <a:t>   Description : This table store information about admin.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2000250"/>
          <a:ext cx="7772400" cy="242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1214438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Admin_name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Password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14438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096" name="Rectangle 4"/>
          <p:cNvSpPr>
            <a:spLocks noChangeArrowheads="1"/>
          </p:cNvSpPr>
          <p:nvPr/>
        </p:nvSpPr>
        <p:spPr bwMode="auto">
          <a:xfrm>
            <a:off x="990600" y="714375"/>
            <a:ext cx="4559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latin typeface="Arial" charset="0"/>
              </a:rPr>
              <a:t>Example : 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b="1" u="sng" dirty="0"/>
              <a:t>Tools and technology </a:t>
            </a:r>
            <a:r>
              <a:rPr lang="en-US" sz="3200" b="1" u="sng" dirty="0" smtClean="0"/>
              <a:t>:-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Front end: PHP With laravel Framework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Back and: My SQL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Server: XAMPP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Editor: Visual studio code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Other tools: MS Power point , MS </a:t>
            </a:r>
            <a:r>
              <a:rPr lang="en-US" b="1" dirty="0" smtClean="0"/>
              <a:t>word, </a:t>
            </a:r>
            <a:r>
              <a:rPr lang="en-US" b="1" dirty="0"/>
              <a:t>Visio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0075062"/>
              </p:ext>
            </p:extLst>
          </p:nvPr>
        </p:nvGraphicFramePr>
        <p:xfrm>
          <a:off x="214313" y="1571625"/>
          <a:ext cx="8501063" cy="5089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066"/>
                <a:gridCol w="1620910"/>
                <a:gridCol w="1003421"/>
                <a:gridCol w="1620910"/>
                <a:gridCol w="2503756"/>
              </a:tblGrid>
              <a:tr h="501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58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Doctor_Id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It store doctor Id.</a:t>
                      </a:r>
                      <a:endParaRPr lang="en-US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58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doctor name.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58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Qualification</a:t>
                      </a:r>
                      <a:endParaRPr lang="en-US" sz="16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qualification.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58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Address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address.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29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gender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gender.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889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Mobile_no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Integer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contact no.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61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Email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email.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20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Image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100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image.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17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password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password.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17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visiting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Bit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visiting.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17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Doctorcharge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doctorcharge.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7186" name="Rectangle 3"/>
          <p:cNvSpPr>
            <a:spLocks noChangeArrowheads="1"/>
          </p:cNvSpPr>
          <p:nvPr/>
        </p:nvSpPr>
        <p:spPr bwMode="auto">
          <a:xfrm>
            <a:off x="250825" y="115888"/>
            <a:ext cx="785018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Arial" charset="0"/>
              </a:rPr>
              <a:t>2.Table Name : Doctor</a:t>
            </a:r>
          </a:p>
          <a:p>
            <a:r>
              <a:rPr lang="en-US" b="1" dirty="0">
                <a:latin typeface="Arial" charset="0"/>
              </a:rPr>
              <a:t>   Primary key : </a:t>
            </a:r>
            <a:r>
              <a:rPr lang="en-US" b="1" dirty="0" err="1">
                <a:latin typeface="Arial" charset="0"/>
              </a:rPr>
              <a:t>Doctor_Id</a:t>
            </a:r>
            <a:endParaRPr lang="en-US" b="1" dirty="0">
              <a:latin typeface="Arial" charset="0"/>
            </a:endParaRPr>
          </a:p>
          <a:p>
            <a:r>
              <a:rPr lang="en-US" b="1" dirty="0">
                <a:latin typeface="Arial" charset="0"/>
              </a:rPr>
              <a:t>   Foreign Key : -</a:t>
            </a:r>
          </a:p>
          <a:p>
            <a:r>
              <a:rPr lang="en-US" b="1" dirty="0">
                <a:latin typeface="Arial" charset="0"/>
              </a:rPr>
              <a:t>   Description : This table store information about Doctor</a:t>
            </a:r>
          </a:p>
          <a:p>
            <a:r>
              <a:rPr lang="en-US" sz="1400" b="1" dirty="0">
                <a:latin typeface="Arial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2295"/>
              </p:ext>
            </p:extLst>
          </p:nvPr>
        </p:nvGraphicFramePr>
        <p:xfrm>
          <a:off x="304800" y="882388"/>
          <a:ext cx="8286753" cy="571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838200"/>
                <a:gridCol w="1143000"/>
                <a:gridCol w="669744"/>
                <a:gridCol w="890313"/>
                <a:gridCol w="821826"/>
                <a:gridCol w="890313"/>
                <a:gridCol w="753341"/>
                <a:gridCol w="684855"/>
                <a:gridCol w="890311"/>
              </a:tblGrid>
              <a:tr h="928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Doc</a:t>
                      </a:r>
                    </a:p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Tor</a:t>
                      </a:r>
                    </a:p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Qualification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Add</a:t>
                      </a:r>
                    </a:p>
                    <a:p>
                      <a:pPr algn="ctr"/>
                      <a:r>
                        <a:rPr lang="en-US" sz="1600" dirty="0" err="1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ress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gender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Mobile_no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Email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password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visiting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Doctorcharge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9286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Ravi</a:t>
                      </a:r>
                    </a:p>
                    <a:p>
                      <a:pPr algn="ctr"/>
                      <a:r>
                        <a:rPr lang="en-IN" sz="1600" smtClean="0">
                          <a:latin typeface="Arial" pitchFamily="34" charset="0"/>
                          <a:cs typeface="Arial" pitchFamily="34" charset="0"/>
                        </a:rPr>
                        <a:t>sharma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MD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[Medical</a:t>
                      </a:r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 dermato</a:t>
                      </a:r>
                    </a:p>
                    <a:p>
                      <a:pPr algn="ctr"/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logy]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Narol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9725763809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Ravi@gmail.com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9286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Sana khan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[Orthopedic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surgeon]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Maninagar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9107730640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Sana@gmail.com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9286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Saba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khan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MBBS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Isanpur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4352678900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Saba@gmail.com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…….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9286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Uzma 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shaikh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BPT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[physiotherapy]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Ghodasar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4356789999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Uzma@gmail.com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…….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9286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Aazad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shaikh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MD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[Orthopaedics]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Maninagar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4325678902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Aazad@gmail.com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48209" name="Rectangle 4"/>
          <p:cNvSpPr>
            <a:spLocks noChangeArrowheads="1"/>
          </p:cNvSpPr>
          <p:nvPr/>
        </p:nvSpPr>
        <p:spPr bwMode="auto">
          <a:xfrm>
            <a:off x="500063" y="357188"/>
            <a:ext cx="5078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382000" cy="57785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b="1" smtClean="0">
                <a:latin typeface="Arial" charset="0"/>
                <a:cs typeface="Arial" charset="0"/>
              </a:rPr>
              <a:t>3. Table Name : ward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smtClean="0">
                <a:latin typeface="Arial" charset="0"/>
                <a:cs typeface="Arial" charset="0"/>
              </a:rPr>
              <a:t>Primary key : ward_Id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smtClean="0">
                <a:latin typeface="Arial" charset="0"/>
                <a:cs typeface="Arial" charset="0"/>
              </a:rPr>
              <a:t>Foreign Key : -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smtClean="0">
                <a:latin typeface="Arial" charset="0"/>
                <a:cs typeface="Arial" charset="0"/>
              </a:rPr>
              <a:t>Description : This table store information about ward</a:t>
            </a:r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828800"/>
          <a:ext cx="8012113" cy="1925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95"/>
                <a:gridCol w="1371685"/>
                <a:gridCol w="914456"/>
                <a:gridCol w="1905117"/>
                <a:gridCol w="2296760"/>
              </a:tblGrid>
              <a:tr h="533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761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Ward_id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ward_id.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630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name.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7924800" cy="373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0"/>
                <a:gridCol w="4540250"/>
              </a:tblGrid>
              <a:tr h="958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Ward_id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ward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ward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General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ward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ICU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Special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ward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01" name="Rectangle 4"/>
          <p:cNvSpPr>
            <a:spLocks noChangeArrowheads="1"/>
          </p:cNvSpPr>
          <p:nvPr/>
        </p:nvSpPr>
        <p:spPr bwMode="auto">
          <a:xfrm>
            <a:off x="714375" y="714375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23850" y="260350"/>
            <a:ext cx="8362950" cy="574675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. Table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Name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Room type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Primary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Roomtype_Id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Foreign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-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Description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This table store information about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room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50" y="2071688"/>
          <a:ext cx="8247063" cy="3854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679"/>
                <a:gridCol w="1158474"/>
                <a:gridCol w="772316"/>
                <a:gridCol w="1699095"/>
                <a:gridCol w="2160499"/>
              </a:tblGrid>
              <a:tr h="344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</a:tr>
              <a:tr h="6517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Roomtype_id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roomtype_id.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</a:tr>
              <a:tr h="7061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Roomtype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Roontype.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</a:tr>
              <a:tr h="7173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Nusringcharge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store nusring_charge.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</a:tr>
              <a:tr h="7173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doctor_charge.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</a:tr>
              <a:tr h="7173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Bedcharge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bed_charge.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42938" y="2000250"/>
          <a:ext cx="7715250" cy="371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45"/>
                <a:gridCol w="1269545"/>
                <a:gridCol w="1900817"/>
                <a:gridCol w="1819634"/>
                <a:gridCol w="1455709"/>
              </a:tblGrid>
              <a:tr h="11340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Roomtype_id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Roomtype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Nusringcharge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Bedcharge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</a:tr>
              <a:tr h="64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Special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</a:tr>
              <a:tr h="64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Semi-special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150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</a:tr>
              <a:tr h="64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ICU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800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</a:tr>
              <a:tr h="64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General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/>
                </a:tc>
              </a:tr>
            </a:tbl>
          </a:graphicData>
        </a:graphic>
      </p:graphicFrame>
      <p:sp>
        <p:nvSpPr>
          <p:cNvPr id="52264" name="Rectangle 4"/>
          <p:cNvSpPr>
            <a:spLocks noChangeArrowheads="1"/>
          </p:cNvSpPr>
          <p:nvPr/>
        </p:nvSpPr>
        <p:spPr bwMode="auto">
          <a:xfrm>
            <a:off x="609600" y="785813"/>
            <a:ext cx="498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Roomtype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</p:nvPr>
        </p:nvGraphicFramePr>
        <p:xfrm>
          <a:off x="285750" y="2000250"/>
          <a:ext cx="8324850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213717"/>
                <a:gridCol w="1011430"/>
                <a:gridCol w="2022861"/>
                <a:gridCol w="2411872"/>
              </a:tblGrid>
              <a:tr h="59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981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Room_id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key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room_id.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981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Room_no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room_no.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35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Roomtype_id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roomtype.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35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No_of_beds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I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no_of_beds.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35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Ward_id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ward_id.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294" name="Rectangle 3"/>
          <p:cNvSpPr>
            <a:spLocks noChangeArrowheads="1"/>
          </p:cNvSpPr>
          <p:nvPr/>
        </p:nvSpPr>
        <p:spPr bwMode="auto">
          <a:xfrm>
            <a:off x="304800" y="228600"/>
            <a:ext cx="655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5 .Table Name : Room </a:t>
            </a:r>
          </a:p>
          <a:p>
            <a:r>
              <a:rPr lang="en-US" b="1">
                <a:latin typeface="Arial" charset="0"/>
              </a:rPr>
              <a:t>   Primary key : Room_Id</a:t>
            </a:r>
          </a:p>
          <a:p>
            <a:r>
              <a:rPr lang="en-US" b="1">
                <a:latin typeface="Arial" charset="0"/>
              </a:rPr>
              <a:t>   Foreign Key : Roomtype_id , ward_id</a:t>
            </a:r>
          </a:p>
          <a:p>
            <a:r>
              <a:rPr lang="en-US" b="1">
                <a:latin typeface="Arial" charset="0"/>
              </a:rPr>
              <a:t>   Description : This table store information about   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</p:nvPr>
        </p:nvGraphicFramePr>
        <p:xfrm>
          <a:off x="304800" y="1524000"/>
          <a:ext cx="8305800" cy="406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498298"/>
                <a:gridCol w="1824022"/>
              </a:tblGrid>
              <a:tr h="8838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Room_no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Roomtype_id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No_of_beds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Ward_id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</a:tr>
              <a:tr h="6400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1(special)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1(Male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ward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</a:tr>
              <a:tr h="6095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1(special)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2(female ward)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</a:tr>
              <a:tr h="6857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2(semi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special)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2(female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ward)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</a:tr>
              <a:tr h="6400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4(General)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4(General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ward)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</a:tr>
              <a:tr h="6095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3(ICU)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3(ICU)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  <p:sp>
        <p:nvSpPr>
          <p:cNvPr id="54318" name="Rectangle 3"/>
          <p:cNvSpPr>
            <a:spLocks noChangeArrowheads="1"/>
          </p:cNvSpPr>
          <p:nvPr/>
        </p:nvSpPr>
        <p:spPr bwMode="auto">
          <a:xfrm>
            <a:off x="428625" y="609600"/>
            <a:ext cx="533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sz="quarter" idx="1"/>
          </p:nvPr>
        </p:nvSpPr>
        <p:spPr>
          <a:xfrm>
            <a:off x="323850" y="260350"/>
            <a:ext cx="8362950" cy="57467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b="1" smtClean="0">
                <a:latin typeface="Arial" charset="0"/>
                <a:cs typeface="Arial" charset="0"/>
              </a:rPr>
              <a:t>6. Table Name : Bed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smtClean="0">
                <a:latin typeface="Arial" charset="0"/>
                <a:cs typeface="Arial" charset="0"/>
              </a:rPr>
              <a:t>   Primary key : Bed_id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smtClean="0">
                <a:latin typeface="Arial" charset="0"/>
                <a:cs typeface="Arial" charset="0"/>
              </a:rPr>
              <a:t>   Foreign Key : Room_id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smtClean="0">
                <a:latin typeface="Arial" charset="0"/>
                <a:cs typeface="Arial" charset="0"/>
              </a:rPr>
              <a:t>   Description : This table store information about   bed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288" y="2133600"/>
          <a:ext cx="8137525" cy="2490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197"/>
                <a:gridCol w="1600322"/>
                <a:gridCol w="1066881"/>
                <a:gridCol w="1600322"/>
                <a:gridCol w="2131803"/>
              </a:tblGrid>
              <a:tr h="533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</a:tr>
              <a:tr h="6522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Bed_id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It store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Bed_id.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</a:tr>
              <a:tr h="6522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Bed_no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It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r>
                        <a:rPr lang="en-US" sz="18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Bed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_no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</a:tr>
              <a:tr h="6522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Room_id.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5" marR="6858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609600" y="476250"/>
            <a:ext cx="461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 Example : Bed</a:t>
            </a:r>
            <a:r>
              <a:rPr lang="en-US" b="1">
                <a:latin typeface="Arial" charset="0"/>
              </a:rPr>
              <a:t> </a:t>
            </a:r>
            <a:endParaRPr lang="en-US">
              <a:latin typeface="Arial" charset="0"/>
            </a:endParaRPr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3556278"/>
              </p:ext>
            </p:extLst>
          </p:nvPr>
        </p:nvGraphicFramePr>
        <p:xfrm>
          <a:off x="900113" y="1125538"/>
          <a:ext cx="7488237" cy="420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555"/>
                <a:gridCol w="3084645"/>
                <a:gridCol w="2268037"/>
              </a:tblGrid>
              <a:tr h="8650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Bed_id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Bed_no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Room_id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</a:tr>
              <a:tr h="752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1(Special)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2(semi special)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2(semi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special)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3(ICU)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4(General)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08" marB="4570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-642938" y="838200"/>
            <a:ext cx="9253538" cy="5507038"/>
          </a:xfrm>
        </p:spPr>
        <p:txBody>
          <a:bodyPr>
            <a:normAutofit/>
          </a:bodyPr>
          <a:lstStyle/>
          <a:p>
            <a:pPr marL="1463040" lvl="4" indent="-182880" algn="ctr" fontAlgn="auto">
              <a:spcAft>
                <a:spcPts val="0"/>
              </a:spcAft>
              <a:buClr>
                <a:schemeClr val="accent2">
                  <a:tint val="60000"/>
                </a:schemeClr>
              </a:buClr>
              <a:buFont typeface="Wingdings 2"/>
              <a:buChar char=""/>
              <a:defRPr/>
            </a:pPr>
            <a:endParaRPr lang="en-US" sz="4000" b="1" u="sng" dirty="0" smtClean="0"/>
          </a:p>
          <a:p>
            <a:pPr marL="1280160" lvl="4" indent="0" algn="ctr" fontAlgn="auto">
              <a:spcAft>
                <a:spcPts val="0"/>
              </a:spcAft>
              <a:buClr>
                <a:schemeClr val="accent2">
                  <a:tint val="60000"/>
                </a:schemeClr>
              </a:buClr>
              <a:buFont typeface="Wingdings 2"/>
              <a:buNone/>
              <a:defRPr/>
            </a:pPr>
            <a:endParaRPr lang="en-US" sz="4000" b="1" u="sng" dirty="0" smtClean="0"/>
          </a:p>
          <a:p>
            <a:pPr marL="1280160" lvl="4" indent="0" algn="ctr" fontAlgn="auto">
              <a:spcAft>
                <a:spcPts val="0"/>
              </a:spcAft>
              <a:buClr>
                <a:schemeClr val="accent2">
                  <a:tint val="60000"/>
                </a:schemeClr>
              </a:buClr>
              <a:buFont typeface="Wingdings 2"/>
              <a:buNone/>
              <a:defRPr/>
            </a:pPr>
            <a:r>
              <a:rPr lang="en-US" sz="4000" b="1" u="sng" dirty="0" smtClean="0"/>
              <a:t>Brief </a:t>
            </a:r>
            <a:r>
              <a:rPr lang="en-US" sz="4000" b="1" u="sng" dirty="0"/>
              <a:t>description of each module</a:t>
            </a:r>
            <a:r>
              <a:rPr lang="en-US" sz="4000" b="1" dirty="0"/>
              <a:t> :</a:t>
            </a:r>
            <a:endParaRPr lang="en-US" sz="4000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991600" cy="1408113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.Table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Name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 Staff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		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Primary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: Staff_ID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Foreign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-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Description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This table store information about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staff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3109"/>
              </p:ext>
            </p:extLst>
          </p:nvPr>
        </p:nvGraphicFramePr>
        <p:xfrm>
          <a:off x="304800" y="1770063"/>
          <a:ext cx="8285163" cy="4286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512"/>
                <a:gridCol w="1462270"/>
                <a:gridCol w="1017476"/>
                <a:gridCol w="1598891"/>
                <a:gridCol w="2471014"/>
              </a:tblGrid>
              <a:tr h="31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90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Staff_id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Staff_Id.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54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name.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4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Gender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 store gender.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4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address.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4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Email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email.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22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Password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password.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9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Designation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designation.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64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qualification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qualification.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98886119"/>
              </p:ext>
            </p:extLst>
          </p:nvPr>
        </p:nvGraphicFramePr>
        <p:xfrm>
          <a:off x="228600" y="1447800"/>
          <a:ext cx="8396287" cy="499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768"/>
                <a:gridCol w="891431"/>
                <a:gridCol w="831599"/>
                <a:gridCol w="831599"/>
                <a:gridCol w="932377"/>
                <a:gridCol w="1320870"/>
                <a:gridCol w="854681"/>
                <a:gridCol w="932377"/>
                <a:gridCol w="1029585"/>
              </a:tblGrid>
              <a:tr h="1259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Staff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Gender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Mobile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Email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Password</a:t>
                      </a:r>
                      <a:endParaRPr lang="en-US" sz="16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Designation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Qualifi</a:t>
                      </a:r>
                    </a:p>
                    <a:p>
                      <a:pPr algn="ctr"/>
                      <a:r>
                        <a:rPr lang="en-US" sz="16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</a:tr>
              <a:tr h="685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Mohit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Narol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1234567878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mohit@gmail.com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Nursing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Nursing course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</a:tr>
              <a:tr h="8230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Harsh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    -</a:t>
                      </a:r>
                      <a:endParaRPr lang="en-US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-</a:t>
                      </a:r>
                      <a:endParaRPr lang="en-US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2345432345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harsh@gmail.com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Accounting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Telly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course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</a:tr>
              <a:tr h="8610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Manvi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Narol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9867545699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Manvi@gmail.com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nursing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12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</a:tr>
              <a:tr h="789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Riva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Ghodasar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2350887463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Riva@gmail.com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Nursing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Nursing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course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</a:tr>
              <a:tr h="579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mansi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8831113255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mansi@gmail.com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Accounting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4" marB="45724"/>
                </a:tc>
              </a:tr>
            </a:tbl>
          </a:graphicData>
        </a:graphic>
      </p:graphicFrame>
      <p:sp>
        <p:nvSpPr>
          <p:cNvPr id="58442" name="Rectangle 4"/>
          <p:cNvSpPr>
            <a:spLocks noChangeArrowheads="1"/>
          </p:cNvSpPr>
          <p:nvPr/>
        </p:nvSpPr>
        <p:spPr bwMode="auto">
          <a:xfrm rot="10800000" flipV="1">
            <a:off x="428625" y="538163"/>
            <a:ext cx="4286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staff</a:t>
            </a:r>
            <a:r>
              <a:rPr lang="en-US" b="1">
                <a:latin typeface="Arial" charset="0"/>
              </a:rPr>
              <a:t> 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9918374"/>
              </p:ext>
            </p:extLst>
          </p:nvPr>
        </p:nvGraphicFramePr>
        <p:xfrm>
          <a:off x="228600" y="1571625"/>
          <a:ext cx="8415338" cy="502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285"/>
                <a:gridCol w="1277328"/>
                <a:gridCol w="1127054"/>
                <a:gridCol w="1515887"/>
                <a:gridCol w="2691784"/>
              </a:tblGrid>
              <a:tr h="37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713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Patient_id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patient_id.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6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name.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6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weight.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6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Gender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gender.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6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address.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6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Phone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phone.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72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Medical history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medical history.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Family history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family history.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DOB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DOB.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Blood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group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blood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group.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3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Habits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habits.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0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Other details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Varcahr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It store other details.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80" name="Rectangle 4"/>
          <p:cNvSpPr>
            <a:spLocks noChangeArrowheads="1"/>
          </p:cNvSpPr>
          <p:nvPr/>
        </p:nvSpPr>
        <p:spPr bwMode="auto">
          <a:xfrm>
            <a:off x="381000" y="142875"/>
            <a:ext cx="6477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8.Table Name : patient		</a:t>
            </a:r>
          </a:p>
          <a:p>
            <a:r>
              <a:rPr lang="en-US" b="1">
                <a:latin typeface="Arial" charset="0"/>
              </a:rPr>
              <a:t>    Primary key : patient_id</a:t>
            </a:r>
          </a:p>
          <a:p>
            <a:r>
              <a:rPr lang="en-US" b="1">
                <a:latin typeface="Arial" charset="0"/>
              </a:rPr>
              <a:t>    Foreign Key : -</a:t>
            </a:r>
          </a:p>
          <a:p>
            <a:r>
              <a:rPr lang="en-US" b="1">
                <a:latin typeface="Arial" charset="0"/>
              </a:rPr>
              <a:t>    Description : This table store information about patient.</a:t>
            </a:r>
          </a:p>
          <a:p>
            <a:endParaRPr lang="en-US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65607495"/>
              </p:ext>
            </p:extLst>
          </p:nvPr>
        </p:nvGraphicFramePr>
        <p:xfrm>
          <a:off x="152400" y="679450"/>
          <a:ext cx="8534400" cy="602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89"/>
                <a:gridCol w="772318"/>
                <a:gridCol w="499753"/>
                <a:gridCol w="554648"/>
                <a:gridCol w="667858"/>
                <a:gridCol w="805325"/>
                <a:gridCol w="772318"/>
                <a:gridCol w="918182"/>
                <a:gridCol w="523867"/>
                <a:gridCol w="720101"/>
                <a:gridCol w="792111"/>
                <a:gridCol w="946230"/>
              </a:tblGrid>
              <a:tr h="14375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Patient_id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Weight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Gender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Phone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Medical history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Family history</a:t>
                      </a:r>
                    </a:p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DOB</a:t>
                      </a: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Blood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group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Habits</a:t>
                      </a: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Other details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</a:tr>
              <a:tr h="9979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Kasu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Naroda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</a:p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 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Pneumonia</a:t>
                      </a: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A+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Smoking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food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Allergy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</a:tr>
              <a:tr h="8984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Karan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Narol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3456458978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Acidity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Drugs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Smell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of allergy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</a:tr>
              <a:tr h="8984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Ami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vastral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1235743885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Pneumonia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B+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  -</a:t>
                      </a:r>
                      <a:endParaRPr lang="en-US" dirty="0"/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   -</a:t>
                      </a:r>
                      <a:endParaRPr lang="en-US" dirty="0"/>
                    </a:p>
                  </a:txBody>
                  <a:tcPr marL="91443" marR="91443" marT="45724" marB="45724"/>
                </a:tc>
              </a:tr>
              <a:tr h="8984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parth</a:t>
                      </a: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Ghodasar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</a:p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 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Diabetes</a:t>
                      </a: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Jaundice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O+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Smoking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food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Allergy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</a:tr>
              <a:tr h="8984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sweta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Female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maninagar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2387188632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Astama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AB+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Drinking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</a:p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  -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24" marB="45724"/>
                </a:tc>
              </a:tr>
            </a:tbl>
          </a:graphicData>
        </a:graphic>
      </p:graphicFrame>
      <p:sp>
        <p:nvSpPr>
          <p:cNvPr id="60511" name="Rectangle 1"/>
          <p:cNvSpPr>
            <a:spLocks noChangeArrowheads="1"/>
          </p:cNvSpPr>
          <p:nvPr/>
        </p:nvSpPr>
        <p:spPr bwMode="auto">
          <a:xfrm>
            <a:off x="214313" y="142875"/>
            <a:ext cx="5545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Example : patient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102747"/>
              </p:ext>
            </p:extLst>
          </p:nvPr>
        </p:nvGraphicFramePr>
        <p:xfrm>
          <a:off x="228600" y="1606550"/>
          <a:ext cx="8382000" cy="491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  <a:gridCol w="1066800"/>
                <a:gridCol w="1752600"/>
                <a:gridCol w="2514600"/>
              </a:tblGrid>
              <a:tr h="701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7011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key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It store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admission_id.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</a:tr>
              <a:tr h="7011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Admission</a:t>
                      </a:r>
                    </a:p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It store</a:t>
                      </a:r>
                      <a:r>
                        <a:rPr lang="en-IN" sz="2000" baseline="0" dirty="0" smtClean="0">
                          <a:latin typeface="Arial" pitchFamily="34" charset="0"/>
                          <a:cs typeface="Arial" pitchFamily="34" charset="0"/>
                        </a:rPr>
                        <a:t> Admissiondate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</a:tr>
              <a:tr h="5479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Bed_id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It store bed_id.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</a:tr>
              <a:tr h="6035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Patient_id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It store patient_id.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</a:tr>
              <a:tr h="5901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Complaint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It store complaint.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</a:tr>
              <a:tr h="576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Doctor_id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It store doctor_id.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</a:tr>
              <a:tr h="4963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Diagnosis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store diagnosis.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61498" name="Rectangle 4"/>
          <p:cNvSpPr>
            <a:spLocks noChangeArrowheads="1"/>
          </p:cNvSpPr>
          <p:nvPr/>
        </p:nvSpPr>
        <p:spPr bwMode="auto">
          <a:xfrm>
            <a:off x="395288" y="188913"/>
            <a:ext cx="806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Arial" charset="0"/>
              </a:rPr>
              <a:t>9.Table Name : Admission </a:t>
            </a:r>
          </a:p>
          <a:p>
            <a:r>
              <a:rPr lang="en-US" b="1" dirty="0">
                <a:latin typeface="Arial" charset="0"/>
              </a:rPr>
              <a:t>     Primary key : </a:t>
            </a:r>
            <a:r>
              <a:rPr lang="en-US" b="1" dirty="0" err="1">
                <a:latin typeface="Arial" charset="0"/>
              </a:rPr>
              <a:t>Admission_Id</a:t>
            </a:r>
            <a:endParaRPr lang="en-US" b="1" dirty="0">
              <a:latin typeface="Arial" charset="0"/>
            </a:endParaRPr>
          </a:p>
          <a:p>
            <a:r>
              <a:rPr lang="en-US" b="1" dirty="0">
                <a:latin typeface="Arial" charset="0"/>
              </a:rPr>
              <a:t>     Foreign Key : </a:t>
            </a:r>
            <a:r>
              <a:rPr lang="en-US" b="1" dirty="0" err="1">
                <a:latin typeface="Arial" charset="0"/>
              </a:rPr>
              <a:t>Bed_id</a:t>
            </a:r>
            <a:r>
              <a:rPr lang="en-US" b="1" dirty="0">
                <a:latin typeface="Arial" charset="0"/>
              </a:rPr>
              <a:t> , </a:t>
            </a:r>
            <a:r>
              <a:rPr lang="en-US" b="1" dirty="0" err="1">
                <a:latin typeface="Arial" charset="0"/>
              </a:rPr>
              <a:t>Patient_id</a:t>
            </a:r>
            <a:r>
              <a:rPr lang="en-US" b="1" dirty="0">
                <a:latin typeface="Arial" charset="0"/>
              </a:rPr>
              <a:t> , Doctor_id</a:t>
            </a:r>
          </a:p>
          <a:p>
            <a:r>
              <a:rPr lang="en-US" b="1" dirty="0">
                <a:latin typeface="Arial" charset="0"/>
              </a:rPr>
              <a:t>     Description : This table store information about  Admission.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80697624"/>
              </p:ext>
            </p:extLst>
          </p:nvPr>
        </p:nvGraphicFramePr>
        <p:xfrm>
          <a:off x="228600" y="923925"/>
          <a:ext cx="8458200" cy="57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52"/>
                <a:gridCol w="1357322"/>
                <a:gridCol w="652276"/>
                <a:gridCol w="990798"/>
                <a:gridCol w="2214578"/>
                <a:gridCol w="928694"/>
                <a:gridCol w="1257280"/>
              </a:tblGrid>
              <a:tr h="6399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Bed_id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Patient_id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Complaint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Diagnosis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</a:tr>
              <a:tr h="914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2021/01/04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Fever, vomiting,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weakness, Abdominal cramps.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Food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poisoning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</a:tr>
              <a:tr h="914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2021/09/02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Headache,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Running nose, High fever , breathlessness.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Pneumonia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</a:tr>
              <a:tr h="6399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Fever, chills, Change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skin color.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Jaundice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</a:tr>
              <a:tr h="14627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2021/03/11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Patches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of dark skin , always feeling hungry</a:t>
                      </a:r>
                    </a:p>
                    <a:p>
                      <a:pPr algn="ctr"/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&amp; pain in the hands or feet.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</a:tr>
              <a:tr h="11884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Pain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in chest,neck,arms, back</a:t>
                      </a:r>
                    </a:p>
                    <a:p>
                      <a:pPr algn="ctr"/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Sleep disturbance.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Heart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Attack.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0" marB="45710"/>
                </a:tc>
              </a:tr>
            </a:tbl>
          </a:graphicData>
        </a:graphic>
      </p:graphicFrame>
      <p:sp>
        <p:nvSpPr>
          <p:cNvPr id="62524" name="Rectangle 3"/>
          <p:cNvSpPr>
            <a:spLocks noChangeArrowheads="1"/>
          </p:cNvSpPr>
          <p:nvPr/>
        </p:nvSpPr>
        <p:spPr bwMode="auto">
          <a:xfrm>
            <a:off x="533400" y="142875"/>
            <a:ext cx="541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Admission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362950" cy="5891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  <a:cs typeface="Arial" charset="0"/>
              </a:rPr>
              <a:t>10.Table Name : Medicinetype	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  <a:cs typeface="Arial" charset="0"/>
              </a:rPr>
              <a:t>    Primary key : Medicinetype_ID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  <a:cs typeface="Arial" charset="0"/>
              </a:rPr>
              <a:t>    Foreign Key : -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  <a:cs typeface="Arial" charset="0"/>
              </a:rPr>
              <a:t>    Description : This table store information about   medicinetype</a:t>
            </a:r>
          </a:p>
          <a:p>
            <a:pPr marL="0" indent="0">
              <a:buFont typeface="Wingdings" pitchFamily="2" charset="2"/>
              <a:buNone/>
            </a:pPr>
            <a:endParaRPr lang="en-US" sz="1800" b="1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286000"/>
          <a:ext cx="8077200" cy="3214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108"/>
                <a:gridCol w="1355407"/>
                <a:gridCol w="991937"/>
                <a:gridCol w="1558758"/>
                <a:gridCol w="2408990"/>
              </a:tblGrid>
              <a:tr h="662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229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type_id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medicinetype_id.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3220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Medicinetype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medicinetype.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071688"/>
          <a:ext cx="8001000" cy="309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6651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Medicinetype_id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Medicinetype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51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Drop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56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Tablet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9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capsule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51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Injection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582" name="Rectangle 4"/>
          <p:cNvSpPr>
            <a:spLocks noChangeArrowheads="1"/>
          </p:cNvSpPr>
          <p:nvPr/>
        </p:nvSpPr>
        <p:spPr bwMode="auto">
          <a:xfrm>
            <a:off x="609600" y="714375"/>
            <a:ext cx="5260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latin typeface="Arial" charset="0"/>
              </a:rPr>
              <a:t>Example : Medicinetype</a:t>
            </a:r>
            <a:r>
              <a:rPr lang="en-US" b="1" dirty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82988567"/>
              </p:ext>
            </p:extLst>
          </p:nvPr>
        </p:nvGraphicFramePr>
        <p:xfrm>
          <a:off x="304800" y="1447800"/>
          <a:ext cx="8353425" cy="5157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066800"/>
                <a:gridCol w="1026681"/>
                <a:gridCol w="1422597"/>
                <a:gridCol w="3160947"/>
              </a:tblGrid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</a:tr>
              <a:tr h="6095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Medicine_id.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</a:tr>
              <a:tr h="45719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medicine Name.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</a:tr>
              <a:tr h="5644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Brand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medicine Brand.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</a:tr>
              <a:tr h="68816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Storage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Instruction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medicine storage instruction.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</a:tr>
              <a:tr h="68816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MedicineType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MedicineType_id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</a:tr>
              <a:tr h="5644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Packing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medicine Packing.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</a:tr>
              <a:tr h="36577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medicine Price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22" marB="45722"/>
                </a:tc>
              </a:tr>
            </a:tbl>
          </a:graphicData>
        </a:graphic>
      </p:graphicFrame>
      <p:sp>
        <p:nvSpPr>
          <p:cNvPr id="63546" name="Rectangle 5"/>
          <p:cNvSpPr>
            <a:spLocks noChangeArrowheads="1"/>
          </p:cNvSpPr>
          <p:nvPr/>
        </p:nvSpPr>
        <p:spPr bwMode="auto">
          <a:xfrm>
            <a:off x="571500" y="214313"/>
            <a:ext cx="7215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>
                <a:latin typeface="Arial" charset="0"/>
              </a:rPr>
              <a:t>11.Table </a:t>
            </a:r>
            <a:r>
              <a:rPr lang="en-US" b="1" dirty="0">
                <a:latin typeface="Arial" charset="0"/>
              </a:rPr>
              <a:t>Name : Medicine.</a:t>
            </a:r>
          </a:p>
          <a:p>
            <a:r>
              <a:rPr lang="en-US" b="1" dirty="0">
                <a:latin typeface="Arial" charset="0"/>
              </a:rPr>
              <a:t>   Primary key :Medicine_id.</a:t>
            </a:r>
          </a:p>
          <a:p>
            <a:r>
              <a:rPr lang="en-US" b="1" dirty="0">
                <a:latin typeface="Arial" charset="0"/>
              </a:rPr>
              <a:t>   Foreign Key :MedicineType_id.</a:t>
            </a:r>
          </a:p>
          <a:p>
            <a:r>
              <a:rPr lang="en-US" b="1" dirty="0">
                <a:latin typeface="Arial" charset="0"/>
              </a:rPr>
              <a:t>   Description : This table store information about Medicine.</a:t>
            </a:r>
          </a:p>
          <a:p>
            <a:endParaRPr lang="en-US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1552030"/>
              </p:ext>
            </p:extLst>
          </p:nvPr>
        </p:nvGraphicFramePr>
        <p:xfrm>
          <a:off x="304800" y="1285875"/>
          <a:ext cx="8339138" cy="507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921"/>
                <a:gridCol w="1550561"/>
                <a:gridCol w="1317976"/>
                <a:gridCol w="1473033"/>
                <a:gridCol w="1181199"/>
                <a:gridCol w="821844"/>
                <a:gridCol w="831604"/>
              </a:tblGrid>
              <a:tr h="923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Medicine_id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Brand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Storage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Instruction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Medicine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Type_id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Pack</a:t>
                      </a:r>
                    </a:p>
                    <a:p>
                      <a:pPr algn="ctr"/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6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Metacin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Cadila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 tamperature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15ml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Paracitamol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500Mg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Sun pharm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 tamperature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6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Cephalexin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250Mg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Cefalix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Cool&amp;dry place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524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Ceftriaxone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Delex pharm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Room tamperature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1GM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524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CoTtrimoxazole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400mg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Bactomed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Cool&amp;dry place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72" name="Rectangle 3"/>
          <p:cNvSpPr>
            <a:spLocks noChangeArrowheads="1"/>
          </p:cNvSpPr>
          <p:nvPr/>
        </p:nvSpPr>
        <p:spPr bwMode="auto">
          <a:xfrm>
            <a:off x="457200" y="357188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Example: Medicine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b="1" u="sng" dirty="0"/>
              <a:t>List of modules </a:t>
            </a:r>
            <a:r>
              <a:rPr lang="en-US" b="1" dirty="0" smtClean="0"/>
              <a:t>:-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Doctor Management</a:t>
            </a:r>
            <a:endParaRPr lang="en-US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Ward Management</a:t>
            </a:r>
            <a:endParaRPr lang="en-US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Staff Management</a:t>
            </a:r>
            <a:endParaRPr lang="en-US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Patient Management</a:t>
            </a:r>
            <a:endParaRPr lang="en-US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Admission &amp; Discharge Management</a:t>
            </a:r>
            <a:endParaRPr lang="en-US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Treatment Management</a:t>
            </a:r>
            <a:endParaRPr lang="en-US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/>
              <a:t>Billing Management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  <a:cs typeface="Arial" charset="0"/>
              </a:rPr>
              <a:t>12.Table Name : Medicine allocation	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  <a:cs typeface="Arial" charset="0"/>
              </a:rPr>
              <a:t>    Primary key : Medicineallocation_ID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  <a:cs typeface="Arial" charset="0"/>
              </a:rPr>
              <a:t>    Foreign Key : Admission_id, Medicine_id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  <a:cs typeface="Arial" charset="0"/>
              </a:rPr>
              <a:t>    Description : This table store information about Medicine allocation.</a:t>
            </a:r>
          </a:p>
          <a:p>
            <a:pPr marL="0" indent="0">
              <a:buFont typeface="Wingdings" pitchFamily="2" charset="2"/>
              <a:buNone/>
            </a:pPr>
            <a:endParaRPr lang="en-US" sz="1800" b="1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850" y="2286000"/>
          <a:ext cx="8208963" cy="4389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9550"/>
                <a:gridCol w="1448821"/>
                <a:gridCol w="1008118"/>
                <a:gridCol w="1584186"/>
                <a:gridCol w="2448288"/>
              </a:tblGrid>
              <a:tr h="721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8613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Medicine allocation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medicine</a:t>
                      </a:r>
                      <a:r>
                        <a:rPr lang="en-US" sz="18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allocation id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31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admission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750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itchFamily="34" charset="0"/>
                          <a:cs typeface="Arial" pitchFamily="34" charset="0"/>
                        </a:rPr>
                        <a:t>medicine_id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8250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quantity.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750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Allocationdate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Allocation_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date.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43571988"/>
              </p:ext>
            </p:extLst>
          </p:nvPr>
        </p:nvGraphicFramePr>
        <p:xfrm>
          <a:off x="428625" y="2214563"/>
          <a:ext cx="8105775" cy="368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/>
                <a:gridCol w="1447800"/>
                <a:gridCol w="1371600"/>
                <a:gridCol w="1981200"/>
                <a:gridCol w="1905000"/>
              </a:tblGrid>
              <a:tr h="10620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medicine</a:t>
                      </a:r>
                      <a:r>
                        <a:rPr lang="en-US" sz="18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allocation</a:t>
                      </a:r>
                    </a:p>
                    <a:p>
                      <a:pPr algn="ctr"/>
                      <a:r>
                        <a:rPr lang="en-US" sz="18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Medicine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Allocation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36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T="1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1[Bottle]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2021/01/04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36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T="1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10[Tablet]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2021/01/04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36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T="114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6[capsule]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36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5[Injection]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36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15[Tablet]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702" name="Rectangle 3"/>
          <p:cNvSpPr>
            <a:spLocks noChangeArrowheads="1"/>
          </p:cNvSpPr>
          <p:nvPr/>
        </p:nvSpPr>
        <p:spPr bwMode="auto">
          <a:xfrm>
            <a:off x="500063" y="357188"/>
            <a:ext cx="5286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4400" b="1">
              <a:latin typeface="Arial" charset="0"/>
            </a:endParaRPr>
          </a:p>
          <a:p>
            <a:r>
              <a:rPr lang="en-US" sz="2800" b="1">
                <a:latin typeface="Arial" charset="0"/>
              </a:rPr>
              <a:t>Example: Medicine allocation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1571625"/>
          </a:xfrm>
        </p:spPr>
        <p:txBody>
          <a:bodyPr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13.Table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Name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 Treatment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Primary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Treatment_id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Foreign Key : Admission_id, Medicine_id.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Description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This table store information about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Treatment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17905"/>
              </p:ext>
            </p:extLst>
          </p:nvPr>
        </p:nvGraphicFramePr>
        <p:xfrm>
          <a:off x="250825" y="2276475"/>
          <a:ext cx="8353425" cy="3917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511"/>
                <a:gridCol w="1430953"/>
                <a:gridCol w="1066864"/>
                <a:gridCol w="1752704"/>
                <a:gridCol w="2432393"/>
              </a:tblGrid>
              <a:tr h="3596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744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Treatment_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Treatement_id.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744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Admission_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Admission_id.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827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Medicine_id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Medicine_id.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6099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Instructions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archar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Not null</a:t>
                      </a:r>
                      <a:endParaRPr lang="en-US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It store instruction.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10795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Treatment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treatment</a:t>
                      </a:r>
                      <a:r>
                        <a:rPr lang="en-US" sz="18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date.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</p:nvPr>
        </p:nvGraphicFramePr>
        <p:xfrm>
          <a:off x="571500" y="1857375"/>
          <a:ext cx="7715250" cy="421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75"/>
                <a:gridCol w="1260815"/>
                <a:gridCol w="1128098"/>
                <a:gridCol w="2432373"/>
                <a:gridCol w="1783589"/>
              </a:tblGrid>
              <a:tr h="1236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Treatmen_id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Admission_id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Medicine_id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instructions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Treatmentdate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595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9" marR="91439" marT="1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1-0-0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2021/01/04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595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9" marR="91439" marT="1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1-1-1 with milk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2021/01/04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595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9" marR="91439" marT="114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1-1-0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595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1-1-1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  <a:tr h="595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1-0-1 With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milk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68654" name="Rectangle 3"/>
          <p:cNvSpPr>
            <a:spLocks noChangeArrowheads="1"/>
          </p:cNvSpPr>
          <p:nvPr/>
        </p:nvSpPr>
        <p:spPr bwMode="auto">
          <a:xfrm>
            <a:off x="428625" y="500063"/>
            <a:ext cx="5516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Treatment</a:t>
            </a:r>
            <a:r>
              <a:rPr lang="en-US" b="1">
                <a:latin typeface="Arial" charset="0"/>
              </a:rPr>
              <a:t> 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0703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14.Table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Name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 Test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Primary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Test_id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Foreign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:- 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Description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This table store information about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test master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56506"/>
              </p:ext>
            </p:extLst>
          </p:nvPr>
        </p:nvGraphicFramePr>
        <p:xfrm>
          <a:off x="250825" y="2276475"/>
          <a:ext cx="8353427" cy="3438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511"/>
                <a:gridCol w="1670511"/>
                <a:gridCol w="1670511"/>
                <a:gridCol w="1670511"/>
                <a:gridCol w="1671383"/>
              </a:tblGrid>
              <a:tr h="385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797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Test_id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Test_id.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79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name.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804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130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description.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65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Testcharge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Not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test_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3142240"/>
              </p:ext>
            </p:extLst>
          </p:nvPr>
        </p:nvGraphicFramePr>
        <p:xfrm>
          <a:off x="381000" y="1285875"/>
          <a:ext cx="8153400" cy="51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51"/>
                <a:gridCol w="1571636"/>
                <a:gridCol w="4071966"/>
                <a:gridCol w="1604947"/>
              </a:tblGrid>
              <a:tr h="7762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Test</a:t>
                      </a:r>
                    </a:p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Testcharge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102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Diabetes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test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This test measure your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blood sugar level.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 rtl="0" eaLnBrk="1" fontAlgn="t" latinLnBrk="0" hangingPunct="1"/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70</a:t>
                      </a:r>
                      <a:endParaRPr kumimoji="0" lang="en-US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12821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Sonography test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An  Sonography test is a medical test that uses high –frequency sound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waves to capture live images from the inside of your body.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600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9862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ECG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ECG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 test that can used to check your heart’s rhythm and electrical activity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69036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Hemoglobin blood test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This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test measure the amount of hemoglobin in your blood.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199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69036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Tuberculosis skin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test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This test to see if you have ever been exposed to tuberculosis.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  <p:sp>
        <p:nvSpPr>
          <p:cNvPr id="72743" name="Rectangle 3"/>
          <p:cNvSpPr>
            <a:spLocks noChangeArrowheads="1"/>
          </p:cNvSpPr>
          <p:nvPr/>
        </p:nvSpPr>
        <p:spPr bwMode="auto">
          <a:xfrm>
            <a:off x="500063" y="457200"/>
            <a:ext cx="4721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Test</a:t>
            </a:r>
            <a:r>
              <a:rPr lang="en-US" b="1">
                <a:latin typeface="Arial" charset="0"/>
              </a:rPr>
              <a:t> 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34400" cy="581183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15.Table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Name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 Patient test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Primary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Patienttest_ID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Foreign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Key 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Admission_id, Test_id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Description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This table store information about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patient test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26530"/>
              </p:ext>
            </p:extLst>
          </p:nvPr>
        </p:nvGraphicFramePr>
        <p:xfrm>
          <a:off x="250825" y="2276475"/>
          <a:ext cx="8353427" cy="4048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511"/>
                <a:gridCol w="1670511"/>
                <a:gridCol w="1670511"/>
                <a:gridCol w="1670511"/>
                <a:gridCol w="1671383"/>
              </a:tblGrid>
              <a:tr h="359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744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Patienttest_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 patient_id.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744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Admission_id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  Foreign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key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Admission_id.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751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Test_id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   Foreign key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Test_id.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8122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Date/time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DateTime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18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     Not null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datetime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  <a:tr h="636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Report description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</a:t>
                      </a:r>
                      <a:endParaRPr lang="en-US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Not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report description.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</p:nvPr>
        </p:nvGraphicFramePr>
        <p:xfrm>
          <a:off x="304800" y="1785938"/>
          <a:ext cx="8229600" cy="459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270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Patienttest_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Admission_id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Test_id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Date/time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Report description</a:t>
                      </a:r>
                    </a:p>
                  </a:txBody>
                  <a:tcPr marT="45723" marB="45723"/>
                </a:tc>
              </a:tr>
              <a:tr h="763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2021/01/04</a:t>
                      </a:r>
                    </a:p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11:00AM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Suger level is 225 high.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6401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2021/05/12</a:t>
                      </a:r>
                    </a:p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11:30AM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6401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2021/05/12</a:t>
                      </a:r>
                    </a:p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12:00PM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6401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2021/01/12</a:t>
                      </a:r>
                    </a:p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11:00AM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12.O to 15.5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64012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2021/01/12</a:t>
                      </a:r>
                    </a:p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12:00PM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Negative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74798" name="Rectangle 1"/>
          <p:cNvSpPr>
            <a:spLocks noChangeArrowheads="1"/>
          </p:cNvSpPr>
          <p:nvPr/>
        </p:nvSpPr>
        <p:spPr bwMode="auto">
          <a:xfrm>
            <a:off x="357188" y="500063"/>
            <a:ext cx="5097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 : patient test</a:t>
            </a:r>
            <a:r>
              <a:rPr lang="en-US" b="1">
                <a:latin typeface="Arial" charset="0"/>
              </a:rPr>
              <a:t> 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9699038"/>
              </p:ext>
            </p:extLst>
          </p:nvPr>
        </p:nvGraphicFramePr>
        <p:xfrm>
          <a:off x="304800" y="1676400"/>
          <a:ext cx="8305800" cy="41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517277"/>
                <a:gridCol w="1091907"/>
                <a:gridCol w="1581816"/>
                <a:gridCol w="2209800"/>
              </a:tblGrid>
              <a:tr h="713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</a:tr>
              <a:tr h="6152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Doctorvisit_id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doctorvisit_id.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</a:tr>
              <a:tr h="7257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doctor_id.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</a:tr>
              <a:tr h="7472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admission_id.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date.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</a:tr>
              <a:tr h="702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Purpose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purpose.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/>
                </a:tc>
              </a:tr>
            </a:tbl>
          </a:graphicData>
        </a:graphic>
      </p:graphicFrame>
      <p:sp>
        <p:nvSpPr>
          <p:cNvPr id="75822" name="Rectangle 3"/>
          <p:cNvSpPr>
            <a:spLocks noChangeArrowheads="1"/>
          </p:cNvSpPr>
          <p:nvPr/>
        </p:nvSpPr>
        <p:spPr bwMode="auto">
          <a:xfrm>
            <a:off x="381000" y="1524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Arial" charset="0"/>
              </a:rPr>
              <a:t>16.Table Name : Doctor visit</a:t>
            </a:r>
          </a:p>
          <a:p>
            <a:r>
              <a:rPr lang="en-US" b="1" dirty="0">
                <a:latin typeface="Arial" charset="0"/>
              </a:rPr>
              <a:t>   Primary key :Doctorvisit_id</a:t>
            </a:r>
          </a:p>
          <a:p>
            <a:r>
              <a:rPr lang="en-US" b="1" dirty="0">
                <a:latin typeface="Arial" charset="0"/>
              </a:rPr>
              <a:t>   Foreign Key :Admission_id, Doctor_id</a:t>
            </a:r>
          </a:p>
          <a:p>
            <a:r>
              <a:rPr lang="en-US" b="1" dirty="0">
                <a:latin typeface="Arial" charset="0"/>
              </a:rPr>
              <a:t>   Description : This table store information about doctor visit.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143125"/>
          <a:ext cx="7972424" cy="436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49"/>
                <a:gridCol w="1285880"/>
                <a:gridCol w="1071566"/>
                <a:gridCol w="1357317"/>
                <a:gridCol w="3429012"/>
              </a:tblGrid>
              <a:tr h="914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Doctorvisit_id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Purpose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0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2021/01/04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Infection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0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2021/09/02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Skin  allergy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0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Back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problems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0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2021/03/11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Cholesterol problems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0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 allergy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846" name="Rectangle 5"/>
          <p:cNvSpPr>
            <a:spLocks noChangeArrowheads="1"/>
          </p:cNvSpPr>
          <p:nvPr/>
        </p:nvSpPr>
        <p:spPr bwMode="auto">
          <a:xfrm>
            <a:off x="500063" y="857250"/>
            <a:ext cx="5618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Example: Doctor visit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 smtClean="0"/>
              <a:t>1. Doctor </a:t>
            </a:r>
            <a:r>
              <a:rPr lang="en-US" sz="3200" b="1" dirty="0"/>
              <a:t>Management </a:t>
            </a:r>
            <a:r>
              <a:rPr lang="en-US" b="1" dirty="0" smtClean="0"/>
              <a:t>: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In this module we will provide </a:t>
            </a:r>
            <a:r>
              <a:rPr lang="en-US" b="1" dirty="0" smtClean="0"/>
              <a:t>facility admin can add doctor.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Doctor can manage own profile.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805659"/>
              </p:ext>
            </p:extLst>
          </p:nvPr>
        </p:nvGraphicFramePr>
        <p:xfrm>
          <a:off x="381000" y="1546225"/>
          <a:ext cx="8215313" cy="493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1162812"/>
                <a:gridCol w="766001"/>
                <a:gridCol w="1357312"/>
                <a:gridCol w="2928938"/>
              </a:tblGrid>
              <a:tr h="640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Field Name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</a:tr>
              <a:tr h="9144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PatientDischarge_id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PatientDischarge_id.</a:t>
                      </a:r>
                    </a:p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</a:tr>
              <a:tr h="9144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</a:tr>
              <a:tr h="6960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Dischargedate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Dischargedate.</a:t>
                      </a:r>
                    </a:p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</a:tr>
              <a:tr h="4032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Diagnosis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Diagnosis.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</a:tr>
              <a:tr h="640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Treatment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Treatment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Description.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</a:tr>
              <a:tr h="7223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Advice 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 Store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Advice Description.</a:t>
                      </a:r>
                    </a:p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1" marB="45721"/>
                </a:tc>
              </a:tr>
            </a:tbl>
          </a:graphicData>
        </a:graphic>
      </p:graphicFrame>
      <p:sp>
        <p:nvSpPr>
          <p:cNvPr id="77876" name="Rectangle 5"/>
          <p:cNvSpPr>
            <a:spLocks noChangeArrowheads="1"/>
          </p:cNvSpPr>
          <p:nvPr/>
        </p:nvSpPr>
        <p:spPr bwMode="auto">
          <a:xfrm>
            <a:off x="500063" y="285750"/>
            <a:ext cx="7958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Arial" charset="0"/>
              </a:rPr>
              <a:t>17.Table Name : PatientDischarge</a:t>
            </a:r>
          </a:p>
          <a:p>
            <a:r>
              <a:rPr lang="en-US" b="1" dirty="0">
                <a:latin typeface="Arial" charset="0"/>
              </a:rPr>
              <a:t>   Primary key :PatientDischarge_id</a:t>
            </a:r>
          </a:p>
          <a:p>
            <a:r>
              <a:rPr lang="en-US" b="1" dirty="0">
                <a:latin typeface="Arial" charset="0"/>
              </a:rPr>
              <a:t>   Foreign Key :Admission_id</a:t>
            </a:r>
          </a:p>
          <a:p>
            <a:r>
              <a:rPr lang="en-US" b="1" dirty="0">
                <a:latin typeface="Arial" charset="0"/>
              </a:rPr>
              <a:t>   Description : This table store information about Patient Discharge.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84717444"/>
              </p:ext>
            </p:extLst>
          </p:nvPr>
        </p:nvGraphicFramePr>
        <p:xfrm>
          <a:off x="179388" y="423863"/>
          <a:ext cx="8496300" cy="634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33"/>
                <a:gridCol w="913336"/>
                <a:gridCol w="853555"/>
                <a:gridCol w="1351462"/>
                <a:gridCol w="2569848"/>
                <a:gridCol w="1872066"/>
              </a:tblGrid>
              <a:tr h="45719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PatientDischarge_id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Dischargedate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Diagnosis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Treatment</a:t>
                      </a:r>
                      <a:r>
                        <a:rPr lang="en-US" sz="1350" baseline="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Advice Description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</a:tr>
              <a:tr h="87853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2021/01/11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Food</a:t>
                      </a:r>
                      <a:r>
                        <a:rPr lang="en-US" sz="1350" baseline="0" dirty="0" smtClean="0">
                          <a:latin typeface="Arial" pitchFamily="34" charset="0"/>
                          <a:cs typeface="Arial" pitchFamily="34" charset="0"/>
                        </a:rPr>
                        <a:t> poisoning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Supportive care</a:t>
                      </a:r>
                      <a:r>
                        <a:rPr lang="en-US" sz="13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 improvement, oral rehydration </a:t>
                      </a:r>
                      <a:r>
                        <a:rPr lang="en-US" sz="135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solution(ORS))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Medications.</a:t>
                      </a: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aseline="0" dirty="0" smtClean="0">
                          <a:latin typeface="Arial" pitchFamily="34" charset="0"/>
                          <a:cs typeface="Arial" pitchFamily="34" charset="0"/>
                        </a:rPr>
                        <a:t>Eat Fruit and vegetable, don’t eat junk food.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</a:tr>
              <a:tr h="103773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2021/09/15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Pneumonia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Medications(antibiotics and penicillin)supportive care (oxygen </a:t>
                      </a:r>
                      <a:r>
                        <a:rPr lang="en-US" sz="13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therapy, oral </a:t>
                      </a:r>
                      <a:r>
                        <a:rPr lang="en-US" sz="135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rehydration therapy and IV fluids)</a:t>
                      </a: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 smtClean="0">
                          <a:latin typeface="Arial" pitchFamily="34" charset="0"/>
                          <a:cs typeface="Arial" pitchFamily="34" charset="0"/>
                        </a:rPr>
                        <a:t>Eat green vegetables</a:t>
                      </a:r>
                      <a:r>
                        <a:rPr lang="en-IN" sz="1350" baseline="0" dirty="0" smtClean="0">
                          <a:latin typeface="Arial" pitchFamily="34" charset="0"/>
                          <a:cs typeface="Arial" pitchFamily="34" charset="0"/>
                        </a:rPr>
                        <a:t> ,</a:t>
                      </a:r>
                    </a:p>
                    <a:p>
                      <a:pPr algn="ctr"/>
                      <a:r>
                        <a:rPr lang="en-IN" sz="1350" baseline="0" dirty="0" smtClean="0">
                          <a:latin typeface="Arial" pitchFamily="34" charset="0"/>
                          <a:cs typeface="Arial" pitchFamily="34" charset="0"/>
                        </a:rPr>
                        <a:t>fruit &amp; fish.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</a:tr>
              <a:tr h="1032231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2021/05/25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 smtClean="0">
                          <a:latin typeface="Arial" pitchFamily="34" charset="0"/>
                          <a:cs typeface="Arial" pitchFamily="34" charset="0"/>
                        </a:rPr>
                        <a:t>Jaundice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kumimoji="0" lang="en-US" sz="135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Suggest Rest</a:t>
                      </a:r>
                      <a:r>
                        <a:rPr kumimoji="0" lang="en-US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35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 smtClean="0">
                          <a:latin typeface="Arial" pitchFamily="34" charset="0"/>
                          <a:cs typeface="Arial" pitchFamily="34" charset="0"/>
                        </a:rPr>
                        <a:t>Drink</a:t>
                      </a:r>
                      <a:r>
                        <a:rPr lang="en-IN" sz="1350" baseline="0" dirty="0" smtClean="0">
                          <a:latin typeface="Arial" pitchFamily="34" charset="0"/>
                          <a:cs typeface="Arial" pitchFamily="34" charset="0"/>
                        </a:rPr>
                        <a:t> at least eight glasses of fluids per day,</a:t>
                      </a:r>
                    </a:p>
                    <a:p>
                      <a:pPr algn="ctr"/>
                      <a:r>
                        <a:rPr lang="en-IN" sz="1350" baseline="0" dirty="0" smtClean="0">
                          <a:latin typeface="Arial" pitchFamily="34" charset="0"/>
                          <a:cs typeface="Arial" pitchFamily="34" charset="0"/>
                        </a:rPr>
                        <a:t>You have to add milk in your routine.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</a:tr>
              <a:tr h="1148424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2021/03/22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Diabetes</a:t>
                      </a:r>
                      <a:r>
                        <a:rPr lang="en-US" sz="1350" baseline="0" dirty="0" smtClean="0">
                          <a:latin typeface="Arial" pitchFamily="34" charset="0"/>
                          <a:cs typeface="Arial" pitchFamily="34" charset="0"/>
                        </a:rPr>
                        <a:t> mellitus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Diet, exercise, medication and insulin therapy.</a:t>
                      </a: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 smtClean="0">
                          <a:latin typeface="Arial" pitchFamily="34" charset="0"/>
                          <a:cs typeface="Arial" pitchFamily="34" charset="0"/>
                        </a:rPr>
                        <a:t>Healthy diet, exercising and maintaining a body weight.taking medicine if prescribed.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</a:tr>
              <a:tr h="935454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2021/01/24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smtClean="0">
                          <a:latin typeface="Arial" pitchFamily="34" charset="0"/>
                          <a:cs typeface="Arial" pitchFamily="34" charset="0"/>
                        </a:rPr>
                        <a:t>Heart</a:t>
                      </a:r>
                      <a:r>
                        <a:rPr lang="en-US" sz="1350" baseline="0" dirty="0" smtClean="0">
                          <a:latin typeface="Arial" pitchFamily="34" charset="0"/>
                          <a:cs typeface="Arial" pitchFamily="34" charset="0"/>
                        </a:rPr>
                        <a:t> Attack.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Supportive </a:t>
                      </a:r>
                      <a:r>
                        <a:rPr lang="en-US" sz="13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cagre , medications</a:t>
                      </a:r>
                      <a:r>
                        <a:rPr lang="en-US" sz="135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medical procedure, therapies, surgery(bypass surgery)</a:t>
                      </a:r>
                    </a:p>
                  </a:txBody>
                  <a:tcPr marL="91433" marR="91433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dirty="0" smtClean="0">
                          <a:latin typeface="Arial" pitchFamily="34" charset="0"/>
                          <a:cs typeface="Arial" pitchFamily="34" charset="0"/>
                        </a:rPr>
                        <a:t>Don’t smoke, don’t drink  alcohol.</a:t>
                      </a:r>
                      <a:endParaRPr lang="en-US" sz="13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3" marR="91433" marT="45719" marB="45719"/>
                </a:tc>
              </a:tr>
            </a:tbl>
          </a:graphicData>
        </a:graphic>
      </p:graphicFrame>
      <p:sp>
        <p:nvSpPr>
          <p:cNvPr id="78901" name="Rectangle 3"/>
          <p:cNvSpPr>
            <a:spLocks noChangeArrowheads="1"/>
          </p:cNvSpPr>
          <p:nvPr/>
        </p:nvSpPr>
        <p:spPr bwMode="auto">
          <a:xfrm>
            <a:off x="179388" y="-100013"/>
            <a:ext cx="6624637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Example: PatientDischaege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fontAlgn="t"/>
            <a:endParaRPr lang="en-US" b="1" smtClean="0"/>
          </a:p>
          <a:p>
            <a:pPr fontAlgn="t"/>
            <a:endParaRPr lang="en-US" b="1" smtClean="0"/>
          </a:p>
          <a:p>
            <a:pPr fontAlgn="t"/>
            <a:endParaRPr lang="en-US" b="1" smtClean="0"/>
          </a:p>
          <a:p>
            <a:pPr fontAlgn="t"/>
            <a:endParaRPr lang="en-US" b="1" smtClean="0"/>
          </a:p>
          <a:p>
            <a:pPr fontAlgn="t">
              <a:buFont typeface="Wingdings" pitchFamily="2" charset="2"/>
              <a:buNone/>
            </a:pPr>
            <a:endParaRPr lang="en-US" b="1" smtClean="0"/>
          </a:p>
          <a:p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857"/>
              </p:ext>
            </p:extLst>
          </p:nvPr>
        </p:nvGraphicFramePr>
        <p:xfrm>
          <a:off x="304800" y="1184519"/>
          <a:ext cx="8294689" cy="5521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210"/>
                <a:gridCol w="1217304"/>
                <a:gridCol w="779646"/>
                <a:gridCol w="1559293"/>
                <a:gridCol w="2681236"/>
              </a:tblGrid>
              <a:tr h="5340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Field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Name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DataType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Constraint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429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Bill_id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Bill_id.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429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US" sz="18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Admission_id.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429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Billdate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Billdate.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429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No_of_days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No_of_days.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429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Bedcharge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Roomcharge.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429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Doctorcharge.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5029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Nursingcharge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Nursingcharge.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461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Medicinecharge.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429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Testcharge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-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Testcharge.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6461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Doctorvisitcharge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Doctorvisitcharge.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  <a:tr h="369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It store Total.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719" marB="45719"/>
                </a:tc>
              </a:tr>
            </a:tbl>
          </a:graphicData>
        </a:graphic>
      </p:graphicFrame>
      <p:sp>
        <p:nvSpPr>
          <p:cNvPr id="79955" name="Rectangle 8"/>
          <p:cNvSpPr>
            <a:spLocks noChangeArrowheads="1"/>
          </p:cNvSpPr>
          <p:nvPr/>
        </p:nvSpPr>
        <p:spPr bwMode="auto">
          <a:xfrm>
            <a:off x="76200" y="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Arial" charset="0"/>
              </a:rPr>
              <a:t>  18.Table Name : Patient Billing.</a:t>
            </a:r>
          </a:p>
          <a:p>
            <a:r>
              <a:rPr lang="en-US" b="1" dirty="0">
                <a:latin typeface="Arial" charset="0"/>
              </a:rPr>
              <a:t>      Primary key :Bill_id</a:t>
            </a:r>
          </a:p>
          <a:p>
            <a:r>
              <a:rPr lang="en-US" b="1" dirty="0">
                <a:latin typeface="Arial" charset="0"/>
              </a:rPr>
              <a:t>      Foreign Key :Admission_id.</a:t>
            </a:r>
          </a:p>
          <a:p>
            <a:r>
              <a:rPr lang="en-US" b="1" dirty="0">
                <a:latin typeface="Arial" charset="0"/>
              </a:rPr>
              <a:t>      Description : This table store information about Patient Billing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49755681"/>
              </p:ext>
            </p:extLst>
          </p:nvPr>
        </p:nvGraphicFramePr>
        <p:xfrm>
          <a:off x="214313" y="1295400"/>
          <a:ext cx="8429626" cy="511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95"/>
                <a:gridCol w="663920"/>
                <a:gridCol w="863095"/>
                <a:gridCol w="590787"/>
                <a:gridCol w="911487"/>
                <a:gridCol w="887228"/>
                <a:gridCol w="730919"/>
                <a:gridCol w="660572"/>
                <a:gridCol w="835531"/>
                <a:gridCol w="835531"/>
                <a:gridCol w="838761"/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Bill_id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Admission_id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Billdate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No_of_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days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Bed</a:t>
                      </a:r>
                      <a:r>
                        <a:rPr lang="en-IN" sz="1800" baseline="0" dirty="0" smtClean="0">
                          <a:latin typeface="Arial" pitchFamily="34" charset="0"/>
                          <a:cs typeface="Arial" pitchFamily="34" charset="0"/>
                        </a:rPr>
                        <a:t>charge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Nursingcharge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Medicinecharge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Doctor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Visit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charge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</a:tr>
              <a:tr h="7024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2021/01/11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1,400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3,500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2,800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 rtl="0" eaLnBrk="1" fontAlgn="t" latinLnBrk="0" hangingPunct="1"/>
                      <a:r>
                        <a:rPr kumimoji="0"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70</a:t>
                      </a:r>
                      <a:endParaRPr kumimoji="0" lang="en-US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3,000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11,170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</a:tr>
              <a:tr h="7024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2021/09/15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1,950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5,200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3,900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2,000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13,350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</a:tr>
              <a:tr h="7024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2021/05/25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6,500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13,000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10,400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30,455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</a:tr>
              <a:tr h="7024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2021/03/22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1,100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3,300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2,200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8,100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</a:tr>
              <a:tr h="70244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2021/01/24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1,100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3,300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2,200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7,300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9" marB="45719"/>
                </a:tc>
              </a:tr>
            </a:tbl>
          </a:graphicData>
        </a:graphic>
      </p:graphicFrame>
      <p:sp>
        <p:nvSpPr>
          <p:cNvPr id="80984" name="Rectangle 3"/>
          <p:cNvSpPr>
            <a:spLocks noChangeArrowheads="1"/>
          </p:cNvSpPr>
          <p:nvPr/>
        </p:nvSpPr>
        <p:spPr bwMode="auto">
          <a:xfrm>
            <a:off x="228600" y="428625"/>
            <a:ext cx="6629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Arial" charset="0"/>
              </a:rPr>
              <a:t>Example: Patient Billing</a:t>
            </a:r>
            <a:r>
              <a:rPr lang="en-US" b="1">
                <a:latin typeface="Arial" charset="0"/>
              </a:rPr>
              <a:t>.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b="1" dirty="0" smtClean="0"/>
              <a:t>   </a:t>
            </a:r>
          </a:p>
          <a:p>
            <a:pPr marL="0" indent="0">
              <a:buNone/>
            </a:pPr>
            <a:r>
              <a:rPr lang="en-US" sz="8000" b="1" dirty="0" smtClean="0"/>
              <a:t>    Thank you.</a:t>
            </a:r>
          </a:p>
          <a:p>
            <a:pPr marL="0" indent="0">
              <a:buNone/>
            </a:pP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06482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b="1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 smtClean="0"/>
              <a:t>2. Ward </a:t>
            </a:r>
            <a:r>
              <a:rPr lang="en-US" sz="3200" b="1" dirty="0"/>
              <a:t>Management :</a:t>
            </a:r>
            <a:endParaRPr lang="en-US" sz="3200" dirty="0"/>
          </a:p>
          <a:p>
            <a:pPr marL="274320" indent="-274320" algn="just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In this module admin can add different wards , their </a:t>
            </a:r>
            <a:r>
              <a:rPr lang="en-US" b="1" dirty="0" smtClean="0"/>
              <a:t>charges </a:t>
            </a:r>
            <a:r>
              <a:rPr lang="en-US" b="1" dirty="0"/>
              <a:t>and no of beds </a:t>
            </a:r>
            <a:r>
              <a:rPr lang="en-US" b="1" dirty="0" smtClean="0"/>
              <a:t>available.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0063"/>
            <a:ext cx="8229600" cy="5507037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b="1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 smtClean="0"/>
              <a:t>3. Staff </a:t>
            </a:r>
            <a:r>
              <a:rPr lang="en-US" sz="3200" b="1" dirty="0"/>
              <a:t>Management :</a:t>
            </a:r>
            <a:endParaRPr lang="en-US" sz="3200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Admin can manage details of staff.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b="1" dirty="0"/>
              <a:t>Staff can manage profile.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spital management syste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Hospital management system</Template>
  <TotalTime>591</TotalTime>
  <Words>2882</Words>
  <Application>Microsoft Office PowerPoint</Application>
  <PresentationFormat>On-screen Show (4:3)</PresentationFormat>
  <Paragraphs>1561</Paragraphs>
  <Slides>74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Century Schoolbook</vt:lpstr>
      <vt:lpstr>Times New Roman</vt:lpstr>
      <vt:lpstr>Wingdings</vt:lpstr>
      <vt:lpstr>Wingdings 2</vt:lpstr>
      <vt:lpstr>Hospital management system</vt:lpstr>
      <vt:lpstr>???</vt:lpstr>
      <vt:lpstr>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Sweta.Parmar</cp:lastModifiedBy>
  <cp:revision>33</cp:revision>
  <dcterms:created xsi:type="dcterms:W3CDTF">2021-12-11T07:43:54Z</dcterms:created>
  <dcterms:modified xsi:type="dcterms:W3CDTF">2024-03-06T12:24:29Z</dcterms:modified>
</cp:coreProperties>
</file>