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preethi sivagnanam" userId="f99c586fa3a781c6" providerId="LiveId" clId="{4B21B47B-362A-4072-87D5-8185477B210D}"/>
    <pc:docChg chg="modSld">
      <pc:chgData name="Sripreethi sivagnanam" userId="f99c586fa3a781c6" providerId="LiveId" clId="{4B21B47B-362A-4072-87D5-8185477B210D}" dt="2024-04-03T17:42:36.198" v="110" actId="20577"/>
      <pc:docMkLst>
        <pc:docMk/>
      </pc:docMkLst>
      <pc:sldChg chg="addSp modSp mod">
        <pc:chgData name="Sripreethi sivagnanam" userId="f99c586fa3a781c6" providerId="LiveId" clId="{4B21B47B-362A-4072-87D5-8185477B210D}" dt="2024-04-03T17:42:36.198" v="110" actId="20577"/>
        <pc:sldMkLst>
          <pc:docMk/>
          <pc:sldMk cId="3669618022" sldId="256"/>
        </pc:sldMkLst>
        <pc:spChg chg="mod">
          <ac:chgData name="Sripreethi sivagnanam" userId="f99c586fa3a781c6" providerId="LiveId" clId="{4B21B47B-362A-4072-87D5-8185477B210D}" dt="2024-04-03T17:41:15.314" v="53" actId="1076"/>
          <ac:spMkLst>
            <pc:docMk/>
            <pc:sldMk cId="3669618022" sldId="256"/>
            <ac:spMk id="2" creationId="{20F72292-990F-AA76-5931-963220F01BCF}"/>
          </ac:spMkLst>
        </pc:spChg>
        <pc:spChg chg="mod">
          <ac:chgData name="Sripreethi sivagnanam" userId="f99c586fa3a781c6" providerId="LiveId" clId="{4B21B47B-362A-4072-87D5-8185477B210D}" dt="2024-04-03T17:41:33.930" v="55" actId="1076"/>
          <ac:spMkLst>
            <pc:docMk/>
            <pc:sldMk cId="3669618022" sldId="256"/>
            <ac:spMk id="3" creationId="{84A485A5-7388-C572-9EAD-23FFF3801869}"/>
          </ac:spMkLst>
        </pc:spChg>
        <pc:spChg chg="add mod">
          <ac:chgData name="Sripreethi sivagnanam" userId="f99c586fa3a781c6" providerId="LiveId" clId="{4B21B47B-362A-4072-87D5-8185477B210D}" dt="2024-04-03T17:42:36.198" v="110" actId="20577"/>
          <ac:spMkLst>
            <pc:docMk/>
            <pc:sldMk cId="3669618022" sldId="256"/>
            <ac:spMk id="4" creationId="{8B4C5261-354E-A412-BC0F-D1776992A3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4/22/2024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4/22/2024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2292-990F-AA76-5931-963220F01BCF}"/>
              </a:ext>
            </a:extLst>
          </p:cNvPr>
          <p:cNvSpPr>
            <a:spLocks noGrp="1"/>
          </p:cNvSpPr>
          <p:nvPr>
            <p:ph type="ctrTitle"/>
          </p:nvPr>
        </p:nvSpPr>
        <p:spPr>
          <a:xfrm>
            <a:off x="1525823" y="730672"/>
            <a:ext cx="9418320" cy="2172784"/>
          </a:xfrm>
        </p:spPr>
        <p:txBody>
          <a:bodyPr>
            <a:normAutofit/>
          </a:bodyPr>
          <a:lstStyle/>
          <a:p>
            <a:r>
              <a:rPr lang="en-US" sz="5400" b="1" dirty="0"/>
              <a:t>TNSDC-GENERATIVE AI FOR ENGINEERING</a:t>
            </a:r>
            <a:endParaRPr lang="en-IN" sz="5400" b="1" dirty="0"/>
          </a:p>
        </p:txBody>
      </p:sp>
      <p:sp>
        <p:nvSpPr>
          <p:cNvPr id="3" name="Subtitle 2">
            <a:extLst>
              <a:ext uri="{FF2B5EF4-FFF2-40B4-BE49-F238E27FC236}">
                <a16:creationId xmlns:a16="http://schemas.microsoft.com/office/drawing/2014/main" id="{84A485A5-7388-C572-9EAD-23FFF3801869}"/>
              </a:ext>
            </a:extLst>
          </p:cNvPr>
          <p:cNvSpPr>
            <a:spLocks noGrp="1"/>
          </p:cNvSpPr>
          <p:nvPr>
            <p:ph type="subTitle" idx="1"/>
          </p:nvPr>
        </p:nvSpPr>
        <p:spPr>
          <a:xfrm>
            <a:off x="1686078" y="3273457"/>
            <a:ext cx="9418320" cy="846056"/>
          </a:xfrm>
        </p:spPr>
        <p:txBody>
          <a:bodyPr>
            <a:normAutofit fontScale="77500" lnSpcReduction="20000"/>
          </a:bodyPr>
          <a:lstStyle/>
          <a:p>
            <a:r>
              <a:rPr lang="en-IN" sz="4400" b="1" dirty="0">
                <a:solidFill>
                  <a:schemeClr val="tx1"/>
                </a:solidFill>
              </a:rPr>
              <a:t>SPAM MAIL </a:t>
            </a:r>
            <a:r>
              <a:rPr lang="en-IN" sz="4400" b="1" dirty="0" smtClean="0">
                <a:solidFill>
                  <a:schemeClr val="tx1"/>
                </a:solidFill>
              </a:rPr>
              <a:t>DETECTION USING LSTM</a:t>
            </a:r>
            <a:endParaRPr lang="en-IN" sz="4400" b="1" dirty="0">
              <a:solidFill>
                <a:schemeClr val="tx1"/>
              </a:solidFill>
            </a:endParaRPr>
          </a:p>
        </p:txBody>
      </p:sp>
      <p:sp>
        <p:nvSpPr>
          <p:cNvPr id="4" name="TextBox 3">
            <a:extLst>
              <a:ext uri="{FF2B5EF4-FFF2-40B4-BE49-F238E27FC236}">
                <a16:creationId xmlns:a16="http://schemas.microsoft.com/office/drawing/2014/main" id="{8B4C5261-354E-A412-BC0F-D1776992A3EE}"/>
              </a:ext>
            </a:extLst>
          </p:cNvPr>
          <p:cNvSpPr txBox="1"/>
          <p:nvPr/>
        </p:nvSpPr>
        <p:spPr>
          <a:xfrm>
            <a:off x="6096000" y="4798243"/>
            <a:ext cx="5008398" cy="1200329"/>
          </a:xfrm>
          <a:prstGeom prst="rect">
            <a:avLst/>
          </a:prstGeom>
          <a:noFill/>
        </p:spPr>
        <p:txBody>
          <a:bodyPr wrap="square" rtlCol="0">
            <a:spAutoFit/>
          </a:bodyPr>
          <a:lstStyle/>
          <a:p>
            <a:r>
              <a:rPr lang="en-US" dirty="0"/>
              <a:t>SUBMITTED BY</a:t>
            </a:r>
          </a:p>
          <a:p>
            <a:r>
              <a:rPr lang="en-US" dirty="0"/>
              <a:t>PARMITHA S</a:t>
            </a:r>
          </a:p>
          <a:p>
            <a:r>
              <a:rPr lang="en-US" dirty="0"/>
              <a:t>(311521104030)</a:t>
            </a:r>
          </a:p>
          <a:p>
            <a:r>
              <a:rPr lang="en-US" dirty="0"/>
              <a:t>CSE 3</a:t>
            </a:r>
            <a:r>
              <a:rPr lang="en-US" baseline="30000" dirty="0"/>
              <a:t>RD</a:t>
            </a:r>
            <a:r>
              <a:rPr lang="en-US" dirty="0"/>
              <a:t> YEAR</a:t>
            </a:r>
            <a:endParaRPr lang="en-IN" dirty="0"/>
          </a:p>
        </p:txBody>
      </p:sp>
    </p:spTree>
    <p:extLst>
      <p:ext uri="{BB962C8B-B14F-4D97-AF65-F5344CB8AC3E}">
        <p14:creationId xmlns:p14="http://schemas.microsoft.com/office/powerpoint/2010/main" val="366961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Content Placeholder 3"/>
          <p:cNvPicPr>
            <a:picLocks noGrp="1" noChangeAspect="1"/>
          </p:cNvPicPr>
          <p:nvPr>
            <p:ph idx="1"/>
          </p:nvPr>
        </p:nvPicPr>
        <p:blipFill rotWithShape="1">
          <a:blip r:embed="rId2"/>
          <a:srcRect l="4662" t="34068" r="14604" b="27405"/>
          <a:stretch/>
        </p:blipFill>
        <p:spPr>
          <a:xfrm>
            <a:off x="983673" y="1911927"/>
            <a:ext cx="9573491" cy="3685310"/>
          </a:xfrm>
          <a:prstGeom prst="rect">
            <a:avLst/>
          </a:prstGeom>
        </p:spPr>
      </p:pic>
    </p:spTree>
    <p:extLst>
      <p:ext uri="{BB962C8B-B14F-4D97-AF65-F5344CB8AC3E}">
        <p14:creationId xmlns:p14="http://schemas.microsoft.com/office/powerpoint/2010/main" val="339960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FD62-B56E-F185-7A4E-2C7721DBE7BB}"/>
              </a:ext>
            </a:extLst>
          </p:cNvPr>
          <p:cNvSpPr>
            <a:spLocks noGrp="1"/>
          </p:cNvSpPr>
          <p:nvPr>
            <p:ph type="title"/>
          </p:nvPr>
        </p:nvSpPr>
        <p:spPr>
          <a:xfrm>
            <a:off x="1261872" y="365760"/>
            <a:ext cx="9692640" cy="1075113"/>
          </a:xfrm>
        </p:spPr>
        <p:txBody>
          <a:bodyPr>
            <a:normAutofit/>
          </a:bodyPr>
          <a:lstStyle/>
          <a:p>
            <a:r>
              <a:rPr lang="en-IN" sz="30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6029FD28-F7D7-90CA-E000-34F38C204EAD}"/>
              </a:ext>
            </a:extLst>
          </p:cNvPr>
          <p:cNvSpPr>
            <a:spLocks noGrp="1"/>
          </p:cNvSpPr>
          <p:nvPr>
            <p:ph idx="1"/>
          </p:nvPr>
        </p:nvSpPr>
        <p:spPr>
          <a:xfrm>
            <a:off x="1261872" y="1726422"/>
            <a:ext cx="8595360" cy="2720887"/>
          </a:xfrm>
        </p:spPr>
        <p:txBody>
          <a:bodyPr>
            <a:noAutofit/>
          </a:bodyPr>
          <a:lstStyle/>
          <a:p>
            <a:pPr marL="0" indent="0">
              <a:buNone/>
            </a:pPr>
            <a:r>
              <a:rPr lang="en-US" sz="2000" i="0" dirty="0">
                <a:solidFill>
                  <a:srgbClr val="0D0D0D"/>
                </a:solidFill>
                <a:effectLst/>
                <a:latin typeface="Times New Roman" panose="02020603050405020304" pitchFamily="18" charset="0"/>
                <a:cs typeface="Times New Roman" panose="02020603050405020304" pitchFamily="18" charset="0"/>
              </a:rPr>
              <a:t>The spam mail detection system yields promising results, demonstrating its effectiveness in accurately classifying incoming emails as spam or legitimate with high precision and recall. </a:t>
            </a:r>
            <a:endParaRPr lang="en-US" sz="2000" i="0" dirty="0" smtClean="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2000" i="0" dirty="0" smtClean="0">
                <a:solidFill>
                  <a:srgbClr val="0D0D0D"/>
                </a:solidFill>
                <a:effectLst/>
                <a:latin typeface="Times New Roman" panose="02020603050405020304" pitchFamily="18" charset="0"/>
                <a:cs typeface="Times New Roman" panose="02020603050405020304" pitchFamily="18" charset="0"/>
              </a:rPr>
              <a:t>Leveraging </a:t>
            </a:r>
            <a:r>
              <a:rPr lang="en-US" sz="2000" i="0" dirty="0">
                <a:solidFill>
                  <a:srgbClr val="0D0D0D"/>
                </a:solidFill>
                <a:effectLst/>
                <a:latin typeface="Times New Roman" panose="02020603050405020304" pitchFamily="18" charset="0"/>
                <a:cs typeface="Times New Roman" panose="02020603050405020304" pitchFamily="18" charset="0"/>
              </a:rPr>
              <a:t>a combination of traditional machine learning algorithms like support vector machines (SVM) and advanced deep learning architectures such as Long Short-Term Memory (LSTM) networks, the system achieves impressive performance metrics, including high accuracy and low false positive rates.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CDCCA7-4F1D-0D07-4474-483A4184B05D}"/>
              </a:ext>
            </a:extLst>
          </p:cNvPr>
          <p:cNvSpPr txBox="1"/>
          <p:nvPr/>
        </p:nvSpPr>
        <p:spPr>
          <a:xfrm>
            <a:off x="1261872" y="4409692"/>
            <a:ext cx="8450164" cy="646331"/>
          </a:xfrm>
          <a:prstGeom prst="rect">
            <a:avLst/>
          </a:prstGeom>
          <a:noFill/>
        </p:spPr>
        <p:txBody>
          <a:bodyPr wrap="square" rtlCol="0">
            <a:spAutoFit/>
          </a:bodyPr>
          <a:lstStyle/>
          <a:p>
            <a:r>
              <a:rPr lang="en-IN" b="1" dirty="0"/>
              <a:t>SOUCE CODE LINK:</a:t>
            </a:r>
          </a:p>
          <a:p>
            <a:r>
              <a:rPr lang="en-IN" dirty="0"/>
              <a:t>https://github.com/Parmitha04/TNSDC-Generative-AI.git</a:t>
            </a:r>
          </a:p>
        </p:txBody>
      </p:sp>
    </p:spTree>
    <p:extLst>
      <p:ext uri="{BB962C8B-B14F-4D97-AF65-F5344CB8AC3E}">
        <p14:creationId xmlns:p14="http://schemas.microsoft.com/office/powerpoint/2010/main" val="79982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a:t>In conclusion, the spam mail detection system presents a robust solution for enhancing email security and user experience by accurately identifying and filtering out unsolicited and potentially harmful emails. </a:t>
            </a:r>
            <a:endParaRPr lang="en-IN" dirty="0" smtClean="0"/>
          </a:p>
          <a:p>
            <a:pPr marL="0" indent="0">
              <a:buNone/>
            </a:pPr>
            <a:r>
              <a:rPr lang="en-IN" dirty="0" smtClean="0"/>
              <a:t>Leveraging </a:t>
            </a:r>
            <a:r>
              <a:rPr lang="en-IN" dirty="0"/>
              <a:t>machine learning and deep learning techniques, the system offers scalability, customization, and continuous improvement capabilities. </a:t>
            </a:r>
            <a:endParaRPr lang="en-IN" dirty="0" smtClean="0"/>
          </a:p>
          <a:p>
            <a:pPr marL="0" indent="0">
              <a:buNone/>
            </a:pPr>
            <a:r>
              <a:rPr lang="en-IN" dirty="0" smtClean="0"/>
              <a:t>While </a:t>
            </a:r>
            <a:r>
              <a:rPr lang="en-IN" dirty="0"/>
              <a:t>it addresses the challenges of spam detection, such as false positives and model complexity, the system requires careful consideration of privacy concerns and resource utilization. </a:t>
            </a:r>
            <a:endParaRPr lang="en-IN" dirty="0" smtClean="0"/>
          </a:p>
          <a:p>
            <a:pPr marL="0" indent="0">
              <a:buNone/>
            </a:pPr>
            <a:r>
              <a:rPr lang="en-IN" dirty="0" smtClean="0"/>
              <a:t>Overall</a:t>
            </a:r>
            <a:r>
              <a:rPr lang="en-IN" dirty="0"/>
              <a:t>, the system stands to significantly improve email communication efficiency and mitigate security risks in digital communication environments.</a:t>
            </a:r>
          </a:p>
          <a:p>
            <a:endParaRPr lang="en-IN" dirty="0"/>
          </a:p>
        </p:txBody>
      </p:sp>
    </p:spTree>
    <p:extLst>
      <p:ext uri="{BB962C8B-B14F-4D97-AF65-F5344CB8AC3E}">
        <p14:creationId xmlns:p14="http://schemas.microsoft.com/office/powerpoint/2010/main" val="249639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B0FD-ED2D-34F1-D350-9B6A20E2329F}"/>
              </a:ext>
            </a:extLst>
          </p:cNvPr>
          <p:cNvSpPr>
            <a:spLocks noGrp="1"/>
          </p:cNvSpPr>
          <p:nvPr>
            <p:ph type="title"/>
          </p:nvPr>
        </p:nvSpPr>
        <p:spPr>
          <a:xfrm>
            <a:off x="1021240" y="2467276"/>
            <a:ext cx="9692640" cy="1325562"/>
          </a:xfrm>
        </p:spPr>
        <p:txBody>
          <a:bodyPr/>
          <a:lstStyle/>
          <a:p>
            <a:r>
              <a:rPr lang="en-IN" dirty="0"/>
              <a:t>THANK YOU</a:t>
            </a:r>
          </a:p>
        </p:txBody>
      </p:sp>
    </p:spTree>
    <p:extLst>
      <p:ext uri="{BB962C8B-B14F-4D97-AF65-F5344CB8AC3E}">
        <p14:creationId xmlns:p14="http://schemas.microsoft.com/office/powerpoint/2010/main" val="1659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9737-D7AE-2E5B-4F32-BBE0D9BD1EDC}"/>
              </a:ext>
            </a:extLst>
          </p:cNvPr>
          <p:cNvSpPr>
            <a:spLocks noGrp="1"/>
          </p:cNvSpPr>
          <p:nvPr>
            <p:ph type="title"/>
          </p:nvPr>
        </p:nvSpPr>
        <p:spPr>
          <a:xfrm>
            <a:off x="732483" y="2766219"/>
            <a:ext cx="9692640" cy="1325562"/>
          </a:xfrm>
        </p:spPr>
        <p:txBody>
          <a:bodyPr>
            <a:normAutofit fontScale="90000"/>
          </a:bodyPr>
          <a:lstStyle/>
          <a:p>
            <a:r>
              <a:rPr lang="en-IN" sz="4400" b="1" dirty="0">
                <a:solidFill>
                  <a:schemeClr val="tx1"/>
                </a:solidFill>
              </a:rPr>
              <a:t>SPAM MAIL </a:t>
            </a:r>
            <a:r>
              <a:rPr lang="en-IN" sz="4400" b="1" dirty="0" smtClean="0">
                <a:solidFill>
                  <a:schemeClr val="tx1"/>
                </a:solidFill>
              </a:rPr>
              <a:t>DETECTION USING LSTM</a:t>
            </a:r>
            <a:r>
              <a:rPr lang="en-IN" sz="4400" b="1" dirty="0">
                <a:solidFill>
                  <a:schemeClr val="tx1"/>
                </a:solidFill>
              </a:rPr>
              <a:t/>
            </a:r>
            <a:br>
              <a:rPr lang="en-IN" sz="4400" b="1" dirty="0">
                <a:solidFill>
                  <a:schemeClr val="tx1"/>
                </a:solidFill>
              </a:rPr>
            </a:br>
            <a:endParaRPr lang="en-IN" dirty="0"/>
          </a:p>
        </p:txBody>
      </p:sp>
    </p:spTree>
    <p:extLst>
      <p:ext uri="{BB962C8B-B14F-4D97-AF65-F5344CB8AC3E}">
        <p14:creationId xmlns:p14="http://schemas.microsoft.com/office/powerpoint/2010/main" val="150378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0A74-2B12-93A5-18A8-575DBE4E3036}"/>
              </a:ext>
            </a:extLst>
          </p:cNvPr>
          <p:cNvSpPr>
            <a:spLocks noGrp="1"/>
          </p:cNvSpPr>
          <p:nvPr>
            <p:ph type="title"/>
          </p:nvPr>
        </p:nvSpPr>
        <p:spPr>
          <a:xfrm>
            <a:off x="1261872" y="365760"/>
            <a:ext cx="9692640" cy="789272"/>
          </a:xfrm>
        </p:spPr>
        <p:txBody>
          <a:bodyPr>
            <a:normAutofit/>
          </a:bodyPr>
          <a:lstStyle/>
          <a:p>
            <a:r>
              <a:rPr lang="en-IN" sz="3000" b="1" dirty="0" smtClean="0">
                <a:latin typeface="Times New Roman" panose="02020603050405020304" pitchFamily="18" charset="0"/>
                <a:cs typeface="Times New Roman" panose="02020603050405020304" pitchFamily="18" charset="0"/>
              </a:rPr>
              <a:t>AGENDA</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D0B9BF-3BA2-FFF1-8BF6-7FE43F7F535A}"/>
              </a:ext>
            </a:extLst>
          </p:cNvPr>
          <p:cNvSpPr>
            <a:spLocks noGrp="1"/>
          </p:cNvSpPr>
          <p:nvPr>
            <p:ph idx="1"/>
          </p:nvPr>
        </p:nvSpPr>
        <p:spPr>
          <a:xfrm>
            <a:off x="1374167" y="1475873"/>
            <a:ext cx="8595360" cy="4812631"/>
          </a:xfrm>
        </p:spPr>
        <p:txBody>
          <a:bodyPr>
            <a:noAutofit/>
          </a:bodyPr>
          <a:lstStyle/>
          <a:p>
            <a:pPr>
              <a:lnSpc>
                <a:spcPct val="100000"/>
              </a:lnSpc>
              <a:spcBef>
                <a:spcPts val="0"/>
              </a:spcBef>
              <a:spcAft>
                <a:spcPts val="0"/>
              </a:spcAft>
            </a:pPr>
            <a:r>
              <a:rPr lang="en-IN" sz="2000" dirty="0" smtClean="0"/>
              <a:t>Problem Statement    </a:t>
            </a:r>
            <a:endParaRPr lang="en-US" sz="2000" dirty="0" smtClean="0"/>
          </a:p>
          <a:p>
            <a:pPr>
              <a:lnSpc>
                <a:spcPct val="100000"/>
              </a:lnSpc>
              <a:spcBef>
                <a:spcPts val="0"/>
              </a:spcBef>
              <a:spcAft>
                <a:spcPts val="0"/>
              </a:spcAft>
            </a:pPr>
            <a:r>
              <a:rPr lang="en-US" sz="2000" dirty="0" smtClean="0"/>
              <a:t>Project Overview  </a:t>
            </a:r>
          </a:p>
          <a:p>
            <a:pPr>
              <a:lnSpc>
                <a:spcPct val="100000"/>
              </a:lnSpc>
              <a:spcBef>
                <a:spcPts val="0"/>
              </a:spcBef>
              <a:spcAft>
                <a:spcPts val="0"/>
              </a:spcAft>
            </a:pPr>
            <a:r>
              <a:rPr lang="en-US" sz="2000" dirty="0" smtClean="0"/>
              <a:t>Who are the end users?</a:t>
            </a:r>
          </a:p>
          <a:p>
            <a:pPr>
              <a:lnSpc>
                <a:spcPct val="100000"/>
              </a:lnSpc>
              <a:spcBef>
                <a:spcPts val="0"/>
              </a:spcBef>
              <a:spcAft>
                <a:spcPts val="0"/>
              </a:spcAft>
            </a:pPr>
            <a:r>
              <a:rPr lang="en-US" sz="2000" dirty="0" smtClean="0"/>
              <a:t>Solution and its value proposition</a:t>
            </a:r>
          </a:p>
          <a:p>
            <a:pPr>
              <a:lnSpc>
                <a:spcPct val="100000"/>
              </a:lnSpc>
              <a:spcBef>
                <a:spcPts val="0"/>
              </a:spcBef>
              <a:spcAft>
                <a:spcPts val="0"/>
              </a:spcAft>
            </a:pPr>
            <a:r>
              <a:rPr lang="en-US" sz="2000" dirty="0" smtClean="0"/>
              <a:t>Wow in the solution</a:t>
            </a:r>
          </a:p>
          <a:p>
            <a:pPr>
              <a:lnSpc>
                <a:spcPct val="100000"/>
              </a:lnSpc>
              <a:spcBef>
                <a:spcPts val="0"/>
              </a:spcBef>
              <a:spcAft>
                <a:spcPts val="0"/>
              </a:spcAft>
            </a:pPr>
            <a:r>
              <a:rPr lang="en-US" sz="2000" dirty="0" smtClean="0"/>
              <a:t>Modelling</a:t>
            </a:r>
            <a:endParaRPr lang="en-US" sz="2000" dirty="0"/>
          </a:p>
          <a:p>
            <a:pPr>
              <a:lnSpc>
                <a:spcPct val="100000"/>
              </a:lnSpc>
              <a:spcBef>
                <a:spcPts val="0"/>
              </a:spcBef>
              <a:spcAft>
                <a:spcPts val="0"/>
              </a:spcAft>
            </a:pPr>
            <a:r>
              <a:rPr lang="en-US" sz="2000" dirty="0" smtClean="0"/>
              <a:t>Output</a:t>
            </a:r>
          </a:p>
          <a:p>
            <a:pPr>
              <a:lnSpc>
                <a:spcPct val="100000"/>
              </a:lnSpc>
              <a:spcBef>
                <a:spcPts val="0"/>
              </a:spcBef>
              <a:spcAft>
                <a:spcPts val="0"/>
              </a:spcAft>
            </a:pPr>
            <a:r>
              <a:rPr lang="en-US" sz="2000" dirty="0" smtClean="0"/>
              <a:t>Result</a:t>
            </a:r>
            <a:endParaRPr lang="en-US" sz="2000" dirty="0" smtClean="0"/>
          </a:p>
          <a:p>
            <a:pPr>
              <a:lnSpc>
                <a:spcPct val="100000"/>
              </a:lnSpc>
              <a:spcBef>
                <a:spcPts val="0"/>
              </a:spcBef>
              <a:spcAft>
                <a:spcPts val="0"/>
              </a:spcAft>
            </a:pPr>
            <a:r>
              <a:rPr lang="en-US" sz="2000" dirty="0"/>
              <a:t>C</a:t>
            </a:r>
            <a:r>
              <a:rPr lang="en-US" sz="2000" dirty="0" smtClean="0"/>
              <a:t>onclusion</a:t>
            </a:r>
            <a:endParaRPr lang="en-US" sz="2000" dirty="0"/>
          </a:p>
        </p:txBody>
      </p:sp>
    </p:spTree>
    <p:extLst>
      <p:ext uri="{BB962C8B-B14F-4D97-AF65-F5344CB8AC3E}">
        <p14:creationId xmlns:p14="http://schemas.microsoft.com/office/powerpoint/2010/main" val="22771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3CF6-EC99-8B20-F4E1-32518981D35E}"/>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FF91964-C653-395D-E3D5-1906BC5D6CF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problem statement for the spam mail detection project is to address the pervasive threat posed by unsolicited and potentially harmful emails, commonly known as spam.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Traditional </a:t>
            </a:r>
            <a:r>
              <a:rPr lang="en-US" sz="2000" dirty="0">
                <a:latin typeface="Times New Roman" panose="02020603050405020304" pitchFamily="18" charset="0"/>
                <a:cs typeface="Times New Roman" panose="02020603050405020304" pitchFamily="18" charset="0"/>
              </a:rPr>
              <a:t>spam filtering methods often struggle to keep pace with evolving spamming tactics, leading to high false positive or false negative rates and posing risks </a:t>
            </a:r>
            <a:r>
              <a:rPr lang="en-US" sz="2000" dirty="0" smtClean="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as phishing attacks, malware distribution, and fraud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Therefore, the project aims to develop a robust spam mail detection system using machine learning and deep learning techniques to accurately distinguish between spam and legitimate emails, thereby enhancing email security and user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1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8118-D322-12EE-4522-DFB72592832D}"/>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E02038E3-1B36-7B0A-A560-4DD5C9FBE205}"/>
              </a:ext>
            </a:extLst>
          </p:cNvPr>
          <p:cNvSpPr>
            <a:spLocks noGrp="1"/>
          </p:cNvSpPr>
          <p:nvPr>
            <p:ph idx="1"/>
          </p:nvPr>
        </p:nvSpPr>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project endeavors to develop a robust spam mail detection system leveraging machine learning and deep learning methodologies.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primary objective is to create a solution capable of accurately discerning between spam and legitimate emails, thereby enhancing email security and user experience.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today’s digital landscape, spam mail poses a pervasive threat, leading to inbox clutter, security vulnerabilities, and potential risks such as phishing attacks and malware distribution</a:t>
            </a:r>
            <a:r>
              <a:rPr lang="en-US" sz="2000" dirty="0" smtClean="0">
                <a:latin typeface="Times New Roman" panose="02020603050405020304" pitchFamily="18" charset="0"/>
                <a:cs typeface="Times New Roman" panose="02020603050405020304" pitchFamily="18" charset="0"/>
              </a:rPr>
              <a:t>.</a:t>
            </a:r>
          </a:p>
          <a:p>
            <a:pPr marL="0" indent="0">
              <a:buNone/>
            </a:pPr>
            <a:r>
              <a:rPr lang="en-IN" sz="2000" dirty="0">
                <a:solidFill>
                  <a:srgbClr val="0D0D0D"/>
                </a:solidFill>
                <a:latin typeface="Times New Roman" panose="02020603050405020304" pitchFamily="18" charset="0"/>
                <a:ea typeface="Times New Roman" panose="02020603050405020304" pitchFamily="18" charset="0"/>
              </a:rPr>
              <a:t>By leveraging a combination of deep learning techniques, feature engineering, and external data sources, the project can develop a comprehensive and robust spam detection system capable of accurately identifying and mitigating various forms of unwanted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44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E298-C08F-3A94-C5D4-9FF97FE2C85D}"/>
              </a:ext>
            </a:extLst>
          </p:cNvPr>
          <p:cNvSpPr>
            <a:spLocks noGrp="1"/>
          </p:cNvSpPr>
          <p:nvPr>
            <p:ph type="title"/>
          </p:nvPr>
        </p:nvSpPr>
        <p:spPr>
          <a:xfrm>
            <a:off x="1261872" y="365760"/>
            <a:ext cx="9692640" cy="933651"/>
          </a:xfrm>
        </p:spPr>
        <p:txBody>
          <a:bodyPr>
            <a:normAutofit/>
          </a:bodyPr>
          <a:lstStyle/>
          <a:p>
            <a:r>
              <a:rPr lang="en-IN" sz="3000" b="1" dirty="0">
                <a:latin typeface="Times New Roman" panose="02020603050405020304" pitchFamily="18" charset="0"/>
                <a:cs typeface="Times New Roman" panose="02020603050405020304" pitchFamily="18" charset="0"/>
              </a:rPr>
              <a:t>WHO ARE THE END USERS?</a:t>
            </a:r>
          </a:p>
        </p:txBody>
      </p:sp>
      <p:sp>
        <p:nvSpPr>
          <p:cNvPr id="3" name="Content Placeholder 2">
            <a:extLst>
              <a:ext uri="{FF2B5EF4-FFF2-40B4-BE49-F238E27FC236}">
                <a16:creationId xmlns:a16="http://schemas.microsoft.com/office/drawing/2014/main" id="{F5AA3058-8BF0-7AD0-1A7D-6EED38362F30}"/>
              </a:ext>
            </a:extLst>
          </p:cNvPr>
          <p:cNvSpPr>
            <a:spLocks noGrp="1"/>
          </p:cNvSpPr>
          <p:nvPr>
            <p:ph idx="1"/>
          </p:nvPr>
        </p:nvSpPr>
        <p:spPr>
          <a:xfrm>
            <a:off x="1261872" y="1299411"/>
            <a:ext cx="8595360" cy="4880727"/>
          </a:xfrm>
        </p:spPr>
        <p:txBody>
          <a:bodyPr>
            <a:noAutofit/>
          </a:bodyPr>
          <a:lstStyle/>
          <a:p>
            <a:r>
              <a:rPr lang="en-US" sz="2000" dirty="0">
                <a:latin typeface="Times New Roman" panose="02020603050405020304" pitchFamily="18" charset="0"/>
                <a:cs typeface="Times New Roman" panose="02020603050405020304" pitchFamily="18" charset="0"/>
              </a:rPr>
              <a:t>The end users of the spam mail detection system span across a diverse spectrum, including individual users relying on email for personal communication, businesses utilizing email for internal and external correspondence, educational institutions managing academic and administrative affairs, government organizations facilitating official communication and citizen engagement, nonprofit organizations conducting fundraising and outreach </a:t>
            </a:r>
            <a:r>
              <a:rPr lang="en-US" sz="2000" dirty="0" smtClean="0">
                <a:latin typeface="Times New Roman" panose="02020603050405020304" pitchFamily="18" charset="0"/>
                <a:cs typeface="Times New Roman" panose="02020603050405020304" pitchFamily="18" charset="0"/>
              </a:rPr>
              <a:t>activities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Service </a:t>
            </a:r>
            <a:r>
              <a:rPr lang="en-US" sz="2000" dirty="0">
                <a:latin typeface="Times New Roman" panose="02020603050405020304" pitchFamily="18" charset="0"/>
                <a:cs typeface="Times New Roman" panose="02020603050405020304" pitchFamily="18" charset="0"/>
              </a:rPr>
              <a:t>providers offering email hosting, management, and security solutions cater to the needs of end users across various industries, providing them with reliable and secure email infrastructure and support services. Overall, the diverse end user base of the spam mail detection system reflects the ubiquity and indispensability of email communication in modern society, underscoring the importance of effective spam detection solutions in safeguarding users' privacy, security, and productivity.</a:t>
            </a: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14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35D9-6CE9-BA2F-4AD8-4009FA2F22FE}"/>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SOLUTION AND ITS VALUE PROPOSITION</a:t>
            </a:r>
          </a:p>
        </p:txBody>
      </p:sp>
      <p:sp>
        <p:nvSpPr>
          <p:cNvPr id="3" name="Content Placeholder 2">
            <a:extLst>
              <a:ext uri="{FF2B5EF4-FFF2-40B4-BE49-F238E27FC236}">
                <a16:creationId xmlns:a16="http://schemas.microsoft.com/office/drawing/2014/main" id="{AAD0016A-79D2-FEAE-D921-E037C6EFB9E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spam mail detection system offers a robust solution to the pervasive problem of unsolicited and potentially harmful emails, providing users with enhanced email security and peace of mind.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leveraging advanced machine learning and deep learning techniques, the system accurately classifies incoming emails as spam or legitimate, mitigating the risk of </a:t>
            </a:r>
            <a:r>
              <a:rPr lang="en-US" sz="2000" dirty="0" smtClean="0">
                <a:latin typeface="Times New Roman" panose="02020603050405020304" pitchFamily="18" charset="0"/>
                <a:cs typeface="Times New Roman" panose="02020603050405020304" pitchFamily="18" charset="0"/>
              </a:rPr>
              <a:t>security </a:t>
            </a:r>
            <a:r>
              <a:rPr lang="en-US" sz="2000" dirty="0">
                <a:latin typeface="Times New Roman" panose="02020603050405020304" pitchFamily="18" charset="0"/>
                <a:cs typeface="Times New Roman" panose="02020603050405020304" pitchFamily="18" charset="0"/>
              </a:rPr>
              <a:t>breaches, phishing attacks, and information theft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data preparation process involves several key steps to ensure the effectiveness of the spam mail detection system. This includes collecting and assembling a diverse dataset of labeled email messages, comprising both spam and legitimate emails. The data is then preprocessed to extract relevant features, such as email headers, content, and sender information, and transform them into a suitable format for machine learning and deep learning algorithms.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2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B77-0F97-334B-A48F-72CE742323D4}"/>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WOW IN THE SOLUTION</a:t>
            </a:r>
          </a:p>
        </p:txBody>
      </p:sp>
      <p:sp>
        <p:nvSpPr>
          <p:cNvPr id="3" name="Content Placeholder 2">
            <a:extLst>
              <a:ext uri="{FF2B5EF4-FFF2-40B4-BE49-F238E27FC236}">
                <a16:creationId xmlns:a16="http://schemas.microsoft.com/office/drawing/2014/main" id="{33AE2511-E5A4-E6DC-FD98-02E979921BD3}"/>
              </a:ext>
            </a:extLst>
          </p:cNvPr>
          <p:cNvSpPr>
            <a:spLocks noGrp="1"/>
          </p:cNvSpPr>
          <p:nvPr>
            <p:ph idx="1"/>
          </p:nvPr>
        </p:nvSpPr>
        <p:spPr/>
        <p:txBody>
          <a:bodyPr>
            <a:noAutofit/>
          </a:bodyPr>
          <a:lstStyle/>
          <a:p>
            <a:r>
              <a:rPr lang="en-US" sz="2000" i="0" dirty="0">
                <a:solidFill>
                  <a:srgbClr val="0D0D0D"/>
                </a:solidFill>
                <a:effectLst/>
                <a:latin typeface="Times New Roman" panose="02020603050405020304" pitchFamily="18" charset="0"/>
                <a:cs typeface="Times New Roman" panose="02020603050405020304" pitchFamily="18" charset="0"/>
              </a:rPr>
              <a:t>The spam mail detection system represents a cutting-edge solution to the pervasive issue of unwanted and potentially harmful emails, providing users with a robust defense against security threats and disruptions to their digital communication</a:t>
            </a:r>
            <a:r>
              <a:rPr lang="en-US" sz="2000" i="0" dirty="0" smtClean="0">
                <a:solidFill>
                  <a:srgbClr val="0D0D0D"/>
                </a:solidFill>
                <a:effectLst/>
                <a:latin typeface="Times New Roman" panose="02020603050405020304" pitchFamily="18" charset="0"/>
                <a:cs typeface="Times New Roman" panose="02020603050405020304" pitchFamily="18" charset="0"/>
              </a:rPr>
              <a:t>.</a:t>
            </a:r>
          </a:p>
          <a:p>
            <a:r>
              <a:rPr lang="en-US" sz="2000" i="0" dirty="0" smtClean="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By harnessing the power of advanced machine learning and deep learning techniques, the system accurately identifies and filters out spam emails, safeguarding users' inboxes and ensuring a safer and more efficient email </a:t>
            </a:r>
            <a:r>
              <a:rPr lang="en-US" sz="2000" i="0" dirty="0" smtClean="0">
                <a:solidFill>
                  <a:srgbClr val="0D0D0D"/>
                </a:solidFill>
                <a:effectLst/>
                <a:latin typeface="Times New Roman" panose="02020603050405020304" pitchFamily="18" charset="0"/>
                <a:cs typeface="Times New Roman" panose="02020603050405020304" pitchFamily="18" charset="0"/>
              </a:rPr>
              <a:t>experience.</a:t>
            </a:r>
          </a:p>
          <a:p>
            <a:r>
              <a:rPr lang="en-US" sz="2000" dirty="0">
                <a:latin typeface="Times New Roman" panose="02020603050405020304" pitchFamily="18" charset="0"/>
                <a:cs typeface="Times New Roman" panose="02020603050405020304" pitchFamily="18" charset="0"/>
              </a:rPr>
              <a:t>Optimizing feature selection, and refining ensemble methods to improve the overall performance and efficiency of the spam detection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74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2BD-577F-9EE0-B08A-07C7E6ADB1BE}"/>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F1F8F8D3-62C0-D4CF-C3AF-4E2BB825C8C6}"/>
              </a:ext>
            </a:extLst>
          </p:cNvPr>
          <p:cNvSpPr>
            <a:spLocks noGrp="1"/>
          </p:cNvSpPr>
          <p:nvPr>
            <p:ph idx="1"/>
          </p:nvPr>
        </p:nvSpPr>
        <p:spPr/>
        <p:txBody>
          <a:bodyPr>
            <a:noAutofit/>
          </a:bodyPr>
          <a:lstStyle/>
          <a:p>
            <a:r>
              <a:rPr lang="en-US" sz="2000" i="0" dirty="0">
                <a:solidFill>
                  <a:srgbClr val="0D0D0D"/>
                </a:solidFill>
                <a:effectLst/>
                <a:latin typeface="Times New Roman" panose="02020603050405020304" pitchFamily="18" charset="0"/>
                <a:cs typeface="Times New Roman" panose="02020603050405020304" pitchFamily="18" charset="0"/>
              </a:rPr>
              <a:t>The modelling process for the spam mail detection system involves building and training a deep learning model, specifically an LSTM-based architecture, using TensorFlow and </a:t>
            </a:r>
            <a:r>
              <a:rPr lang="en-US" sz="2000" i="0" dirty="0" err="1">
                <a:solidFill>
                  <a:srgbClr val="0D0D0D"/>
                </a:solidFill>
                <a:effectLst/>
                <a:latin typeface="Times New Roman" panose="02020603050405020304" pitchFamily="18" charset="0"/>
                <a:cs typeface="Times New Roman" panose="02020603050405020304" pitchFamily="18" charset="0"/>
              </a:rPr>
              <a:t>Keras</a:t>
            </a:r>
            <a:r>
              <a:rPr lang="en-US" sz="2000" i="0" dirty="0">
                <a:solidFill>
                  <a:srgbClr val="0D0D0D"/>
                </a:solidFill>
                <a:effectLst/>
                <a:latin typeface="Times New Roman" panose="02020603050405020304" pitchFamily="18" charset="0"/>
                <a:cs typeface="Times New Roman" panose="02020603050405020304" pitchFamily="18" charset="0"/>
              </a:rPr>
              <a:t>. </a:t>
            </a:r>
            <a:endParaRPr lang="en-US" sz="2000" i="0" dirty="0" smtClean="0">
              <a:solidFill>
                <a:srgbClr val="0D0D0D"/>
              </a:solidFill>
              <a:effectLst/>
              <a:latin typeface="Times New Roman" panose="02020603050405020304" pitchFamily="18" charset="0"/>
              <a:cs typeface="Times New Roman" panose="02020603050405020304" pitchFamily="18" charset="0"/>
            </a:endParaRPr>
          </a:p>
          <a:p>
            <a:r>
              <a:rPr lang="en-US" sz="2000" i="0" dirty="0" smtClean="0">
                <a:solidFill>
                  <a:srgbClr val="0D0D0D"/>
                </a:solidFill>
                <a:effectLst/>
                <a:latin typeface="Times New Roman" panose="02020603050405020304" pitchFamily="18" charset="0"/>
                <a:cs typeface="Times New Roman" panose="02020603050405020304" pitchFamily="18" charset="0"/>
              </a:rPr>
              <a:t>It </a:t>
            </a:r>
            <a:r>
              <a:rPr lang="en-US" sz="2000" i="0" dirty="0">
                <a:solidFill>
                  <a:srgbClr val="0D0D0D"/>
                </a:solidFill>
                <a:effectLst/>
                <a:latin typeface="Times New Roman" panose="02020603050405020304" pitchFamily="18" charset="0"/>
                <a:cs typeface="Times New Roman" panose="02020603050405020304" pitchFamily="18" charset="0"/>
              </a:rPr>
              <a:t>includes steps such as preprocessing the email data, defining the model architecture with embedding layers and LSTM units, compiling the model with appropriate loss and optimization functions, and training the model on the preprocessed dataset to learn patterns indicative of spam and legitimate emails</a:t>
            </a:r>
            <a:r>
              <a:rPr lang="en-US" sz="2000" i="0" dirty="0" smtClean="0">
                <a:solidFill>
                  <a:srgbClr val="0D0D0D"/>
                </a:solidFill>
                <a:effectLst/>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architecture comprises essential components such as an embedding layer, which maps the input data </a:t>
            </a:r>
            <a:r>
              <a:rPr lang="en-US" sz="2000" dirty="0" smtClean="0">
                <a:latin typeface="Times New Roman" panose="02020603050405020304" pitchFamily="18" charset="0"/>
                <a:cs typeface="Times New Roman" panose="02020603050405020304" pitchFamily="18" charset="0"/>
              </a:rPr>
              <a:t>into </a:t>
            </a:r>
            <a:r>
              <a:rPr lang="en-US" sz="2000" dirty="0">
                <a:latin typeface="Times New Roman" panose="02020603050405020304" pitchFamily="18" charset="0"/>
                <a:cs typeface="Times New Roman" panose="02020603050405020304" pitchFamily="18" charset="0"/>
              </a:rPr>
              <a:t>a dense vector space, a SpatialDropout1D layer for regularization to prevent overfitting, an LSTM layer for sequential data processing, and a dense output layer with a sigmoid activation function for binary classification of spam versus legitimate emails.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1220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53</TotalTime>
  <Words>982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Times New Roman</vt:lpstr>
      <vt:lpstr>Wingdings 2</vt:lpstr>
      <vt:lpstr>View</vt:lpstr>
      <vt:lpstr>TNSDC-GENERATIVE AI FOR ENGINEERING</vt:lpstr>
      <vt:lpstr>SPAM MAIL DETECTION USING LSTM </vt:lpstr>
      <vt:lpstr>AGENDA</vt:lpstr>
      <vt:lpstr>PROBLEM STATEMENT</vt:lpstr>
      <vt:lpstr>PROJECT OVERVIEW</vt:lpstr>
      <vt:lpstr>WHO ARE THE END USERS?</vt:lpstr>
      <vt:lpstr>SOLUTION AND ITS VALUE PROPOSITION</vt:lpstr>
      <vt:lpstr>WOW IN THE SOLUTION</vt:lpstr>
      <vt:lpstr>MODELLING</vt:lpstr>
      <vt:lpstr>OUTPUT:</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PARMITHA S</dc:title>
  <dc:creator>Sripreethi sivagnanam</dc:creator>
  <cp:lastModifiedBy>msec</cp:lastModifiedBy>
  <cp:revision>4</cp:revision>
  <dcterms:created xsi:type="dcterms:W3CDTF">2024-04-02T14:12:56Z</dcterms:created>
  <dcterms:modified xsi:type="dcterms:W3CDTF">2024-04-22T10:24:39Z</dcterms:modified>
</cp:coreProperties>
</file>