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48" d="100"/>
          <a:sy n="48" d="100"/>
        </p:scale>
        <p:origin x="67"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4/2/2024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4/2/2024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2292-990F-AA76-5931-963220F01BCF}"/>
              </a:ext>
            </a:extLst>
          </p:cNvPr>
          <p:cNvSpPr>
            <a:spLocks noGrp="1"/>
          </p:cNvSpPr>
          <p:nvPr>
            <p:ph type="ctrTitle"/>
          </p:nvPr>
        </p:nvSpPr>
        <p:spPr/>
        <p:txBody>
          <a:bodyPr/>
          <a:lstStyle/>
          <a:p>
            <a:r>
              <a:rPr lang="en-IN" b="1" dirty="0"/>
              <a:t>PARMITHA S</a:t>
            </a:r>
          </a:p>
        </p:txBody>
      </p:sp>
      <p:sp>
        <p:nvSpPr>
          <p:cNvPr id="3" name="Subtitle 2">
            <a:extLst>
              <a:ext uri="{FF2B5EF4-FFF2-40B4-BE49-F238E27FC236}">
                <a16:creationId xmlns:a16="http://schemas.microsoft.com/office/drawing/2014/main" id="{84A485A5-7388-C572-9EAD-23FFF3801869}"/>
              </a:ext>
            </a:extLst>
          </p:cNvPr>
          <p:cNvSpPr>
            <a:spLocks noGrp="1"/>
          </p:cNvSpPr>
          <p:nvPr>
            <p:ph type="subTitle" idx="1"/>
          </p:nvPr>
        </p:nvSpPr>
        <p:spPr/>
        <p:txBody>
          <a:bodyPr>
            <a:normAutofit/>
          </a:bodyPr>
          <a:lstStyle/>
          <a:p>
            <a:r>
              <a:rPr lang="en-IN" sz="4400" b="1" dirty="0">
                <a:solidFill>
                  <a:schemeClr val="tx1"/>
                </a:solidFill>
              </a:rPr>
              <a:t>SPAM MAIL DETECTION</a:t>
            </a:r>
          </a:p>
        </p:txBody>
      </p:sp>
    </p:spTree>
    <p:extLst>
      <p:ext uri="{BB962C8B-B14F-4D97-AF65-F5344CB8AC3E}">
        <p14:creationId xmlns:p14="http://schemas.microsoft.com/office/powerpoint/2010/main" val="366961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FD62-B56E-F185-7A4E-2C7721DBE7BB}"/>
              </a:ext>
            </a:extLst>
          </p:cNvPr>
          <p:cNvSpPr>
            <a:spLocks noGrp="1"/>
          </p:cNvSpPr>
          <p:nvPr>
            <p:ph type="title"/>
          </p:nvPr>
        </p:nvSpPr>
        <p:spPr>
          <a:xfrm>
            <a:off x="1261872" y="365760"/>
            <a:ext cx="9692640" cy="628851"/>
          </a:xfrm>
        </p:spPr>
        <p:txBody>
          <a:bodyPr>
            <a:normAutofit fontScale="90000"/>
          </a:bodyPr>
          <a:lstStyle/>
          <a:p>
            <a:r>
              <a:rPr lang="en-IN" dirty="0"/>
              <a:t>RESULT</a:t>
            </a:r>
          </a:p>
        </p:txBody>
      </p:sp>
      <p:sp>
        <p:nvSpPr>
          <p:cNvPr id="3" name="Content Placeholder 2">
            <a:extLst>
              <a:ext uri="{FF2B5EF4-FFF2-40B4-BE49-F238E27FC236}">
                <a16:creationId xmlns:a16="http://schemas.microsoft.com/office/drawing/2014/main" id="{6029FD28-F7D7-90CA-E000-34F38C204EAD}"/>
              </a:ext>
            </a:extLst>
          </p:cNvPr>
          <p:cNvSpPr>
            <a:spLocks noGrp="1"/>
          </p:cNvSpPr>
          <p:nvPr>
            <p:ph idx="1"/>
          </p:nvPr>
        </p:nvSpPr>
        <p:spPr>
          <a:xfrm>
            <a:off x="1261872" y="1199949"/>
            <a:ext cx="8595360" cy="4334577"/>
          </a:xfrm>
        </p:spPr>
        <p:txBody>
          <a:bodyPr>
            <a:noAutofit/>
          </a:bodyPr>
          <a:lstStyle/>
          <a:p>
            <a:pPr marL="0" indent="0">
              <a:buNone/>
            </a:pPr>
            <a:r>
              <a:rPr lang="en-US" sz="3000" b="0" i="0" dirty="0">
                <a:solidFill>
                  <a:srgbClr val="0D0D0D"/>
                </a:solidFill>
                <a:effectLst/>
                <a:latin typeface="Times New Roman" panose="02020603050405020304" pitchFamily="18" charset="0"/>
                <a:cs typeface="Times New Roman" panose="02020603050405020304" pitchFamily="18" charset="0"/>
              </a:rPr>
              <a:t>The spam mail detection system yields promising results, demonstrating its effectiveness in accurately classifying incoming emails as spam or legitimate with high precision and recall. Leveraging a combination of traditional machine learning algorithms like support vector machines (SVM) and advanced deep learning architectures such as Long Short-Term Memory (LSTM) networks, the system achieves impressive performance metrics, including high accuracy and low false positive rates.</a:t>
            </a:r>
            <a:endParaRPr lang="en-IN"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8CDCCA7-4F1D-0D07-4474-483A4184B05D}"/>
              </a:ext>
            </a:extLst>
          </p:cNvPr>
          <p:cNvSpPr txBox="1"/>
          <p:nvPr/>
        </p:nvSpPr>
        <p:spPr>
          <a:xfrm>
            <a:off x="1261872" y="5739864"/>
            <a:ext cx="8186928" cy="646331"/>
          </a:xfrm>
          <a:prstGeom prst="rect">
            <a:avLst/>
          </a:prstGeom>
          <a:noFill/>
        </p:spPr>
        <p:txBody>
          <a:bodyPr wrap="square" rtlCol="0">
            <a:spAutoFit/>
          </a:bodyPr>
          <a:lstStyle/>
          <a:p>
            <a:r>
              <a:rPr lang="en-IN" dirty="0"/>
              <a:t>SOUCE CODE LINK:</a:t>
            </a:r>
          </a:p>
          <a:p>
            <a:r>
              <a:rPr lang="en-IN" dirty="0"/>
              <a:t>https://github.com/Parmitha04/TNSDC-Generative-AI.git</a:t>
            </a:r>
          </a:p>
        </p:txBody>
      </p:sp>
    </p:spTree>
    <p:extLst>
      <p:ext uri="{BB962C8B-B14F-4D97-AF65-F5344CB8AC3E}">
        <p14:creationId xmlns:p14="http://schemas.microsoft.com/office/powerpoint/2010/main" val="79982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B0FD-ED2D-34F1-D350-9B6A20E2329F}"/>
              </a:ext>
            </a:extLst>
          </p:cNvPr>
          <p:cNvSpPr>
            <a:spLocks noGrp="1"/>
          </p:cNvSpPr>
          <p:nvPr>
            <p:ph type="title"/>
          </p:nvPr>
        </p:nvSpPr>
        <p:spPr>
          <a:xfrm>
            <a:off x="1021240" y="2467276"/>
            <a:ext cx="9692640" cy="1325562"/>
          </a:xfrm>
        </p:spPr>
        <p:txBody>
          <a:bodyPr/>
          <a:lstStyle/>
          <a:p>
            <a:r>
              <a:rPr lang="en-IN" dirty="0"/>
              <a:t>THANK YOU</a:t>
            </a:r>
          </a:p>
        </p:txBody>
      </p:sp>
    </p:spTree>
    <p:extLst>
      <p:ext uri="{BB962C8B-B14F-4D97-AF65-F5344CB8AC3E}">
        <p14:creationId xmlns:p14="http://schemas.microsoft.com/office/powerpoint/2010/main" val="16593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9737-D7AE-2E5B-4F32-BBE0D9BD1EDC}"/>
              </a:ext>
            </a:extLst>
          </p:cNvPr>
          <p:cNvSpPr>
            <a:spLocks noGrp="1"/>
          </p:cNvSpPr>
          <p:nvPr>
            <p:ph type="title"/>
          </p:nvPr>
        </p:nvSpPr>
        <p:spPr>
          <a:xfrm>
            <a:off x="732483" y="2766219"/>
            <a:ext cx="9692640" cy="1325562"/>
          </a:xfrm>
        </p:spPr>
        <p:txBody>
          <a:bodyPr/>
          <a:lstStyle/>
          <a:p>
            <a:r>
              <a:rPr lang="en-IN" sz="4400" b="1" dirty="0">
                <a:solidFill>
                  <a:schemeClr val="tx1"/>
                </a:solidFill>
              </a:rPr>
              <a:t>SPAM MAIL DETECTION</a:t>
            </a:r>
            <a:br>
              <a:rPr lang="en-IN" sz="4400" b="1" dirty="0">
                <a:solidFill>
                  <a:schemeClr val="tx1"/>
                </a:solidFill>
              </a:rPr>
            </a:br>
            <a:endParaRPr lang="en-IN" dirty="0"/>
          </a:p>
        </p:txBody>
      </p:sp>
    </p:spTree>
    <p:extLst>
      <p:ext uri="{BB962C8B-B14F-4D97-AF65-F5344CB8AC3E}">
        <p14:creationId xmlns:p14="http://schemas.microsoft.com/office/powerpoint/2010/main" val="1503784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0A74-2B12-93A5-18A8-575DBE4E3036}"/>
              </a:ext>
            </a:extLst>
          </p:cNvPr>
          <p:cNvSpPr>
            <a:spLocks noGrp="1"/>
          </p:cNvSpPr>
          <p:nvPr>
            <p:ph type="title"/>
          </p:nvPr>
        </p:nvSpPr>
        <p:spPr>
          <a:xfrm>
            <a:off x="1261872" y="365760"/>
            <a:ext cx="9692640" cy="789272"/>
          </a:xfrm>
        </p:spPr>
        <p:txBody>
          <a:bodyPr/>
          <a:lstStyle/>
          <a:p>
            <a:r>
              <a:rPr lang="en-IN" dirty="0"/>
              <a:t>AGENDA</a:t>
            </a:r>
          </a:p>
        </p:txBody>
      </p:sp>
      <p:sp>
        <p:nvSpPr>
          <p:cNvPr id="3" name="Content Placeholder 2">
            <a:extLst>
              <a:ext uri="{FF2B5EF4-FFF2-40B4-BE49-F238E27FC236}">
                <a16:creationId xmlns:a16="http://schemas.microsoft.com/office/drawing/2014/main" id="{FCD0B9BF-3BA2-FFF1-8BF6-7FE43F7F535A}"/>
              </a:ext>
            </a:extLst>
          </p:cNvPr>
          <p:cNvSpPr>
            <a:spLocks noGrp="1"/>
          </p:cNvSpPr>
          <p:nvPr>
            <p:ph idx="1"/>
          </p:nvPr>
        </p:nvSpPr>
        <p:spPr>
          <a:xfrm>
            <a:off x="1374167" y="1475873"/>
            <a:ext cx="8595360" cy="4812631"/>
          </a:xfrm>
        </p:spPr>
        <p:txBody>
          <a:bodyPr>
            <a:noAutofit/>
          </a:bodyPr>
          <a:lstStyle/>
          <a:p>
            <a:pPr>
              <a:lnSpc>
                <a:spcPct val="100000"/>
              </a:lnSpc>
              <a:spcBef>
                <a:spcPts val="0"/>
              </a:spcBef>
              <a:spcAft>
                <a:spcPts val="0"/>
              </a:spcAft>
            </a:pPr>
            <a:r>
              <a:rPr lang="en-US" sz="2400" dirty="0"/>
              <a:t>Dataset Overview</a:t>
            </a:r>
          </a:p>
          <a:p>
            <a:pPr>
              <a:lnSpc>
                <a:spcPct val="100000"/>
              </a:lnSpc>
              <a:spcBef>
                <a:spcPts val="0"/>
              </a:spcBef>
              <a:spcAft>
                <a:spcPts val="0"/>
              </a:spcAft>
            </a:pPr>
            <a:endParaRPr lang="en-US" sz="2400" dirty="0"/>
          </a:p>
          <a:p>
            <a:pPr>
              <a:lnSpc>
                <a:spcPct val="100000"/>
              </a:lnSpc>
              <a:spcBef>
                <a:spcPts val="0"/>
              </a:spcBef>
              <a:spcAft>
                <a:spcPts val="0"/>
              </a:spcAft>
            </a:pPr>
            <a:r>
              <a:rPr lang="en-US" sz="2400" dirty="0"/>
              <a:t>Data Preprocessing</a:t>
            </a:r>
          </a:p>
          <a:p>
            <a:pPr>
              <a:lnSpc>
                <a:spcPct val="100000"/>
              </a:lnSpc>
              <a:spcBef>
                <a:spcPts val="0"/>
              </a:spcBef>
              <a:spcAft>
                <a:spcPts val="0"/>
              </a:spcAft>
            </a:pPr>
            <a:endParaRPr lang="en-US" sz="2400" dirty="0"/>
          </a:p>
          <a:p>
            <a:pPr>
              <a:lnSpc>
                <a:spcPct val="100000"/>
              </a:lnSpc>
              <a:spcBef>
                <a:spcPts val="0"/>
              </a:spcBef>
              <a:spcAft>
                <a:spcPts val="0"/>
              </a:spcAft>
            </a:pPr>
            <a:r>
              <a:rPr lang="en-US" sz="2400" dirty="0"/>
              <a:t>Model Development</a:t>
            </a:r>
          </a:p>
          <a:p>
            <a:pPr>
              <a:lnSpc>
                <a:spcPct val="100000"/>
              </a:lnSpc>
              <a:spcBef>
                <a:spcPts val="0"/>
              </a:spcBef>
              <a:spcAft>
                <a:spcPts val="0"/>
              </a:spcAft>
            </a:pPr>
            <a:endParaRPr lang="en-US" sz="2400" dirty="0"/>
          </a:p>
          <a:p>
            <a:pPr>
              <a:lnSpc>
                <a:spcPct val="100000"/>
              </a:lnSpc>
              <a:spcBef>
                <a:spcPts val="0"/>
              </a:spcBef>
              <a:spcAft>
                <a:spcPts val="0"/>
              </a:spcAft>
            </a:pPr>
            <a:r>
              <a:rPr lang="en-US" sz="2400" dirty="0"/>
              <a:t>Model Training</a:t>
            </a:r>
          </a:p>
          <a:p>
            <a:pPr>
              <a:lnSpc>
                <a:spcPct val="100000"/>
              </a:lnSpc>
              <a:spcBef>
                <a:spcPts val="0"/>
              </a:spcBef>
              <a:spcAft>
                <a:spcPts val="0"/>
              </a:spcAft>
            </a:pPr>
            <a:endParaRPr lang="en-US" sz="2400" dirty="0"/>
          </a:p>
          <a:p>
            <a:pPr>
              <a:lnSpc>
                <a:spcPct val="100000"/>
              </a:lnSpc>
              <a:spcBef>
                <a:spcPts val="0"/>
              </a:spcBef>
              <a:spcAft>
                <a:spcPts val="0"/>
              </a:spcAft>
            </a:pPr>
            <a:r>
              <a:rPr lang="en-US" sz="2400" dirty="0"/>
              <a:t>Model Evaluation</a:t>
            </a:r>
          </a:p>
          <a:p>
            <a:pPr>
              <a:lnSpc>
                <a:spcPct val="100000"/>
              </a:lnSpc>
              <a:spcBef>
                <a:spcPts val="0"/>
              </a:spcBef>
              <a:spcAft>
                <a:spcPts val="0"/>
              </a:spcAft>
            </a:pPr>
            <a:endParaRPr lang="en-US" sz="2400" dirty="0"/>
          </a:p>
          <a:p>
            <a:pPr>
              <a:lnSpc>
                <a:spcPct val="100000"/>
              </a:lnSpc>
              <a:spcBef>
                <a:spcPts val="0"/>
              </a:spcBef>
              <a:spcAft>
                <a:spcPts val="0"/>
              </a:spcAft>
            </a:pPr>
            <a:r>
              <a:rPr lang="en-US" sz="2400" dirty="0"/>
              <a:t>Results and Discussion</a:t>
            </a:r>
          </a:p>
          <a:p>
            <a:pPr>
              <a:lnSpc>
                <a:spcPct val="100000"/>
              </a:lnSpc>
              <a:spcBef>
                <a:spcPts val="0"/>
              </a:spcBef>
              <a:spcAft>
                <a:spcPts val="0"/>
              </a:spcAft>
            </a:pPr>
            <a:endParaRPr lang="en-US" sz="2400" dirty="0"/>
          </a:p>
          <a:p>
            <a:pPr>
              <a:lnSpc>
                <a:spcPct val="100000"/>
              </a:lnSpc>
              <a:spcBef>
                <a:spcPts val="0"/>
              </a:spcBef>
              <a:spcAft>
                <a:spcPts val="0"/>
              </a:spcAft>
            </a:pPr>
            <a:r>
              <a:rPr lang="en-US" sz="2400" dirty="0"/>
              <a:t>Future Directions</a:t>
            </a:r>
            <a:endParaRPr lang="en-IN" sz="2400" dirty="0"/>
          </a:p>
        </p:txBody>
      </p:sp>
    </p:spTree>
    <p:extLst>
      <p:ext uri="{BB962C8B-B14F-4D97-AF65-F5344CB8AC3E}">
        <p14:creationId xmlns:p14="http://schemas.microsoft.com/office/powerpoint/2010/main" val="227718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3CF6-EC99-8B20-F4E1-32518981D35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8FF91964-C653-395D-E3D5-1906BC5D6CF3}"/>
              </a:ext>
            </a:extLst>
          </p:cNvPr>
          <p:cNvSpPr>
            <a:spLocks noGrp="1"/>
          </p:cNvSpPr>
          <p:nvPr>
            <p:ph idx="1"/>
          </p:nvPr>
        </p:nvSpPr>
        <p:spPr/>
        <p:txBody>
          <a:bodyPr>
            <a:normAutofit/>
          </a:bodyPr>
          <a:lstStyle/>
          <a:p>
            <a:pPr marL="0" indent="0">
              <a:buNone/>
            </a:pPr>
            <a:r>
              <a:rPr lang="en-US" sz="3000" dirty="0">
                <a:latin typeface="Times New Roman" panose="02020603050405020304" pitchFamily="18" charset="0"/>
                <a:cs typeface="Times New Roman" panose="02020603050405020304" pitchFamily="18" charset="0"/>
              </a:rPr>
              <a:t>The problem statement for the spam mail detection project is to address the pervasive threat posed by unsolicited and potentially harmful emails, commonly known as spam. Traditional spam filtering methods often struggle to keep pace with evolving spamming tactics, leading to high false positive or false negative rates and posing risks such as phishing attacks, malware distribution, and fraud.</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10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F8118-D322-12EE-4522-DFB72592832D}"/>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E02038E3-1B36-7B0A-A560-4DD5C9FBE205}"/>
              </a:ext>
            </a:extLst>
          </p:cNvPr>
          <p:cNvSpPr>
            <a:spLocks noGrp="1"/>
          </p:cNvSpPr>
          <p:nvPr>
            <p:ph idx="1"/>
          </p:nvPr>
        </p:nvSpPr>
        <p:spPr/>
        <p:txBody>
          <a:bodyPr>
            <a:noAutofit/>
          </a:bodyPr>
          <a:lstStyle/>
          <a:p>
            <a:pPr marL="0" indent="0">
              <a:buNone/>
            </a:pPr>
            <a:r>
              <a:rPr lang="en-US" sz="3000" dirty="0">
                <a:latin typeface="Times New Roman" panose="02020603050405020304" pitchFamily="18" charset="0"/>
                <a:cs typeface="Times New Roman" panose="02020603050405020304" pitchFamily="18" charset="0"/>
              </a:rPr>
              <a:t>The project endeavors to develop a robust spam mail detection system leveraging machine learning and deep learning methodologies. The primary objective is to create a solution capable of accurately discerning between spam and legitimate emails, thereby enhancing email security and user experience. In today’s digital landscape, spam mail poses a pervasive threat, leading to inbox clutter, security vulnerabilities, and potential risks such as phishing attacks and malware distribution.</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44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E298-C08F-3A94-C5D4-9FF97FE2C85D}"/>
              </a:ext>
            </a:extLst>
          </p:cNvPr>
          <p:cNvSpPr>
            <a:spLocks noGrp="1"/>
          </p:cNvSpPr>
          <p:nvPr>
            <p:ph type="title"/>
          </p:nvPr>
        </p:nvSpPr>
        <p:spPr>
          <a:xfrm>
            <a:off x="1261872" y="365760"/>
            <a:ext cx="9692640" cy="933651"/>
          </a:xfrm>
        </p:spPr>
        <p:txBody>
          <a:bodyPr/>
          <a:lstStyle/>
          <a:p>
            <a:r>
              <a:rPr lang="en-IN" dirty="0"/>
              <a:t>WHO ARE THE END USERS?</a:t>
            </a:r>
          </a:p>
        </p:txBody>
      </p:sp>
      <p:sp>
        <p:nvSpPr>
          <p:cNvPr id="3" name="Content Placeholder 2">
            <a:extLst>
              <a:ext uri="{FF2B5EF4-FFF2-40B4-BE49-F238E27FC236}">
                <a16:creationId xmlns:a16="http://schemas.microsoft.com/office/drawing/2014/main" id="{F5AA3058-8BF0-7AD0-1A7D-6EED38362F30}"/>
              </a:ext>
            </a:extLst>
          </p:cNvPr>
          <p:cNvSpPr>
            <a:spLocks noGrp="1"/>
          </p:cNvSpPr>
          <p:nvPr>
            <p:ph idx="1"/>
          </p:nvPr>
        </p:nvSpPr>
        <p:spPr>
          <a:xfrm>
            <a:off x="1261872" y="1299411"/>
            <a:ext cx="8595360" cy="4880727"/>
          </a:xfrm>
        </p:spPr>
        <p:txBody>
          <a:bodyPr>
            <a:noAutofit/>
          </a:bodyPr>
          <a:lstStyle/>
          <a:p>
            <a:pPr marL="0" indent="0">
              <a:buNone/>
            </a:pPr>
            <a:r>
              <a:rPr lang="en-US" sz="3000" dirty="0">
                <a:latin typeface="Times New Roman" panose="02020603050405020304" pitchFamily="18" charset="0"/>
                <a:cs typeface="Times New Roman" panose="02020603050405020304" pitchFamily="18" charset="0"/>
              </a:rPr>
              <a:t>The end users of the spam mail detection system span across a diverse spectrum, including individual users relying on email for personal communication, businesses utilizing email for internal and external correspondence, educational institutions managing academic and administrative affairs, government organizations facilitating official communication and citizen engagement, nonprofit organizations conducting fundraising and outreach activities, and service providers offering email hosting and management services.</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14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35D9-6CE9-BA2F-4AD8-4009FA2F22FE}"/>
              </a:ext>
            </a:extLst>
          </p:cNvPr>
          <p:cNvSpPr>
            <a:spLocks noGrp="1"/>
          </p:cNvSpPr>
          <p:nvPr>
            <p:ph type="title"/>
          </p:nvPr>
        </p:nvSpPr>
        <p:spPr/>
        <p:txBody>
          <a:bodyPr/>
          <a:lstStyle/>
          <a:p>
            <a:r>
              <a:rPr lang="en-IN" dirty="0"/>
              <a:t>SOLUTION AND ITS VALUE PROPOSITION</a:t>
            </a:r>
          </a:p>
        </p:txBody>
      </p:sp>
      <p:sp>
        <p:nvSpPr>
          <p:cNvPr id="3" name="Content Placeholder 2">
            <a:extLst>
              <a:ext uri="{FF2B5EF4-FFF2-40B4-BE49-F238E27FC236}">
                <a16:creationId xmlns:a16="http://schemas.microsoft.com/office/drawing/2014/main" id="{AAD0016A-79D2-FEAE-D921-E037C6EFB9E5}"/>
              </a:ext>
            </a:extLst>
          </p:cNvPr>
          <p:cNvSpPr>
            <a:spLocks noGrp="1"/>
          </p:cNvSpPr>
          <p:nvPr>
            <p:ph idx="1"/>
          </p:nvPr>
        </p:nvSpPr>
        <p:spPr/>
        <p:txBody>
          <a:bodyPr>
            <a:normAutofit/>
          </a:bodyPr>
          <a:lstStyle/>
          <a:p>
            <a:pPr marL="0" indent="0">
              <a:buNone/>
            </a:pPr>
            <a:r>
              <a:rPr lang="en-US" sz="3000" dirty="0">
                <a:latin typeface="Times New Roman" panose="02020603050405020304" pitchFamily="18" charset="0"/>
                <a:cs typeface="Times New Roman" panose="02020603050405020304" pitchFamily="18" charset="0"/>
              </a:rPr>
              <a:t>The spam mail detection system offers a robust solution to the pervasive problem of unsolicited and potentially harmful emails, providing users with enhanced email security and peace of mind. By leveraging advanced machine learning and deep learning techniques, the system accurately classifies incoming emails as spam or legitimate, mitigating the risk of security breaches, phishing attacks, and information theft.</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20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4B77-0F97-334B-A48F-72CE742323D4}"/>
              </a:ext>
            </a:extLst>
          </p:cNvPr>
          <p:cNvSpPr>
            <a:spLocks noGrp="1"/>
          </p:cNvSpPr>
          <p:nvPr>
            <p:ph type="title"/>
          </p:nvPr>
        </p:nvSpPr>
        <p:spPr/>
        <p:txBody>
          <a:bodyPr/>
          <a:lstStyle/>
          <a:p>
            <a:r>
              <a:rPr lang="en-IN" dirty="0"/>
              <a:t>WOW IN THE SOLUTION</a:t>
            </a:r>
          </a:p>
        </p:txBody>
      </p:sp>
      <p:sp>
        <p:nvSpPr>
          <p:cNvPr id="3" name="Content Placeholder 2">
            <a:extLst>
              <a:ext uri="{FF2B5EF4-FFF2-40B4-BE49-F238E27FC236}">
                <a16:creationId xmlns:a16="http://schemas.microsoft.com/office/drawing/2014/main" id="{33AE2511-E5A4-E6DC-FD98-02E979921BD3}"/>
              </a:ext>
            </a:extLst>
          </p:cNvPr>
          <p:cNvSpPr>
            <a:spLocks noGrp="1"/>
          </p:cNvSpPr>
          <p:nvPr>
            <p:ph idx="1"/>
          </p:nvPr>
        </p:nvSpPr>
        <p:spPr/>
        <p:txBody>
          <a:bodyPr>
            <a:noAutofit/>
          </a:bodyPr>
          <a:lstStyle/>
          <a:p>
            <a:pPr marL="0" indent="0">
              <a:buNone/>
            </a:pPr>
            <a:r>
              <a:rPr lang="en-US" sz="3000" b="0" i="0" dirty="0">
                <a:solidFill>
                  <a:srgbClr val="0D0D0D"/>
                </a:solidFill>
                <a:effectLst/>
                <a:latin typeface="Times New Roman" panose="02020603050405020304" pitchFamily="18" charset="0"/>
                <a:cs typeface="Times New Roman" panose="02020603050405020304" pitchFamily="18" charset="0"/>
              </a:rPr>
              <a:t>The spam mail detection system represents a cutting-edge solution to the pervasive issue of unwanted and potentially harmful emails, providing users with a robust defense against security threats and disruptions to their digital communication. By harnessing the power of advanced machine learning and deep learning techniques, the system accurately identifies and filters out spam emails, safeguarding users' inboxes and ensuring a safer and more efficient email experience</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74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E2BD-577F-9EE0-B08A-07C7E6ADB1BE}"/>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F1F8F8D3-62C0-D4CF-C3AF-4E2BB825C8C6}"/>
              </a:ext>
            </a:extLst>
          </p:cNvPr>
          <p:cNvSpPr>
            <a:spLocks noGrp="1"/>
          </p:cNvSpPr>
          <p:nvPr>
            <p:ph idx="1"/>
          </p:nvPr>
        </p:nvSpPr>
        <p:spPr/>
        <p:txBody>
          <a:bodyPr>
            <a:noAutofit/>
          </a:bodyPr>
          <a:lstStyle/>
          <a:p>
            <a:pPr marL="0" indent="0">
              <a:buNone/>
            </a:pPr>
            <a:r>
              <a:rPr lang="en-US" sz="3000" b="0" i="0" dirty="0">
                <a:solidFill>
                  <a:srgbClr val="0D0D0D"/>
                </a:solidFill>
                <a:effectLst/>
                <a:latin typeface="Times New Roman" panose="02020603050405020304" pitchFamily="18" charset="0"/>
                <a:cs typeface="Times New Roman" panose="02020603050405020304" pitchFamily="18" charset="0"/>
              </a:rPr>
              <a:t>The modelling process for the spam mail detection system involves building and training a deep learning model, specifically an LSTM-based architecture, using TensorFlow and </a:t>
            </a:r>
            <a:r>
              <a:rPr lang="en-US" sz="3000" b="0" i="0" dirty="0" err="1">
                <a:solidFill>
                  <a:srgbClr val="0D0D0D"/>
                </a:solidFill>
                <a:effectLst/>
                <a:latin typeface="Times New Roman" panose="02020603050405020304" pitchFamily="18" charset="0"/>
                <a:cs typeface="Times New Roman" panose="02020603050405020304" pitchFamily="18" charset="0"/>
              </a:rPr>
              <a:t>Keras</a:t>
            </a:r>
            <a:r>
              <a:rPr lang="en-US" sz="3000" b="0" i="0" dirty="0">
                <a:solidFill>
                  <a:srgbClr val="0D0D0D"/>
                </a:solidFill>
                <a:effectLst/>
                <a:latin typeface="Times New Roman" panose="02020603050405020304" pitchFamily="18" charset="0"/>
                <a:cs typeface="Times New Roman" panose="02020603050405020304" pitchFamily="18" charset="0"/>
              </a:rPr>
              <a:t>. It includes steps such as preprocessing the email data, defining the model architecture with embedding layers and LSTM units, compiling the model with appropriate loss and optimization functions, and training the model on the preprocessed dataset to learn patterns indicative of spam and legitimate emails.</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12205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30</TotalTime>
  <Words>561</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Schoolbook</vt:lpstr>
      <vt:lpstr>Times New Roman</vt:lpstr>
      <vt:lpstr>Wingdings 2</vt:lpstr>
      <vt:lpstr>View</vt:lpstr>
      <vt:lpstr>PARMITHA S</vt:lpstr>
      <vt:lpstr>SPAM MAIL DETECTION </vt:lpstr>
      <vt:lpstr>AGENDA</vt:lpstr>
      <vt:lpstr>PROBLEM STATEMENT</vt:lpstr>
      <vt:lpstr>PROJECT OVERVIEW</vt:lpstr>
      <vt:lpstr>WHO ARE THE END USERS?</vt:lpstr>
      <vt:lpstr>SOLUTION AND ITS VALUE PROPOSITION</vt:lpstr>
      <vt:lpstr>WOW IN THE SOLUTION</vt:lpstr>
      <vt:lpstr>MODELLING</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PARMITHA S</dc:title>
  <dc:creator>Sripreethi sivagnanam</dc:creator>
  <cp:lastModifiedBy>Sripreethi sivagnanam</cp:lastModifiedBy>
  <cp:revision>1</cp:revision>
  <dcterms:created xsi:type="dcterms:W3CDTF">2024-04-02T14:12:56Z</dcterms:created>
  <dcterms:modified xsi:type="dcterms:W3CDTF">2024-04-02T14:43:17Z</dcterms:modified>
</cp:coreProperties>
</file>