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69" r:id="rId4"/>
    <p:sldId id="258" r:id="rId5"/>
    <p:sldId id="260" r:id="rId6"/>
    <p:sldId id="261" r:id="rId7"/>
    <p:sldId id="270" r:id="rId8"/>
    <p:sldId id="271" r:id="rId9"/>
    <p:sldId id="272" r:id="rId10"/>
    <p:sldId id="273" r:id="rId11"/>
    <p:sldId id="274" r:id="rId12"/>
    <p:sldId id="275" r:id="rId13"/>
    <p:sldId id="276" r:id="rId14"/>
    <p:sldId id="277" r:id="rId15"/>
    <p:sldId id="266" r:id="rId16"/>
    <p:sldId id="268" r:id="rId18"/>
    <p:sldId id="279" r:id="rId19"/>
    <p:sldId id="282" r:id="rId20"/>
    <p:sldId id="280" r:id="rId21"/>
    <p:sldId id="281"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8C9E9E-0463-460F-9554-A68E93E25788}"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744579"/>
            <a:ext cx="12192000" cy="1015663"/>
          </a:xfrm>
          <a:prstGeom prst="rect">
            <a:avLst/>
          </a:prstGeom>
        </p:spPr>
        <p:style>
          <a:lnRef idx="0">
            <a:srgbClr val="FFFFFF"/>
          </a:lnRef>
          <a:fillRef idx="2">
            <a:schemeClr val="accent1"/>
          </a:fillRef>
          <a:effectRef idx="0">
            <a:srgbClr val="FFFFFF"/>
          </a:effectRef>
          <a:fontRef idx="minor">
            <a:schemeClr val="lt1"/>
          </a:fontRef>
        </p:style>
        <p:txBody>
          <a:bodyPr wrap="square" rtlCol="0">
            <a:spAutoFit/>
          </a:bodyPr>
          <a:lstStyle/>
          <a:p>
            <a:pPr algn="ctr"/>
            <a:r>
              <a:rPr lang="en-IN" sz="6000" dirty="0">
                <a:solidFill>
                  <a:schemeClr val="tx1"/>
                </a:solidFill>
                <a:effectLst>
                  <a:outerShdw blurRad="38100" dist="19050" dir="2700000" algn="tl" rotWithShape="0">
                    <a:schemeClr val="dk1">
                      <a:alpha val="40000"/>
                    </a:schemeClr>
                  </a:outerShdw>
                </a:effectLst>
                <a:latin typeface="Lucida Sans" panose="020B0602030504020204" pitchFamily="34" charset="0"/>
              </a:rPr>
              <a:t>Lending Club Case Study</a:t>
            </a:r>
            <a:endParaRPr lang="en-IN" sz="6000" dirty="0">
              <a:solidFill>
                <a:schemeClr val="tx1"/>
              </a:solidFill>
              <a:effectLst>
                <a:outerShdw blurRad="38100" dist="19050" dir="2700000" algn="tl" rotWithShape="0">
                  <a:schemeClr val="dk1">
                    <a:alpha val="40000"/>
                  </a:schemeClr>
                </a:outerShdw>
              </a:effectLst>
              <a:latin typeface="Lucida Sans" panose="020B0602030504020204" pitchFamily="34" charset="0"/>
            </a:endParaRPr>
          </a:p>
        </p:txBody>
      </p:sp>
      <p:sp>
        <p:nvSpPr>
          <p:cNvPr id="11" name="TextBox 10"/>
          <p:cNvSpPr txBox="1"/>
          <p:nvPr/>
        </p:nvSpPr>
        <p:spPr>
          <a:xfrm>
            <a:off x="1359568" y="5333074"/>
            <a:ext cx="3489158" cy="52197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P</a:t>
            </a:r>
            <a:r>
              <a:rPr lang="en-US" altLang="en-IN" sz="2800" dirty="0">
                <a:solidFill>
                  <a:schemeClr val="tx1">
                    <a:lumMod val="65000"/>
                    <a:lumOff val="35000"/>
                  </a:schemeClr>
                </a:solidFill>
                <a:latin typeface="Lucida Sans" panose="020B0602030504020204" pitchFamily="34" charset="0"/>
              </a:rPr>
              <a:t>armod</a:t>
            </a:r>
            <a:endParaRPr lang="en-US" altLang="en-IN" sz="2800" dirty="0">
              <a:solidFill>
                <a:schemeClr val="tx1">
                  <a:lumMod val="65000"/>
                  <a:lumOff val="35000"/>
                </a:schemeClr>
              </a:solidFill>
              <a:latin typeface="Lucida Sans" panose="020B0602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Total Account</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Total Account:</a:t>
            </a:r>
            <a:r>
              <a:rPr lang="en-IN" b="1" dirty="0"/>
              <a:t> </a:t>
            </a:r>
            <a:r>
              <a:rPr lang="en-IN" dirty="0"/>
              <a:t> The Loans taken </a:t>
            </a:r>
            <a:r>
              <a:rPr lang="en-US" dirty="0"/>
              <a:t>by application who have </a:t>
            </a:r>
            <a:r>
              <a:rPr lang="en-US" altLang="en-IN" dirty="0"/>
              <a:t>‘2-20’ </a:t>
            </a:r>
            <a:r>
              <a:rPr lang="en-US" altLang="en-IN" dirty="0">
                <a:sym typeface="+mn-ea"/>
              </a:rPr>
              <a:t>total acc</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097280" y="2037080"/>
            <a:ext cx="5448300" cy="3977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Annual Income</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Annual Income:</a:t>
            </a:r>
            <a:r>
              <a:rPr lang="en-IN" b="1" dirty="0"/>
              <a:t> </a:t>
            </a:r>
            <a:r>
              <a:rPr lang="en-IN" dirty="0"/>
              <a:t> The Loans taken </a:t>
            </a:r>
            <a:r>
              <a:rPr lang="en-US" dirty="0"/>
              <a:t>by application who have </a:t>
            </a:r>
            <a:r>
              <a:rPr lang="en-US" altLang="en-IN" dirty="0"/>
              <a:t>‘(31-58)k’ annual income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2079625"/>
            <a:ext cx="5463540" cy="4015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Terms</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Terms:</a:t>
            </a:r>
            <a:r>
              <a:rPr lang="en-IN" b="1" dirty="0"/>
              <a:t> </a:t>
            </a:r>
            <a:r>
              <a:rPr lang="en-IN" dirty="0"/>
              <a:t> The Loans taken </a:t>
            </a:r>
            <a:r>
              <a:rPr lang="en-US" dirty="0"/>
              <a:t>by application for </a:t>
            </a:r>
            <a:r>
              <a:rPr lang="en-US" altLang="en-IN" dirty="0"/>
              <a:t>‘36 months’ terms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202055" y="2219960"/>
            <a:ext cx="5425440" cy="402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Verification Status</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Verification Status:</a:t>
            </a:r>
            <a:r>
              <a:rPr lang="en-IN" b="1" dirty="0"/>
              <a:t> </a:t>
            </a:r>
            <a:r>
              <a:rPr lang="en-IN" dirty="0"/>
              <a:t> The Loans taken </a:t>
            </a:r>
            <a:r>
              <a:rPr lang="en-US" dirty="0"/>
              <a:t>by application who have </a:t>
            </a:r>
            <a:r>
              <a:rPr lang="en-US" altLang="en-IN" dirty="0"/>
              <a:t>‘Not Verfied’ verification status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2098675"/>
            <a:ext cx="5501640" cy="403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and Issue Date</a:t>
            </a:r>
            <a:endParaRPr lang="en-US" altLang="en-IN" dirty="0"/>
          </a:p>
        </p:txBody>
      </p:sp>
      <p:sp>
        <p:nvSpPr>
          <p:cNvPr id="4" name="Content Placeholder 2"/>
          <p:cNvSpPr txBox="1"/>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IN" b="1" dirty="0"/>
              <a:t>Issue Month</a:t>
            </a:r>
            <a:r>
              <a:rPr lang="en-US" altLang="en-IN" dirty="0"/>
              <a:t>: </a:t>
            </a:r>
            <a:r>
              <a:rPr lang="en-IN" dirty="0"/>
              <a:t> </a:t>
            </a:r>
            <a:r>
              <a:rPr lang="en-IN" dirty="0">
                <a:sym typeface="+mn-ea"/>
              </a:rPr>
              <a:t>The Loans </a:t>
            </a:r>
            <a:r>
              <a:rPr lang="en-US" altLang="en-IN" dirty="0">
                <a:sym typeface="+mn-ea"/>
              </a:rPr>
              <a:t>issue </a:t>
            </a:r>
            <a:r>
              <a:rPr lang="en-US" dirty="0">
                <a:sym typeface="+mn-ea"/>
              </a:rPr>
              <a:t>in </a:t>
            </a:r>
            <a:r>
              <a:rPr lang="en-US" altLang="en-IN" dirty="0">
                <a:sym typeface="+mn-ea"/>
              </a:rPr>
              <a:t>‘December’ month are</a:t>
            </a:r>
            <a:r>
              <a:rPr lang="en-IN" dirty="0">
                <a:sym typeface="+mn-ea"/>
              </a:rPr>
              <a:t> much chance of defaulting. </a:t>
            </a:r>
            <a:endParaRPr lang="en-IN" dirty="0"/>
          </a:p>
        </p:txBody>
      </p:sp>
      <p:sp>
        <p:nvSpPr>
          <p:cNvPr id="5" name="Content Placeholder 2"/>
          <p:cNvSpPr txBox="1"/>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en-IN" b="1" dirty="0"/>
              <a:t>Issue Year: </a:t>
            </a:r>
            <a:r>
              <a:rPr lang="en-IN" dirty="0">
                <a:sym typeface="+mn-ea"/>
              </a:rPr>
              <a:t>The Loans </a:t>
            </a:r>
            <a:r>
              <a:rPr lang="en-US" altLang="en-IN" dirty="0">
                <a:sym typeface="+mn-ea"/>
              </a:rPr>
              <a:t>issue </a:t>
            </a:r>
            <a:r>
              <a:rPr lang="en-US" dirty="0">
                <a:sym typeface="+mn-ea"/>
              </a:rPr>
              <a:t>in </a:t>
            </a:r>
            <a:r>
              <a:rPr lang="en-US" altLang="en-IN" dirty="0">
                <a:sym typeface="+mn-ea"/>
              </a:rPr>
              <a:t>‘2011’ year are</a:t>
            </a:r>
            <a:r>
              <a:rPr lang="en-IN" dirty="0">
                <a:sym typeface="+mn-ea"/>
              </a:rPr>
              <a:t> much chance of defaulting. </a:t>
            </a:r>
            <a:endParaRPr lang="en-IN" dirty="0"/>
          </a:p>
          <a:p>
            <a:pPr marL="0" indent="0">
              <a:buNone/>
            </a:pPr>
            <a:endParaRPr lang="en-IN" dirty="0"/>
          </a:p>
        </p:txBody>
      </p:sp>
      <p:pic>
        <p:nvPicPr>
          <p:cNvPr id="3" name="Picture 2"/>
          <p:cNvPicPr>
            <a:picLocks noChangeAspect="1"/>
          </p:cNvPicPr>
          <p:nvPr/>
        </p:nvPicPr>
        <p:blipFill>
          <a:blip r:embed="rId1"/>
          <a:stretch>
            <a:fillRect/>
          </a:stretch>
        </p:blipFill>
        <p:spPr>
          <a:xfrm>
            <a:off x="967740" y="1736725"/>
            <a:ext cx="10256520" cy="2962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286385"/>
            <a:ext cx="10253980" cy="1450975"/>
          </a:xfrm>
        </p:spPr>
        <p:txBody>
          <a:bodyPr/>
          <a:lstStyle/>
          <a:p>
            <a:r>
              <a:rPr lang="en-US" altLang="en-IN" dirty="0"/>
              <a:t>Observations</a:t>
            </a:r>
            <a:endParaRPr lang="en-US" altLang="en-IN" dirty="0"/>
          </a:p>
        </p:txBody>
      </p:sp>
      <p:sp>
        <p:nvSpPr>
          <p:cNvPr id="7" name="TextBox 6"/>
          <p:cNvSpPr txBox="1"/>
          <p:nvPr/>
        </p:nvSpPr>
        <p:spPr>
          <a:xfrm>
            <a:off x="901700" y="1819275"/>
            <a:ext cx="10636250" cy="4574540"/>
          </a:xfrm>
          <a:prstGeom prst="rect">
            <a:avLst/>
          </a:prstGeom>
          <a:noFill/>
        </p:spPr>
        <p:txBody>
          <a:bodyPr wrap="square">
            <a:noAutofit/>
          </a:bodyPr>
          <a:lstStyle/>
          <a:p>
            <a:r>
              <a:rPr lang="en-US" b="1" dirty="0">
                <a:solidFill>
                  <a:schemeClr val="tx1">
                    <a:lumMod val="75000"/>
                    <a:lumOff val="25000"/>
                  </a:schemeClr>
                </a:solidFill>
              </a:rPr>
              <a:t>There is a more probability of loan defaulting when</a:t>
            </a:r>
            <a:r>
              <a:rPr lang="en-US" b="1" dirty="0">
                <a:solidFill>
                  <a:schemeClr val="tx1">
                    <a:lumMod val="75000"/>
                    <a:lumOff val="25000"/>
                  </a:schemeClr>
                </a:solidFill>
              </a:rPr>
              <a:t>:</a:t>
            </a:r>
            <a:endParaRPr lang="en-US" b="1" dirty="0">
              <a:solidFill>
                <a:schemeClr val="tx1">
                  <a:lumMod val="75000"/>
                  <a:lumOff val="25000"/>
                </a:schemeClr>
              </a:solidFill>
            </a:endParaRPr>
          </a:p>
          <a:p>
            <a:r>
              <a:rPr lang="en-US" dirty="0">
                <a:solidFill>
                  <a:schemeClr val="tx1">
                    <a:lumMod val="75000"/>
                    <a:lumOff val="25000"/>
                  </a:schemeClr>
                </a:solidFill>
              </a:rPr>
              <a:t>- Applicants having house_ownership as 'RENT'</a:t>
            </a:r>
            <a:endParaRPr lang="en-US" dirty="0">
              <a:solidFill>
                <a:schemeClr val="tx1">
                  <a:lumMod val="75000"/>
                  <a:lumOff val="25000"/>
                </a:schemeClr>
              </a:solidFill>
            </a:endParaRPr>
          </a:p>
          <a:p>
            <a:r>
              <a:rPr lang="en-US" dirty="0">
                <a:solidFill>
                  <a:schemeClr val="tx1">
                    <a:lumMod val="75000"/>
                    <a:lumOff val="25000"/>
                  </a:schemeClr>
                </a:solidFill>
              </a:rPr>
              <a:t>- When the loan purpose is 'debt_consolidation'</a:t>
            </a:r>
            <a:endParaRPr lang="en-US" dirty="0">
              <a:solidFill>
                <a:schemeClr val="tx1">
                  <a:lumMod val="75000"/>
                  <a:lumOff val="25000"/>
                </a:schemeClr>
              </a:solidFill>
            </a:endParaRPr>
          </a:p>
          <a:p>
            <a:r>
              <a:rPr lang="en-US" dirty="0">
                <a:solidFill>
                  <a:schemeClr val="tx1">
                    <a:lumMod val="75000"/>
                    <a:lumOff val="25000"/>
                  </a:schemeClr>
                </a:solidFill>
              </a:rPr>
              <a:t>- Applicants receive interest at the rate of 13-17% </a:t>
            </a:r>
            <a:endParaRPr lang="en-US" dirty="0">
              <a:solidFill>
                <a:schemeClr val="tx1">
                  <a:lumMod val="75000"/>
                  <a:lumOff val="25000"/>
                </a:schemeClr>
              </a:solidFill>
            </a:endParaRPr>
          </a:p>
          <a:p>
            <a:r>
              <a:rPr lang="en-US" dirty="0">
                <a:solidFill>
                  <a:schemeClr val="tx1">
                    <a:lumMod val="75000"/>
                    <a:lumOff val="25000"/>
                  </a:schemeClr>
                </a:solidFill>
              </a:rPr>
              <a:t>- Applicants have an income of range 31201 - 58402</a:t>
            </a:r>
            <a:endParaRPr lang="en-US" dirty="0">
              <a:solidFill>
                <a:schemeClr val="tx1">
                  <a:lumMod val="75000"/>
                  <a:lumOff val="25000"/>
                </a:schemeClr>
              </a:solidFill>
            </a:endParaRPr>
          </a:p>
          <a:p>
            <a:r>
              <a:rPr lang="en-US" dirty="0">
                <a:solidFill>
                  <a:schemeClr val="tx1">
                    <a:lumMod val="75000"/>
                    <a:lumOff val="25000"/>
                  </a:schemeClr>
                </a:solidFill>
              </a:rPr>
              <a:t>- Applicants have 2-10 open_acc </a:t>
            </a:r>
            <a:endParaRPr lang="en-US" dirty="0">
              <a:solidFill>
                <a:schemeClr val="tx1">
                  <a:lumMod val="75000"/>
                  <a:lumOff val="25000"/>
                </a:schemeClr>
              </a:solidFill>
            </a:endParaRPr>
          </a:p>
          <a:p>
            <a:r>
              <a:rPr lang="en-US" dirty="0">
                <a:solidFill>
                  <a:schemeClr val="tx1">
                    <a:lumMod val="75000"/>
                    <a:lumOff val="25000"/>
                  </a:schemeClr>
                </a:solidFill>
              </a:rPr>
              <a:t>- Applicants with employement length of 10 in years</a:t>
            </a:r>
            <a:endParaRPr lang="en-US" dirty="0">
              <a:solidFill>
                <a:schemeClr val="tx1">
                  <a:lumMod val="75000"/>
                  <a:lumOff val="25000"/>
                </a:schemeClr>
              </a:solidFill>
            </a:endParaRPr>
          </a:p>
          <a:p>
            <a:r>
              <a:rPr lang="en-US" dirty="0">
                <a:solidFill>
                  <a:schemeClr val="tx1">
                    <a:lumMod val="75000"/>
                    <a:lumOff val="25000"/>
                  </a:schemeClr>
                </a:solidFill>
              </a:rPr>
              <a:t>- When funded amount by investor is between (5-10)k</a:t>
            </a:r>
            <a:endParaRPr lang="en-US" dirty="0">
              <a:solidFill>
                <a:schemeClr val="tx1">
                  <a:lumMod val="75000"/>
                  <a:lumOff val="25000"/>
                </a:schemeClr>
              </a:solidFill>
            </a:endParaRPr>
          </a:p>
          <a:p>
            <a:r>
              <a:rPr lang="en-US" dirty="0">
                <a:solidFill>
                  <a:schemeClr val="tx1">
                    <a:lumMod val="75000"/>
                    <a:lumOff val="25000"/>
                  </a:schemeClr>
                </a:solidFill>
              </a:rPr>
              <a:t>-  Loan amount -&gt; between 5429 - 10357 (5-10)k</a:t>
            </a:r>
            <a:endParaRPr lang="en-US" dirty="0">
              <a:solidFill>
                <a:schemeClr val="tx1">
                  <a:lumMod val="75000"/>
                  <a:lumOff val="25000"/>
                </a:schemeClr>
              </a:solidFill>
            </a:endParaRPr>
          </a:p>
          <a:p>
            <a:r>
              <a:rPr lang="en-US" dirty="0">
                <a:solidFill>
                  <a:schemeClr val="tx1">
                    <a:lumMod val="75000"/>
                    <a:lumOff val="25000"/>
                  </a:schemeClr>
                </a:solidFill>
              </a:rPr>
              <a:t>- When monthly installments are between 145-274, Term of 36 months</a:t>
            </a:r>
            <a:endParaRPr lang="en-US" dirty="0">
              <a:solidFill>
                <a:schemeClr val="tx1">
                  <a:lumMod val="75000"/>
                  <a:lumOff val="25000"/>
                </a:schemeClr>
              </a:solidFill>
            </a:endParaRPr>
          </a:p>
          <a:p>
            <a:r>
              <a:rPr lang="en-US" dirty="0">
                <a:solidFill>
                  <a:schemeClr val="tx1">
                    <a:lumMod val="75000"/>
                    <a:lumOff val="25000"/>
                  </a:schemeClr>
                </a:solidFill>
              </a:rPr>
              <a:t>- Loan status is Not verified, Number of enquiries in last 6 months is 0</a:t>
            </a:r>
            <a:endParaRPr lang="en-US" dirty="0">
              <a:solidFill>
                <a:schemeClr val="tx1">
                  <a:lumMod val="75000"/>
                  <a:lumOff val="25000"/>
                </a:schemeClr>
              </a:solidFill>
            </a:endParaRPr>
          </a:p>
          <a:p>
            <a:r>
              <a:rPr lang="en-US" dirty="0">
                <a:solidFill>
                  <a:schemeClr val="tx1">
                    <a:lumMod val="75000"/>
                    <a:lumOff val="25000"/>
                  </a:schemeClr>
                </a:solidFill>
              </a:rPr>
              <a:t>- Number of derogatory public records is 0, Grade is 'B', Sub grade of 'B5' level.</a:t>
            </a:r>
            <a:endParaRPr lang="en-US" dirty="0">
              <a:solidFill>
                <a:schemeClr val="tx1">
                  <a:lumMod val="75000"/>
                  <a:lumOff val="25000"/>
                </a:schemeClr>
              </a:solidFill>
            </a:endParaRPr>
          </a:p>
          <a:p>
            <a:r>
              <a:rPr lang="en-US" dirty="0">
                <a:solidFill>
                  <a:schemeClr val="tx1">
                    <a:lumMod val="75000"/>
                    <a:lumOff val="25000"/>
                  </a:schemeClr>
                </a:solidFill>
              </a:rPr>
              <a:t>- Dti is in between 12-18</a:t>
            </a:r>
            <a:endParaRPr lang="en-US" dirty="0">
              <a:solidFill>
                <a:schemeClr val="tx1">
                  <a:lumMod val="75000"/>
                  <a:lumOff val="25000"/>
                </a:schemeClr>
              </a:solidFill>
            </a:endParaRPr>
          </a:p>
          <a:p>
            <a:r>
              <a:rPr lang="en-US" dirty="0">
                <a:solidFill>
                  <a:schemeClr val="tx1">
                    <a:lumMod val="75000"/>
                    <a:lumOff val="25000"/>
                  </a:schemeClr>
                </a:solidFill>
              </a:rPr>
              <a:t>- Maximum Loans are defaulted when loan approve in December month and year 2011.</a:t>
            </a:r>
            <a:endParaRPr lang="en-US" dirty="0">
              <a:solidFill>
                <a:schemeClr val="tx1">
                  <a:lumMod val="75000"/>
                  <a:lumOff val="25000"/>
                </a:schemeClr>
              </a:solidFill>
            </a:endParaRPr>
          </a:p>
          <a:p>
            <a:r>
              <a:rPr lang="en-US" dirty="0">
                <a:solidFill>
                  <a:schemeClr val="tx1">
                    <a:lumMod val="75000"/>
                    <a:lumOff val="25000"/>
                  </a:schemeClr>
                </a:solidFill>
              </a:rPr>
              <a:t>- When revol_util is between 60-80, Whe total_acc is between 2-20</a:t>
            </a:r>
            <a:endParaRPr lang="en-US" dirty="0">
              <a:solidFill>
                <a:schemeClr val="tx1">
                  <a:lumMod val="75000"/>
                  <a:lumOff val="25000"/>
                </a:schemeClr>
              </a:solidFill>
            </a:endParaRPr>
          </a:p>
          <a:p>
            <a:r>
              <a:rPr lang="en-US" dirty="0">
                <a:solidFill>
                  <a:schemeClr val="tx1">
                    <a:lumMod val="75000"/>
                    <a:lumOff val="25000"/>
                  </a:schemeClr>
                </a:solidFill>
              </a:rPr>
              <a:t>- When annual_inc is between (31-58)k</a:t>
            </a:r>
            <a:endParaRPr lang="en-US"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Home Ownership</a:t>
            </a:r>
            <a:endParaRPr lang="en-US" sz="3600" dirty="0"/>
          </a:p>
        </p:txBody>
      </p:sp>
      <p:sp>
        <p:nvSpPr>
          <p:cNvPr id="3" name="Content Placeholder 2"/>
          <p:cNvSpPr>
            <a:spLocks noGrp="1"/>
          </p:cNvSpPr>
          <p:nvPr>
            <p:ph idx="1"/>
          </p:nvPr>
        </p:nvSpPr>
        <p:spPr>
          <a:xfrm>
            <a:off x="6784975" y="1869440"/>
            <a:ext cx="4370705" cy="2277745"/>
          </a:xfrm>
        </p:spPr>
        <p:txBody>
          <a:bodyPr/>
          <a:lstStyle/>
          <a:p>
            <a:pPr>
              <a:buFont typeface="Wingdings" panose="05000000000000000000" pitchFamily="2" charset="2"/>
              <a:buChar char="§"/>
            </a:pPr>
            <a:r>
              <a:rPr lang="en-US" altLang="en-IN" b="1" dirty="0"/>
              <a:t>Annual Income and Home Ownership:</a:t>
            </a:r>
            <a:r>
              <a:rPr lang="en-IN" b="1" dirty="0"/>
              <a:t> </a:t>
            </a:r>
            <a:r>
              <a:rPr lang="en-IN" dirty="0"/>
              <a:t> The Loans taken </a:t>
            </a:r>
            <a:r>
              <a:rPr lang="en-US" dirty="0"/>
              <a:t>by application who have  (60-70)k annual income and </a:t>
            </a:r>
            <a:r>
              <a:rPr lang="en-US" altLang="en-IN" dirty="0"/>
              <a:t>‘Mortage’ home ownership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097280" y="1798955"/>
            <a:ext cx="5224145" cy="4497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Grade</a:t>
            </a:r>
            <a:endParaRPr lang="en-US" sz="3600" dirty="0"/>
          </a:p>
        </p:txBody>
      </p:sp>
      <p:sp>
        <p:nvSpPr>
          <p:cNvPr id="3" name="Content Placeholder 2"/>
          <p:cNvSpPr>
            <a:spLocks noGrp="1"/>
          </p:cNvSpPr>
          <p:nvPr>
            <p:ph idx="1"/>
          </p:nvPr>
        </p:nvSpPr>
        <p:spPr>
          <a:xfrm>
            <a:off x="6784975" y="1869440"/>
            <a:ext cx="4370705" cy="2277745"/>
          </a:xfrm>
        </p:spPr>
        <p:txBody>
          <a:bodyPr/>
          <a:lstStyle/>
          <a:p>
            <a:pPr>
              <a:buFont typeface="Wingdings" panose="05000000000000000000" pitchFamily="2" charset="2"/>
              <a:buChar char="§"/>
            </a:pPr>
            <a:r>
              <a:rPr lang="en-US" altLang="en-IN" b="1" dirty="0"/>
              <a:t>Annual Income and Grade:</a:t>
            </a:r>
            <a:r>
              <a:rPr lang="en-IN" b="1" dirty="0"/>
              <a:t> </a:t>
            </a:r>
            <a:r>
              <a:rPr lang="en-IN" dirty="0"/>
              <a:t> The Loans taken </a:t>
            </a:r>
            <a:r>
              <a:rPr lang="en-US" dirty="0"/>
              <a:t>by application who have  (15-20)k annual income and </a:t>
            </a:r>
            <a:r>
              <a:rPr lang="en-US" altLang="en-IN" dirty="0"/>
              <a:t>‘G’ Grade </a:t>
            </a:r>
            <a:r>
              <a:rPr lang="en-IN" dirty="0"/>
              <a:t>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1869440"/>
            <a:ext cx="5377815" cy="4272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Home Ownership</a:t>
            </a:r>
            <a:endParaRPr lang="en-US" sz="3600" dirty="0"/>
          </a:p>
        </p:txBody>
      </p:sp>
      <p:sp>
        <p:nvSpPr>
          <p:cNvPr id="3" name="Content Placeholder 2"/>
          <p:cNvSpPr>
            <a:spLocks noGrp="1"/>
          </p:cNvSpPr>
          <p:nvPr>
            <p:ph idx="1"/>
          </p:nvPr>
        </p:nvSpPr>
        <p:spPr>
          <a:xfrm>
            <a:off x="6784975" y="1869440"/>
            <a:ext cx="4370705" cy="2277745"/>
          </a:xfrm>
        </p:spPr>
        <p:txBody>
          <a:bodyPr/>
          <a:lstStyle/>
          <a:p>
            <a:pPr>
              <a:buFont typeface="Wingdings" panose="05000000000000000000" pitchFamily="2" charset="2"/>
              <a:buChar char="§"/>
            </a:pPr>
            <a:r>
              <a:rPr lang="en-US" altLang="en-IN" b="1" dirty="0"/>
              <a:t>Annual Income and Grade:</a:t>
            </a:r>
            <a:r>
              <a:rPr lang="en-IN" b="1" dirty="0"/>
              <a:t> </a:t>
            </a:r>
            <a:r>
              <a:rPr lang="en-IN" dirty="0"/>
              <a:t> The Loans taken </a:t>
            </a:r>
            <a:r>
              <a:rPr lang="en-US" dirty="0"/>
              <a:t>by application who have (60-70)k annual income and </a:t>
            </a:r>
            <a:r>
              <a:rPr lang="en-US" altLang="en-IN" dirty="0"/>
              <a:t>‘G’ grade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1869440"/>
            <a:ext cx="5387340" cy="4164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Issue Date</a:t>
            </a:r>
            <a:endParaRPr lang="en-US" sz="3600" dirty="0"/>
          </a:p>
        </p:txBody>
      </p:sp>
      <p:sp>
        <p:nvSpPr>
          <p:cNvPr id="4" name="Content Placeholder 2"/>
          <p:cNvSpPr txBox="1"/>
          <p:nvPr/>
        </p:nvSpPr>
        <p:spPr>
          <a:xfrm>
            <a:off x="6363970" y="5081270"/>
            <a:ext cx="4618990" cy="103441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en-IN" b="1" dirty="0">
                <a:sym typeface="+mn-ea"/>
              </a:rPr>
              <a:t>Loan Amount and Issue Month: </a:t>
            </a:r>
            <a:r>
              <a:rPr lang="en-IN" dirty="0">
                <a:sym typeface="+mn-ea"/>
              </a:rPr>
              <a:t>The Loan</a:t>
            </a:r>
            <a:r>
              <a:rPr lang="en-US" altLang="en-IN" dirty="0">
                <a:sym typeface="+mn-ea"/>
              </a:rPr>
              <a:t> amount  (12-14)k and</a:t>
            </a:r>
            <a:r>
              <a:rPr lang="en-IN" dirty="0">
                <a:sym typeface="+mn-ea"/>
              </a:rPr>
              <a:t> </a:t>
            </a:r>
            <a:r>
              <a:rPr lang="en-US" altLang="en-IN" dirty="0">
                <a:sym typeface="+mn-ea"/>
              </a:rPr>
              <a:t>issue </a:t>
            </a:r>
            <a:r>
              <a:rPr lang="en-US" dirty="0">
                <a:sym typeface="+mn-ea"/>
              </a:rPr>
              <a:t>in </a:t>
            </a:r>
            <a:r>
              <a:rPr lang="en-US" altLang="en-IN" dirty="0">
                <a:sym typeface="+mn-ea"/>
              </a:rPr>
              <a:t>‘December’ month are</a:t>
            </a:r>
            <a:r>
              <a:rPr lang="en-IN" dirty="0">
                <a:sym typeface="+mn-ea"/>
              </a:rPr>
              <a:t> much chance of defaulting. </a:t>
            </a:r>
            <a:endParaRPr lang="en-IN" dirty="0"/>
          </a:p>
          <a:p>
            <a:pPr marL="0" indent="0">
              <a:buNone/>
            </a:pPr>
            <a:endParaRPr lang="en-IN" dirty="0"/>
          </a:p>
        </p:txBody>
      </p:sp>
      <p:pic>
        <p:nvPicPr>
          <p:cNvPr id="7" name="Content Placeholder 6"/>
          <p:cNvPicPr>
            <a:picLocks noChangeAspect="1"/>
          </p:cNvPicPr>
          <p:nvPr>
            <p:ph idx="1"/>
          </p:nvPr>
        </p:nvPicPr>
        <p:blipFill>
          <a:blip r:embed="rId1"/>
          <a:stretch>
            <a:fillRect/>
          </a:stretch>
        </p:blipFill>
        <p:spPr>
          <a:xfrm>
            <a:off x="1097280" y="1810385"/>
            <a:ext cx="10058400" cy="3198495"/>
          </a:xfrm>
          <a:prstGeom prst="rect">
            <a:avLst/>
          </a:prstGeom>
        </p:spPr>
      </p:pic>
      <p:sp>
        <p:nvSpPr>
          <p:cNvPr id="8" name="Text Box 7"/>
          <p:cNvSpPr txBox="1"/>
          <p:nvPr/>
        </p:nvSpPr>
        <p:spPr>
          <a:xfrm>
            <a:off x="1203325" y="5081905"/>
            <a:ext cx="4064000" cy="1630045"/>
          </a:xfrm>
          <a:prstGeom prst="rect">
            <a:avLst/>
          </a:prstGeom>
          <a:noFill/>
        </p:spPr>
        <p:txBody>
          <a:bodyPr wrap="square" rtlCol="0">
            <a:spAutoFit/>
          </a:bodyPr>
          <a:p>
            <a:r>
              <a:rPr lang="en-US" altLang="en-IN" sz="2000" b="1" dirty="0">
                <a:sym typeface="+mn-ea"/>
              </a:rPr>
              <a:t>Loan Amount and Issue year</a:t>
            </a:r>
            <a:r>
              <a:rPr lang="en-US" altLang="en-IN" sz="2000" dirty="0">
                <a:sym typeface="+mn-ea"/>
              </a:rPr>
              <a:t>: </a:t>
            </a:r>
            <a:r>
              <a:rPr lang="en-IN" sz="2000" dirty="0">
                <a:sym typeface="+mn-ea"/>
              </a:rPr>
              <a:t> </a:t>
            </a:r>
            <a:r>
              <a:rPr lang="en-IN" sz="2000" dirty="0">
                <a:sym typeface="+mn-ea"/>
              </a:rPr>
              <a:t>The Loan</a:t>
            </a:r>
            <a:r>
              <a:rPr lang="en-US" altLang="en-IN" sz="2000" dirty="0">
                <a:sym typeface="+mn-ea"/>
              </a:rPr>
              <a:t> amount &gt; 12k and</a:t>
            </a:r>
            <a:r>
              <a:rPr lang="en-IN" sz="2000" dirty="0">
                <a:sym typeface="+mn-ea"/>
              </a:rPr>
              <a:t> </a:t>
            </a:r>
            <a:r>
              <a:rPr lang="en-US" altLang="en-IN" sz="2000" dirty="0">
                <a:sym typeface="+mn-ea"/>
              </a:rPr>
              <a:t>issue </a:t>
            </a:r>
            <a:r>
              <a:rPr lang="en-US" sz="2000" dirty="0">
                <a:sym typeface="+mn-ea"/>
              </a:rPr>
              <a:t>in </a:t>
            </a:r>
            <a:r>
              <a:rPr lang="en-US" altLang="en-IN" sz="2000" dirty="0">
                <a:sym typeface="+mn-ea"/>
              </a:rPr>
              <a:t>‘2011’ year are</a:t>
            </a:r>
            <a:r>
              <a:rPr lang="en-IN" sz="2000" dirty="0">
                <a:sym typeface="+mn-ea"/>
              </a:rPr>
              <a:t> much chance of defaulting. </a:t>
            </a:r>
            <a:endParaRPr lang="en-IN" sz="2000" dirty="0"/>
          </a:p>
          <a:p>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style>
          <a:lnRef idx="0">
            <a:srgbClr val="FFFFFF"/>
          </a:lnRef>
          <a:fillRef idx="2">
            <a:schemeClr val="accent1"/>
          </a:fillRef>
          <a:effectRef idx="1">
            <a:schemeClr val="accent1"/>
          </a:effectRef>
          <a:fontRef idx="minor">
            <a:schemeClr val="lt1"/>
          </a:fontRef>
        </p:style>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Objective</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The object of this case study is to find which types of loans have been defaulted in the Past and implement EDA to understand how consumer attributes and loan attributes influence the tendency of default. The aim is to identify patterns which indicate if a person is likely to default, which may be used for taking actions such as denying the loan, reducing the amount of the loan, lending (to risky applicants) at a higher interest rate, etc.</a:t>
            </a:r>
            <a:endParaRPr lang="en-US"/>
          </a:p>
          <a:p>
            <a:pPr>
              <a:buFont typeface="Wingdings" panose="05000000000000000000" charset="0"/>
              <a:buChar char="v"/>
            </a:pPr>
            <a:r>
              <a:rPr lang="en-US"/>
              <a:t> Insights and observations from the analysis </a:t>
            </a:r>
            <a:endParaRPr lang="en-US"/>
          </a:p>
          <a:p>
            <a:pPr>
              <a:buFont typeface="Wingdings" panose="05000000000000000000" charset="0"/>
              <a:buChar char="v"/>
            </a:pPr>
            <a:r>
              <a:rPr lang="en-US"/>
              <a:t> Understand the driving factors (or driver variables) behind loan default</a:t>
            </a:r>
            <a:endParaRPr lang="en-US"/>
          </a:p>
          <a:p>
            <a:pPr>
              <a:buFont typeface="Wingdings" panose="05000000000000000000" charset="0"/>
              <a:buChar char="v"/>
            </a:pPr>
            <a:r>
              <a:rPr lang="en-US"/>
              <a:t> Utilise this knowledge for its portfolio and risk assessment. </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286385"/>
            <a:ext cx="10253980" cy="1450975"/>
          </a:xfrm>
        </p:spPr>
        <p:txBody>
          <a:bodyPr/>
          <a:lstStyle/>
          <a:p>
            <a:r>
              <a:rPr lang="en-US" altLang="en-IN" sz="3600" dirty="0"/>
              <a:t>Analysis and Observations for future loan defaulting</a:t>
            </a:r>
            <a:endParaRPr lang="en-US" altLang="en-IN" sz="3600" dirty="0"/>
          </a:p>
        </p:txBody>
      </p:sp>
      <p:sp>
        <p:nvSpPr>
          <p:cNvPr id="7" name="TextBox 6"/>
          <p:cNvSpPr txBox="1"/>
          <p:nvPr/>
        </p:nvSpPr>
        <p:spPr>
          <a:xfrm>
            <a:off x="901700" y="1819275"/>
            <a:ext cx="10636250" cy="4574540"/>
          </a:xfrm>
          <a:prstGeom prst="rect">
            <a:avLst/>
          </a:prstGeom>
          <a:noFill/>
        </p:spPr>
        <p:txBody>
          <a:bodyPr wrap="square">
            <a:noAutofit/>
          </a:bodyPr>
          <a:lstStyle/>
          <a:p>
            <a:r>
              <a:rPr lang="en-US" b="1" dirty="0">
                <a:solidFill>
                  <a:schemeClr val="tx1">
                    <a:lumMod val="75000"/>
                    <a:lumOff val="25000"/>
                  </a:schemeClr>
                </a:solidFill>
              </a:rPr>
              <a:t>From above analysis of other columns wrt charged off loans. Probability of defaulting when:</a:t>
            </a:r>
            <a:endParaRPr lang="en-US" b="1" dirty="0">
              <a:solidFill>
                <a:schemeClr val="tx1">
                  <a:lumMod val="75000"/>
                  <a:lumOff val="25000"/>
                </a:schemeClr>
              </a:solidFill>
            </a:endParaRPr>
          </a:p>
          <a:p>
            <a:r>
              <a:rPr lang="en-US" dirty="0">
                <a:solidFill>
                  <a:schemeClr val="tx1">
                    <a:lumMod val="75000"/>
                    <a:lumOff val="25000"/>
                  </a:schemeClr>
                </a:solidFill>
              </a:rPr>
              <a:t>-- Loan purpose 'home improvement' and an annual income of (60-70)k</a:t>
            </a:r>
            <a:endParaRPr lang="en-US" dirty="0">
              <a:solidFill>
                <a:schemeClr val="tx1">
                  <a:lumMod val="75000"/>
                  <a:lumOff val="25000"/>
                </a:schemeClr>
              </a:solidFill>
            </a:endParaRPr>
          </a:p>
          <a:p>
            <a:r>
              <a:rPr lang="en-US" dirty="0">
                <a:solidFill>
                  <a:schemeClr val="tx1">
                    <a:lumMod val="75000"/>
                    <a:lumOff val="25000"/>
                  </a:schemeClr>
                </a:solidFill>
              </a:rPr>
              <a:t>- Home ownership is 'MORTGAGE and have income of (60-70)k</a:t>
            </a:r>
            <a:endParaRPr lang="en-US" dirty="0">
              <a:solidFill>
                <a:schemeClr val="tx1">
                  <a:lumMod val="75000"/>
                  <a:lumOff val="25000"/>
                </a:schemeClr>
              </a:solidFill>
            </a:endParaRPr>
          </a:p>
          <a:p>
            <a:r>
              <a:rPr lang="en-US" dirty="0">
                <a:solidFill>
                  <a:schemeClr val="tx1">
                    <a:lumMod val="75000"/>
                    <a:lumOff val="25000"/>
                  </a:schemeClr>
                </a:solidFill>
              </a:rPr>
              <a:t>- Annual Income groups (112-140)k and Loan amount 17500-20000 </a:t>
            </a:r>
            <a:endParaRPr lang="en-US" dirty="0">
              <a:solidFill>
                <a:schemeClr val="tx1">
                  <a:lumMod val="75000"/>
                  <a:lumOff val="25000"/>
                </a:schemeClr>
              </a:solidFill>
            </a:endParaRPr>
          </a:p>
          <a:p>
            <a:r>
              <a:rPr lang="en-US" dirty="0">
                <a:solidFill>
                  <a:schemeClr val="tx1">
                    <a:lumMod val="75000"/>
                    <a:lumOff val="25000"/>
                  </a:schemeClr>
                </a:solidFill>
              </a:rPr>
              <a:t>- Interest at the rate of 21-24% and an annual income of (70-80)k</a:t>
            </a:r>
            <a:endParaRPr lang="en-US" dirty="0">
              <a:solidFill>
                <a:schemeClr val="tx1">
                  <a:lumMod val="75000"/>
                  <a:lumOff val="25000"/>
                </a:schemeClr>
              </a:solidFill>
            </a:endParaRPr>
          </a:p>
          <a:p>
            <a:r>
              <a:rPr lang="en-US" dirty="0">
                <a:solidFill>
                  <a:schemeClr val="tx1">
                    <a:lumMod val="75000"/>
                    <a:lumOff val="25000"/>
                  </a:schemeClr>
                </a:solidFill>
              </a:rPr>
              <a:t>- Grade is 'G' and annual income of (70-80)k</a:t>
            </a:r>
            <a:endParaRPr lang="en-US" dirty="0">
              <a:solidFill>
                <a:schemeClr val="tx1">
                  <a:lumMod val="75000"/>
                  <a:lumOff val="25000"/>
                </a:schemeClr>
              </a:solidFill>
            </a:endParaRPr>
          </a:p>
          <a:p>
            <a:r>
              <a:rPr lang="en-US" dirty="0">
                <a:solidFill>
                  <a:schemeClr val="tx1">
                    <a:lumMod val="75000"/>
                    <a:lumOff val="25000"/>
                  </a:schemeClr>
                </a:solidFill>
              </a:rPr>
              <a:t>- Loan amount group (30-35)k and are interest rate of (15.0-17.5) %</a:t>
            </a:r>
            <a:endParaRPr lang="en-US" dirty="0">
              <a:solidFill>
                <a:schemeClr val="tx1">
                  <a:lumMod val="75000"/>
                  <a:lumOff val="25000"/>
                </a:schemeClr>
              </a:solidFill>
            </a:endParaRPr>
          </a:p>
          <a:p>
            <a:r>
              <a:rPr lang="en-US" dirty="0">
                <a:solidFill>
                  <a:schemeClr val="tx1">
                    <a:lumMod val="75000"/>
                    <a:lumOff val="25000"/>
                  </a:schemeClr>
                </a:solidFill>
              </a:rPr>
              <a:t>- Loan purpose for small business and the loan amount&gt;14k</a:t>
            </a:r>
            <a:endParaRPr lang="en-US" dirty="0">
              <a:solidFill>
                <a:schemeClr val="tx1">
                  <a:lumMod val="75000"/>
                  <a:lumOff val="25000"/>
                </a:schemeClr>
              </a:solidFill>
            </a:endParaRPr>
          </a:p>
          <a:p>
            <a:r>
              <a:rPr lang="en-US" dirty="0">
                <a:solidFill>
                  <a:schemeClr val="tx1">
                    <a:lumMod val="75000"/>
                    <a:lumOff val="25000"/>
                  </a:schemeClr>
                </a:solidFill>
              </a:rPr>
              <a:t>- Home ownership is 'MORTGAGE' and loan amount of (14-16)k</a:t>
            </a:r>
            <a:endParaRPr lang="en-US" dirty="0">
              <a:solidFill>
                <a:schemeClr val="tx1">
                  <a:lumMod val="75000"/>
                  <a:lumOff val="25000"/>
                </a:schemeClr>
              </a:solidFill>
            </a:endParaRPr>
          </a:p>
          <a:p>
            <a:r>
              <a:rPr lang="en-US" dirty="0">
                <a:solidFill>
                  <a:schemeClr val="tx1">
                    <a:lumMod val="75000"/>
                    <a:lumOff val="25000"/>
                  </a:schemeClr>
                </a:solidFill>
              </a:rPr>
              <a:t>- Loan issue year 2011 and loan amount &gt; 12k</a:t>
            </a:r>
            <a:endParaRPr lang="en-US" dirty="0">
              <a:solidFill>
                <a:schemeClr val="tx1">
                  <a:lumMod val="75000"/>
                  <a:lumOff val="25000"/>
                </a:schemeClr>
              </a:solidFill>
            </a:endParaRPr>
          </a:p>
          <a:p>
            <a:r>
              <a:rPr lang="en-US" dirty="0">
                <a:solidFill>
                  <a:schemeClr val="tx1">
                    <a:lumMod val="75000"/>
                    <a:lumOff val="25000"/>
                  </a:schemeClr>
                </a:solidFill>
              </a:rPr>
              <a:t>- Loan issue month December and loan amount&gt;(12-14)k</a:t>
            </a:r>
            <a:endParaRPr lang="en-US" dirty="0">
              <a:solidFill>
                <a:schemeClr val="tx1">
                  <a:lumMod val="75000"/>
                  <a:lumOff val="25000"/>
                </a:schemeClr>
              </a:solidFill>
            </a:endParaRPr>
          </a:p>
          <a:p>
            <a:r>
              <a:rPr lang="en-US" dirty="0">
                <a:solidFill>
                  <a:schemeClr val="tx1">
                    <a:lumMod val="75000"/>
                    <a:lumOff val="25000"/>
                  </a:schemeClr>
                </a:solidFill>
              </a:rPr>
              <a:t>- Grade is F and loan amount is between (15-20)k</a:t>
            </a:r>
            <a:endParaRPr lang="en-US" dirty="0">
              <a:solidFill>
                <a:schemeClr val="tx1">
                  <a:lumMod val="75000"/>
                  <a:lumOff val="25000"/>
                </a:schemeClr>
              </a:solidFill>
            </a:endParaRPr>
          </a:p>
          <a:p>
            <a:r>
              <a:rPr lang="en-US" dirty="0">
                <a:solidFill>
                  <a:schemeClr val="tx1">
                    <a:lumMod val="75000"/>
                    <a:lumOff val="25000"/>
                  </a:schemeClr>
                </a:solidFill>
              </a:rPr>
              <a:t>- Employment length is 10 years and loan amount is (12-14)k </a:t>
            </a:r>
            <a:endParaRPr lang="en-US" dirty="0">
              <a:solidFill>
                <a:schemeClr val="tx1">
                  <a:lumMod val="75000"/>
                  <a:lumOff val="25000"/>
                </a:schemeClr>
              </a:solidFill>
            </a:endParaRPr>
          </a:p>
          <a:p>
            <a:r>
              <a:rPr lang="en-US" dirty="0">
                <a:solidFill>
                  <a:schemeClr val="tx1">
                    <a:lumMod val="75000"/>
                    <a:lumOff val="25000"/>
                  </a:schemeClr>
                </a:solidFill>
              </a:rPr>
              <a:t>- Loan verification status is 'Verified' and loan amount is &gt; 16k</a:t>
            </a:r>
            <a:endParaRPr lang="en-US"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rgbClr val="FFFFFF"/>
          </a:lnRef>
          <a:fillRef idx="2">
            <a:schemeClr val="accent1"/>
          </a:fillRef>
          <a:effectRef idx="0">
            <a:srgbClr val="FFFFFF"/>
          </a:effectRef>
          <a:fontRef idx="minor">
            <a:schemeClr val="lt1"/>
          </a:fontRef>
        </p:style>
        <p:txBody>
          <a:bodyPr/>
          <a:lstStyle/>
          <a:p>
            <a:r>
              <a:rPr lang="en-IN" dirty="0">
                <a:solidFill>
                  <a:schemeClr val="accent1"/>
                </a:solidFill>
                <a:effectLst>
                  <a:outerShdw blurRad="38100" dist="25400" dir="5400000" algn="ctr" rotWithShape="0">
                    <a:srgbClr val="6E747A">
                      <a:alpha val="43000"/>
                    </a:srgbClr>
                  </a:outerShdw>
                </a:effectLst>
              </a:rPr>
              <a:t>Business </a:t>
            </a:r>
            <a:r>
              <a:rPr lang="en-US" altLang="en-IN" dirty="0">
                <a:solidFill>
                  <a:schemeClr val="accent1"/>
                </a:solidFill>
                <a:effectLst>
                  <a:outerShdw blurRad="38100" dist="25400" dir="5400000" algn="ctr" rotWithShape="0">
                    <a:srgbClr val="6E747A">
                      <a:alpha val="43000"/>
                    </a:srgbClr>
                  </a:outerShdw>
                </a:effectLst>
              </a:rPr>
              <a:t>Decision</a:t>
            </a:r>
            <a:endParaRPr lang="en-US" altLang="en-IN"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097280" y="1737360"/>
            <a:ext cx="10058400" cy="4023360"/>
          </a:xfrm>
        </p:spPr>
        <p:txBody>
          <a:bodyPr>
            <a:normAutofit/>
          </a:bodyPr>
          <a:lstStyle/>
          <a:p>
            <a:r>
              <a:rPr lang="en-IN" sz="1800" dirty="0"/>
              <a:t>The business </a:t>
            </a:r>
            <a:r>
              <a:rPr lang="en-US" altLang="en-IN" sz="1800" dirty="0"/>
              <a:t>analysis </a:t>
            </a:r>
            <a:r>
              <a:rPr lang="en-IN" sz="1800" dirty="0"/>
              <a:t>is to take a </a:t>
            </a:r>
            <a:r>
              <a:rPr lang="en-US" altLang="en-IN" sz="1800" dirty="0"/>
              <a:t>decision wether </a:t>
            </a:r>
            <a:r>
              <a:rPr lang="en-IN" sz="1800" dirty="0"/>
              <a:t>they </a:t>
            </a:r>
            <a:r>
              <a:rPr lang="en-US" altLang="en-IN" sz="1800" dirty="0"/>
              <a:t>need to approve the </a:t>
            </a:r>
            <a:r>
              <a:rPr lang="en-IN" sz="1800" dirty="0"/>
              <a:t>loan application </a:t>
            </a:r>
            <a:r>
              <a:rPr lang="en-US" altLang="en-IN" sz="1800" dirty="0"/>
              <a:t>or </a:t>
            </a:r>
            <a:r>
              <a:rPr lang="en-IN" sz="1800" dirty="0"/>
              <a:t>to reject</a:t>
            </a:r>
            <a:r>
              <a:rPr lang="en-US" altLang="en-IN" sz="1800" dirty="0"/>
              <a:t> </a:t>
            </a:r>
            <a:r>
              <a:rPr lang="en-IN" sz="1800" dirty="0"/>
              <a:t>based on driving variables.</a:t>
            </a:r>
            <a:endParaRPr lang="en-IN" sz="1800" dirty="0"/>
          </a:p>
          <a:p>
            <a:pPr marL="0" indent="0">
              <a:buNone/>
            </a:pPr>
            <a:r>
              <a:rPr lang="en-IN" sz="1800" b="1" dirty="0"/>
              <a:t>Dataset Details</a:t>
            </a:r>
            <a:r>
              <a:rPr lang="en-IN" sz="1800" dirty="0"/>
              <a:t>:</a:t>
            </a:r>
            <a:endParaRPr lang="en-IN" sz="1800" dirty="0"/>
          </a:p>
          <a:p>
            <a:pPr marL="0" indent="0">
              <a:buNone/>
            </a:pPr>
            <a:r>
              <a:rPr lang="en-IN" sz="1800" b="0" i="0" dirty="0"/>
              <a:t>We have a loan dataset from year 2007-2011 and we need to correct the data through EDA process and analyze the loan status wrt to other driving columns.</a:t>
            </a:r>
            <a:endParaRPr lang="en-IN" sz="1800" dirty="0"/>
          </a:p>
          <a:p>
            <a:pPr marL="0" indent="0">
              <a:buNone/>
            </a:pPr>
            <a:r>
              <a:rPr lang="en-US" altLang="en-IN" sz="1800" b="1" dirty="0"/>
              <a:t>EDA Proccess :</a:t>
            </a:r>
            <a:endParaRPr lang="en-US" altLang="en-IN" sz="1800" b="1" dirty="0"/>
          </a:p>
        </p:txBody>
      </p:sp>
      <p:pic>
        <p:nvPicPr>
          <p:cNvPr id="5" name="Picture 4"/>
          <p:cNvPicPr>
            <a:picLocks noChangeAspect="1"/>
          </p:cNvPicPr>
          <p:nvPr/>
        </p:nvPicPr>
        <p:blipFill>
          <a:blip r:embed="rId1"/>
          <a:stretch>
            <a:fillRect/>
          </a:stretch>
        </p:blipFill>
        <p:spPr>
          <a:xfrm>
            <a:off x="1601470" y="4138930"/>
            <a:ext cx="8269605" cy="1562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Loan Status and </a:t>
            </a:r>
            <a:r>
              <a:rPr lang="en-US" altLang="en-IN" dirty="0"/>
              <a:t>Home Ownership</a:t>
            </a:r>
            <a:endParaRPr lang="en-US" alt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p:cNvSpPr txBox="1"/>
          <p:nvPr/>
        </p:nvSpPr>
        <p:spPr>
          <a:xfrm>
            <a:off x="6981190" y="1892935"/>
            <a:ext cx="4133215" cy="40087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IN" b="1" dirty="0"/>
              <a:t>Home Ownership</a:t>
            </a:r>
            <a:r>
              <a:rPr lang="en-IN" b="1" dirty="0"/>
              <a:t>: </a:t>
            </a:r>
            <a:r>
              <a:rPr lang="en-US" altLang="en-IN" dirty="0"/>
              <a:t>Applicants those having the Rent house considering for default loans</a:t>
            </a:r>
            <a:endParaRPr lang="en-US" altLang="en-IN" dirty="0"/>
          </a:p>
        </p:txBody>
      </p:sp>
      <p:pic>
        <p:nvPicPr>
          <p:cNvPr id="10" name="Picture 9"/>
          <p:cNvPicPr>
            <a:picLocks noChangeAspect="1"/>
          </p:cNvPicPr>
          <p:nvPr/>
        </p:nvPicPr>
        <p:blipFill>
          <a:blip r:embed="rId1"/>
          <a:stretch>
            <a:fillRect/>
          </a:stretch>
        </p:blipFill>
        <p:spPr>
          <a:xfrm>
            <a:off x="977900" y="1913890"/>
            <a:ext cx="5379720" cy="403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Loan Purpose</a:t>
            </a:r>
            <a:endParaRPr lang="en-IN" dirty="0"/>
          </a:p>
        </p:txBody>
      </p:sp>
      <p:sp>
        <p:nvSpPr>
          <p:cNvPr id="3" name="Content Placeholder 2"/>
          <p:cNvSpPr>
            <a:spLocks noGrp="1"/>
          </p:cNvSpPr>
          <p:nvPr>
            <p:ph idx="1"/>
          </p:nvPr>
        </p:nvSpPr>
        <p:spPr>
          <a:xfrm>
            <a:off x="7689215" y="1869440"/>
            <a:ext cx="3466465" cy="2277745"/>
          </a:xfrm>
        </p:spPr>
        <p:txBody>
          <a:bodyPr/>
          <a:lstStyle/>
          <a:p>
            <a:pPr>
              <a:buFont typeface="Wingdings" panose="05000000000000000000" pitchFamily="2" charset="2"/>
              <a:buChar char="§"/>
            </a:pPr>
            <a:r>
              <a:rPr lang="en-IN" b="1" dirty="0"/>
              <a:t>Loan </a:t>
            </a:r>
            <a:r>
              <a:rPr lang="en-US" altLang="en-IN" b="1" dirty="0"/>
              <a:t>Purpose</a:t>
            </a:r>
            <a:r>
              <a:rPr lang="en-IN" b="1" dirty="0"/>
              <a:t>: </a:t>
            </a:r>
            <a:r>
              <a:rPr lang="en-IN" dirty="0"/>
              <a:t> The Loans taken for </a:t>
            </a:r>
            <a:r>
              <a:rPr lang="en-US" altLang="en-IN" dirty="0"/>
              <a:t>‘debt consolidation’ purpose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189990" y="1824990"/>
            <a:ext cx="6416040" cy="404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Interest Rate Groups</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Interest Rate Groups:</a:t>
            </a:r>
            <a:r>
              <a:rPr lang="en-IN" b="1" dirty="0"/>
              <a:t> </a:t>
            </a:r>
            <a:r>
              <a:rPr lang="en-IN" dirty="0"/>
              <a:t> The Loans taken </a:t>
            </a:r>
            <a:r>
              <a:rPr lang="en-US" dirty="0"/>
              <a:t>on</a:t>
            </a:r>
            <a:r>
              <a:rPr lang="en-IN" dirty="0"/>
              <a:t> </a:t>
            </a:r>
            <a:r>
              <a:rPr lang="en-US" altLang="en-IN" dirty="0"/>
              <a:t>‘(13-17)%’ </a:t>
            </a:r>
            <a:r>
              <a:rPr lang="en-US" altLang="en-IN" dirty="0">
                <a:sym typeface="+mn-ea"/>
              </a:rPr>
              <a:t>interest rate</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p:cNvPicPr>
            <a:picLocks noChangeAspect="1"/>
          </p:cNvPicPr>
          <p:nvPr/>
        </p:nvPicPr>
        <p:blipFill>
          <a:blip r:embed="rId1"/>
          <a:stretch>
            <a:fillRect/>
          </a:stretch>
        </p:blipFill>
        <p:spPr>
          <a:xfrm>
            <a:off x="1097280" y="1973580"/>
            <a:ext cx="5448300" cy="4000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Employment Length</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Employment Length:</a:t>
            </a:r>
            <a:r>
              <a:rPr lang="en-IN" b="1" dirty="0"/>
              <a:t> </a:t>
            </a:r>
            <a:r>
              <a:rPr lang="en-IN" dirty="0"/>
              <a:t> The Loans taken </a:t>
            </a:r>
            <a:r>
              <a:rPr lang="en-US" dirty="0"/>
              <a:t>by application who have </a:t>
            </a:r>
            <a:r>
              <a:rPr lang="en-US" altLang="en-IN" dirty="0"/>
              <a:t>‘10 years’ </a:t>
            </a:r>
            <a:r>
              <a:rPr lang="en-US" altLang="en-IN" dirty="0">
                <a:sym typeface="+mn-ea"/>
              </a:rPr>
              <a:t>employment length</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243330" y="2004060"/>
            <a:ext cx="5425440" cy="402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Open Account</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Open Account:</a:t>
            </a:r>
            <a:r>
              <a:rPr lang="en-IN" b="1" dirty="0"/>
              <a:t> </a:t>
            </a:r>
            <a:r>
              <a:rPr lang="en-IN" dirty="0"/>
              <a:t> The Loans taken </a:t>
            </a:r>
            <a:r>
              <a:rPr lang="en-US" dirty="0"/>
              <a:t>by application who have </a:t>
            </a:r>
            <a:r>
              <a:rPr lang="en-US" altLang="en-IN" dirty="0"/>
              <a:t>‘2-10’ </a:t>
            </a:r>
            <a:r>
              <a:rPr lang="en-US" altLang="en-IN" dirty="0">
                <a:sym typeface="+mn-ea"/>
              </a:rPr>
              <a:t>open acc</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097280" y="2115820"/>
            <a:ext cx="5448300" cy="404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Revol Util</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Revol Util:</a:t>
            </a:r>
            <a:r>
              <a:rPr lang="en-IN" b="1" dirty="0"/>
              <a:t> </a:t>
            </a:r>
            <a:r>
              <a:rPr lang="en-IN" dirty="0"/>
              <a:t> The Loans taken </a:t>
            </a:r>
            <a:r>
              <a:rPr lang="en-US" dirty="0"/>
              <a:t>by application who have </a:t>
            </a:r>
            <a:r>
              <a:rPr lang="en-US" altLang="en-IN" dirty="0"/>
              <a:t>‘60-80’ </a:t>
            </a:r>
            <a:r>
              <a:rPr lang="en-US" altLang="en-IN" dirty="0">
                <a:sym typeface="+mn-ea"/>
              </a:rPr>
              <a:t>revol util</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2122170"/>
            <a:ext cx="5433060" cy="405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5083</Words>
  <Application>WPS Presentation</Application>
  <PresentationFormat>Widescreen</PresentationFormat>
  <Paragraphs>122</Paragraphs>
  <Slides>20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Calibri</vt:lpstr>
      <vt:lpstr>Lucida Sans</vt:lpstr>
      <vt:lpstr>Lucida Sans Unicode</vt:lpstr>
      <vt:lpstr>Wingdings</vt:lpstr>
      <vt:lpstr>Microsoft YaHei</vt:lpstr>
      <vt:lpstr>Arial Unicode MS</vt:lpstr>
      <vt:lpstr>Calibri Light</vt:lpstr>
      <vt:lpstr>Retrospect</vt:lpstr>
      <vt:lpstr>PowerPoint 演示文稿</vt:lpstr>
      <vt:lpstr>Objective</vt:lpstr>
      <vt:lpstr>Business Decision</vt:lpstr>
      <vt:lpstr>Loan Status and Home Ownership</vt:lpstr>
      <vt:lpstr>Loan Status and Loan Purpose</vt:lpstr>
      <vt:lpstr>Loan Status and Interest Rate Groups</vt:lpstr>
      <vt:lpstr>Loan Status and Employment Length</vt:lpstr>
      <vt:lpstr>Loan Status and Open Account</vt:lpstr>
      <vt:lpstr>Loan Status and Revol Util</vt:lpstr>
      <vt:lpstr>Loan Status and Total Account</vt:lpstr>
      <vt:lpstr>Loan Status and Annual Income</vt:lpstr>
      <vt:lpstr>Loan Status and Terms</vt:lpstr>
      <vt:lpstr>Loan Status and Verification Status</vt:lpstr>
      <vt:lpstr>Loan Status and Issue Date</vt:lpstr>
      <vt:lpstr>Observations</vt:lpstr>
      <vt:lpstr>Loan Status by Annual Income and Home Ownership</vt:lpstr>
      <vt:lpstr>Loan Status by Annual Income and Grade</vt:lpstr>
      <vt:lpstr>Loan Status by Annual Income and Home Ownership</vt:lpstr>
      <vt:lpstr>Loan Status by Annual Income and Issue Date</vt:lpstr>
      <vt:lpstr>Analysis and Observations for future loan defaulting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Parmo</cp:lastModifiedBy>
  <cp:revision>81</cp:revision>
  <dcterms:created xsi:type="dcterms:W3CDTF">2022-06-06T16:58:00Z</dcterms:created>
  <dcterms:modified xsi:type="dcterms:W3CDTF">2024-09-25T06:07:00Z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24ECFAEA88684FA2AE5BF049FC34B410_12</vt:lpwstr>
  </property>
  <property fmtid="{D5CDD505-2E9C-101B-9397-08002B2CF9AE}" pid="3" name="KSOProductBuildVer">
    <vt:lpwstr>1033-12.2.0.13472</vt:lpwstr>
  </property>
</Properties>
</file>