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0D29A6-FE3E-4B7C-A5E4-36875FBD63F5}">
  <a:tblStyle styleId="{3A0D29A6-FE3E-4B7C-A5E4-36875FBD6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D582A9-255A-41A2-9E22-17A1CEF368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f12002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f12002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2edf8dd2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2edf8dd2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85bbad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85bbad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5868b3c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5868b3c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5868b3c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5868b3c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042f77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f042f77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edf8dd2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2edf8dd2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2edf8dd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2edf8dd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868b3c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868b3c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04d59e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04d59e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85bbad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85bbad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edf8dd2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edf8dd2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785bbad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785bbad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85bbad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85bbad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ed923c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ed923c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Steady_st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4618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900"/>
              <a:t>AIDA-</a:t>
            </a:r>
            <a:r>
              <a:rPr lang="de" sz="4900"/>
              <a:t>Project</a:t>
            </a:r>
            <a:r>
              <a:rPr lang="de" sz="4900"/>
              <a:t>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900"/>
              <a:t>Telekom </a:t>
            </a:r>
            <a:r>
              <a:rPr lang="de" sz="4900"/>
              <a:t>Customer Churn Prediction</a:t>
            </a:r>
            <a:endParaRPr sz="49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M.</a:t>
            </a:r>
            <a:r>
              <a:rPr lang="de" sz="3000"/>
              <a:t> Sauer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GIT, data models,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feature selection</a:t>
            </a:r>
            <a:endParaRPr sz="2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4215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J. E. Dietert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EDA, classic fit, NN</a:t>
            </a:r>
            <a:endParaRPr sz="2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93575" y="3615825"/>
            <a:ext cx="25794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T.</a:t>
            </a:r>
            <a:r>
              <a:rPr lang="de" sz="3000"/>
              <a:t> Habermann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NN models, KNN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r>
              <a:rPr lang="de"/>
              <a:t>: 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203000" y="4507950"/>
            <a:ext cx="2454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Feature Importance Comparision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for different Classifiers</a:t>
            </a:r>
            <a:endParaRPr sz="1100"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76" y="623401"/>
            <a:ext cx="7573252" cy="3786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2"/>
          <p:cNvGraphicFramePr/>
          <p:nvPr/>
        </p:nvGraphicFramePr>
        <p:xfrm>
          <a:off x="3657300" y="450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{3A0D29A6-FE3E-4B7C-A5E4-36875FBD63F5}</a:tableStyleId>
              </a:tblPr>
              <a:tblGrid>
                <a:gridCol w="2154875"/>
                <a:gridCol w="2154875"/>
              </a:tblGrid>
              <a:tr h="20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Descission Tree Classifier (DTC)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Random Forest Classifier (RFC)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0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Extra Trees Classifier (ETC)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50">
                          <a:highlight>
                            <a:srgbClr val="FFFFFF"/>
                          </a:highlight>
                        </a:rPr>
                        <a:t>Ada Boost Classifier (ABC)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Standard classifiers: Decision Tree with best results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Standard classifier with individual parameterization: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logistic regression, sigmoid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k-Nearest Neighbour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de" sz="1100">
                <a:solidFill>
                  <a:srgbClr val="FF0000"/>
                </a:solidFill>
              </a:rPr>
              <a:t>Decision Tree</a:t>
            </a:r>
            <a:endParaRPr b="1" sz="1100">
              <a:solidFill>
                <a:srgbClr val="FF0000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Random Forest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Multinomial Bayes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Gradient Boost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XGBoost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SVC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50" y="1871050"/>
            <a:ext cx="6953849" cy="2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50" y="1297050"/>
            <a:ext cx="8633975" cy="3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DT with reasonable decisions backed by statistics</a:t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76200" y="3161125"/>
            <a:ext cx="8910000" cy="7335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day minutes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77" y="944000"/>
            <a:ext cx="1140510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018" y="1677500"/>
            <a:ext cx="1307525" cy="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6350" y="1698549"/>
            <a:ext cx="1244450" cy="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Classification result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26574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75" y="1258400"/>
            <a:ext cx="25717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25" y="1258400"/>
            <a:ext cx="3203900" cy="2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152400" y="3333425"/>
            <a:ext cx="2763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hyperparameter tuning of the DT classifier comes up with a degree of 17, slightly higher than the input feature dimension of 13.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890325" y="3414750"/>
            <a:ext cx="30000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A</a:t>
            </a:r>
            <a:r>
              <a:rPr lang="de" sz="1100"/>
              <a:t>lternative visualization as ROC plot with the ideal target prediction as black line with the top-most left corner as the ideal point.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area below the curve is 0.877 which is close to </a:t>
            </a:r>
            <a:r>
              <a:rPr lang="de" sz="1100">
                <a:solidFill>
                  <a:srgbClr val="FF0000"/>
                </a:solidFill>
              </a:rPr>
              <a:t>optimal value 1.0,</a:t>
            </a:r>
            <a:r>
              <a:rPr lang="de" sz="1100"/>
              <a:t> compared to the poor 0.5 as dice-solution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3046450" y="3361500"/>
            <a:ext cx="26574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 classifier on test set leads to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accuracy of 93.6%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true positive rate of 79.4%</a:t>
            </a:r>
            <a:r>
              <a:rPr lang="de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~20% (28) were classified as no-churners despite they were churned customers.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869* 4%= 35 customers are misclassified as potential churners</a:t>
            </a:r>
            <a:endParaRPr sz="1100"/>
          </a:p>
        </p:txBody>
      </p:sp>
      <p:cxnSp>
        <p:nvCxnSpPr>
          <p:cNvPr id="203" name="Google Shape;203;p25"/>
          <p:cNvCxnSpPr/>
          <p:nvPr/>
        </p:nvCxnSpPr>
        <p:spPr>
          <a:xfrm flipH="1">
            <a:off x="6243425" y="1103500"/>
            <a:ext cx="110100" cy="41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 txBox="1"/>
          <p:nvPr/>
        </p:nvSpPr>
        <p:spPr>
          <a:xfrm>
            <a:off x="6000375" y="822950"/>
            <a:ext cx="1077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optimal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Simple Neuronal Network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F</a:t>
            </a:r>
            <a:r>
              <a:rPr lang="de" sz="1400"/>
              <a:t>eed forward neural network with one hidden layer of 32 neurons (activation relu) and a single output (activation sigmoid)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 sz="1300"/>
              <a:t>Accuracy reaches up to 95% and recall and precision converge at approx. 80%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100" y="2571750"/>
            <a:ext cx="5734050" cy="2047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26"/>
          <p:cNvGrpSpPr/>
          <p:nvPr/>
        </p:nvGrpSpPr>
        <p:grpSpPr>
          <a:xfrm>
            <a:off x="540299" y="2639025"/>
            <a:ext cx="1550950" cy="1980600"/>
            <a:chOff x="540299" y="2639025"/>
            <a:chExt cx="1550950" cy="1980600"/>
          </a:xfrm>
        </p:grpSpPr>
        <p:pic>
          <p:nvPicPr>
            <p:cNvPr id="213" name="Google Shape;213;p26"/>
            <p:cNvPicPr preferRelativeResize="0"/>
            <p:nvPr/>
          </p:nvPicPr>
          <p:blipFill rotWithShape="1">
            <a:blip r:embed="rId4">
              <a:alphaModFix/>
            </a:blip>
            <a:srcRect b="24420" l="41087" r="40047" t="11853"/>
            <a:stretch/>
          </p:blipFill>
          <p:spPr>
            <a:xfrm>
              <a:off x="540299" y="2639025"/>
              <a:ext cx="1550950" cy="191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/>
            <p:nvPr/>
          </p:nvSpPr>
          <p:spPr>
            <a:xfrm>
              <a:off x="1198672" y="2639025"/>
              <a:ext cx="240000" cy="19806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Multiple Hidden Layer </a:t>
            </a:r>
            <a:r>
              <a:rPr lang="de"/>
              <a:t>Neuronal Network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Performance for different hidden layer sizes and more hidden layers with models chosen by different metrics</a:t>
            </a:r>
            <a:r>
              <a:rPr lang="de" sz="1400"/>
              <a:t>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An </a:t>
            </a:r>
            <a:r>
              <a:rPr b="1" lang="de" sz="1200"/>
              <a:t>input-128-32-128-1</a:t>
            </a:r>
            <a:r>
              <a:rPr lang="de" sz="1200"/>
              <a:t> fully connected </a:t>
            </a:r>
            <a:br>
              <a:rPr lang="de" sz="1200"/>
            </a:br>
            <a:r>
              <a:rPr lang="de" sz="1200"/>
              <a:t>neural network with best recall outperforms </a:t>
            </a:r>
            <a:br>
              <a:rPr lang="de" sz="1200"/>
            </a:br>
            <a:r>
              <a:rPr lang="de" sz="1200"/>
              <a:t>the decision tree classifier for churn </a:t>
            </a:r>
            <a:br>
              <a:rPr lang="de" sz="1200"/>
            </a:br>
            <a:r>
              <a:rPr lang="de" sz="1200"/>
              <a:t>prediction</a:t>
            </a:r>
            <a:endParaRPr sz="1200"/>
          </a:p>
        </p:txBody>
      </p:sp>
      <p:sp>
        <p:nvSpPr>
          <p:cNvPr id="222" name="Google Shape;222;p27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  <p:grpSp>
        <p:nvGrpSpPr>
          <p:cNvPr id="223" name="Google Shape;223;p27"/>
          <p:cNvGrpSpPr/>
          <p:nvPr/>
        </p:nvGrpSpPr>
        <p:grpSpPr>
          <a:xfrm>
            <a:off x="369816" y="2147811"/>
            <a:ext cx="1050223" cy="1095114"/>
            <a:chOff x="399775" y="2680875"/>
            <a:chExt cx="1322200" cy="1515100"/>
          </a:xfrm>
        </p:grpSpPr>
        <p:pic>
          <p:nvPicPr>
            <p:cNvPr id="224" name="Google Shape;224;p27"/>
            <p:cNvPicPr preferRelativeResize="0"/>
            <p:nvPr/>
          </p:nvPicPr>
          <p:blipFill rotWithShape="1">
            <a:blip r:embed="rId3">
              <a:alphaModFix/>
            </a:blip>
            <a:srcRect b="11672" l="47496" r="28103" t="17415"/>
            <a:stretch/>
          </p:blipFill>
          <p:spPr>
            <a:xfrm>
              <a:off x="399775" y="2746475"/>
              <a:ext cx="1322200" cy="144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7"/>
            <p:cNvSpPr/>
            <p:nvPr/>
          </p:nvSpPr>
          <p:spPr>
            <a:xfrm>
              <a:off x="653921" y="2877250"/>
              <a:ext cx="133200" cy="1184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64796" y="2680875"/>
              <a:ext cx="133200" cy="1508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275671" y="3062350"/>
              <a:ext cx="133200" cy="860400"/>
            </a:xfrm>
            <a:prstGeom prst="flowChartAlternateProcess">
              <a:avLst/>
            </a:prstGeom>
            <a:noFill/>
            <a:ln cap="flat" cmpd="sng" w="9525">
              <a:solidFill>
                <a:srgbClr val="00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225" y="3751125"/>
            <a:ext cx="18002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525" y="3760650"/>
            <a:ext cx="1800225" cy="126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7"/>
          <p:cNvGraphicFramePr/>
          <p:nvPr/>
        </p:nvGraphicFramePr>
        <p:xfrm>
          <a:off x="1523875" y="21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{28D582A9-255A-41A2-9E22-17A1CEF368CA}</a:tableStyleId>
              </a:tblPr>
              <a:tblGrid>
                <a:gridCol w="942975"/>
                <a:gridCol w="952500"/>
                <a:gridCol w="685800"/>
                <a:gridCol w="714375"/>
                <a:gridCol w="838200"/>
                <a:gridCol w="675900"/>
                <a:gridCol w="642650"/>
              </a:tblGrid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hidden</a:t>
                      </a:r>
                      <a:endParaRPr b="1" sz="7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 layer neurons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Model taken with </a:t>
                      </a:r>
                      <a:br>
                        <a:rPr b="1" lang="de" sz="700"/>
                      </a:br>
                      <a:r>
                        <a:rPr b="1" lang="de" sz="700"/>
                        <a:t>b</a:t>
                      </a:r>
                      <a:r>
                        <a:rPr b="1" lang="de" sz="700"/>
                        <a:t>est parameter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Accuracy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 Precision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 Recall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1 Precision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1 Recall</a:t>
                      </a:r>
                      <a:endParaRPr sz="700"/>
                    </a:p>
                  </a:txBody>
                  <a:tcPr marT="0" marB="0" marR="0" marL="0"/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[16]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Loss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0.952000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0.963415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0.872340</a:t>
                      </a:r>
                      <a:endParaRPr sz="7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/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[16]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0.954667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0.966361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0.875000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0.792453</a:t>
                      </a:r>
                      <a:endParaRPr sz="700"/>
                    </a:p>
                  </a:txBody>
                  <a:tcPr marT="0" marB="0" marR="0" marL="0"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[32]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0.953333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0.963470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0.982919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0.881720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[128]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0.963581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0.986025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0.901099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[256]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Precision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0.963581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0.986025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0.901099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0.773585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(128, 128)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Recall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0.937333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0.971564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0.954969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0.752137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0.830189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(128, 32, 64)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0.953333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0.964885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0.981366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0.873684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0.783019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(128, 32, 128)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Recall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0.957333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0.972222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0.978261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0.862745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700"/>
                        <a:t>0.830189</a:t>
                      </a:r>
                      <a:endParaRPr b="1"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(64, 64, 32, 32)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Accuracy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0.956000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0.969278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0.979814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0.868687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700"/>
                        <a:t>0.811321</a:t>
                      </a:r>
                      <a:endParaRPr sz="700"/>
                    </a:p>
                  </a:txBody>
                  <a:tcPr marT="0" marB="0" marR="0" marL="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p27"/>
          <p:cNvSpPr txBox="1"/>
          <p:nvPr/>
        </p:nvSpPr>
        <p:spPr>
          <a:xfrm rot="-5400000">
            <a:off x="900550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 rot="-5400000">
            <a:off x="408183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 rot="-5400000">
            <a:off x="660720" y="2534739"/>
            <a:ext cx="415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⟷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Conclusions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The classical classifiers lead to broad results/performances.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The decision tree with advantage of clear guidance for action and good </a:t>
            </a:r>
            <a:r>
              <a:rPr lang="de" sz="1400"/>
              <a:t>results</a:t>
            </a:r>
            <a:r>
              <a:rPr lang="de" sz="1400"/>
              <a:t>: high accuracy 93.6% and high true positives 79.4%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Neuronal Networks with low complexity outperform classical classifiers.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 sz="1300"/>
              <a:t>results: higher accuracy &gt;95% and high true positives &gt;80% possible</a:t>
            </a:r>
            <a:br>
              <a:rPr lang="de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b="1" lang="de" sz="1300">
                <a:solidFill>
                  <a:srgbClr val="000000"/>
                </a:solidFill>
              </a:rPr>
              <a:t>Thus a neural network is recommended for predictions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0000"/>
                </a:solidFill>
              </a:rPr>
              <a:t>In general it is possible to to reduce the false positives and reach a better precision for churn predictions but this reduces the recall rate.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000000"/>
                </a:solidFill>
              </a:rPr>
              <a:t>This decision would be done by the business owner.</a:t>
            </a:r>
            <a:endParaRPr b="1" sz="13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300" u="sng">
              <a:solidFill>
                <a:srgbClr val="000000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Reduce Churn Using Customer Journey Analytics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10554" t="0"/>
          <a:stretch/>
        </p:blipFill>
        <p:spPr>
          <a:xfrm>
            <a:off x="4415700" y="1748850"/>
            <a:ext cx="4410149" cy="24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93275" y="2163475"/>
            <a:ext cx="3818700" cy="169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050">
                <a:solidFill>
                  <a:srgbClr val="2B2B2B"/>
                </a:solidFill>
                <a:highlight>
                  <a:srgbClr val="FFFFFF"/>
                </a:highlight>
              </a:rPr>
              <a:t>Churn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rate (sometimes called </a:t>
            </a:r>
            <a:r>
              <a:rPr b="1" lang="de" sz="1050">
                <a:solidFill>
                  <a:srgbClr val="2B2B2B"/>
                </a:solidFill>
                <a:highlight>
                  <a:srgbClr val="FFFFFF"/>
                </a:highlight>
              </a:rPr>
              <a:t>attrition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rate), in its broadest sense, is a measure of the number of individuals or items moving out of a collective group over a specific period. It is one of two primary factors that determine the 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steady-state</a:t>
            </a:r>
            <a:r>
              <a:rPr lang="de" sz="1050">
                <a:solidFill>
                  <a:srgbClr val="2B2B2B"/>
                </a:solidFill>
                <a:highlight>
                  <a:srgbClr val="FFFFFF"/>
                </a:highlight>
              </a:rPr>
              <a:t> level of customers a business will support.</a:t>
            </a:r>
            <a:endParaRPr>
              <a:solidFill>
                <a:srgbClr val="2B2B2B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93282" y="3503100"/>
            <a:ext cx="2732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latin typeface="Source Code Pro"/>
                <a:ea typeface="Source Code Pro"/>
                <a:cs typeface="Source Code Pro"/>
                <a:sym typeface="Source Code Pro"/>
              </a:rPr>
              <a:t>source: wikipedia.org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And Objectives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Knowing the </a:t>
            </a:r>
            <a:r>
              <a:rPr lang="de"/>
              <a:t>intent</a:t>
            </a:r>
            <a:r>
              <a:rPr lang="de"/>
              <a:t> of a customer to leave, is a highly valuable information. It can be used for prevention, by providing specific offers to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Objective of this project, is to create a machine learning </a:t>
            </a:r>
            <a:r>
              <a:rPr lang="de"/>
              <a:t>algorithm</a:t>
            </a:r>
            <a:r>
              <a:rPr lang="de"/>
              <a:t>, which is able to provide this knowledge based on everyday data of a telecommunication company.</a:t>
            </a:r>
            <a:endParaRPr/>
          </a:p>
        </p:txBody>
      </p:sp>
      <p:pic>
        <p:nvPicPr>
          <p:cNvPr descr="Pastoral Meanderings: Sons of God and Daughters of Men. . .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350" y="3657600"/>
            <a:ext cx="17716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Knowing the data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de" sz="1600"/>
              <a:t>Set of 5000 customers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de" sz="1600"/>
              <a:t>21 </a:t>
            </a:r>
            <a:r>
              <a:rPr b="1" lang="de" sz="1600"/>
              <a:t>features</a:t>
            </a:r>
            <a:r>
              <a:rPr lang="de" sz="1600"/>
              <a:t> about each of them </a:t>
            </a:r>
            <a:br>
              <a:rPr lang="de" sz="1600"/>
            </a:br>
            <a:r>
              <a:rPr lang="de" sz="1600"/>
              <a:t>(including a binary value if they do churn or not)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de"/>
              <a:t>1/7 churn customers, 6/7 no churn customers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311800" y="32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{3A0D29A6-FE3E-4B7C-A5E4-36875FBD63F5}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000">
                          <a:solidFill>
                            <a:srgbClr val="6AA84F"/>
                          </a:solidFill>
                        </a:rPr>
                        <a:t>class (target)</a:t>
                      </a:r>
                      <a:endParaRPr b="1" sz="1000">
                        <a:solidFill>
                          <a:srgbClr val="6AA84F"/>
                        </a:solidFill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state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account_length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total_intl_minutes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international_plan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area_code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number_vmail_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messages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total_intl_calls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  <a:tr h="43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voice_mail_plan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phone_number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number_customer_service_calls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total_day_charge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total_eve_charge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total_night_charge</a:t>
                      </a:r>
                      <a:endParaRPr sz="10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000"/>
                        <a:t>total_intl_charge</a:t>
                      </a:r>
                      <a:endParaRPr sz="1000"/>
                    </a:p>
                  </a:txBody>
                  <a:tcPr marT="36000" marB="36000" marR="36000" marL="36000" anchor="ctr"/>
                </a:tc>
              </a:tr>
            </a:tbl>
          </a:graphicData>
        </a:graphic>
      </p:graphicFrame>
      <p:sp>
        <p:nvSpPr>
          <p:cNvPr id="90" name="Google Shape;90;p16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Sauer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900" y="275450"/>
            <a:ext cx="2339998" cy="209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Metrics...Metrics...Metrics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6900" y="14838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The given task is a </a:t>
            </a:r>
            <a:r>
              <a:rPr b="1" i="1" lang="de" sz="1400"/>
              <a:t>binary classification</a:t>
            </a:r>
            <a:endParaRPr sz="1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Since we have an </a:t>
            </a:r>
            <a:r>
              <a:rPr b="1" i="1" lang="de" sz="1300"/>
              <a:t>imbalanced class</a:t>
            </a:r>
            <a:r>
              <a:rPr lang="de" sz="1300"/>
              <a:t> distribution </a:t>
            </a:r>
            <a:br>
              <a:rPr lang="de" sz="1300"/>
            </a:br>
            <a:r>
              <a:rPr lang="de" sz="1300"/>
              <a:t>accuracy is not the optimal metric.</a:t>
            </a:r>
            <a:r>
              <a:rPr lang="de" sz="1400"/>
              <a:t> </a:t>
            </a:r>
            <a:br>
              <a:rPr lang="de" sz="1400"/>
            </a:br>
            <a:r>
              <a:rPr lang="de" sz="900"/>
              <a:t>E.g. if a model would predict always 0 (no churn), we get </a:t>
            </a:r>
            <a:br>
              <a:rPr lang="de" sz="900"/>
            </a:br>
            <a:r>
              <a:rPr lang="de" sz="900"/>
              <a:t>approx. 0.86 accuracy but would totally fail to predict churns</a:t>
            </a:r>
            <a:br>
              <a:rPr lang="de" sz="1000"/>
            </a:b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It is necessary to have a </a:t>
            </a:r>
            <a:r>
              <a:rPr b="1" i="1" lang="de" sz="1300"/>
              <a:t>high recall value</a:t>
            </a:r>
            <a:r>
              <a:rPr lang="de" sz="1300"/>
              <a:t> </a:t>
            </a:r>
            <a:br>
              <a:rPr lang="de" sz="1300"/>
            </a:br>
            <a:r>
              <a:rPr lang="de" sz="1300"/>
              <a:t>i.e. to have nearly all churners in the set of customers </a:t>
            </a:r>
            <a:br>
              <a:rPr lang="de" sz="1300"/>
            </a:br>
            <a:r>
              <a:rPr lang="de" sz="1300"/>
              <a:t>identified for potential churn</a:t>
            </a:r>
            <a:br>
              <a:rPr lang="de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de" sz="1300"/>
              <a:t>But increasing number of retaining customers seen as churners</a:t>
            </a:r>
            <a:br>
              <a:rPr lang="de" sz="1300"/>
            </a:br>
            <a:r>
              <a:rPr lang="de" sz="1300"/>
              <a:t>by mistake makes it necessary to </a:t>
            </a:r>
            <a:r>
              <a:rPr b="1" i="1" lang="de" sz="1300"/>
              <a:t>monitor precision</a:t>
            </a:r>
            <a:endParaRPr b="1" i="1" sz="1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98" name="Google Shape;98;p17"/>
          <p:cNvGrpSpPr/>
          <p:nvPr/>
        </p:nvGrpSpPr>
        <p:grpSpPr>
          <a:xfrm>
            <a:off x="5319595" y="1607511"/>
            <a:ext cx="1619938" cy="1328372"/>
            <a:chOff x="1609800" y="3946675"/>
            <a:chExt cx="1420500" cy="1167800"/>
          </a:xfrm>
        </p:grpSpPr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4900" y="3946675"/>
              <a:ext cx="1260000" cy="89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7"/>
            <p:cNvSpPr txBox="1"/>
            <p:nvPr/>
          </p:nvSpPr>
          <p:spPr>
            <a:xfrm>
              <a:off x="1609800" y="4779675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Constant 0 prediction </a:t>
              </a:r>
              <a:r>
                <a:rPr lang="de" sz="600">
                  <a:latin typeface="Source Code Pro"/>
                  <a:ea typeface="Source Code Pro"/>
                  <a:cs typeface="Source Code Pro"/>
                  <a:sym typeface="Source Code Pro"/>
                </a:rPr>
                <a:t>but already 0.86 accuracy</a:t>
              </a: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6569529" y="2729357"/>
            <a:ext cx="1619938" cy="1328371"/>
            <a:chOff x="7539322" y="2989383"/>
            <a:chExt cx="1420500" cy="1167901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19572" y="2989383"/>
              <a:ext cx="1260000" cy="8989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7539322" y="3822484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Raise recall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8066838" y="3356094"/>
              <a:ext cx="2487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➡</a:t>
              </a:r>
              <a:endParaRPr sz="120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889675" y="3424025"/>
              <a:ext cx="687900" cy="22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7540768" y="3904656"/>
            <a:ext cx="1619938" cy="1296007"/>
            <a:chOff x="6630122" y="4087488"/>
            <a:chExt cx="1420500" cy="1139247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73250" y="4087488"/>
              <a:ext cx="1260000" cy="89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7"/>
            <p:cNvSpPr txBox="1"/>
            <p:nvPr/>
          </p:nvSpPr>
          <p:spPr>
            <a:xfrm>
              <a:off x="7476606" y="4154989"/>
              <a:ext cx="2487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200">
                  <a:solidFill>
                    <a:srgbClr val="FF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!</a:t>
              </a:r>
              <a:endParaRPr sz="1200">
                <a:solidFill>
                  <a:srgbClr val="FF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319375" y="4207800"/>
              <a:ext cx="351000" cy="54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6630122" y="4891934"/>
              <a:ext cx="14205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latin typeface="Source Code Pro"/>
                  <a:ea typeface="Source Code Pro"/>
                  <a:cs typeface="Source Code Pro"/>
                  <a:sym typeface="Source Code Pro"/>
                </a:rPr>
                <a:t>Monitor precision</a:t>
              </a:r>
              <a:endParaRPr sz="7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900" y="275450"/>
            <a:ext cx="2339998" cy="209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12" name="Google Shape;112;p17"/>
          <p:cNvCxnSpPr/>
          <p:nvPr/>
        </p:nvCxnSpPr>
        <p:spPr>
          <a:xfrm>
            <a:off x="5512325" y="495500"/>
            <a:ext cx="3279600" cy="2875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Habermann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Inspection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75" y="1455601"/>
            <a:ext cx="3831300" cy="2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601" y="1483180"/>
            <a:ext cx="3621475" cy="26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731700" y="4193625"/>
            <a:ext cx="2706900" cy="94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average</a:t>
            </a:r>
            <a:r>
              <a:rPr lang="de" sz="1200"/>
              <a:t> churn rate per (US) state: 5%...27% 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203000" y="4193625"/>
            <a:ext cx="2706900" cy="94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200"/>
              <a:t>distribution of #customers per (US)state: 50...125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Inspection:  eliminate correlations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468825"/>
            <a:ext cx="8928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99" y="1557075"/>
            <a:ext cx="3066950" cy="29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348" y="1602575"/>
            <a:ext cx="5053253" cy="308104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058125" y="1630600"/>
            <a:ext cx="2166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correlation matrix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918850" y="1200075"/>
            <a:ext cx="2867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Source Code Pro"/>
                <a:ea typeface="Source Code Pro"/>
                <a:cs typeface="Source Code Pro"/>
                <a:sym typeface="Source Code Pro"/>
              </a:rPr>
              <a:t>pairplot of dependencies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850" y="12584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025" y="1182200"/>
            <a:ext cx="272415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2975600" y="3133325"/>
            <a:ext cx="2636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#vmail_messages &lt;= 30: true: no churn</a:t>
            </a:r>
            <a:endParaRPr sz="11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#vmail_messages &lt;= 30: </a:t>
            </a:r>
            <a:r>
              <a:rPr lang="de" sz="1100">
                <a:solidFill>
                  <a:srgbClr val="4A86E8"/>
                </a:solidFill>
              </a:rPr>
              <a:t>false: churn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029250" y="3077675"/>
            <a:ext cx="26364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customers without international plan churn less, which might come from some </a:t>
            </a:r>
            <a:r>
              <a:rPr lang="de" sz="1100"/>
              <a:t>misalignment</a:t>
            </a:r>
            <a:r>
              <a:rPr lang="de" sz="1100"/>
              <a:t> of international charges.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International</a:t>
            </a:r>
            <a:r>
              <a:rPr lang="de" sz="1100"/>
              <a:t> c</a:t>
            </a:r>
            <a:r>
              <a:rPr lang="de" sz="1100"/>
              <a:t>harges per minute (27ct/min) do not differ for customers with or without international plan</a:t>
            </a:r>
            <a:endParaRPr sz="1100"/>
          </a:p>
        </p:txBody>
      </p:sp>
      <p:sp>
        <p:nvSpPr>
          <p:cNvPr id="145" name="Google Shape;145;p20"/>
          <p:cNvSpPr txBox="1"/>
          <p:nvPr/>
        </p:nvSpPr>
        <p:spPr>
          <a:xfrm>
            <a:off x="163850" y="4107475"/>
            <a:ext cx="272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grouping according to class churn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build the ratio of feature means: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mean (no_churn) / mean (churn)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0" y="1313675"/>
            <a:ext cx="2636400" cy="287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268500" y="4891450"/>
            <a:ext cx="42741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features with high effects &gt; 1.05 or &lt; 0.95 (as </a:t>
            </a:r>
            <a:r>
              <a:rPr lang="de" sz="600">
                <a:solidFill>
                  <a:srgbClr val="FFFFFF"/>
                </a:solidFill>
                <a:highlight>
                  <a:srgbClr val="38761D"/>
                </a:highlight>
              </a:rPr>
              <a:t>green</a:t>
            </a:r>
            <a:r>
              <a:rPr lang="de" sz="600"/>
              <a:t>), while </a:t>
            </a:r>
            <a:r>
              <a:rPr lang="de" sz="600">
                <a:solidFill>
                  <a:srgbClr val="FFFFFF"/>
                </a:solidFill>
                <a:highlight>
                  <a:schemeClr val="lt2"/>
                </a:highlight>
              </a:rPr>
              <a:t>other features</a:t>
            </a:r>
            <a:r>
              <a:rPr lang="de" sz="600"/>
              <a:t> have similar averages in their distributions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Preprocessing: 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0" y="4884600"/>
            <a:ext cx="1203000" cy="25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B7B7B7"/>
                </a:solidFill>
              </a:rPr>
              <a:t>Dietert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2501216" cy="16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438" y="11298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350" y="1106000"/>
            <a:ext cx="2636927" cy="1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152400" y="2972875"/>
            <a:ext cx="30000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total day minutes &lt;= 265.4  </a:t>
            </a:r>
            <a:endParaRPr sz="11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There seem two sub-sets of churners in their day-minutes. </a:t>
            </a:r>
            <a:endParaRPr sz="1100"/>
          </a:p>
        </p:txBody>
      </p:sp>
      <p:sp>
        <p:nvSpPr>
          <p:cNvPr id="158" name="Google Shape;158;p21"/>
          <p:cNvSpPr txBox="1"/>
          <p:nvPr/>
        </p:nvSpPr>
        <p:spPr>
          <a:xfrm>
            <a:off x="3072000" y="3009575"/>
            <a:ext cx="3000000" cy="1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 </a:t>
            </a:r>
            <a:r>
              <a:rPr lang="de" sz="1100">
                <a:solidFill>
                  <a:srgbClr val="4A86E8"/>
                </a:solidFill>
              </a:rPr>
              <a:t>total eve minutes &lt;= 168.35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</p:txBody>
      </p:sp>
      <p:sp>
        <p:nvSpPr>
          <p:cNvPr id="159" name="Google Shape;159;p21"/>
          <p:cNvSpPr txBox="1"/>
          <p:nvPr/>
        </p:nvSpPr>
        <p:spPr>
          <a:xfrm>
            <a:off x="5973825" y="2972875"/>
            <a:ext cx="30000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E69138"/>
                </a:solidFill>
              </a:rPr>
              <a:t>number customer calls &lt;= 3.5</a:t>
            </a:r>
            <a:r>
              <a:rPr lang="de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This decision is valid since also seen in the statistics of</a:t>
            </a:r>
            <a:r>
              <a:rPr lang="de" sz="1100">
                <a:solidFill>
                  <a:srgbClr val="E69138"/>
                </a:solidFill>
              </a:rPr>
              <a:t> no_churn </a:t>
            </a:r>
            <a:r>
              <a:rPr lang="de" sz="1100"/>
              <a:t>vs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>
                <a:solidFill>
                  <a:srgbClr val="4A86E8"/>
                </a:solidFill>
              </a:rPr>
              <a:t>churn</a:t>
            </a:r>
            <a:r>
              <a:rPr lang="de" sz="1100">
                <a:solidFill>
                  <a:srgbClr val="E69138"/>
                </a:solidFill>
              </a:rPr>
              <a:t> </a:t>
            </a:r>
            <a:r>
              <a:rPr lang="de" sz="1100"/>
              <a:t>customers.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If a customer calls less than 3.5 times the hotline to complain, they could be identified as “happy”, so they stay.</a:t>
            </a: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 flipH="1">
            <a:off x="1889625" y="1445613"/>
            <a:ext cx="3900" cy="123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4368600" y="1337538"/>
            <a:ext cx="3900" cy="1399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flipH="1">
            <a:off x="7262700" y="1323600"/>
            <a:ext cx="6000" cy="13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