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Source Code Pro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A19095-2C22-4B84-8F3B-16EF24F9383B}">
  <a:tblStyle styleId="{71A19095-2C22-4B84-8F3B-16EF24F938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38DBC94-3A76-405C-A24A-ABCE1438C95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f120027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f120027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2edf8dd2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2edf8dd2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785bbad9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785bbad9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5868b3cc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5868b3cc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5868b3cc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5868b3cc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f042f771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f042f771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2edf8dd2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2edf8dd2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2edf8dd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2edf8dd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5868b3cc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5868b3cc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f04d59e8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f04d59e8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785bbad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785bbad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2edf8dd2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2edf8dd2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785bbad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785bbad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785bbad9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785bbad9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eed923c0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eed923c0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hyperlink" Target="https://en.wikipedia.org/wiki/Steady_stat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4618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900"/>
              <a:t>AIDA-</a:t>
            </a:r>
            <a:r>
              <a:rPr lang="de" sz="4900"/>
              <a:t>Project</a:t>
            </a:r>
            <a:r>
              <a:rPr lang="de" sz="4900"/>
              <a:t> </a:t>
            </a:r>
            <a:endParaRPr sz="4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900"/>
              <a:t>Telekom </a:t>
            </a:r>
            <a:r>
              <a:rPr lang="de" sz="4900"/>
              <a:t>Customer Churn Prediction</a:t>
            </a:r>
            <a:endParaRPr sz="49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615825"/>
            <a:ext cx="25794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M.</a:t>
            </a:r>
            <a:r>
              <a:rPr lang="de" sz="3000"/>
              <a:t> Sauer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/>
              <a:t>GIT, data models,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/>
              <a:t>feature selection</a:t>
            </a:r>
            <a:endParaRPr sz="20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421575" y="3615825"/>
            <a:ext cx="25794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J. E. Dietert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/>
              <a:t>EDA, classic fit, NN</a:t>
            </a:r>
            <a:endParaRPr sz="20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293575" y="3615825"/>
            <a:ext cx="25794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T.</a:t>
            </a:r>
            <a:r>
              <a:rPr lang="de" sz="3000"/>
              <a:t> Habermann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/>
              <a:t>NN models, KNN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Feature Selection</a:t>
            </a:r>
            <a:r>
              <a:rPr lang="de"/>
              <a:t>: </a:t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0" y="4884600"/>
            <a:ext cx="1203000" cy="25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</a:rPr>
              <a:t>Sauer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1203000" y="4507950"/>
            <a:ext cx="24543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Feature Importance </a:t>
            </a:r>
            <a:r>
              <a:rPr lang="de" sz="1100"/>
              <a:t>Comparison</a:t>
            </a:r>
            <a:r>
              <a:rPr lang="de" sz="1100"/>
              <a:t>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for different Classifiers</a:t>
            </a:r>
            <a:endParaRPr sz="1100"/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76" y="623401"/>
            <a:ext cx="7573252" cy="37866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2"/>
          <p:cNvGraphicFramePr/>
          <p:nvPr/>
        </p:nvGraphicFramePr>
        <p:xfrm>
          <a:off x="3657300" y="45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{71A19095-2C22-4B84-8F3B-16EF24F9383B}</a:tableStyleId>
              </a:tblPr>
              <a:tblGrid>
                <a:gridCol w="2154875"/>
                <a:gridCol w="2154875"/>
              </a:tblGrid>
              <a:tr h="208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50">
                          <a:highlight>
                            <a:srgbClr val="FFFFFF"/>
                          </a:highlight>
                        </a:rPr>
                        <a:t>Decision Tree Classifier (DTC)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50">
                          <a:highlight>
                            <a:srgbClr val="FFFFFF"/>
                          </a:highlight>
                        </a:rPr>
                        <a:t>Random Forest Classifier (RFC)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08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50">
                          <a:highlight>
                            <a:srgbClr val="FFFFFF"/>
                          </a:highlight>
                        </a:rPr>
                        <a:t>Extra Trees Classifier (ETC)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50">
                          <a:highlight>
                            <a:srgbClr val="FFFFFF"/>
                          </a:highlight>
                        </a:rPr>
                        <a:t>Ada Boost Classifier (ABC)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Standard classifiers: Decision Tree with best results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Standard classifier with individual parameterization:</a:t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de" sz="1100"/>
              <a:t>logistic regression, sigmoid</a:t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/>
              <a:t>k-Nearest Neighbour</a:t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●"/>
            </a:pPr>
            <a:r>
              <a:rPr b="1" lang="de" sz="1100">
                <a:solidFill>
                  <a:srgbClr val="FF0000"/>
                </a:solidFill>
              </a:rPr>
              <a:t>Decision Tree</a:t>
            </a:r>
            <a:endParaRPr b="1" sz="1100">
              <a:solidFill>
                <a:srgbClr val="FF0000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/>
              <a:t>Random Forest</a:t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/>
              <a:t>Multinomial Bayes</a:t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/>
              <a:t>Gradient Boost</a:t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/>
              <a:t>XGBoost</a:t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/>
              <a:t>SVC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0" y="4884600"/>
            <a:ext cx="1203000" cy="25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</a:rPr>
              <a:t>Dietert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450" y="1871050"/>
            <a:ext cx="6953849" cy="29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50" y="1297050"/>
            <a:ext cx="8633975" cy="38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DT with reasonable decisions backed by statistics</a:t>
            </a:r>
            <a:endParaRPr/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76200" y="3161125"/>
            <a:ext cx="8910000" cy="733500"/>
          </a:xfrm>
          <a:prstGeom prst="rect">
            <a:avLst/>
          </a:prstGeom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day minutes</a:t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0" y="4884600"/>
            <a:ext cx="1203000" cy="25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</a:rPr>
              <a:t>Dietert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77" y="944000"/>
            <a:ext cx="1140510" cy="7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6018" y="1677500"/>
            <a:ext cx="1307525" cy="8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6350" y="1698549"/>
            <a:ext cx="1244450" cy="8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Classification result</a:t>
            </a:r>
            <a:endParaRPr/>
          </a:p>
        </p:txBody>
      </p:sp>
      <p:sp>
        <p:nvSpPr>
          <p:cNvPr id="196" name="Google Shape;196;p25"/>
          <p:cNvSpPr/>
          <p:nvPr/>
        </p:nvSpPr>
        <p:spPr>
          <a:xfrm>
            <a:off x="0" y="4884600"/>
            <a:ext cx="1203000" cy="25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</a:rPr>
              <a:t>Dietert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8400"/>
            <a:ext cx="265747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2275" y="1258400"/>
            <a:ext cx="257175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6425" y="1258400"/>
            <a:ext cx="3203900" cy="20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/>
          <p:nvPr/>
        </p:nvSpPr>
        <p:spPr>
          <a:xfrm>
            <a:off x="152400" y="3333425"/>
            <a:ext cx="2763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The hyperparameter tuning of the DT classifier comes up with a degree of 17, slightly higher than the input feature dimension of 13.</a:t>
            </a: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5890325" y="3414750"/>
            <a:ext cx="3000000" cy="16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A</a:t>
            </a:r>
            <a:r>
              <a:rPr lang="de" sz="1100"/>
              <a:t>lternative visualization as ROC plot with the ideal target prediction as black line with the top-most left corner as the ideal point.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The area below the curve is 0.877 which is close to </a:t>
            </a:r>
            <a:r>
              <a:rPr lang="de" sz="1100">
                <a:solidFill>
                  <a:srgbClr val="FF0000"/>
                </a:solidFill>
              </a:rPr>
              <a:t>optimal value 1.0,</a:t>
            </a:r>
            <a:r>
              <a:rPr lang="de" sz="1100"/>
              <a:t> compared to the poor 0.5 as dice-solution</a:t>
            </a:r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3046450" y="3361500"/>
            <a:ext cx="2657400" cy="17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The classifier on test set leads to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de" sz="1100"/>
              <a:t>accuracy of 93.6%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de" sz="1100"/>
              <a:t>true positive rate of 79.4%</a:t>
            </a:r>
            <a:r>
              <a:rPr lang="de" sz="1100"/>
              <a:t>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/>
              <a:t>~20% (28) were classified as no-churners despite they were churned customers.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/>
              <a:t>869* 4%= 35 customers are misclassified as potential churners</a:t>
            </a:r>
            <a:endParaRPr sz="1100"/>
          </a:p>
        </p:txBody>
      </p:sp>
      <p:cxnSp>
        <p:nvCxnSpPr>
          <p:cNvPr id="203" name="Google Shape;203;p25"/>
          <p:cNvCxnSpPr/>
          <p:nvPr/>
        </p:nvCxnSpPr>
        <p:spPr>
          <a:xfrm flipH="1">
            <a:off x="6243425" y="1103500"/>
            <a:ext cx="110100" cy="411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5"/>
          <p:cNvSpPr txBox="1"/>
          <p:nvPr/>
        </p:nvSpPr>
        <p:spPr>
          <a:xfrm>
            <a:off x="6000375" y="822950"/>
            <a:ext cx="1077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optimal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Simple Neural Network</a:t>
            </a:r>
            <a:endParaRPr/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F</a:t>
            </a:r>
            <a:r>
              <a:rPr lang="de" sz="1400"/>
              <a:t>eed forward neural network with one hidden layer of 32 neurons (activation relu) and a single output (activation sigmoid)</a:t>
            </a:r>
            <a:endParaRPr sz="14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de" sz="1300"/>
              <a:t>Accuracy reaches up to 95% and recall and precision converge at approx. 80%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100" y="2571750"/>
            <a:ext cx="5734050" cy="2047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" name="Google Shape;212;p26"/>
          <p:cNvGrpSpPr/>
          <p:nvPr/>
        </p:nvGrpSpPr>
        <p:grpSpPr>
          <a:xfrm>
            <a:off x="540299" y="2639025"/>
            <a:ext cx="1550950" cy="1980600"/>
            <a:chOff x="540299" y="2639025"/>
            <a:chExt cx="1550950" cy="1980600"/>
          </a:xfrm>
        </p:grpSpPr>
        <p:pic>
          <p:nvPicPr>
            <p:cNvPr id="213" name="Google Shape;213;p26"/>
            <p:cNvPicPr preferRelativeResize="0"/>
            <p:nvPr/>
          </p:nvPicPr>
          <p:blipFill rotWithShape="1">
            <a:blip r:embed="rId4">
              <a:alphaModFix/>
            </a:blip>
            <a:srcRect b="24420" l="41087" r="40047" t="11853"/>
            <a:stretch/>
          </p:blipFill>
          <p:spPr>
            <a:xfrm>
              <a:off x="540299" y="2639025"/>
              <a:ext cx="1550950" cy="1913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26"/>
            <p:cNvSpPr/>
            <p:nvPr/>
          </p:nvSpPr>
          <p:spPr>
            <a:xfrm>
              <a:off x="1198672" y="2639025"/>
              <a:ext cx="240000" cy="1980600"/>
            </a:xfrm>
            <a:prstGeom prst="flowChartAlternateProcess">
              <a:avLst/>
            </a:prstGeom>
            <a:noFill/>
            <a:ln cap="flat" cmpd="sng" w="9525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6"/>
          <p:cNvSpPr/>
          <p:nvPr/>
        </p:nvSpPr>
        <p:spPr>
          <a:xfrm>
            <a:off x="0" y="4884600"/>
            <a:ext cx="1203000" cy="25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</a:rPr>
              <a:t>Habermann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Multiple Hidden Layer </a:t>
            </a:r>
            <a:r>
              <a:rPr lang="de"/>
              <a:t>Neural Network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Performance for different hidden layer sizes and more hidden layers with models chosen by different metrics</a:t>
            </a:r>
            <a:r>
              <a:rPr lang="de" sz="1400"/>
              <a:t>: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200"/>
              <a:t>An </a:t>
            </a:r>
            <a:r>
              <a:rPr b="1" lang="de" sz="1200"/>
              <a:t>input-128-32-128-1</a:t>
            </a:r>
            <a:r>
              <a:rPr lang="de" sz="1200"/>
              <a:t> fully connected </a:t>
            </a:r>
            <a:br>
              <a:rPr lang="de" sz="1200"/>
            </a:br>
            <a:r>
              <a:rPr lang="de" sz="1200"/>
              <a:t>neural network with best recall outperforms </a:t>
            </a:r>
            <a:br>
              <a:rPr lang="de" sz="1200"/>
            </a:br>
            <a:r>
              <a:rPr lang="de" sz="1200"/>
              <a:t>the decision tree classifier for churn </a:t>
            </a:r>
            <a:br>
              <a:rPr lang="de" sz="1200"/>
            </a:br>
            <a:r>
              <a:rPr lang="de" sz="1200"/>
              <a:t>prediction</a:t>
            </a:r>
            <a:endParaRPr sz="1200"/>
          </a:p>
        </p:txBody>
      </p:sp>
      <p:sp>
        <p:nvSpPr>
          <p:cNvPr id="222" name="Google Shape;222;p27"/>
          <p:cNvSpPr/>
          <p:nvPr/>
        </p:nvSpPr>
        <p:spPr>
          <a:xfrm>
            <a:off x="0" y="4884600"/>
            <a:ext cx="1203000" cy="25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</a:rPr>
              <a:t>Habermann</a:t>
            </a:r>
            <a:endParaRPr>
              <a:solidFill>
                <a:srgbClr val="B7B7B7"/>
              </a:solidFill>
            </a:endParaRPr>
          </a:p>
        </p:txBody>
      </p:sp>
      <p:grpSp>
        <p:nvGrpSpPr>
          <p:cNvPr id="223" name="Google Shape;223;p27"/>
          <p:cNvGrpSpPr/>
          <p:nvPr/>
        </p:nvGrpSpPr>
        <p:grpSpPr>
          <a:xfrm>
            <a:off x="369816" y="2147811"/>
            <a:ext cx="1050223" cy="1095114"/>
            <a:chOff x="399775" y="2680875"/>
            <a:chExt cx="1322200" cy="1515100"/>
          </a:xfrm>
        </p:grpSpPr>
        <p:pic>
          <p:nvPicPr>
            <p:cNvPr id="224" name="Google Shape;224;p27"/>
            <p:cNvPicPr preferRelativeResize="0"/>
            <p:nvPr/>
          </p:nvPicPr>
          <p:blipFill rotWithShape="1">
            <a:blip r:embed="rId3">
              <a:alphaModFix/>
            </a:blip>
            <a:srcRect b="11672" l="47496" r="28103" t="17415"/>
            <a:stretch/>
          </p:blipFill>
          <p:spPr>
            <a:xfrm>
              <a:off x="399775" y="2746475"/>
              <a:ext cx="1322200" cy="144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27"/>
            <p:cNvSpPr/>
            <p:nvPr/>
          </p:nvSpPr>
          <p:spPr>
            <a:xfrm>
              <a:off x="653921" y="2877250"/>
              <a:ext cx="133200" cy="1184400"/>
            </a:xfrm>
            <a:prstGeom prst="flowChartAlternateProcess">
              <a:avLst/>
            </a:prstGeom>
            <a:noFill/>
            <a:ln cap="flat" cmpd="sng" w="9525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64796" y="2680875"/>
              <a:ext cx="133200" cy="1508400"/>
            </a:xfrm>
            <a:prstGeom prst="flowChartAlternateProcess">
              <a:avLst/>
            </a:prstGeom>
            <a:noFill/>
            <a:ln cap="flat" cmpd="sng" w="9525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275671" y="3062350"/>
              <a:ext cx="133200" cy="860400"/>
            </a:xfrm>
            <a:prstGeom prst="flowChartAlternateProcess">
              <a:avLst/>
            </a:prstGeom>
            <a:noFill/>
            <a:ln cap="flat" cmpd="sng" w="9525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8" name="Google Shape;2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225" y="3751125"/>
            <a:ext cx="18002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9525" y="3760650"/>
            <a:ext cx="1800225" cy="1266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0" name="Google Shape;230;p27"/>
          <p:cNvGraphicFramePr/>
          <p:nvPr/>
        </p:nvGraphicFramePr>
        <p:xfrm>
          <a:off x="1523875" y="214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{738DBC94-3A76-405C-A24A-ABCE1438C958}</a:tableStyleId>
              </a:tblPr>
              <a:tblGrid>
                <a:gridCol w="942975"/>
                <a:gridCol w="952500"/>
                <a:gridCol w="685800"/>
                <a:gridCol w="714375"/>
                <a:gridCol w="838200"/>
                <a:gridCol w="675900"/>
                <a:gridCol w="642650"/>
              </a:tblGrid>
              <a:tr h="36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700"/>
                        <a:t>hidden</a:t>
                      </a:r>
                      <a:endParaRPr b="1" sz="7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700"/>
                        <a:t> layer neurons</a:t>
                      </a:r>
                      <a:endParaRPr sz="7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700"/>
                        <a:t>Model taken with </a:t>
                      </a:r>
                      <a:br>
                        <a:rPr b="1" lang="de" sz="700"/>
                      </a:br>
                      <a:r>
                        <a:rPr b="1" lang="de" sz="700"/>
                        <a:t>b</a:t>
                      </a:r>
                      <a:r>
                        <a:rPr b="1" lang="de" sz="700"/>
                        <a:t>est parameter</a:t>
                      </a:r>
                      <a:endParaRPr sz="7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700"/>
                        <a:t>Accuracy</a:t>
                      </a:r>
                      <a:endParaRPr sz="7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700"/>
                        <a:t>0 Precision</a:t>
                      </a:r>
                      <a:endParaRPr sz="7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700"/>
                        <a:t>0 Recall</a:t>
                      </a:r>
                      <a:endParaRPr sz="7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700"/>
                        <a:t>1 Precision</a:t>
                      </a:r>
                      <a:endParaRPr sz="7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700"/>
                        <a:t>1 Recall</a:t>
                      </a:r>
                      <a:endParaRPr sz="700"/>
                    </a:p>
                  </a:txBody>
                  <a:tcPr marT="0" marB="0" marR="0" marL="0"/>
                </a:tc>
              </a:tr>
              <a:tr h="36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[16]</a:t>
                      </a:r>
                      <a:endParaRPr sz="7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Loss</a:t>
                      </a:r>
                      <a:endParaRPr sz="7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0.952000</a:t>
                      </a:r>
                      <a:endParaRPr sz="7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0.963415</a:t>
                      </a:r>
                      <a:endParaRPr sz="7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0.981366</a:t>
                      </a:r>
                      <a:endParaRPr sz="7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0.872340</a:t>
                      </a:r>
                      <a:endParaRPr sz="7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0.773585</a:t>
                      </a:r>
                      <a:endParaRPr sz="700"/>
                    </a:p>
                  </a:txBody>
                  <a:tcPr marT="0" marB="0" marR="0" marL="0"/>
                </a:tc>
              </a:tr>
              <a:tr h="36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[16]</a:t>
                      </a:r>
                      <a:endParaRPr sz="700"/>
                    </a:p>
                  </a:txBody>
                  <a:tcPr marT="0" marB="0" marR="0" marL="0"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Accuracy</a:t>
                      </a:r>
                      <a:endParaRPr sz="700"/>
                    </a:p>
                  </a:txBody>
                  <a:tcPr marT="0" marB="0" marR="0" marL="0"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0.954667</a:t>
                      </a:r>
                      <a:endParaRPr sz="700"/>
                    </a:p>
                  </a:txBody>
                  <a:tcPr marT="0" marB="0" marR="0" marL="0"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0.966361</a:t>
                      </a:r>
                      <a:endParaRPr sz="700"/>
                    </a:p>
                  </a:txBody>
                  <a:tcPr marT="0" marB="0" marR="0" marL="0"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0.981366</a:t>
                      </a:r>
                      <a:endParaRPr sz="700"/>
                    </a:p>
                  </a:txBody>
                  <a:tcPr marT="0" marB="0" marR="0" marL="0"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0.875000</a:t>
                      </a:r>
                      <a:endParaRPr sz="700"/>
                    </a:p>
                  </a:txBody>
                  <a:tcPr marT="0" marB="0" marR="0" marL="0"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0.792453</a:t>
                      </a:r>
                      <a:endParaRPr sz="700"/>
                    </a:p>
                  </a:txBody>
                  <a:tcPr marT="0" marB="0" marR="0" marL="0"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[32]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Accuracy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0.953333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0.963470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0.982919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0.881720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0.773585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[128]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Accuracy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0.956000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0.963581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0.986025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0.901099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0.773585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[256]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Precision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0.956000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0.963581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0.986025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0.901099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0.773585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(128, 128)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Recall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0.937333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0.971564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0.954969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0.752137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0.830189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(128, 32, 64)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Accuracy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0.953333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0.964885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0.981366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0.873684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0.783019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700"/>
                        <a:t>(128, 32, 128)</a:t>
                      </a:r>
                      <a:endParaRPr b="1"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700"/>
                        <a:t>Recall</a:t>
                      </a:r>
                      <a:endParaRPr b="1"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700"/>
                        <a:t>0.957333</a:t>
                      </a:r>
                      <a:endParaRPr b="1"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700"/>
                        <a:t>0.972222</a:t>
                      </a:r>
                      <a:endParaRPr b="1"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700"/>
                        <a:t>0.978261</a:t>
                      </a:r>
                      <a:endParaRPr b="1"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700"/>
                        <a:t>0.862745</a:t>
                      </a:r>
                      <a:endParaRPr b="1"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700"/>
                        <a:t>0.830189</a:t>
                      </a:r>
                      <a:endParaRPr b="1"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(64, 64, 32, 32)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Accuracy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0.956000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0.969278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0.979814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0.868687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0.811321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1" name="Google Shape;231;p27"/>
          <p:cNvSpPr txBox="1"/>
          <p:nvPr/>
        </p:nvSpPr>
        <p:spPr>
          <a:xfrm rot="-5400000">
            <a:off x="900550" y="2534739"/>
            <a:ext cx="4155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⟷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 rot="-5400000">
            <a:off x="408183" y="2534739"/>
            <a:ext cx="4155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⟷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 rot="-5400000">
            <a:off x="660720" y="2534739"/>
            <a:ext cx="4155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⟷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Conclusions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sz="1400"/>
              <a:t>The classical classifiers lead to broad results/performances.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sz="1400"/>
              <a:t>The decision tree with advantage of clear guidance for action and good </a:t>
            </a:r>
            <a:r>
              <a:rPr lang="de" sz="1400"/>
              <a:t>results</a:t>
            </a:r>
            <a:r>
              <a:rPr lang="de" sz="1400"/>
              <a:t>: high accuracy 93.6% and high true positives 79.4%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sz="1400"/>
              <a:t>Neural Networks with low complexity outperform classical classifiers.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sz="1300"/>
              <a:t>results: higher accuracy &gt;95% and high true positives &gt;80% possible</a:t>
            </a:r>
            <a:br>
              <a:rPr lang="de" sz="1300"/>
            </a:b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➢"/>
            </a:pPr>
            <a:r>
              <a:rPr b="1" lang="de" sz="1300">
                <a:solidFill>
                  <a:srgbClr val="000000"/>
                </a:solidFill>
              </a:rPr>
              <a:t>Thus a neural network is recommended for predictions!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000000"/>
                </a:solidFill>
              </a:rPr>
              <a:t>In general it is possible to further reduce the false positives and reach a better precision for churn predictions but this also reduces the recall rate. 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000000"/>
                </a:solidFill>
              </a:rPr>
              <a:t>This decision would be done by the business owner.</a:t>
            </a:r>
            <a:endParaRPr b="1" sz="13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300" u="sng">
              <a:solidFill>
                <a:srgbClr val="000000"/>
              </a:solidFill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0" y="4884600"/>
            <a:ext cx="1203000" cy="25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</a:rPr>
              <a:t>Sauer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to Reduce Churn Using Customer Journey Analytics"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10554" t="0"/>
          <a:stretch/>
        </p:blipFill>
        <p:spPr>
          <a:xfrm>
            <a:off x="4415700" y="1748850"/>
            <a:ext cx="4410149" cy="24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Definition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93275" y="2163475"/>
            <a:ext cx="3818700" cy="169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 sz="1050">
                <a:solidFill>
                  <a:srgbClr val="2B2B2B"/>
                </a:solidFill>
                <a:highlight>
                  <a:srgbClr val="FFFFFF"/>
                </a:highlight>
              </a:rPr>
              <a:t>Churn </a:t>
            </a:r>
            <a:r>
              <a:rPr lang="de" sz="1050">
                <a:solidFill>
                  <a:srgbClr val="2B2B2B"/>
                </a:solidFill>
                <a:highlight>
                  <a:srgbClr val="FFFFFF"/>
                </a:highlight>
              </a:rPr>
              <a:t>rate (sometimes called </a:t>
            </a:r>
            <a:r>
              <a:rPr b="1" lang="de" sz="1050">
                <a:solidFill>
                  <a:srgbClr val="2B2B2B"/>
                </a:solidFill>
                <a:highlight>
                  <a:srgbClr val="FFFFFF"/>
                </a:highlight>
              </a:rPr>
              <a:t>attrition </a:t>
            </a:r>
            <a:r>
              <a:rPr lang="de" sz="1050">
                <a:solidFill>
                  <a:srgbClr val="2B2B2B"/>
                </a:solidFill>
                <a:highlight>
                  <a:srgbClr val="FFFFFF"/>
                </a:highlight>
              </a:rPr>
              <a:t>rate), in its broadest sense, is a measure of the number of individuals or items moving out of a collective group over a specific period. It is one of two primary factors that determine the </a:t>
            </a:r>
            <a:r>
              <a:rPr lang="de" sz="1050">
                <a:solidFill>
                  <a:srgbClr val="2B2B2B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steady-state</a:t>
            </a:r>
            <a:r>
              <a:rPr lang="de" sz="1050">
                <a:solidFill>
                  <a:srgbClr val="2B2B2B"/>
                </a:solidFill>
                <a:highlight>
                  <a:srgbClr val="FFFFFF"/>
                </a:highlight>
              </a:rPr>
              <a:t> level of customers a business will support.</a:t>
            </a:r>
            <a:endParaRPr>
              <a:solidFill>
                <a:srgbClr val="2B2B2B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93282" y="3503100"/>
            <a:ext cx="27321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latin typeface="Source Code Pro"/>
                <a:ea typeface="Source Code Pro"/>
                <a:cs typeface="Source Code Pro"/>
                <a:sym typeface="Source Code Pro"/>
              </a:rPr>
              <a:t>source: wikipedia.org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884600"/>
            <a:ext cx="1203000" cy="25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</a:rPr>
              <a:t>Sauer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Project And Objectives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Knowing the </a:t>
            </a:r>
            <a:r>
              <a:rPr lang="de"/>
              <a:t>intent</a:t>
            </a:r>
            <a:r>
              <a:rPr lang="de"/>
              <a:t> of a customer to leave, is a highly valuable information. It can be used for prevention, by providing specific offers to these.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Objective of this project, is to create a machine learning </a:t>
            </a:r>
            <a:r>
              <a:rPr lang="de"/>
              <a:t>algorithm</a:t>
            </a:r>
            <a:r>
              <a:rPr lang="de"/>
              <a:t>, which is able to provide this knowledge based on everyday data of a telecommunication company.</a:t>
            </a:r>
            <a:endParaRPr/>
          </a:p>
        </p:txBody>
      </p:sp>
      <p:pic>
        <p:nvPicPr>
          <p:cNvPr descr="Pastoral Meanderings: Sons of God and Daughters of Men. . ."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2350" y="3657600"/>
            <a:ext cx="177165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0" y="4884600"/>
            <a:ext cx="1203000" cy="25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</a:rPr>
              <a:t>Sauer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Knowing the data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de" sz="1600"/>
              <a:t>Set of 5000 customers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de" sz="1600"/>
              <a:t>21 </a:t>
            </a:r>
            <a:r>
              <a:rPr b="1" lang="de" sz="1600"/>
              <a:t>features</a:t>
            </a:r>
            <a:r>
              <a:rPr lang="de" sz="1600"/>
              <a:t> about each of them </a:t>
            </a:r>
            <a:br>
              <a:rPr lang="de" sz="1600"/>
            </a:br>
            <a:r>
              <a:rPr lang="de" sz="1600"/>
              <a:t>(including a binary value if they do churn or not)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de"/>
              <a:t>1/7 churn customers, 6/7 no churn customers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9" name="Google Shape;89;p16"/>
          <p:cNvGraphicFramePr/>
          <p:nvPr/>
        </p:nvGraphicFramePr>
        <p:xfrm>
          <a:off x="311800" y="327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{71A19095-2C22-4B84-8F3B-16EF24F9383B}</a:tableStyleId>
              </a:tblPr>
              <a:tblGrid>
                <a:gridCol w="1217225"/>
                <a:gridCol w="1217225"/>
                <a:gridCol w="1217225"/>
                <a:gridCol w="1217225"/>
                <a:gridCol w="1217225"/>
                <a:gridCol w="1217225"/>
                <a:gridCol w="1217225"/>
              </a:tblGrid>
              <a:tr h="43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rgbClr val="6AA84F"/>
                          </a:solidFill>
                        </a:rPr>
                        <a:t>class (target)</a:t>
                      </a:r>
                      <a:endParaRPr b="1" sz="1000">
                        <a:solidFill>
                          <a:srgbClr val="6AA84F"/>
                        </a:solidFill>
                      </a:endParaRPr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state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account_length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total_day_minutes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total_eve_minutes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total_night_minutes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total_intl_minutes</a:t>
                      </a:r>
                      <a:endParaRPr sz="1000"/>
                    </a:p>
                  </a:txBody>
                  <a:tcPr marT="36000" marB="36000" marR="36000" marL="36000" anchor="ctr"/>
                </a:tc>
              </a:tr>
              <a:tr h="43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international_plan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area_code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number_vmail_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messages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total_day_calls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total_eve_calls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total_night_calls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total_intl_calls</a:t>
                      </a:r>
                      <a:endParaRPr sz="1000"/>
                    </a:p>
                  </a:txBody>
                  <a:tcPr marT="36000" marB="36000" marR="36000" marL="36000" anchor="ctr"/>
                </a:tc>
              </a:tr>
              <a:tr h="43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voice_mail_plan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phone_number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number_customer_service_calls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total_day_charge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total_eve_charge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total_night_charge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total_intl_charge</a:t>
                      </a:r>
                      <a:endParaRPr sz="1000"/>
                    </a:p>
                  </a:txBody>
                  <a:tcPr marT="36000" marB="36000" marR="36000" marL="36000" anchor="ctr"/>
                </a:tc>
              </a:tr>
            </a:tbl>
          </a:graphicData>
        </a:graphic>
      </p:graphicFrame>
      <p:sp>
        <p:nvSpPr>
          <p:cNvPr id="90" name="Google Shape;90;p16"/>
          <p:cNvSpPr/>
          <p:nvPr/>
        </p:nvSpPr>
        <p:spPr>
          <a:xfrm>
            <a:off x="0" y="4884600"/>
            <a:ext cx="1203000" cy="25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</a:rPr>
              <a:t>Sauer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0900" y="275450"/>
            <a:ext cx="2339998" cy="20982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Metrics...Metrics...Metrics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6900" y="148387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The given task is a </a:t>
            </a:r>
            <a:r>
              <a:rPr b="1" i="1" lang="de" sz="1400"/>
              <a:t>binary classification</a:t>
            </a:r>
            <a:endParaRPr sz="12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de" sz="1300"/>
              <a:t>Since we have an </a:t>
            </a:r>
            <a:r>
              <a:rPr b="1" i="1" lang="de" sz="1300"/>
              <a:t>imbalanced class</a:t>
            </a:r>
            <a:r>
              <a:rPr lang="de" sz="1300"/>
              <a:t> distribution </a:t>
            </a:r>
            <a:br>
              <a:rPr lang="de" sz="1300"/>
            </a:br>
            <a:r>
              <a:rPr lang="de" sz="1300"/>
              <a:t>accuracy is not the optimal metric.</a:t>
            </a:r>
            <a:r>
              <a:rPr lang="de" sz="1400"/>
              <a:t> </a:t>
            </a:r>
            <a:br>
              <a:rPr lang="de" sz="1400"/>
            </a:br>
            <a:r>
              <a:rPr lang="de" sz="900"/>
              <a:t>E.g. if a model would predict always 0 (no churn), we get </a:t>
            </a:r>
            <a:br>
              <a:rPr lang="de" sz="900"/>
            </a:br>
            <a:r>
              <a:rPr lang="de" sz="900"/>
              <a:t>approx. 0.86 accuracy but would totally fail to predict churns</a:t>
            </a:r>
            <a:br>
              <a:rPr lang="de" sz="1000"/>
            </a:br>
            <a:endParaRPr sz="1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de" sz="1300"/>
              <a:t>It is necessary to have a </a:t>
            </a:r>
            <a:r>
              <a:rPr b="1" i="1" lang="de" sz="1300"/>
              <a:t>high recall value</a:t>
            </a:r>
            <a:r>
              <a:rPr lang="de" sz="1300"/>
              <a:t> </a:t>
            </a:r>
            <a:br>
              <a:rPr lang="de" sz="1300"/>
            </a:br>
            <a:r>
              <a:rPr lang="de" sz="1300"/>
              <a:t>i.e. to have nearly all churners in the set of customers </a:t>
            </a:r>
            <a:br>
              <a:rPr lang="de" sz="1300"/>
            </a:br>
            <a:r>
              <a:rPr lang="de" sz="1300"/>
              <a:t>identified for potential churn</a:t>
            </a:r>
            <a:br>
              <a:rPr lang="de" sz="1400"/>
            </a:b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de" sz="1300"/>
              <a:t>But increasing number of retaining customers seen as churners</a:t>
            </a:r>
            <a:br>
              <a:rPr lang="de" sz="1300"/>
            </a:br>
            <a:r>
              <a:rPr lang="de" sz="1300"/>
              <a:t>by mistake makes it necessary to </a:t>
            </a:r>
            <a:r>
              <a:rPr b="1" i="1" lang="de" sz="1300"/>
              <a:t>monitor precision</a:t>
            </a:r>
            <a:endParaRPr b="1" i="1" sz="1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98" name="Google Shape;98;p17"/>
          <p:cNvGrpSpPr/>
          <p:nvPr/>
        </p:nvGrpSpPr>
        <p:grpSpPr>
          <a:xfrm>
            <a:off x="5319595" y="1607511"/>
            <a:ext cx="1619938" cy="1328372"/>
            <a:chOff x="1609800" y="3946675"/>
            <a:chExt cx="1420500" cy="1167800"/>
          </a:xfrm>
        </p:grpSpPr>
        <p:pic>
          <p:nvPicPr>
            <p:cNvPr id="99" name="Google Shape;9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24900" y="3946675"/>
              <a:ext cx="1260000" cy="89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7"/>
            <p:cNvSpPr txBox="1"/>
            <p:nvPr/>
          </p:nvSpPr>
          <p:spPr>
            <a:xfrm>
              <a:off x="1609800" y="4779675"/>
              <a:ext cx="14205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700">
                  <a:latin typeface="Source Code Pro"/>
                  <a:ea typeface="Source Code Pro"/>
                  <a:cs typeface="Source Code Pro"/>
                  <a:sym typeface="Source Code Pro"/>
                </a:rPr>
                <a:t>Constant 0 prediction </a:t>
              </a:r>
              <a:r>
                <a:rPr lang="de" sz="600">
                  <a:latin typeface="Source Code Pro"/>
                  <a:ea typeface="Source Code Pro"/>
                  <a:cs typeface="Source Code Pro"/>
                  <a:sym typeface="Source Code Pro"/>
                </a:rPr>
                <a:t>but already 0.86 accuracy</a:t>
              </a:r>
              <a:r>
                <a:rPr lang="de" sz="700"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endParaRPr sz="7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01" name="Google Shape;101;p17"/>
          <p:cNvGrpSpPr/>
          <p:nvPr/>
        </p:nvGrpSpPr>
        <p:grpSpPr>
          <a:xfrm>
            <a:off x="6569529" y="2729357"/>
            <a:ext cx="1619938" cy="1328371"/>
            <a:chOff x="7539322" y="2989383"/>
            <a:chExt cx="1420500" cy="1167901"/>
          </a:xfrm>
        </p:grpSpPr>
        <p:pic>
          <p:nvPicPr>
            <p:cNvPr id="102" name="Google Shape;10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19572" y="2989383"/>
              <a:ext cx="1260000" cy="8989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7"/>
            <p:cNvSpPr txBox="1"/>
            <p:nvPr/>
          </p:nvSpPr>
          <p:spPr>
            <a:xfrm>
              <a:off x="7539322" y="3822484"/>
              <a:ext cx="14205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700">
                  <a:latin typeface="Source Code Pro"/>
                  <a:ea typeface="Source Code Pro"/>
                  <a:cs typeface="Source Code Pro"/>
                  <a:sym typeface="Source Code Pro"/>
                </a:rPr>
                <a:t>Raise recall</a:t>
              </a:r>
              <a:endParaRPr sz="7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8066838" y="3356094"/>
              <a:ext cx="2487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200">
                  <a:solidFill>
                    <a:srgbClr val="FF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➡</a:t>
              </a:r>
              <a:endParaRPr sz="120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7889675" y="3424025"/>
              <a:ext cx="687900" cy="22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17"/>
          <p:cNvGrpSpPr/>
          <p:nvPr/>
        </p:nvGrpSpPr>
        <p:grpSpPr>
          <a:xfrm>
            <a:off x="7540768" y="3904656"/>
            <a:ext cx="1619938" cy="1296007"/>
            <a:chOff x="6630122" y="4087488"/>
            <a:chExt cx="1420500" cy="1139247"/>
          </a:xfrm>
        </p:grpSpPr>
        <p:pic>
          <p:nvPicPr>
            <p:cNvPr id="107" name="Google Shape;107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73250" y="4087488"/>
              <a:ext cx="1260000" cy="89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17"/>
            <p:cNvSpPr txBox="1"/>
            <p:nvPr/>
          </p:nvSpPr>
          <p:spPr>
            <a:xfrm>
              <a:off x="7476606" y="4154989"/>
              <a:ext cx="2487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200">
                  <a:solidFill>
                    <a:srgbClr val="FF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!</a:t>
              </a:r>
              <a:endParaRPr sz="120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7319375" y="4207800"/>
              <a:ext cx="351000" cy="546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 txBox="1"/>
            <p:nvPr/>
          </p:nvSpPr>
          <p:spPr>
            <a:xfrm>
              <a:off x="6630122" y="4891934"/>
              <a:ext cx="14205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700">
                  <a:latin typeface="Source Code Pro"/>
                  <a:ea typeface="Source Code Pro"/>
                  <a:cs typeface="Source Code Pro"/>
                  <a:sym typeface="Source Code Pro"/>
                </a:rPr>
                <a:t>Monitor precision</a:t>
              </a:r>
              <a:endParaRPr sz="7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pic>
        <p:nvPicPr>
          <p:cNvPr id="111" name="Google Shape;11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0900" y="275450"/>
            <a:ext cx="2339998" cy="20982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12" name="Google Shape;112;p17"/>
          <p:cNvCxnSpPr/>
          <p:nvPr/>
        </p:nvCxnSpPr>
        <p:spPr>
          <a:xfrm>
            <a:off x="5512325" y="495500"/>
            <a:ext cx="3279600" cy="2875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7"/>
          <p:cNvSpPr/>
          <p:nvPr/>
        </p:nvSpPr>
        <p:spPr>
          <a:xfrm>
            <a:off x="0" y="4884600"/>
            <a:ext cx="1203000" cy="25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</a:rPr>
              <a:t>Habermann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Inspection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75" y="1455601"/>
            <a:ext cx="3831300" cy="27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601" y="1483180"/>
            <a:ext cx="3621475" cy="263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/>
          <p:nvPr/>
        </p:nvSpPr>
        <p:spPr>
          <a:xfrm>
            <a:off x="0" y="4884600"/>
            <a:ext cx="1203000" cy="25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</a:rPr>
              <a:t>Dietert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5257125" y="4193625"/>
            <a:ext cx="3529200" cy="947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200"/>
              <a:t>average</a:t>
            </a:r>
            <a:r>
              <a:rPr lang="de" sz="1200"/>
              <a:t> churn rate per (US) state: 5%...27% </a:t>
            </a:r>
            <a:endParaRPr sz="1200"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1203000" y="4193625"/>
            <a:ext cx="2706900" cy="947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200"/>
              <a:t>distribution of #customers per (US)state: 50...125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Inspection:  eliminate correlations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468825"/>
            <a:ext cx="892800" cy="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 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99" y="1557075"/>
            <a:ext cx="3066950" cy="297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8348" y="1602575"/>
            <a:ext cx="5053253" cy="308104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>
            <a:off x="0" y="4884600"/>
            <a:ext cx="1203000" cy="25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</a:rPr>
              <a:t>Dietert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6058125" y="1630600"/>
            <a:ext cx="2166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Source Code Pro"/>
                <a:ea typeface="Source Code Pro"/>
                <a:cs typeface="Source Code Pro"/>
                <a:sym typeface="Source Code Pro"/>
              </a:rPr>
              <a:t>correlation matrix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918850" y="1200075"/>
            <a:ext cx="28671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Source Code Pro"/>
                <a:ea typeface="Source Code Pro"/>
                <a:cs typeface="Source Code Pro"/>
                <a:sym typeface="Source Code Pro"/>
              </a:rPr>
              <a:t>pairplot of dependencies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Preprocessing</a:t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0" y="4884600"/>
            <a:ext cx="1203000" cy="25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</a:rPr>
              <a:t>Dietert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850" y="1258400"/>
            <a:ext cx="27241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1025" y="1182200"/>
            <a:ext cx="272415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2975600" y="3133325"/>
            <a:ext cx="2636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69138"/>
                </a:solidFill>
              </a:rPr>
              <a:t>#vmail_messages &lt;= 30: true: no churn</a:t>
            </a:r>
            <a:endParaRPr sz="1100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#vmail_messages &lt;= 30: </a:t>
            </a:r>
            <a:r>
              <a:rPr lang="de" sz="1100">
                <a:solidFill>
                  <a:srgbClr val="4A86E8"/>
                </a:solidFill>
              </a:rPr>
              <a:t>false: churn</a:t>
            </a:r>
            <a:endParaRPr sz="1100">
              <a:solidFill>
                <a:srgbClr val="4A86E8"/>
              </a:solidFill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6029250" y="3077675"/>
            <a:ext cx="2636400" cy="17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customers without international plan churn less, which might come from some </a:t>
            </a:r>
            <a:r>
              <a:rPr lang="de" sz="1100"/>
              <a:t>misalignment</a:t>
            </a:r>
            <a:r>
              <a:rPr lang="de" sz="1100"/>
              <a:t> of international charges.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International</a:t>
            </a:r>
            <a:r>
              <a:rPr lang="de" sz="1100"/>
              <a:t> c</a:t>
            </a:r>
            <a:r>
              <a:rPr lang="de" sz="1100"/>
              <a:t>harges per minute (27ct/min) do not differ for customers with or without international plan</a:t>
            </a:r>
            <a:endParaRPr sz="1100"/>
          </a:p>
        </p:txBody>
      </p:sp>
      <p:sp>
        <p:nvSpPr>
          <p:cNvPr id="145" name="Google Shape;145;p20"/>
          <p:cNvSpPr txBox="1"/>
          <p:nvPr/>
        </p:nvSpPr>
        <p:spPr>
          <a:xfrm>
            <a:off x="163850" y="4107475"/>
            <a:ext cx="27240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grouping according to class churn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build the ratio of feature means: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mean (no_churn) / mean (churn)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050" y="1313675"/>
            <a:ext cx="2636400" cy="287120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1268500" y="4891450"/>
            <a:ext cx="42741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features with high effects &gt; 1.05 or &lt; 0.95 (as </a:t>
            </a:r>
            <a:r>
              <a:rPr lang="de" sz="600">
                <a:solidFill>
                  <a:srgbClr val="FFFFFF"/>
                </a:solidFill>
                <a:highlight>
                  <a:srgbClr val="38761D"/>
                </a:highlight>
              </a:rPr>
              <a:t>green</a:t>
            </a:r>
            <a:r>
              <a:rPr lang="de" sz="600"/>
              <a:t>), while </a:t>
            </a:r>
            <a:r>
              <a:rPr lang="de" sz="600">
                <a:solidFill>
                  <a:srgbClr val="FFFFFF"/>
                </a:solidFill>
                <a:highlight>
                  <a:schemeClr val="lt2"/>
                </a:highlight>
              </a:rPr>
              <a:t>other features</a:t>
            </a:r>
            <a:r>
              <a:rPr lang="de" sz="600"/>
              <a:t> have similar averages in their distributions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Preprocessing: 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0" y="4884600"/>
            <a:ext cx="1203000" cy="25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</a:rPr>
              <a:t>Dietert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8400"/>
            <a:ext cx="2501216" cy="160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2438" y="1129800"/>
            <a:ext cx="27241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5350" y="1106000"/>
            <a:ext cx="2636927" cy="176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152400" y="2972875"/>
            <a:ext cx="3000000" cy="1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69138"/>
                </a:solidFill>
              </a:rPr>
              <a:t>total day minutes &lt;= 265.4  </a:t>
            </a:r>
            <a:endParaRPr sz="1100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This decision is valid since also seen in the statistics of</a:t>
            </a:r>
            <a:r>
              <a:rPr lang="de" sz="1100">
                <a:solidFill>
                  <a:srgbClr val="E69138"/>
                </a:solidFill>
              </a:rPr>
              <a:t> no_churn </a:t>
            </a:r>
            <a:r>
              <a:rPr lang="de" sz="1100"/>
              <a:t>vs</a:t>
            </a:r>
            <a:r>
              <a:rPr lang="de" sz="1100">
                <a:solidFill>
                  <a:srgbClr val="E69138"/>
                </a:solidFill>
              </a:rPr>
              <a:t> </a:t>
            </a:r>
            <a:r>
              <a:rPr lang="de" sz="1100">
                <a:solidFill>
                  <a:srgbClr val="4A86E8"/>
                </a:solidFill>
              </a:rPr>
              <a:t>churn</a:t>
            </a:r>
            <a:r>
              <a:rPr lang="de" sz="1100">
                <a:solidFill>
                  <a:srgbClr val="E69138"/>
                </a:solidFill>
              </a:rPr>
              <a:t> </a:t>
            </a:r>
            <a:r>
              <a:rPr lang="de" sz="1100"/>
              <a:t>customers.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There seem two sub-sets of churners in their day-minutes. </a:t>
            </a:r>
            <a:endParaRPr sz="1100"/>
          </a:p>
        </p:txBody>
      </p:sp>
      <p:sp>
        <p:nvSpPr>
          <p:cNvPr id="158" name="Google Shape;158;p21"/>
          <p:cNvSpPr txBox="1"/>
          <p:nvPr/>
        </p:nvSpPr>
        <p:spPr>
          <a:xfrm>
            <a:off x="3072000" y="3009575"/>
            <a:ext cx="3000000" cy="1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 </a:t>
            </a:r>
            <a:r>
              <a:rPr lang="de" sz="1100">
                <a:solidFill>
                  <a:srgbClr val="4A86E8"/>
                </a:solidFill>
              </a:rPr>
              <a:t>total eve minutes &lt;= 168.35</a:t>
            </a:r>
            <a:endParaRPr sz="11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This decision is valid since also seen in the statistics of</a:t>
            </a:r>
            <a:r>
              <a:rPr lang="de" sz="1100">
                <a:solidFill>
                  <a:srgbClr val="E69138"/>
                </a:solidFill>
              </a:rPr>
              <a:t> no_churn </a:t>
            </a:r>
            <a:r>
              <a:rPr lang="de" sz="1100"/>
              <a:t>vs</a:t>
            </a:r>
            <a:r>
              <a:rPr lang="de" sz="1100">
                <a:solidFill>
                  <a:srgbClr val="E69138"/>
                </a:solidFill>
              </a:rPr>
              <a:t> </a:t>
            </a:r>
            <a:r>
              <a:rPr lang="de" sz="1100">
                <a:solidFill>
                  <a:srgbClr val="4A86E8"/>
                </a:solidFill>
              </a:rPr>
              <a:t>churn</a:t>
            </a:r>
            <a:r>
              <a:rPr lang="de" sz="1100">
                <a:solidFill>
                  <a:srgbClr val="E69138"/>
                </a:solidFill>
              </a:rPr>
              <a:t> </a:t>
            </a:r>
            <a:r>
              <a:rPr lang="de" sz="1100"/>
              <a:t>customers.</a:t>
            </a:r>
            <a:endParaRPr sz="1100"/>
          </a:p>
        </p:txBody>
      </p:sp>
      <p:sp>
        <p:nvSpPr>
          <p:cNvPr id="159" name="Google Shape;159;p21"/>
          <p:cNvSpPr txBox="1"/>
          <p:nvPr/>
        </p:nvSpPr>
        <p:spPr>
          <a:xfrm>
            <a:off x="5973825" y="2972875"/>
            <a:ext cx="30000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69138"/>
                </a:solidFill>
              </a:rPr>
              <a:t>number customer calls &lt;= 3.5</a:t>
            </a:r>
            <a:r>
              <a:rPr lang="de" sz="1100"/>
              <a:t>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This decision is valid since also seen in the statistics of</a:t>
            </a:r>
            <a:r>
              <a:rPr lang="de" sz="1100">
                <a:solidFill>
                  <a:srgbClr val="E69138"/>
                </a:solidFill>
              </a:rPr>
              <a:t> no_churn </a:t>
            </a:r>
            <a:r>
              <a:rPr lang="de" sz="1100"/>
              <a:t>vs</a:t>
            </a:r>
            <a:r>
              <a:rPr lang="de" sz="1100">
                <a:solidFill>
                  <a:srgbClr val="E69138"/>
                </a:solidFill>
              </a:rPr>
              <a:t> </a:t>
            </a:r>
            <a:r>
              <a:rPr lang="de" sz="1100">
                <a:solidFill>
                  <a:srgbClr val="4A86E8"/>
                </a:solidFill>
              </a:rPr>
              <a:t>churn</a:t>
            </a:r>
            <a:r>
              <a:rPr lang="de" sz="1100">
                <a:solidFill>
                  <a:srgbClr val="E69138"/>
                </a:solidFill>
              </a:rPr>
              <a:t> </a:t>
            </a:r>
            <a:r>
              <a:rPr lang="de" sz="1100"/>
              <a:t>customers.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If a customer calls less than 3.5 times the hotline to complain, they could be identified as “happy”, so they stay.</a:t>
            </a:r>
            <a:endParaRPr/>
          </a:p>
        </p:txBody>
      </p:sp>
      <p:cxnSp>
        <p:nvCxnSpPr>
          <p:cNvPr id="160" name="Google Shape;160;p21"/>
          <p:cNvCxnSpPr/>
          <p:nvPr/>
        </p:nvCxnSpPr>
        <p:spPr>
          <a:xfrm flipH="1">
            <a:off x="1889625" y="1445613"/>
            <a:ext cx="3900" cy="123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1"/>
          <p:cNvCxnSpPr/>
          <p:nvPr/>
        </p:nvCxnSpPr>
        <p:spPr>
          <a:xfrm>
            <a:off x="4368600" y="1337538"/>
            <a:ext cx="3900" cy="139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1"/>
          <p:cNvCxnSpPr/>
          <p:nvPr/>
        </p:nvCxnSpPr>
        <p:spPr>
          <a:xfrm flipH="1">
            <a:off x="7262700" y="1323600"/>
            <a:ext cx="6000" cy="136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