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3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4"/>
  </p:notesMasterIdLst>
  <p:handoutMasterIdLst>
    <p:handoutMasterId r:id="rId35"/>
  </p:handoutMasterIdLst>
  <p:sldIdLst>
    <p:sldId id="259" r:id="rId3"/>
    <p:sldId id="261" r:id="rId4"/>
    <p:sldId id="281" r:id="rId5"/>
    <p:sldId id="288" r:id="rId6"/>
    <p:sldId id="289" r:id="rId7"/>
    <p:sldId id="290" r:id="rId8"/>
    <p:sldId id="291" r:id="rId9"/>
    <p:sldId id="282" r:id="rId10"/>
    <p:sldId id="292" r:id="rId11"/>
    <p:sldId id="294" r:id="rId12"/>
    <p:sldId id="293" r:id="rId13"/>
    <p:sldId id="295" r:id="rId14"/>
    <p:sldId id="283" r:id="rId15"/>
    <p:sldId id="286" r:id="rId16"/>
    <p:sldId id="296" r:id="rId17"/>
    <p:sldId id="297" r:id="rId18"/>
    <p:sldId id="298" r:id="rId19"/>
    <p:sldId id="299" r:id="rId20"/>
    <p:sldId id="300" r:id="rId21"/>
    <p:sldId id="307" r:id="rId22"/>
    <p:sldId id="308" r:id="rId23"/>
    <p:sldId id="309" r:id="rId24"/>
    <p:sldId id="310" r:id="rId25"/>
    <p:sldId id="284" r:id="rId26"/>
    <p:sldId id="303" r:id="rId27"/>
    <p:sldId id="304" r:id="rId28"/>
    <p:sldId id="301" r:id="rId29"/>
    <p:sldId id="305" r:id="rId30"/>
    <p:sldId id="302" r:id="rId31"/>
    <p:sldId id="306" r:id="rId32"/>
    <p:sldId id="27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779CC93D-E52E-4D84-901B-11D7331DD495}">
          <p14:sldIdLst>
            <p14:sldId id="259"/>
            <p14:sldId id="261"/>
            <p14:sldId id="281"/>
            <p14:sldId id="288"/>
            <p14:sldId id="289"/>
            <p14:sldId id="290"/>
            <p14:sldId id="291"/>
            <p14:sldId id="282"/>
            <p14:sldId id="292"/>
            <p14:sldId id="294"/>
            <p14:sldId id="293"/>
            <p14:sldId id="295"/>
            <p14:sldId id="283"/>
            <p14:sldId id="286"/>
            <p14:sldId id="296"/>
            <p14:sldId id="297"/>
            <p14:sldId id="298"/>
            <p14:sldId id="299"/>
            <p14:sldId id="300"/>
            <p14:sldId id="307"/>
            <p14:sldId id="308"/>
            <p14:sldId id="309"/>
            <p14:sldId id="310"/>
            <p14:sldId id="284"/>
            <p14:sldId id="303"/>
            <p14:sldId id="304"/>
            <p14:sldId id="301"/>
            <p14:sldId id="305"/>
            <p14:sldId id="302"/>
            <p14:sldId id="30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83977" autoAdjust="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5/25/2015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756366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5/25/2015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340695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extLst>
      <p:ext uri="{BB962C8B-B14F-4D97-AF65-F5344CB8AC3E}">
        <p14:creationId xmlns:p14="http://schemas.microsoft.com/office/powerpoint/2010/main" val="3599699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10</a:t>
            </a:fld>
            <a:endParaRPr lang="en-US"/>
          </a:p>
        </p:txBody>
      </p:sp>
    </p:spTree>
    <p:extLst>
      <p:ext uri="{BB962C8B-B14F-4D97-AF65-F5344CB8AC3E}">
        <p14:creationId xmlns:p14="http://schemas.microsoft.com/office/powerpoint/2010/main" val="2511777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11</a:t>
            </a:fld>
            <a:endParaRPr lang="en-US"/>
          </a:p>
        </p:txBody>
      </p:sp>
    </p:spTree>
    <p:extLst>
      <p:ext uri="{BB962C8B-B14F-4D97-AF65-F5344CB8AC3E}">
        <p14:creationId xmlns:p14="http://schemas.microsoft.com/office/powerpoint/2010/main" val="937728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12</a:t>
            </a:fld>
            <a:endParaRPr lang="en-US"/>
          </a:p>
        </p:txBody>
      </p:sp>
    </p:spTree>
    <p:extLst>
      <p:ext uri="{BB962C8B-B14F-4D97-AF65-F5344CB8AC3E}">
        <p14:creationId xmlns:p14="http://schemas.microsoft.com/office/powerpoint/2010/main" val="3056175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13</a:t>
            </a:fld>
            <a:endParaRPr lang="en-US"/>
          </a:p>
        </p:txBody>
      </p:sp>
    </p:spTree>
    <p:extLst>
      <p:ext uri="{BB962C8B-B14F-4D97-AF65-F5344CB8AC3E}">
        <p14:creationId xmlns:p14="http://schemas.microsoft.com/office/powerpoint/2010/main" val="1332238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14</a:t>
            </a:fld>
            <a:endParaRPr lang="en-US" dirty="0"/>
          </a:p>
        </p:txBody>
      </p:sp>
    </p:spTree>
    <p:extLst>
      <p:ext uri="{BB962C8B-B14F-4D97-AF65-F5344CB8AC3E}">
        <p14:creationId xmlns:p14="http://schemas.microsoft.com/office/powerpoint/2010/main" val="3107222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15</a:t>
            </a:fld>
            <a:endParaRPr lang="en-US"/>
          </a:p>
        </p:txBody>
      </p:sp>
    </p:spTree>
    <p:extLst>
      <p:ext uri="{BB962C8B-B14F-4D97-AF65-F5344CB8AC3E}">
        <p14:creationId xmlns:p14="http://schemas.microsoft.com/office/powerpoint/2010/main" val="2751492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16</a:t>
            </a:fld>
            <a:endParaRPr lang="en-US"/>
          </a:p>
        </p:txBody>
      </p:sp>
    </p:spTree>
    <p:extLst>
      <p:ext uri="{BB962C8B-B14F-4D97-AF65-F5344CB8AC3E}">
        <p14:creationId xmlns:p14="http://schemas.microsoft.com/office/powerpoint/2010/main" val="1528529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17</a:t>
            </a:fld>
            <a:endParaRPr lang="en-US"/>
          </a:p>
        </p:txBody>
      </p:sp>
    </p:spTree>
    <p:extLst>
      <p:ext uri="{BB962C8B-B14F-4D97-AF65-F5344CB8AC3E}">
        <p14:creationId xmlns:p14="http://schemas.microsoft.com/office/powerpoint/2010/main" val="3382015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18</a:t>
            </a:fld>
            <a:endParaRPr lang="en-US"/>
          </a:p>
        </p:txBody>
      </p:sp>
    </p:spTree>
    <p:extLst>
      <p:ext uri="{BB962C8B-B14F-4D97-AF65-F5344CB8AC3E}">
        <p14:creationId xmlns:p14="http://schemas.microsoft.com/office/powerpoint/2010/main" val="3279005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19</a:t>
            </a:fld>
            <a:endParaRPr lang="en-US"/>
          </a:p>
        </p:txBody>
      </p:sp>
    </p:spTree>
    <p:extLst>
      <p:ext uri="{BB962C8B-B14F-4D97-AF65-F5344CB8AC3E}">
        <p14:creationId xmlns:p14="http://schemas.microsoft.com/office/powerpoint/2010/main" val="226352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extLst>
      <p:ext uri="{BB962C8B-B14F-4D97-AF65-F5344CB8AC3E}">
        <p14:creationId xmlns:p14="http://schemas.microsoft.com/office/powerpoint/2010/main" val="965073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20</a:t>
            </a:fld>
            <a:endParaRPr lang="en-US"/>
          </a:p>
        </p:txBody>
      </p:sp>
    </p:spTree>
    <p:extLst>
      <p:ext uri="{BB962C8B-B14F-4D97-AF65-F5344CB8AC3E}">
        <p14:creationId xmlns:p14="http://schemas.microsoft.com/office/powerpoint/2010/main" val="2892138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21</a:t>
            </a:fld>
            <a:endParaRPr lang="en-US"/>
          </a:p>
        </p:txBody>
      </p:sp>
    </p:spTree>
    <p:extLst>
      <p:ext uri="{BB962C8B-B14F-4D97-AF65-F5344CB8AC3E}">
        <p14:creationId xmlns:p14="http://schemas.microsoft.com/office/powerpoint/2010/main" val="739586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22</a:t>
            </a:fld>
            <a:endParaRPr lang="en-US"/>
          </a:p>
        </p:txBody>
      </p:sp>
    </p:spTree>
    <p:extLst>
      <p:ext uri="{BB962C8B-B14F-4D97-AF65-F5344CB8AC3E}">
        <p14:creationId xmlns:p14="http://schemas.microsoft.com/office/powerpoint/2010/main" val="525223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23</a:t>
            </a:fld>
            <a:endParaRPr lang="en-US"/>
          </a:p>
        </p:txBody>
      </p:sp>
    </p:spTree>
    <p:extLst>
      <p:ext uri="{BB962C8B-B14F-4D97-AF65-F5344CB8AC3E}">
        <p14:creationId xmlns:p14="http://schemas.microsoft.com/office/powerpoint/2010/main" val="1165172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24</a:t>
            </a:fld>
            <a:endParaRPr lang="en-US"/>
          </a:p>
        </p:txBody>
      </p:sp>
    </p:spTree>
    <p:extLst>
      <p:ext uri="{BB962C8B-B14F-4D97-AF65-F5344CB8AC3E}">
        <p14:creationId xmlns:p14="http://schemas.microsoft.com/office/powerpoint/2010/main" val="1883548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25</a:t>
            </a:fld>
            <a:endParaRPr lang="en-US"/>
          </a:p>
        </p:txBody>
      </p:sp>
    </p:spTree>
    <p:extLst>
      <p:ext uri="{BB962C8B-B14F-4D97-AF65-F5344CB8AC3E}">
        <p14:creationId xmlns:p14="http://schemas.microsoft.com/office/powerpoint/2010/main" val="3905105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26</a:t>
            </a:fld>
            <a:endParaRPr lang="en-US"/>
          </a:p>
        </p:txBody>
      </p:sp>
    </p:spTree>
    <p:extLst>
      <p:ext uri="{BB962C8B-B14F-4D97-AF65-F5344CB8AC3E}">
        <p14:creationId xmlns:p14="http://schemas.microsoft.com/office/powerpoint/2010/main" val="1407369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27</a:t>
            </a:fld>
            <a:endParaRPr lang="en-US"/>
          </a:p>
        </p:txBody>
      </p:sp>
    </p:spTree>
    <p:extLst>
      <p:ext uri="{BB962C8B-B14F-4D97-AF65-F5344CB8AC3E}">
        <p14:creationId xmlns:p14="http://schemas.microsoft.com/office/powerpoint/2010/main" val="4139627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28</a:t>
            </a:fld>
            <a:endParaRPr lang="en-US"/>
          </a:p>
        </p:txBody>
      </p:sp>
    </p:spTree>
    <p:extLst>
      <p:ext uri="{BB962C8B-B14F-4D97-AF65-F5344CB8AC3E}">
        <p14:creationId xmlns:p14="http://schemas.microsoft.com/office/powerpoint/2010/main" val="1107271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29</a:t>
            </a:fld>
            <a:endParaRPr lang="en-US"/>
          </a:p>
        </p:txBody>
      </p:sp>
    </p:spTree>
    <p:extLst>
      <p:ext uri="{BB962C8B-B14F-4D97-AF65-F5344CB8AC3E}">
        <p14:creationId xmlns:p14="http://schemas.microsoft.com/office/powerpoint/2010/main" val="77068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extLst>
      <p:ext uri="{BB962C8B-B14F-4D97-AF65-F5344CB8AC3E}">
        <p14:creationId xmlns:p14="http://schemas.microsoft.com/office/powerpoint/2010/main" val="2795046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30</a:t>
            </a:fld>
            <a:endParaRPr lang="en-US"/>
          </a:p>
        </p:txBody>
      </p:sp>
    </p:spTree>
    <p:extLst>
      <p:ext uri="{BB962C8B-B14F-4D97-AF65-F5344CB8AC3E}">
        <p14:creationId xmlns:p14="http://schemas.microsoft.com/office/powerpoint/2010/main" val="3026647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31</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extLst>
      <p:ext uri="{BB962C8B-B14F-4D97-AF65-F5344CB8AC3E}">
        <p14:creationId xmlns:p14="http://schemas.microsoft.com/office/powerpoint/2010/main" val="370653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a:p>
        </p:txBody>
      </p:sp>
    </p:spTree>
    <p:extLst>
      <p:ext uri="{BB962C8B-B14F-4D97-AF65-F5344CB8AC3E}">
        <p14:creationId xmlns:p14="http://schemas.microsoft.com/office/powerpoint/2010/main" val="1595731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5</a:t>
            </a:fld>
            <a:endParaRPr lang="en-US"/>
          </a:p>
        </p:txBody>
      </p:sp>
    </p:spTree>
    <p:extLst>
      <p:ext uri="{BB962C8B-B14F-4D97-AF65-F5344CB8AC3E}">
        <p14:creationId xmlns:p14="http://schemas.microsoft.com/office/powerpoint/2010/main" val="117266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6</a:t>
            </a:fld>
            <a:endParaRPr lang="en-US"/>
          </a:p>
        </p:txBody>
      </p:sp>
    </p:spTree>
    <p:extLst>
      <p:ext uri="{BB962C8B-B14F-4D97-AF65-F5344CB8AC3E}">
        <p14:creationId xmlns:p14="http://schemas.microsoft.com/office/powerpoint/2010/main" val="3377506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7</a:t>
            </a:fld>
            <a:endParaRPr lang="en-US"/>
          </a:p>
        </p:txBody>
      </p:sp>
    </p:spTree>
    <p:extLst>
      <p:ext uri="{BB962C8B-B14F-4D97-AF65-F5344CB8AC3E}">
        <p14:creationId xmlns:p14="http://schemas.microsoft.com/office/powerpoint/2010/main" val="1692297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a:p>
        </p:txBody>
      </p:sp>
    </p:spTree>
    <p:extLst>
      <p:ext uri="{BB962C8B-B14F-4D97-AF65-F5344CB8AC3E}">
        <p14:creationId xmlns:p14="http://schemas.microsoft.com/office/powerpoint/2010/main" val="2112404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9</a:t>
            </a:fld>
            <a:endParaRPr lang="en-US"/>
          </a:p>
        </p:txBody>
      </p:sp>
    </p:spTree>
    <p:extLst>
      <p:ext uri="{BB962C8B-B14F-4D97-AF65-F5344CB8AC3E}">
        <p14:creationId xmlns:p14="http://schemas.microsoft.com/office/powerpoint/2010/main" val="2132857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5/25/2015</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5/25/2015</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10.xm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8.png"/><Relationship Id="rId5" Type="http://schemas.openxmlformats.org/officeDocument/2006/relationships/notesSlide" Target="../notesSlides/notesSlide11.xml"/><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2.xml"/><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5.xml"/><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0.emf"/><Relationship Id="rId5" Type="http://schemas.openxmlformats.org/officeDocument/2006/relationships/notesSlide" Target="../notesSlides/notesSlide17.xml"/><Relationship Id="rId4"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1.png"/><Relationship Id="rId5" Type="http://schemas.openxmlformats.org/officeDocument/2006/relationships/notesSlide" Target="../notesSlides/notesSlide19.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2.png"/><Relationship Id="rId5" Type="http://schemas.openxmlformats.org/officeDocument/2006/relationships/notesSlide" Target="../notesSlides/notesSlide20.xml"/><Relationship Id="rId4"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3.jpeg"/><Relationship Id="rId5" Type="http://schemas.openxmlformats.org/officeDocument/2006/relationships/notesSlide" Target="../notesSlides/notesSlide21.xml"/><Relationship Id="rId4"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notesSlide" Target="../notesSlides/notesSlide22.xml"/><Relationship Id="rId4"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5.jpg"/><Relationship Id="rId5" Type="http://schemas.openxmlformats.org/officeDocument/2006/relationships/notesSlide" Target="../notesSlides/notesSlide23.xml"/><Relationship Id="rId4"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25.xml"/><Relationship Id="rId4"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26.xml"/><Relationship Id="rId4"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17.png"/><Relationship Id="rId5" Type="http://schemas.openxmlformats.org/officeDocument/2006/relationships/notesSlide" Target="../notesSlides/notesSlide28.xml"/><Relationship Id="rId4"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30.xml"/><Relationship Id="rId4"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4.xml"/><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a:t>Inventory and Asset Management</a:t>
            </a:r>
            <a:endParaRPr lang="en-US" dirty="0"/>
          </a:p>
        </p:txBody>
      </p:sp>
      <p:sp>
        <p:nvSpPr>
          <p:cNvPr id="3" name="Subtitle 2"/>
          <p:cNvSpPr>
            <a:spLocks noGrp="1"/>
          </p:cNvSpPr>
          <p:nvPr>
            <p:ph type="subTitle" idx="1"/>
            <p:custDataLst>
              <p:tags r:id="rId3"/>
            </p:custDataLst>
          </p:nvPr>
        </p:nvSpPr>
        <p:spPr/>
        <p:txBody>
          <a:bodyPr>
            <a:normAutofit fontScale="70000" lnSpcReduction="20000"/>
          </a:bodyPr>
          <a:lstStyle/>
          <a:p>
            <a:pPr algn="ctr"/>
            <a:r>
              <a:rPr lang="en-US" sz="2400" b="1" dirty="0"/>
              <a:t>By</a:t>
            </a:r>
          </a:p>
          <a:p>
            <a:pPr marL="406908" indent="-342900" algn="l">
              <a:buFont typeface="Arial" panose="020B0604020202020204" pitchFamily="34" charset="0"/>
              <a:buChar char="•"/>
            </a:pPr>
            <a:r>
              <a:rPr lang="en-US" sz="2400" dirty="0"/>
              <a:t>Mr. Nathawut Supavananusorn 542115020</a:t>
            </a:r>
          </a:p>
          <a:p>
            <a:pPr marL="406908" indent="-342900" algn="l">
              <a:buFont typeface="Arial" panose="020B0604020202020204" pitchFamily="34" charset="0"/>
              <a:buChar char="•"/>
            </a:pPr>
            <a:r>
              <a:rPr lang="en-US" sz="2400" dirty="0"/>
              <a:t>Mr. </a:t>
            </a:r>
            <a:r>
              <a:rPr lang="en-US" sz="2400" dirty="0" err="1"/>
              <a:t>Tanadol</a:t>
            </a:r>
            <a:r>
              <a:rPr lang="en-US" sz="2400" dirty="0"/>
              <a:t> </a:t>
            </a:r>
            <a:r>
              <a:rPr lang="en-US" sz="2400" dirty="0" err="1"/>
              <a:t>Parn-ong</a:t>
            </a:r>
            <a:r>
              <a:rPr lang="en-US" sz="2400" dirty="0"/>
              <a:t> 542115021</a:t>
            </a:r>
            <a:endParaRPr lang="en-US" sz="24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a:t>iSoftService</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Pros</a:t>
            </a:r>
            <a:r>
              <a:rPr lang="th-TH" sz="2200" b="1" dirty="0">
                <a:latin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R</a:t>
            </a:r>
            <a:r>
              <a:rPr lang="en-US" sz="2200" dirty="0" smtClean="0">
                <a:latin typeface="Times New Roman" panose="02020603050405020304" pitchFamily="18" charset="0"/>
                <a:cs typeface="Times New Roman" panose="02020603050405020304" pitchFamily="18" charset="0"/>
              </a:rPr>
              <a:t>ecording </a:t>
            </a:r>
            <a:r>
              <a:rPr lang="en-US" sz="2200" dirty="0">
                <a:latin typeface="Times New Roman" panose="02020603050405020304" pitchFamily="18" charset="0"/>
                <a:cs typeface="Times New Roman" panose="02020603050405020304" pitchFamily="18" charset="0"/>
              </a:rPr>
              <a:t>repairing </a:t>
            </a:r>
            <a:r>
              <a:rPr lang="en-US" sz="2200" dirty="0" smtClean="0">
                <a:latin typeface="Times New Roman" panose="02020603050405020304" pitchFamily="18" charset="0"/>
                <a:cs typeface="Times New Roman" panose="02020603050405020304" pitchFamily="18" charset="0"/>
              </a:rPr>
              <a:t>information</a:t>
            </a:r>
          </a:p>
          <a:p>
            <a:r>
              <a:rPr lang="en-US" sz="2200" dirty="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inding </a:t>
            </a:r>
            <a:r>
              <a:rPr lang="en-US" sz="2200" dirty="0">
                <a:latin typeface="Times New Roman" panose="02020603050405020304" pitchFamily="18" charset="0"/>
                <a:cs typeface="Times New Roman" panose="02020603050405020304" pitchFamily="18" charset="0"/>
              </a:rPr>
              <a:t>servicing </a:t>
            </a:r>
            <a:r>
              <a:rPr lang="en-US" sz="2200" dirty="0" smtClean="0">
                <a:latin typeface="Times New Roman" panose="02020603050405020304" pitchFamily="18" charset="0"/>
                <a:cs typeface="Times New Roman" panose="02020603050405020304" pitchFamily="18" charset="0"/>
              </a:rPr>
              <a:t>information</a:t>
            </a:r>
          </a:p>
          <a:p>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alculating income</a:t>
            </a:r>
          </a:p>
          <a:p>
            <a:r>
              <a:rPr lang="en-US" sz="2200" dirty="0" smtClean="0">
                <a:latin typeface="Times New Roman" panose="02020603050405020304" pitchFamily="18" charset="0"/>
                <a:cs typeface="Times New Roman" panose="02020603050405020304" pitchFamily="18" charset="0"/>
              </a:rPr>
              <a:t>Servicing </a:t>
            </a:r>
            <a:r>
              <a:rPr lang="en-US" sz="2200" dirty="0">
                <a:latin typeface="Times New Roman" panose="02020603050405020304" pitchFamily="18" charset="0"/>
                <a:cs typeface="Times New Roman" panose="02020603050405020304" pitchFamily="18" charset="0"/>
              </a:rPr>
              <a:t>collaboration between departments in the service center.</a:t>
            </a:r>
          </a:p>
          <a:p>
            <a:pPr marL="0" indent="0">
              <a:buNone/>
            </a:pPr>
            <a:r>
              <a:rPr lang="en-US" sz="2200" b="1" dirty="0">
                <a:latin typeface="Times New Roman" panose="02020603050405020304" pitchFamily="18" charset="0"/>
                <a:cs typeface="Times New Roman" panose="02020603050405020304" pitchFamily="18" charset="0"/>
              </a:rPr>
              <a:t>Cons</a:t>
            </a:r>
          </a:p>
          <a:p>
            <a:r>
              <a:rPr lang="en-US" sz="2200" dirty="0" smtClean="0">
                <a:latin typeface="Times New Roman" panose="02020603050405020304" pitchFamily="18" charset="0"/>
                <a:cs typeface="Times New Roman" panose="02020603050405020304" pitchFamily="18" charset="0"/>
              </a:rPr>
              <a:t>No </a:t>
            </a:r>
            <a:r>
              <a:rPr lang="en-US" sz="2200" dirty="0">
                <a:latin typeface="Times New Roman" panose="02020603050405020304" pitchFamily="18" charset="0"/>
                <a:cs typeface="Times New Roman" panose="02020603050405020304" pitchFamily="18" charset="0"/>
              </a:rPr>
              <a:t>the tracking </a:t>
            </a:r>
            <a:r>
              <a:rPr lang="en-US" sz="2200" dirty="0" smtClean="0">
                <a:latin typeface="Times New Roman" panose="02020603050405020304" pitchFamily="18" charset="0"/>
                <a:cs typeface="Times New Roman" panose="02020603050405020304" pitchFamily="18" charset="0"/>
              </a:rPr>
              <a:t>system</a:t>
            </a:r>
          </a:p>
          <a:p>
            <a:r>
              <a:rPr lang="en-US" sz="2200" dirty="0" smtClean="0">
                <a:latin typeface="Times New Roman" panose="02020603050405020304" pitchFamily="18" charset="0"/>
                <a:cs typeface="Times New Roman" panose="02020603050405020304" pitchFamily="18" charset="0"/>
              </a:rPr>
              <a:t>No </a:t>
            </a:r>
            <a:r>
              <a:rPr lang="en-US" sz="2200" dirty="0">
                <a:latin typeface="Times New Roman" panose="02020603050405020304" pitchFamily="18" charset="0"/>
                <a:cs typeface="Times New Roman" panose="02020603050405020304" pitchFamily="18" charset="0"/>
              </a:rPr>
              <a:t>the system for help to distribute works of each technician </a:t>
            </a:r>
            <a:r>
              <a:rPr lang="en-US" sz="2200" dirty="0" smtClean="0">
                <a:latin typeface="Times New Roman" panose="02020603050405020304" pitchFamily="18" charset="0"/>
                <a:cs typeface="Times New Roman" panose="02020603050405020304" pitchFamily="18" charset="0"/>
              </a:rPr>
              <a:t>equally.</a:t>
            </a:r>
          </a:p>
          <a:p>
            <a:r>
              <a:rPr lang="en-US" sz="2200" dirty="0" smtClean="0">
                <a:latin typeface="Times New Roman" panose="02020603050405020304" pitchFamily="18" charset="0"/>
                <a:cs typeface="Times New Roman" panose="02020603050405020304" pitchFamily="18" charset="0"/>
              </a:rPr>
              <a:t>Function </a:t>
            </a:r>
            <a:r>
              <a:rPr lang="en-US" sz="2200" dirty="0">
                <a:latin typeface="Times New Roman" panose="02020603050405020304" pitchFamily="18" charset="0"/>
                <a:cs typeface="Times New Roman" panose="02020603050405020304" pitchFamily="18" charset="0"/>
              </a:rPr>
              <a:t>complexity, so this system is hard to use for beginning user. </a:t>
            </a:r>
          </a:p>
          <a:p>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5463204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a:t>Service </a:t>
            </a:r>
            <a:r>
              <a:rPr lang="en-US" dirty="0" smtClean="0"/>
              <a:t>Center</a:t>
            </a:r>
            <a:endParaRPr lang="en-US" dirty="0"/>
          </a:p>
        </p:txBody>
      </p:sp>
      <p:sp>
        <p:nvSpPr>
          <p:cNvPr id="3" name="Content Placeholder 2"/>
          <p:cNvSpPr>
            <a:spLocks noGrp="1"/>
          </p:cNvSpPr>
          <p:nvPr>
            <p:ph sz="half" idx="1"/>
            <p:custDataLst>
              <p:tags r:id="rId3"/>
            </p:custDataLst>
          </p:nvPr>
        </p:nvSpPr>
        <p:spPr>
          <a:xfrm>
            <a:off x="838200" y="1524000"/>
            <a:ext cx="8077200" cy="4525963"/>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Service Center is developed for repairing management. This system uses for repair and installation, such as appliance repair service center, PC repair shop, and mobile repair shop. This system is convenient for the general repair shop</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pic>
        <p:nvPicPr>
          <p:cNvPr id="1026" name="Picture 2" descr="Untitled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051720" y="2996952"/>
            <a:ext cx="5256113" cy="37326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8696125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a:t>Service Center</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Pros</a:t>
            </a:r>
            <a:r>
              <a:rPr lang="th-TH" sz="2200" b="1" dirty="0">
                <a:latin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Convenient </a:t>
            </a:r>
            <a:r>
              <a:rPr lang="en-US" sz="2200" dirty="0">
                <a:latin typeface="Times New Roman" panose="02020603050405020304" pitchFamily="18" charset="0"/>
                <a:cs typeface="Times New Roman" panose="02020603050405020304" pitchFamily="18" charset="0"/>
              </a:rPr>
              <a:t>to repairing </a:t>
            </a:r>
            <a:r>
              <a:rPr lang="en-US" sz="2200" dirty="0" smtClean="0">
                <a:latin typeface="Times New Roman" panose="02020603050405020304" pitchFamily="18" charset="0"/>
                <a:cs typeface="Times New Roman" panose="02020603050405020304" pitchFamily="18" charset="0"/>
              </a:rPr>
              <a:t>technicians.</a:t>
            </a:r>
          </a:p>
          <a:p>
            <a:r>
              <a:rPr lang="en-US" sz="2200" dirty="0">
                <a:latin typeface="Times New Roman" panose="02020603050405020304" pitchFamily="18" charset="0"/>
                <a:cs typeface="Times New Roman" panose="02020603050405020304" pitchFamily="18" charset="0"/>
              </a:rPr>
              <a:t>U</a:t>
            </a:r>
            <a:r>
              <a:rPr lang="en-US" sz="2200" dirty="0" smtClean="0">
                <a:latin typeface="Times New Roman" panose="02020603050405020304" pitchFamily="18" charset="0"/>
                <a:cs typeface="Times New Roman" panose="02020603050405020304" pitchFamily="18" charset="0"/>
              </a:rPr>
              <a:t>ser account and user permission system.</a:t>
            </a:r>
          </a:p>
          <a:p>
            <a:r>
              <a:rPr lang="en-US" sz="2200" dirty="0" smtClean="0">
                <a:latin typeface="Times New Roman" panose="02020603050405020304" pitchFamily="18" charset="0"/>
                <a:cs typeface="Times New Roman" panose="02020603050405020304" pitchFamily="18" charset="0"/>
              </a:rPr>
              <a:t>Searching information.</a:t>
            </a: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Cons</a:t>
            </a:r>
          </a:p>
          <a:p>
            <a:r>
              <a:rPr lang="en-US" sz="2200" dirty="0" smtClean="0">
                <a:latin typeface="Times New Roman" panose="02020603050405020304" pitchFamily="18" charset="0"/>
                <a:cs typeface="Times New Roman" panose="02020603050405020304" pitchFamily="18" charset="0"/>
              </a:rPr>
              <a:t>No </a:t>
            </a:r>
            <a:r>
              <a:rPr lang="en-US" sz="2200" dirty="0">
                <a:latin typeface="Times New Roman" panose="02020603050405020304" pitchFamily="18" charset="0"/>
                <a:cs typeface="Times New Roman" panose="02020603050405020304" pitchFamily="18" charset="0"/>
              </a:rPr>
              <a:t>the tracking </a:t>
            </a:r>
            <a:r>
              <a:rPr lang="en-US" sz="2200" dirty="0" smtClean="0">
                <a:latin typeface="Times New Roman" panose="02020603050405020304" pitchFamily="18" charset="0"/>
                <a:cs typeface="Times New Roman" panose="02020603050405020304" pitchFamily="18" charset="0"/>
              </a:rPr>
              <a:t>system</a:t>
            </a:r>
          </a:p>
          <a:p>
            <a:r>
              <a:rPr lang="en-US" sz="2200" dirty="0" smtClean="0">
                <a:latin typeface="Times New Roman" panose="02020603050405020304" pitchFamily="18" charset="0"/>
                <a:cs typeface="Times New Roman" panose="02020603050405020304" pitchFamily="18" charset="0"/>
              </a:rPr>
              <a:t>No </a:t>
            </a:r>
            <a:r>
              <a:rPr lang="en-US" sz="2200" dirty="0">
                <a:latin typeface="Times New Roman" panose="02020603050405020304" pitchFamily="18" charset="0"/>
                <a:cs typeface="Times New Roman" panose="02020603050405020304" pitchFamily="18" charset="0"/>
              </a:rPr>
              <a:t>the system for help to distribute works of each technician </a:t>
            </a:r>
            <a:r>
              <a:rPr lang="en-US" sz="2200" dirty="0" smtClean="0">
                <a:latin typeface="Times New Roman" panose="02020603050405020304" pitchFamily="18" charset="0"/>
                <a:cs typeface="Times New Roman" panose="02020603050405020304" pitchFamily="18" charset="0"/>
              </a:rPr>
              <a:t>equally.</a:t>
            </a:r>
          </a:p>
          <a:p>
            <a:r>
              <a:rPr lang="en-US" sz="2200" dirty="0" smtClean="0">
                <a:latin typeface="Times New Roman" panose="02020603050405020304" pitchFamily="18" charset="0"/>
                <a:cs typeface="Times New Roman" panose="02020603050405020304" pitchFamily="18" charset="0"/>
              </a:rPr>
              <a:t>Function complexity</a:t>
            </a:r>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37667926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47664" y="1484784"/>
            <a:ext cx="7202760" cy="4543400"/>
          </a:xfrm>
          <a:prstGeom prst="rect">
            <a:avLst/>
          </a:prstGeom>
          <a:noFill/>
        </p:spPr>
        <p:txBody>
          <a:bodyPr wrap="square" rtlCol="0">
            <a:normAutofit/>
          </a:bodyPr>
          <a:lstStyle/>
          <a:p>
            <a:pPr algn="ctr"/>
            <a:r>
              <a:rPr lang="en-US" sz="7200" dirty="0">
                <a:latin typeface="Times New Roman" panose="02020603050405020304" pitchFamily="18" charset="0"/>
                <a:cs typeface="Times New Roman" panose="02020603050405020304" pitchFamily="18" charset="0"/>
              </a:rPr>
              <a:t>All of the problem can </a:t>
            </a:r>
            <a:r>
              <a:rPr lang="en-US" sz="7200" dirty="0" smtClean="0">
                <a:latin typeface="Times New Roman" panose="02020603050405020304" pitchFamily="18" charset="0"/>
                <a:cs typeface="Times New Roman" panose="02020603050405020304" pitchFamily="18" charset="0"/>
              </a:rPr>
              <a:t>solve</a:t>
            </a:r>
          </a:p>
          <a:p>
            <a:pPr algn="ctr"/>
            <a:r>
              <a:rPr lang="en-US" sz="7200" dirty="0" smtClean="0">
                <a:latin typeface="Times New Roman" panose="02020603050405020304" pitchFamily="18" charset="0"/>
                <a:cs typeface="Times New Roman" panose="02020603050405020304" pitchFamily="18" charset="0"/>
              </a:rPr>
              <a:t>by </a:t>
            </a:r>
            <a:r>
              <a:rPr lang="en-US" sz="7200" dirty="0">
                <a:latin typeface="Times New Roman" panose="02020603050405020304" pitchFamily="18" charset="0"/>
                <a:cs typeface="Times New Roman" panose="02020603050405020304" pitchFamily="18" charset="0"/>
              </a:rPr>
              <a:t>using ……</a:t>
            </a:r>
            <a:endParaRPr lang="en-US" sz="72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2060848"/>
            <a:ext cx="6071592" cy="2586211"/>
          </a:xfrm>
        </p:spPr>
        <p:txBody>
          <a:bodyPr>
            <a:normAutofit fontScale="90000"/>
          </a:bodyPr>
          <a:lstStyle/>
          <a:p>
            <a:pPr algn="ctr"/>
            <a:r>
              <a:rPr lang="en-US" sz="7200" dirty="0" smtClean="0"/>
              <a:t>Inventory and Asset Management</a:t>
            </a:r>
            <a:endParaRPr lang="en-US" sz="72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smtClean="0"/>
              <a:t>Inventory and Asset Management</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r>
              <a:rPr lang="en-US" sz="2200" dirty="0" smtClean="0">
                <a:latin typeface="Times New Roman" panose="02020603050405020304" pitchFamily="18" charset="0"/>
                <a:cs typeface="Times New Roman" panose="02020603050405020304" pitchFamily="18" charset="0"/>
              </a:rPr>
              <a:t>Basic function </a:t>
            </a:r>
            <a:r>
              <a:rPr lang="en-US" sz="2200" dirty="0">
                <a:latin typeface="Times New Roman" panose="02020603050405020304" pitchFamily="18" charset="0"/>
                <a:cs typeface="Times New Roman" panose="02020603050405020304" pitchFamily="18" charset="0"/>
              </a:rPr>
              <a:t>to manage the durable articles (add, update, delete durable articles information</a:t>
            </a:r>
            <a:r>
              <a:rPr lang="en-US" sz="2200" dirty="0" smtClean="0">
                <a:latin typeface="Times New Roman" panose="02020603050405020304" pitchFamily="18" charset="0"/>
                <a:cs typeface="Times New Roman" panose="02020603050405020304" pitchFamily="18" charset="0"/>
              </a:rPr>
              <a:t>).</a:t>
            </a:r>
          </a:p>
          <a:p>
            <a:r>
              <a:rPr lang="en-US" sz="2400" dirty="0"/>
              <a:t>R</a:t>
            </a:r>
            <a:r>
              <a:rPr lang="en-US" sz="2400" dirty="0" smtClean="0"/>
              <a:t>eporting </a:t>
            </a:r>
            <a:r>
              <a:rPr lang="en-US" sz="2400" dirty="0"/>
              <a:t>the brand of durable </a:t>
            </a:r>
            <a:r>
              <a:rPr lang="en-US" sz="2400" dirty="0" smtClean="0"/>
              <a:t>articles that’s often loses</a:t>
            </a:r>
          </a:p>
          <a:p>
            <a:r>
              <a:rPr lang="en-US" sz="2400" dirty="0" smtClean="0"/>
              <a:t>Reporting </a:t>
            </a:r>
            <a:r>
              <a:rPr lang="en-US" sz="2400" dirty="0"/>
              <a:t>the durable articles almost </a:t>
            </a:r>
            <a:r>
              <a:rPr lang="en-US" sz="2400" dirty="0" smtClean="0"/>
              <a:t>expire.</a:t>
            </a:r>
          </a:p>
          <a:p>
            <a:r>
              <a:rPr lang="en-US" sz="2400" dirty="0" smtClean="0"/>
              <a:t>Provide the statistics </a:t>
            </a:r>
            <a:r>
              <a:rPr lang="en-US" sz="2400" dirty="0"/>
              <a:t>of inform to repairing durable articles for each </a:t>
            </a:r>
            <a:r>
              <a:rPr lang="en-US" sz="2400" dirty="0" smtClean="0"/>
              <a:t>month.</a:t>
            </a:r>
          </a:p>
          <a:p>
            <a:r>
              <a:rPr lang="en-US" sz="2400" dirty="0" smtClean="0"/>
              <a:t>Help IT </a:t>
            </a:r>
            <a:r>
              <a:rPr lang="en-US" sz="2400" dirty="0"/>
              <a:t>staff to manage and plan about the durable </a:t>
            </a:r>
            <a:r>
              <a:rPr lang="en-US" sz="2400" dirty="0" smtClean="0"/>
              <a:t>articles.</a:t>
            </a:r>
          </a:p>
          <a:p>
            <a:r>
              <a:rPr lang="en-US" sz="2400" dirty="0" smtClean="0"/>
              <a:t>Make </a:t>
            </a:r>
            <a:r>
              <a:rPr lang="en-US" sz="2400" dirty="0"/>
              <a:t>the staff to be equal in the job for each </a:t>
            </a:r>
            <a:r>
              <a:rPr lang="en-US" sz="2400" dirty="0" smtClean="0"/>
              <a:t>one.</a:t>
            </a:r>
          </a:p>
          <a:p>
            <a:r>
              <a:rPr lang="en-US" sz="2400" dirty="0"/>
              <a:t>U</a:t>
            </a:r>
            <a:r>
              <a:rPr lang="en-US" sz="2400" dirty="0" smtClean="0"/>
              <a:t>pdate </a:t>
            </a:r>
            <a:r>
              <a:rPr lang="en-US" sz="2400" dirty="0"/>
              <a:t>the predicament’s durable articles by Email.</a:t>
            </a:r>
          </a:p>
          <a:p>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792440669"/>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75656" y="2276872"/>
            <a:ext cx="7007498" cy="3855660"/>
          </a:xfrm>
          <a:prstGeom prst="rect">
            <a:avLst/>
          </a:prstGeom>
          <a:noFill/>
        </p:spPr>
        <p:txBody>
          <a:bodyPr wrap="square" rtlCol="0">
            <a:normAutofit/>
          </a:bodyPr>
          <a:lstStyle/>
          <a:p>
            <a:pPr algn="ctr"/>
            <a:r>
              <a:rPr lang="en-US" sz="7200" dirty="0">
                <a:latin typeface="Times New Roman" panose="02020603050405020304" pitchFamily="18" charset="0"/>
                <a:cs typeface="Times New Roman" panose="02020603050405020304" pitchFamily="18" charset="0"/>
              </a:rPr>
              <a:t>System architecture </a:t>
            </a:r>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extLst>
      <p:ext uri="{BB962C8B-B14F-4D97-AF65-F5344CB8AC3E}">
        <p14:creationId xmlns:p14="http://schemas.microsoft.com/office/powerpoint/2010/main" val="992194852"/>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pPr algn="ctr"/>
            <a:r>
              <a:rPr lang="en-US" dirty="0">
                <a:latin typeface="Times New Roman" panose="02020603050405020304" pitchFamily="18" charset="0"/>
                <a:cs typeface="Times New Roman" panose="02020603050405020304" pitchFamily="18" charset="0"/>
              </a:rPr>
              <a:t>System architecture </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pPr marL="0" indent="0">
              <a:buNone/>
            </a:pPr>
            <a:endParaRPr lang="en-US" sz="2400" dirty="0"/>
          </a:p>
          <a:p>
            <a:endParaRPr lang="en-US" sz="2200" dirty="0">
              <a:latin typeface="Times New Roman" panose="02020603050405020304" pitchFamily="18" charset="0"/>
              <a:cs typeface="Times New Roman" panose="02020603050405020304" pitchFamily="18" charset="0"/>
            </a:endParaRPr>
          </a:p>
        </p:txBody>
      </p:sp>
      <p:pic>
        <p:nvPicPr>
          <p:cNvPr id="36" name="Picture 35"/>
          <p:cNvPicPr>
            <a:picLocks noChangeAspect="1"/>
          </p:cNvPicPr>
          <p:nvPr/>
        </p:nvPicPr>
        <p:blipFill>
          <a:blip r:embed="rId6"/>
          <a:stretch>
            <a:fillRect/>
          </a:stretch>
        </p:blipFill>
        <p:spPr>
          <a:xfrm>
            <a:off x="1547664" y="1052736"/>
            <a:ext cx="6387184" cy="4706371"/>
          </a:xfrm>
          <a:prstGeom prst="rect">
            <a:avLst/>
          </a:prstGeom>
        </p:spPr>
      </p:pic>
    </p:spTree>
    <p:custDataLst>
      <p:tags r:id="rId1"/>
    </p:custDataLst>
    <p:extLst>
      <p:ext uri="{BB962C8B-B14F-4D97-AF65-F5344CB8AC3E}">
        <p14:creationId xmlns:p14="http://schemas.microsoft.com/office/powerpoint/2010/main" val="674335343"/>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63688" y="2060848"/>
            <a:ext cx="7202760" cy="4543400"/>
          </a:xfrm>
          <a:prstGeom prst="rect">
            <a:avLst/>
          </a:prstGeom>
          <a:noFill/>
        </p:spPr>
        <p:txBody>
          <a:bodyPr wrap="square" rtlCol="0">
            <a:normAutofit/>
          </a:bodyPr>
          <a:lstStyle/>
          <a:p>
            <a:pPr algn="ctr"/>
            <a:r>
              <a:rPr lang="en-US" sz="7200" dirty="0">
                <a:latin typeface="Times New Roman" panose="02020603050405020304" pitchFamily="18" charset="0"/>
                <a:cs typeface="Times New Roman" panose="02020603050405020304" pitchFamily="18" charset="0"/>
              </a:rPr>
              <a:t>Technology Review</a:t>
            </a:r>
            <a:endParaRPr lang="en-US" sz="72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extLst>
      <p:ext uri="{BB962C8B-B14F-4D97-AF65-F5344CB8AC3E}">
        <p14:creationId xmlns:p14="http://schemas.microsoft.com/office/powerpoint/2010/main" val="400578119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6"/>
          <a:stretch>
            <a:fillRect/>
          </a:stretch>
        </p:blipFill>
        <p:spPr>
          <a:xfrm>
            <a:off x="5364088" y="2708920"/>
            <a:ext cx="3456384" cy="3456384"/>
          </a:xfrm>
          <a:prstGeom prst="rect">
            <a:avLst/>
          </a:prstGeom>
        </p:spPr>
      </p:pic>
      <p:sp>
        <p:nvSpPr>
          <p:cNvPr id="2" name="Title 1"/>
          <p:cNvSpPr>
            <a:spLocks noGrp="1"/>
          </p:cNvSpPr>
          <p:nvPr>
            <p:ph type="title"/>
            <p:custDataLst>
              <p:tags r:id="rId2"/>
            </p:custDataLst>
          </p:nvPr>
        </p:nvSpPr>
        <p:spPr>
          <a:xfrm>
            <a:off x="838200" y="306168"/>
            <a:ext cx="8077200" cy="1143000"/>
          </a:xfrm>
        </p:spPr>
        <p:txBody>
          <a:bodyPr/>
          <a:lstStyle/>
          <a:p>
            <a:r>
              <a:rPr lang="en-US" dirty="0"/>
              <a:t>ASP.NET </a:t>
            </a:r>
            <a:r>
              <a:rPr lang="en-US" dirty="0" smtClean="0"/>
              <a:t>MVC</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concept of MVC design pattern will manage (separate) task and element in application to easy for building and development. </a:t>
            </a:r>
          </a:p>
          <a:p>
            <a:pPr marL="0" indent="0">
              <a:buNone/>
            </a:pPr>
            <a:r>
              <a:rPr lang="en-US" sz="2200" b="1" dirty="0" smtClean="0">
                <a:latin typeface="Times New Roman" panose="02020603050405020304" pitchFamily="18" charset="0"/>
                <a:cs typeface="Times New Roman" panose="02020603050405020304" pitchFamily="18" charset="0"/>
              </a:rPr>
              <a:t>Why we use ASP.NET MVC</a:t>
            </a:r>
          </a:p>
          <a:p>
            <a:r>
              <a:rPr lang="en-US" sz="2200" dirty="0" smtClean="0">
                <a:latin typeface="Times New Roman" panose="02020603050405020304" pitchFamily="18" charset="0"/>
                <a:cs typeface="Times New Roman" panose="02020603050405020304" pitchFamily="18" charset="0"/>
              </a:rPr>
              <a:t>Can build dynamic </a:t>
            </a:r>
            <a:r>
              <a:rPr lang="en-US" sz="2200" dirty="0">
                <a:latin typeface="Times New Roman" panose="02020603050405020304" pitchFamily="18" charset="0"/>
                <a:cs typeface="Times New Roman" panose="02020603050405020304" pitchFamily="18" charset="0"/>
              </a:rPr>
              <a:t>web </a:t>
            </a:r>
            <a:r>
              <a:rPr lang="en-US" sz="2200" dirty="0" smtClean="0">
                <a:latin typeface="Times New Roman" panose="02020603050405020304" pitchFamily="18" charset="0"/>
                <a:cs typeface="Times New Roman" panose="02020603050405020304" pitchFamily="18" charset="0"/>
              </a:rPr>
              <a:t>application.</a:t>
            </a:r>
          </a:p>
          <a:p>
            <a:r>
              <a:rPr lang="en-US" sz="2200" dirty="0" smtClean="0">
                <a:latin typeface="Times New Roman" panose="02020603050405020304" pitchFamily="18" charset="0"/>
                <a:cs typeface="Times New Roman" panose="02020603050405020304" pitchFamily="18" charset="0"/>
              </a:rPr>
              <a:t>Easy </a:t>
            </a:r>
            <a:r>
              <a:rPr lang="en-US" sz="2200" dirty="0">
                <a:latin typeface="Times New Roman" panose="02020603050405020304" pitchFamily="18" charset="0"/>
                <a:cs typeface="Times New Roman" panose="02020603050405020304" pitchFamily="18" charset="0"/>
              </a:rPr>
              <a:t>to </a:t>
            </a:r>
            <a:r>
              <a:rPr lang="en-US" sz="2200" dirty="0" smtClean="0">
                <a:latin typeface="Times New Roman" panose="02020603050405020304" pitchFamily="18" charset="0"/>
                <a:cs typeface="Times New Roman" panose="02020603050405020304" pitchFamily="18" charset="0"/>
              </a:rPr>
              <a:t>adapt OOP </a:t>
            </a:r>
            <a:r>
              <a:rPr lang="en-US" sz="2200" dirty="0">
                <a:latin typeface="Times New Roman" panose="02020603050405020304" pitchFamily="18" charset="0"/>
                <a:cs typeface="Times New Roman" panose="02020603050405020304" pitchFamily="18" charset="0"/>
              </a:rPr>
              <a:t>concept.</a:t>
            </a:r>
          </a:p>
        </p:txBody>
      </p:sp>
    </p:spTree>
    <p:custDataLst>
      <p:tags r:id="rId1"/>
    </p:custDataLst>
    <p:extLst>
      <p:ext uri="{BB962C8B-B14F-4D97-AF65-F5344CB8AC3E}">
        <p14:creationId xmlns:p14="http://schemas.microsoft.com/office/powerpoint/2010/main" val="3076037844"/>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latin typeface="Times New Roman" panose="02020603050405020304" pitchFamily="18" charset="0"/>
                <a:cs typeface="Times New Roman" panose="02020603050405020304" pitchFamily="18" charset="0"/>
              </a:rPr>
              <a:t>Agenda</a:t>
            </a:r>
            <a:endParaRPr lang="en-US" dirty="0"/>
          </a:p>
        </p:txBody>
      </p:sp>
      <p:sp>
        <p:nvSpPr>
          <p:cNvPr id="5" name="Content Placeholder 4"/>
          <p:cNvSpPr>
            <a:spLocks noGrp="1"/>
          </p:cNvSpPr>
          <p:nvPr>
            <p:ph idx="1"/>
            <p:custDataLst>
              <p:tags r:id="rId3"/>
            </p:custDataLst>
          </p:nvPr>
        </p:nvSpPr>
        <p:spPr/>
        <p:txBody>
          <a:bodyPr>
            <a:normAutofit fontScale="70000" lnSpcReduction="20000"/>
          </a:bodyPr>
          <a:lstStyle/>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Introduction &amp; Literature Review</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Problems</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Motivation</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Aim &amp; objective</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Business Review</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Smart course management in cloud</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Overall system architecture</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Technology Review</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Limitation</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Future work</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Development model</a:t>
            </a:r>
          </a:p>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Schedule &amp; Milestone</a:t>
            </a:r>
            <a:endParaRPr lang="en-US"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smtClean="0"/>
              <a:t>Cascading Style Sheets 3</a:t>
            </a:r>
            <a:r>
              <a:rPr lang="th-TH" dirty="0" smtClean="0"/>
              <a:t> </a:t>
            </a:r>
            <a:r>
              <a:rPr lang="en-US" dirty="0" smtClean="0"/>
              <a:t>(CSS3)</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	CSS3 is </a:t>
            </a:r>
            <a:r>
              <a:rPr lang="en-US" sz="2200" dirty="0">
                <a:latin typeface="Times New Roman" panose="02020603050405020304" pitchFamily="18" charset="0"/>
                <a:cs typeface="Times New Roman" panose="02020603050405020304" pitchFamily="18" charset="0"/>
              </a:rPr>
              <a:t>commonly used to create interfaces written in HTML and </a:t>
            </a:r>
            <a:r>
              <a:rPr lang="en-US" sz="2200" dirty="0" smtClean="0">
                <a:latin typeface="Times New Roman" panose="02020603050405020304" pitchFamily="18" charset="0"/>
                <a:cs typeface="Times New Roman" panose="02020603050405020304" pitchFamily="18" charset="0"/>
              </a:rPr>
              <a:t>XHML.</a:t>
            </a: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Why we use CSS3</a:t>
            </a:r>
          </a:p>
          <a:p>
            <a:r>
              <a:rPr lang="en-US" sz="2200" dirty="0" smtClean="0">
                <a:latin typeface="Times New Roman" panose="02020603050405020304" pitchFamily="18" charset="0"/>
                <a:cs typeface="Times New Roman" panose="02020603050405020304" pitchFamily="18" charset="0"/>
              </a:rPr>
              <a:t>Easy </a:t>
            </a:r>
            <a:r>
              <a:rPr lang="en-US" sz="2200" dirty="0">
                <a:latin typeface="Times New Roman" panose="02020603050405020304" pitchFamily="18" charset="0"/>
                <a:cs typeface="Times New Roman" panose="02020603050405020304" pitchFamily="18" charset="0"/>
              </a:rPr>
              <a:t>to implement page </a:t>
            </a:r>
            <a:r>
              <a:rPr lang="en-US" sz="2200" dirty="0" smtClean="0">
                <a:latin typeface="Times New Roman" panose="02020603050405020304" pitchFamily="18" charset="0"/>
                <a:cs typeface="Times New Roman" panose="02020603050405020304" pitchFamily="18" charset="0"/>
              </a:rPr>
              <a:t>layout.</a:t>
            </a: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Be considered </a:t>
            </a:r>
            <a:r>
              <a:rPr lang="en-US" sz="2200" dirty="0">
                <a:latin typeface="Times New Roman" panose="02020603050405020304" pitchFamily="18" charset="0"/>
                <a:cs typeface="Times New Roman" panose="02020603050405020304" pitchFamily="18" charset="0"/>
              </a:rPr>
              <a:t>a clean coding technique. </a:t>
            </a:r>
          </a:p>
          <a:p>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an </a:t>
            </a:r>
            <a:r>
              <a:rPr lang="en-US" sz="2200" dirty="0">
                <a:latin typeface="Times New Roman" panose="02020603050405020304" pitchFamily="18" charset="0"/>
                <a:cs typeface="Times New Roman" panose="02020603050405020304" pitchFamily="18" charset="0"/>
              </a:rPr>
              <a:t>work with </a:t>
            </a:r>
            <a:r>
              <a:rPr lang="en-US" sz="2200" dirty="0" smtClean="0">
                <a:latin typeface="Times New Roman" panose="02020603050405020304" pitchFamily="18" charset="0"/>
                <a:cs typeface="Times New Roman" panose="02020603050405020304" pitchFamily="18" charset="0"/>
              </a:rPr>
              <a:t>HTML5.</a:t>
            </a:r>
            <a:endParaRPr lang="en-US" sz="22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012160" y="2444207"/>
            <a:ext cx="2179476" cy="2535884"/>
          </a:xfrm>
          <a:prstGeom prst="rect">
            <a:avLst/>
          </a:prstGeom>
          <a:noFill/>
        </p:spPr>
      </p:pic>
    </p:spTree>
    <p:custDataLst>
      <p:tags r:id="rId1"/>
    </p:custDataLst>
    <p:extLst>
      <p:ext uri="{BB962C8B-B14F-4D97-AF65-F5344CB8AC3E}">
        <p14:creationId xmlns:p14="http://schemas.microsoft.com/office/powerpoint/2010/main" val="3484464741"/>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s://c2.staticflickr.com/6/5005/5372580945_2988198c90.jpg"/>
          <p:cNvPicPr/>
          <p:nvPr/>
        </p:nvPicPr>
        <p:blipFill>
          <a:blip r:embed="rId6">
            <a:extLst>
              <a:ext uri="{28A0092B-C50C-407E-A947-70E740481C1C}">
                <a14:useLocalDpi xmlns:a14="http://schemas.microsoft.com/office/drawing/2010/main" val="0"/>
              </a:ext>
            </a:extLst>
          </a:blip>
          <a:srcRect/>
          <a:stretch>
            <a:fillRect/>
          </a:stretch>
        </p:blipFill>
        <p:spPr bwMode="auto">
          <a:xfrm>
            <a:off x="4644008" y="3212976"/>
            <a:ext cx="3495154" cy="2041406"/>
          </a:xfrm>
          <a:prstGeom prst="rect">
            <a:avLst/>
          </a:prstGeom>
          <a:noFill/>
          <a:ln>
            <a:noFill/>
          </a:ln>
        </p:spPr>
      </p:pic>
      <p:sp>
        <p:nvSpPr>
          <p:cNvPr id="2" name="Title 1"/>
          <p:cNvSpPr>
            <a:spLocks noGrp="1"/>
          </p:cNvSpPr>
          <p:nvPr>
            <p:ph type="title"/>
            <p:custDataLst>
              <p:tags r:id="rId2"/>
            </p:custDataLst>
          </p:nvPr>
        </p:nvSpPr>
        <p:spPr>
          <a:xfrm>
            <a:off x="838200" y="306168"/>
            <a:ext cx="8077200" cy="1143000"/>
          </a:xfrm>
        </p:spPr>
        <p:txBody>
          <a:bodyPr/>
          <a:lstStyle/>
          <a:p>
            <a:r>
              <a:rPr lang="en-US" dirty="0"/>
              <a:t>HTML</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HTML use Tag for define HTML displaying. HTML language is a Markup language that use for building web pages.</a:t>
            </a:r>
          </a:p>
          <a:p>
            <a:pPr marL="0" indent="0">
              <a:buNone/>
            </a:pPr>
            <a:r>
              <a:rPr lang="en-US" sz="2200" b="1" dirty="0" smtClean="0">
                <a:latin typeface="Times New Roman" panose="02020603050405020304" pitchFamily="18" charset="0"/>
                <a:cs typeface="Times New Roman" panose="02020603050405020304" pitchFamily="18" charset="0"/>
              </a:rPr>
              <a:t>Why we use HTML</a:t>
            </a:r>
          </a:p>
          <a:p>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an </a:t>
            </a:r>
            <a:r>
              <a:rPr lang="en-US" sz="2200" dirty="0">
                <a:latin typeface="Times New Roman" panose="02020603050405020304" pitchFamily="18" charset="0"/>
                <a:cs typeface="Times New Roman" panose="02020603050405020304" pitchFamily="18" charset="0"/>
              </a:rPr>
              <a:t>access sites easier than older version. </a:t>
            </a:r>
          </a:p>
          <a:p>
            <a:r>
              <a:rPr lang="en-US" sz="2200" dirty="0">
                <a:latin typeface="Times New Roman" panose="02020603050405020304" pitchFamily="18" charset="0"/>
                <a:cs typeface="Times New Roman" panose="02020603050405020304" pitchFamily="18" charset="0"/>
              </a:rPr>
              <a:t>S</a:t>
            </a:r>
            <a:r>
              <a:rPr lang="en-US" sz="2200" dirty="0" smtClean="0">
                <a:latin typeface="Times New Roman" panose="02020603050405020304" pitchFamily="18" charset="0"/>
                <a:cs typeface="Times New Roman" panose="02020603050405020304" pitchFamily="18" charset="0"/>
              </a:rPr>
              <a:t>upport </a:t>
            </a:r>
            <a:r>
              <a:rPr lang="en-US" sz="2200" dirty="0">
                <a:latin typeface="Times New Roman" panose="02020603050405020304" pitchFamily="18" charset="0"/>
                <a:cs typeface="Times New Roman" panose="02020603050405020304" pitchFamily="18" charset="0"/>
              </a:rPr>
              <a:t>multimedia content. </a:t>
            </a:r>
          </a:p>
          <a:p>
            <a:r>
              <a:rPr lang="en-US" sz="2200" dirty="0" smtClean="0">
                <a:latin typeface="Times New Roman" panose="02020603050405020304" pitchFamily="18" charset="0"/>
                <a:cs typeface="Times New Roman" panose="02020603050405020304" pitchFamily="18" charset="0"/>
              </a:rPr>
              <a:t>Standardized </a:t>
            </a:r>
            <a:r>
              <a:rPr lang="en-US" sz="2200" dirty="0">
                <a:latin typeface="Times New Roman" panose="02020603050405020304" pitchFamily="18" charset="0"/>
                <a:cs typeface="Times New Roman" panose="02020603050405020304" pitchFamily="18" charset="0"/>
              </a:rPr>
              <a:t>for creating the </a:t>
            </a:r>
            <a:r>
              <a:rPr lang="en-US" sz="2200" dirty="0" smtClean="0">
                <a:latin typeface="Times New Roman" panose="02020603050405020304" pitchFamily="18" charset="0"/>
                <a:cs typeface="Times New Roman" panose="02020603050405020304" pitchFamily="18" charset="0"/>
              </a:rPr>
              <a:t>user</a:t>
            </a:r>
          </a:p>
          <a:p>
            <a:pPr marL="0" indent="0">
              <a:buNone/>
            </a:pPr>
            <a:r>
              <a:rPr lang="en-US" sz="2200" dirty="0" smtClean="0">
                <a:latin typeface="Times New Roman" panose="02020603050405020304" pitchFamily="18" charset="0"/>
                <a:cs typeface="Times New Roman" panose="02020603050405020304" pitchFamily="18" charset="0"/>
              </a:rPr>
              <a:t>interface </a:t>
            </a:r>
            <a:r>
              <a:rPr lang="en-US" sz="2200" dirty="0">
                <a:latin typeface="Times New Roman" panose="02020603050405020304" pitchFamily="18" charset="0"/>
                <a:cs typeface="Times New Roman" panose="02020603050405020304" pitchFamily="18" charset="0"/>
              </a:rPr>
              <a:t>of website. </a:t>
            </a:r>
          </a:p>
        </p:txBody>
      </p:sp>
    </p:spTree>
    <p:custDataLst>
      <p:tags r:id="rId1"/>
    </p:custDataLst>
    <p:extLst>
      <p:ext uri="{BB962C8B-B14F-4D97-AF65-F5344CB8AC3E}">
        <p14:creationId xmlns:p14="http://schemas.microsoft.com/office/powerpoint/2010/main" val="1833034780"/>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cdn.frontpagemag.com/wp-content/uploads/2014/04/javascript.png"/>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139952" y="2996952"/>
            <a:ext cx="3342114" cy="2731230"/>
          </a:xfrm>
          <a:prstGeom prst="rect">
            <a:avLst/>
          </a:prstGeom>
          <a:noFill/>
          <a:ln>
            <a:noFill/>
          </a:ln>
        </p:spPr>
      </p:pic>
      <p:sp>
        <p:nvSpPr>
          <p:cNvPr id="2" name="Title 1"/>
          <p:cNvSpPr>
            <a:spLocks noGrp="1"/>
          </p:cNvSpPr>
          <p:nvPr>
            <p:ph type="title"/>
            <p:custDataLst>
              <p:tags r:id="rId2"/>
            </p:custDataLst>
          </p:nvPr>
        </p:nvSpPr>
        <p:spPr>
          <a:xfrm>
            <a:off x="838200" y="306168"/>
            <a:ext cx="8077200" cy="1143000"/>
          </a:xfrm>
        </p:spPr>
        <p:txBody>
          <a:bodyPr/>
          <a:lstStyle/>
          <a:p>
            <a:r>
              <a:rPr lang="en-US" dirty="0"/>
              <a:t>JavaScript</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JavaScript is also used in server-side programming and building games as well as desktop and mobile applications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Why we use HTML</a:t>
            </a:r>
          </a:p>
          <a:p>
            <a:r>
              <a:rPr lang="en-US" sz="2200" dirty="0" smtClean="0">
                <a:latin typeface="Times New Roman" panose="02020603050405020304" pitchFamily="18" charset="0"/>
                <a:cs typeface="Times New Roman" panose="02020603050405020304" pitchFamily="18" charset="0"/>
              </a:rPr>
              <a:t>Can use for calculating </a:t>
            </a:r>
            <a:r>
              <a:rPr lang="en-US" sz="2200" dirty="0">
                <a:latin typeface="Times New Roman" panose="02020603050405020304" pitchFamily="18" charset="0"/>
                <a:cs typeface="Times New Roman" panose="02020603050405020304" pitchFamily="18" charset="0"/>
              </a:rPr>
              <a:t>data, displaying, sending – receiving data for interacting with the user. </a:t>
            </a:r>
          </a:p>
          <a:p>
            <a:r>
              <a:rPr lang="en-US" sz="2200" dirty="0">
                <a:latin typeface="Times New Roman" panose="02020603050405020304" pitchFamily="18" charset="0"/>
                <a:cs typeface="Times New Roman" panose="02020603050405020304" pitchFamily="18" charset="0"/>
              </a:rPr>
              <a:t>E</a:t>
            </a:r>
            <a:r>
              <a:rPr lang="en-US" sz="2200" dirty="0" smtClean="0">
                <a:latin typeface="Times New Roman" panose="02020603050405020304" pitchFamily="18" charset="0"/>
                <a:cs typeface="Times New Roman" panose="02020603050405020304" pitchFamily="18" charset="0"/>
              </a:rPr>
              <a:t>asy </a:t>
            </a:r>
            <a:r>
              <a:rPr lang="en-US" sz="2200" dirty="0">
                <a:latin typeface="Times New Roman" panose="02020603050405020304" pitchFamily="18" charset="0"/>
                <a:cs typeface="Times New Roman" panose="02020603050405020304" pitchFamily="18" charset="0"/>
              </a:rPr>
              <a:t>to learn.</a:t>
            </a:r>
            <a:r>
              <a:rPr lang="en-US" sz="2400" dirty="0"/>
              <a:t> </a:t>
            </a:r>
          </a:p>
        </p:txBody>
      </p:sp>
    </p:spTree>
    <p:custDataLst>
      <p:tags r:id="rId1"/>
    </p:custDataLst>
    <p:extLst>
      <p:ext uri="{BB962C8B-B14F-4D97-AF65-F5344CB8AC3E}">
        <p14:creationId xmlns:p14="http://schemas.microsoft.com/office/powerpoint/2010/main" val="497893492"/>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6">
            <a:extLst>
              <a:ext uri="{28A0092B-C50C-407E-A947-70E740481C1C}">
                <a14:useLocalDpi xmlns:a14="http://schemas.microsoft.com/office/drawing/2010/main" val="0"/>
              </a:ext>
            </a:extLst>
          </a:blip>
          <a:stretch>
            <a:fillRect/>
          </a:stretch>
        </p:blipFill>
        <p:spPr>
          <a:xfrm>
            <a:off x="6372200" y="2329558"/>
            <a:ext cx="1944216" cy="2771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custDataLst>
              <p:tags r:id="rId2"/>
            </p:custDataLst>
          </p:nvPr>
        </p:nvSpPr>
        <p:spPr>
          <a:xfrm>
            <a:off x="838200" y="306168"/>
            <a:ext cx="8077200" cy="1143000"/>
          </a:xfrm>
        </p:spPr>
        <p:txBody>
          <a:bodyPr/>
          <a:lstStyle/>
          <a:p>
            <a:r>
              <a:rPr lang="en-US" dirty="0" smtClean="0"/>
              <a:t>Cloud </a:t>
            </a:r>
            <a:r>
              <a:rPr lang="en-US" dirty="0"/>
              <a:t>server </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Cloud server has all the software it requires to run and does not depend on any centrally-installed software.</a:t>
            </a:r>
          </a:p>
          <a:p>
            <a:pPr marL="0" indent="0">
              <a:buNone/>
            </a:pPr>
            <a:r>
              <a:rPr lang="en-US" sz="2200" b="1" dirty="0" smtClean="0">
                <a:latin typeface="Times New Roman" panose="02020603050405020304" pitchFamily="18" charset="0"/>
                <a:cs typeface="Times New Roman" panose="02020603050405020304" pitchFamily="18" charset="0"/>
              </a:rPr>
              <a:t>Why we use HTML</a:t>
            </a:r>
          </a:p>
          <a:p>
            <a:pPr marL="0" indent="0">
              <a:buNone/>
            </a:pPr>
            <a:r>
              <a:rPr lang="en-US" sz="2200" dirty="0" smtClean="0">
                <a:latin typeface="Times New Roman" panose="02020603050405020304" pitchFamily="18" charset="0"/>
                <a:cs typeface="Times New Roman" panose="02020603050405020304" pitchFamily="18" charset="0"/>
              </a:rPr>
              <a:t>Increase resources:</a:t>
            </a:r>
          </a:p>
          <a:p>
            <a:r>
              <a:rPr lang="en-US" sz="2200" dirty="0">
                <a:latin typeface="Times New Roman" panose="02020603050405020304" pitchFamily="18" charset="0"/>
                <a:cs typeface="Times New Roman" panose="02020603050405020304" pitchFamily="18" charset="0"/>
              </a:rPr>
              <a:t>P</a:t>
            </a:r>
            <a:r>
              <a:rPr lang="en-US" sz="2200" dirty="0" smtClean="0">
                <a:latin typeface="Times New Roman" panose="02020603050405020304" pitchFamily="18" charset="0"/>
                <a:cs typeface="Times New Roman" panose="02020603050405020304" pitchFamily="18" charset="0"/>
              </a:rPr>
              <a:t>rovide </a:t>
            </a:r>
            <a:r>
              <a:rPr lang="en-US" sz="2200" dirty="0">
                <a:latin typeface="Times New Roman" panose="02020603050405020304" pitchFamily="18" charset="0"/>
                <a:cs typeface="Times New Roman" panose="02020603050405020304" pitchFamily="18" charset="0"/>
              </a:rPr>
              <a:t>more resource </a:t>
            </a:r>
            <a:r>
              <a:rPr lang="en-US" sz="2200" dirty="0" smtClean="0">
                <a:latin typeface="Times New Roman" panose="02020603050405020304" pitchFamily="18" charset="0"/>
                <a:cs typeface="Times New Roman" panose="02020603050405020304" pitchFamily="18" charset="0"/>
              </a:rPr>
              <a:t>when</a:t>
            </a:r>
          </a:p>
          <a:p>
            <a:pPr marL="0" indent="0">
              <a:buNone/>
            </a:pPr>
            <a:r>
              <a:rPr lang="en-US" sz="2200" dirty="0" smtClean="0">
                <a:latin typeface="Times New Roman" panose="02020603050405020304" pitchFamily="18" charset="0"/>
                <a:cs typeface="Times New Roman" panose="02020603050405020304" pitchFamily="18" charset="0"/>
              </a:rPr>
              <a:t>resources </a:t>
            </a:r>
            <a:r>
              <a:rPr lang="en-US" sz="2200" dirty="0">
                <a:latin typeface="Times New Roman" panose="02020603050405020304" pitchFamily="18" charset="0"/>
                <a:cs typeface="Times New Roman" panose="02020603050405020304" pitchFamily="18" charset="0"/>
              </a:rPr>
              <a:t>are insufficient </a:t>
            </a:r>
            <a:r>
              <a:rPr lang="en-US" sz="2200" dirty="0" smtClean="0">
                <a:latin typeface="Times New Roman" panose="02020603050405020304" pitchFamily="18" charset="0"/>
                <a:cs typeface="Times New Roman" panose="02020603050405020304" pitchFamily="18" charset="0"/>
              </a:rPr>
              <a:t>as the </a:t>
            </a:r>
            <a:r>
              <a:rPr lang="en-US" sz="2200" dirty="0">
                <a:latin typeface="Times New Roman" panose="02020603050405020304" pitchFamily="18" charset="0"/>
                <a:cs typeface="Times New Roman" panose="02020603050405020304" pitchFamily="18" charset="0"/>
              </a:rPr>
              <a:t>demand increases.</a:t>
            </a:r>
          </a:p>
          <a:p>
            <a:pPr marL="0" indent="0">
              <a:buNone/>
            </a:pPr>
            <a:r>
              <a:rPr lang="en-US" sz="2200" dirty="0" smtClean="0">
                <a:latin typeface="Times New Roman" panose="02020603050405020304" pitchFamily="18" charset="0"/>
                <a:cs typeface="Times New Roman" panose="02020603050405020304" pitchFamily="18" charset="0"/>
              </a:rPr>
              <a:t>Maintenance:</a:t>
            </a:r>
          </a:p>
          <a:p>
            <a:r>
              <a:rPr lang="en-US" sz="2200" dirty="0" smtClean="0">
                <a:latin typeface="Times New Roman" panose="02020603050405020304" pitchFamily="18" charset="0"/>
                <a:cs typeface="Times New Roman" panose="02020603050405020304" pitchFamily="18" charset="0"/>
              </a:rPr>
              <a:t>The administrator </a:t>
            </a:r>
            <a:r>
              <a:rPr lang="en-US" sz="2200" dirty="0">
                <a:latin typeface="Times New Roman" panose="02020603050405020304" pitchFamily="18" charset="0"/>
                <a:cs typeface="Times New Roman" panose="02020603050405020304" pitchFamily="18" charset="0"/>
              </a:rPr>
              <a:t>can access </a:t>
            </a:r>
            <a:r>
              <a:rPr lang="en-US" sz="2200" dirty="0" smtClean="0">
                <a:latin typeface="Times New Roman" panose="02020603050405020304" pitchFamily="18" charset="0"/>
                <a:cs typeface="Times New Roman" panose="02020603050405020304" pitchFamily="18" charset="0"/>
              </a:rPr>
              <a:t>to the server</a:t>
            </a:r>
          </a:p>
          <a:p>
            <a:pPr marL="0" indent="0">
              <a:buNone/>
            </a:pPr>
            <a:r>
              <a:rPr lang="en-US" sz="2200" dirty="0" smtClean="0">
                <a:latin typeface="Times New Roman" panose="02020603050405020304" pitchFamily="18" charset="0"/>
                <a:cs typeface="Times New Roman" panose="02020603050405020304" pitchFamily="18" charset="0"/>
              </a:rPr>
              <a:t>from </a:t>
            </a:r>
            <a:r>
              <a:rPr lang="en-US" sz="2200" dirty="0">
                <a:latin typeface="Times New Roman" panose="02020603050405020304" pitchFamily="18" charset="0"/>
                <a:cs typeface="Times New Roman" panose="02020603050405020304" pitchFamily="18" charset="0"/>
              </a:rPr>
              <a:t>different places.</a:t>
            </a:r>
          </a:p>
          <a:p>
            <a:pPr marL="0" indent="0">
              <a:buNone/>
            </a:pPr>
            <a:r>
              <a:rPr lang="en-US" sz="2200" dirty="0" smtClean="0">
                <a:latin typeface="Times New Roman" panose="02020603050405020304" pitchFamily="18" charset="0"/>
                <a:cs typeface="Times New Roman" panose="02020603050405020304" pitchFamily="18" charset="0"/>
              </a:rPr>
              <a:t>Security:</a:t>
            </a:r>
          </a:p>
          <a:p>
            <a:r>
              <a:rPr lang="en-US" sz="2200" dirty="0" smtClean="0">
                <a:latin typeface="Times New Roman" panose="02020603050405020304" pitchFamily="18" charset="0"/>
                <a:cs typeface="Times New Roman" panose="02020603050405020304" pitchFamily="18" charset="0"/>
              </a:rPr>
              <a:t>Users </a:t>
            </a:r>
            <a:r>
              <a:rPr lang="en-US" sz="2200" dirty="0">
                <a:latin typeface="Times New Roman" panose="02020603050405020304" pitchFamily="18" charset="0"/>
                <a:cs typeface="Times New Roman" panose="02020603050405020304" pitchFamily="18" charset="0"/>
              </a:rPr>
              <a:t>can rely on their service providers for secure data storage and transfer</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890280310"/>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15817" y="1772817"/>
            <a:ext cx="5618584" cy="3408784"/>
          </a:xfrm>
          <a:prstGeom prst="rect">
            <a:avLst/>
          </a:prstGeom>
          <a:noFill/>
        </p:spPr>
        <p:txBody>
          <a:bodyPr wrap="square" rtlCol="0">
            <a:normAutofit/>
          </a:bodyPr>
          <a:lstStyle/>
          <a:p>
            <a:pPr algn="ctr"/>
            <a:r>
              <a:rPr lang="en-US" sz="7200" dirty="0"/>
              <a:t>Limitation </a:t>
            </a:r>
            <a:r>
              <a:rPr lang="en-US" sz="7200" dirty="0" smtClean="0"/>
              <a:t>&amp;</a:t>
            </a:r>
          </a:p>
          <a:p>
            <a:pPr algn="ctr"/>
            <a:r>
              <a:rPr lang="en-US" sz="7200" dirty="0" smtClean="0"/>
              <a:t>Future </a:t>
            </a:r>
            <a:r>
              <a:rPr lang="en-US" sz="7200" dirty="0"/>
              <a:t>work</a:t>
            </a:r>
            <a:endParaRPr lang="en-US" sz="72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a:t>Limitation</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r>
              <a:rPr lang="en-US" sz="2200" dirty="0" smtClean="0">
                <a:latin typeface="Times New Roman" panose="02020603050405020304" pitchFamily="18" charset="0"/>
                <a:cs typeface="Times New Roman" panose="02020603050405020304" pitchFamily="18" charset="0"/>
              </a:rPr>
              <a:t>Internet </a:t>
            </a:r>
            <a:r>
              <a:rPr lang="en-US" sz="2200" dirty="0">
                <a:latin typeface="Times New Roman" panose="02020603050405020304" pitchFamily="18" charset="0"/>
                <a:cs typeface="Times New Roman" panose="02020603050405020304" pitchFamily="18" charset="0"/>
              </a:rPr>
              <a:t>connection is required for using this system.</a:t>
            </a:r>
          </a:p>
          <a:p>
            <a:r>
              <a:rPr lang="en-US" sz="2200" dirty="0" smtClean="0">
                <a:latin typeface="Times New Roman" panose="02020603050405020304" pitchFamily="18" charset="0"/>
                <a:cs typeface="Times New Roman" panose="02020603050405020304" pitchFamily="18" charset="0"/>
              </a:rPr>
              <a:t>Users </a:t>
            </a:r>
            <a:r>
              <a:rPr lang="en-US" sz="2200" dirty="0">
                <a:latin typeface="Times New Roman" panose="02020603050405020304" pitchFamily="18" charset="0"/>
                <a:cs typeface="Times New Roman" panose="02020603050405020304" pitchFamily="18" charset="0"/>
              </a:rPr>
              <a:t>need to log in before using this system.</a:t>
            </a:r>
          </a:p>
          <a:p>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web application is tested only on Google Chrome only.</a:t>
            </a:r>
          </a:p>
          <a:p>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system can use Mandrill to send 12000 mails per month</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323278008"/>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a:latin typeface="Times New Roman" panose="02020603050405020304" pitchFamily="18" charset="0"/>
                <a:cs typeface="Times New Roman" panose="02020603050405020304" pitchFamily="18" charset="0"/>
              </a:rPr>
              <a:t>Future work</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license can be implemented in any faculties. Moreover, this system has many functions for providing computer service and repair center that would like to use the system to support technician and repair center. We hope our system can help the technicians to manage repair work within an organization efficiently.</a:t>
            </a:r>
          </a:p>
        </p:txBody>
      </p:sp>
    </p:spTree>
    <p:custDataLst>
      <p:tags r:id="rId1"/>
    </p:custDataLst>
    <p:extLst>
      <p:ext uri="{BB962C8B-B14F-4D97-AF65-F5344CB8AC3E}">
        <p14:creationId xmlns:p14="http://schemas.microsoft.com/office/powerpoint/2010/main" val="1007197116"/>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79712" y="3140968"/>
            <a:ext cx="7007498" cy="3855660"/>
          </a:xfrm>
          <a:prstGeom prst="rect">
            <a:avLst/>
          </a:prstGeom>
          <a:noFill/>
        </p:spPr>
        <p:txBody>
          <a:bodyPr wrap="square" rtlCol="0">
            <a:normAutofit/>
          </a:bodyPr>
          <a:lstStyle/>
          <a:p>
            <a:pPr algn="ctr"/>
            <a:r>
              <a:rPr lang="en-US" sz="7200" dirty="0">
                <a:latin typeface="Times New Roman" panose="02020603050405020304" pitchFamily="18" charset="0"/>
                <a:cs typeface="Times New Roman" panose="02020603050405020304" pitchFamily="18" charset="0"/>
              </a:rPr>
              <a:t>Software Process</a:t>
            </a:r>
            <a:r>
              <a:rPr lang="en-US" sz="7200" dirty="0" smtClean="0">
                <a:latin typeface="Times New Roman" panose="02020603050405020304" pitchFamily="18" charset="0"/>
                <a:cs typeface="Times New Roman" panose="02020603050405020304" pitchFamily="18" charset="0"/>
              </a:rPr>
              <a:t> </a:t>
            </a:r>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extLst>
      <p:ext uri="{BB962C8B-B14F-4D97-AF65-F5344CB8AC3E}">
        <p14:creationId xmlns:p14="http://schemas.microsoft.com/office/powerpoint/2010/main" val="4278075072"/>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a:latin typeface="Times New Roman" panose="02020603050405020304" pitchFamily="18" charset="0"/>
                <a:cs typeface="Times New Roman" panose="02020603050405020304" pitchFamily="18" charset="0"/>
              </a:rPr>
              <a:t>Software Process </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Iterative development </a:t>
            </a:r>
            <a:r>
              <a:rPr lang="en-US" sz="2200" b="1" dirty="0" smtClean="0">
                <a:latin typeface="Times New Roman" panose="02020603050405020304" pitchFamily="18" charset="0"/>
                <a:cs typeface="Times New Roman" panose="02020603050405020304" pitchFamily="18" charset="0"/>
              </a:rPr>
              <a:t>model</a:t>
            </a:r>
          </a:p>
          <a:p>
            <a:pPr marL="0" indent="0">
              <a:buNone/>
            </a:pPr>
            <a:r>
              <a:rPr lang="en-US" sz="2200" dirty="0" smtClean="0">
                <a:latin typeface="Times New Roman" panose="02020603050405020304" pitchFamily="18" charset="0"/>
                <a:cs typeface="Times New Roman" panose="02020603050405020304" pitchFamily="18" charset="0"/>
              </a:rPr>
              <a:t>Development </a:t>
            </a:r>
            <a:r>
              <a:rPr lang="en-US" sz="2200" dirty="0">
                <a:latin typeface="Times New Roman" panose="02020603050405020304" pitchFamily="18" charset="0"/>
                <a:cs typeface="Times New Roman" panose="02020603050405020304" pitchFamily="18" charset="0"/>
              </a:rPr>
              <a:t>process that repeated cycles by starting from the first step until the last step</a:t>
            </a:r>
            <a:r>
              <a:rPr lang="en-US" sz="2200" dirty="0" smtClean="0">
                <a:latin typeface="Times New Roman" panose="02020603050405020304" pitchFamily="18" charset="0"/>
                <a:cs typeface="Times New Roman" panose="02020603050405020304" pitchFamily="18" charset="0"/>
              </a:rPr>
              <a:t>.</a:t>
            </a:r>
          </a:p>
          <a:p>
            <a:pPr marL="0" indent="0">
              <a:buNone/>
            </a:pPr>
            <a:endParaRPr lang="th-TH" sz="2200" dirty="0">
              <a:latin typeface="Times New Roman" panose="02020603050405020304" pitchFamily="18" charset="0"/>
            </a:endParaRPr>
          </a:p>
        </p:txBody>
      </p:sp>
      <p:pic>
        <p:nvPicPr>
          <p:cNvPr id="4" name="Picture 3"/>
          <p:cNvPicPr>
            <a:picLocks noChangeAspect="1"/>
          </p:cNvPicPr>
          <p:nvPr/>
        </p:nvPicPr>
        <p:blipFill>
          <a:blip r:embed="rId6"/>
          <a:stretch>
            <a:fillRect/>
          </a:stretch>
        </p:blipFill>
        <p:spPr>
          <a:xfrm>
            <a:off x="1475656" y="2886292"/>
            <a:ext cx="6373201" cy="3072209"/>
          </a:xfrm>
          <a:prstGeom prst="rect">
            <a:avLst/>
          </a:prstGeom>
        </p:spPr>
      </p:pic>
    </p:spTree>
    <p:custDataLst>
      <p:tags r:id="rId1"/>
    </p:custDataLst>
    <p:extLst>
      <p:ext uri="{BB962C8B-B14F-4D97-AF65-F5344CB8AC3E}">
        <p14:creationId xmlns:p14="http://schemas.microsoft.com/office/powerpoint/2010/main" val="3681893489"/>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63688" y="1380290"/>
            <a:ext cx="7202760" cy="4543400"/>
          </a:xfrm>
          <a:prstGeom prst="rect">
            <a:avLst/>
          </a:prstGeom>
          <a:noFill/>
        </p:spPr>
        <p:txBody>
          <a:bodyPr wrap="square" rtlCol="0">
            <a:normAutofit/>
          </a:bodyPr>
          <a:lstStyle/>
          <a:p>
            <a:pPr algn="ctr"/>
            <a:r>
              <a:rPr lang="en-US" sz="7200" dirty="0" smtClean="0">
                <a:latin typeface="Times New Roman" panose="02020603050405020304" pitchFamily="18" charset="0"/>
                <a:cs typeface="Times New Roman" panose="02020603050405020304" pitchFamily="18" charset="0"/>
              </a:rPr>
              <a:t>Schedule</a:t>
            </a:r>
          </a:p>
          <a:p>
            <a:pPr algn="ctr"/>
            <a:r>
              <a:rPr lang="en-US" sz="7200" dirty="0" smtClean="0">
                <a:latin typeface="Times New Roman" panose="02020603050405020304" pitchFamily="18" charset="0"/>
                <a:cs typeface="Times New Roman" panose="02020603050405020304" pitchFamily="18" charset="0"/>
              </a:rPr>
              <a:t>&amp;</a:t>
            </a:r>
          </a:p>
          <a:p>
            <a:pPr algn="ctr"/>
            <a:r>
              <a:rPr lang="en-US" sz="7200" dirty="0">
                <a:latin typeface="Times New Roman" panose="02020603050405020304" pitchFamily="18" charset="0"/>
                <a:cs typeface="Times New Roman" panose="02020603050405020304" pitchFamily="18" charset="0"/>
              </a:rPr>
              <a:t>M</a:t>
            </a:r>
            <a:r>
              <a:rPr lang="en-US" sz="7200" dirty="0" smtClean="0">
                <a:latin typeface="Times New Roman" panose="02020603050405020304" pitchFamily="18" charset="0"/>
                <a:cs typeface="Times New Roman" panose="02020603050405020304" pitchFamily="18" charset="0"/>
              </a:rPr>
              <a:t>ilestone</a:t>
            </a:r>
            <a:endParaRPr lang="en-US" sz="72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extLst>
      <p:ext uri="{BB962C8B-B14F-4D97-AF65-F5344CB8AC3E}">
        <p14:creationId xmlns:p14="http://schemas.microsoft.com/office/powerpoint/2010/main" val="326445563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552" y="1628800"/>
            <a:ext cx="7894319" cy="4032448"/>
          </a:xfrm>
          <a:prstGeom prst="rect">
            <a:avLst/>
          </a:prstGeom>
          <a:noFill/>
        </p:spPr>
        <p:txBody>
          <a:bodyPr wrap="square" rtlCol="0">
            <a:normAutofit/>
          </a:bodyPr>
          <a:lstStyle/>
          <a:p>
            <a:r>
              <a:rPr lang="en-US" sz="7200" dirty="0" smtClean="0">
                <a:latin typeface="Times New Roman" panose="02020603050405020304" pitchFamily="18" charset="0"/>
                <a:cs typeface="Times New Roman" panose="02020603050405020304" pitchFamily="18" charset="0"/>
              </a:rPr>
              <a:t>Introduction</a:t>
            </a:r>
          </a:p>
          <a:p>
            <a:pPr algn="ctr"/>
            <a:r>
              <a:rPr lang="en-US" sz="7200" dirty="0" smtClean="0">
                <a:latin typeface="Times New Roman" panose="02020603050405020304" pitchFamily="18" charset="0"/>
                <a:cs typeface="Times New Roman" panose="02020603050405020304" pitchFamily="18" charset="0"/>
              </a:rPr>
              <a:t>&amp;</a:t>
            </a:r>
          </a:p>
          <a:p>
            <a:pPr algn="r"/>
            <a:r>
              <a:rPr lang="en-US" sz="7200" dirty="0" smtClean="0">
                <a:latin typeface="Times New Roman" panose="02020603050405020304" pitchFamily="18" charset="0"/>
                <a:cs typeface="Times New Roman" panose="02020603050405020304" pitchFamily="18" charset="0"/>
              </a:rPr>
              <a:t>Literature Review</a:t>
            </a:r>
            <a:endParaRPr lang="en-US"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r>
              <a:rPr lang="en-US" dirty="0" smtClean="0">
                <a:latin typeface="Times New Roman" panose="02020603050405020304" pitchFamily="18" charset="0"/>
                <a:cs typeface="Times New Roman" panose="02020603050405020304" pitchFamily="18" charset="0"/>
              </a:rPr>
              <a:t>Schedule &amp; Milestone</a:t>
            </a:r>
            <a:endParaRPr lang="en-US" dirty="0"/>
          </a:p>
        </p:txBody>
      </p:sp>
      <p:sp>
        <p:nvSpPr>
          <p:cNvPr id="3" name="Content Placeholder 2"/>
          <p:cNvSpPr>
            <a:spLocks noGrp="1"/>
          </p:cNvSpPr>
          <p:nvPr>
            <p:ph sz="half" idx="1"/>
            <p:custDataLst>
              <p:tags r:id="rId3"/>
            </p:custDataLst>
          </p:nvPr>
        </p:nvSpPr>
        <p:spPr>
          <a:xfrm>
            <a:off x="838200" y="1449168"/>
            <a:ext cx="8077200" cy="4525963"/>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Progress I</a:t>
            </a:r>
          </a:p>
          <a:p>
            <a:r>
              <a:rPr lang="en-US" sz="2200" b="1" dirty="0">
                <a:latin typeface="Times New Roman" panose="02020603050405020304" pitchFamily="18" charset="0"/>
                <a:cs typeface="Times New Roman" panose="02020603050405020304" pitchFamily="18" charset="0"/>
              </a:rPr>
              <a:t>Feature#1</a:t>
            </a:r>
            <a:r>
              <a:rPr lang="en-US" sz="2200" dirty="0">
                <a:latin typeface="Times New Roman" panose="02020603050405020304" pitchFamily="18" charset="0"/>
                <a:cs typeface="Times New Roman" panose="02020603050405020304" pitchFamily="18" charset="0"/>
              </a:rPr>
              <a:t> Account management</a:t>
            </a:r>
          </a:p>
          <a:p>
            <a:r>
              <a:rPr lang="en-US" sz="2200" b="1" dirty="0">
                <a:latin typeface="Times New Roman" panose="02020603050405020304" pitchFamily="18" charset="0"/>
                <a:cs typeface="Times New Roman" panose="02020603050405020304" pitchFamily="18" charset="0"/>
              </a:rPr>
              <a:t>Feature#2</a:t>
            </a:r>
            <a:r>
              <a:rPr lang="en-US" sz="2200" dirty="0">
                <a:latin typeface="Times New Roman" panose="02020603050405020304" pitchFamily="18" charset="0"/>
                <a:cs typeface="Times New Roman" panose="02020603050405020304" pitchFamily="18" charset="0"/>
              </a:rPr>
              <a:t> Login/Logout System</a:t>
            </a:r>
          </a:p>
          <a:p>
            <a:r>
              <a:rPr lang="en-US" sz="2200" b="1" dirty="0">
                <a:latin typeface="Times New Roman" panose="02020603050405020304" pitchFamily="18" charset="0"/>
                <a:cs typeface="Times New Roman" panose="02020603050405020304" pitchFamily="18" charset="0"/>
              </a:rPr>
              <a:t>Feature#3</a:t>
            </a:r>
            <a:r>
              <a:rPr lang="en-US" sz="2200" dirty="0">
                <a:latin typeface="Times New Roman" panose="02020603050405020304" pitchFamily="18" charset="0"/>
                <a:cs typeface="Times New Roman" panose="02020603050405020304" pitchFamily="18" charset="0"/>
              </a:rPr>
              <a:t> Media management</a:t>
            </a:r>
          </a:p>
          <a:p>
            <a:r>
              <a:rPr lang="en-US" sz="2200" b="1" dirty="0">
                <a:latin typeface="Times New Roman" panose="02020603050405020304" pitchFamily="18" charset="0"/>
                <a:cs typeface="Times New Roman" panose="02020603050405020304" pitchFamily="18" charset="0"/>
              </a:rPr>
              <a:t>Feature#4</a:t>
            </a:r>
            <a:r>
              <a:rPr lang="en-US" sz="2200" dirty="0">
                <a:latin typeface="Times New Roman" panose="02020603050405020304" pitchFamily="18" charset="0"/>
                <a:cs typeface="Times New Roman" panose="02020603050405020304" pitchFamily="18" charset="0"/>
              </a:rPr>
              <a:t> Management Information </a:t>
            </a:r>
            <a:r>
              <a:rPr lang="en-US" sz="2200" dirty="0" smtClean="0">
                <a:latin typeface="Times New Roman" panose="02020603050405020304" pitchFamily="18" charset="0"/>
                <a:cs typeface="Times New Roman" panose="02020603050405020304" pitchFamily="18" charset="0"/>
              </a:rPr>
              <a:t>system</a:t>
            </a:r>
          </a:p>
          <a:p>
            <a:pPr marL="0" indent="0">
              <a:buNone/>
            </a:pPr>
            <a:r>
              <a:rPr lang="en-US" sz="2200" b="1" dirty="0" smtClean="0">
                <a:latin typeface="Times New Roman" panose="02020603050405020304" pitchFamily="18" charset="0"/>
                <a:cs typeface="Times New Roman" panose="02020603050405020304" pitchFamily="18" charset="0"/>
              </a:rPr>
              <a:t>Progress II</a:t>
            </a:r>
            <a:endParaRPr lang="en-US" sz="2200" dirty="0" smtClean="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Feature#5</a:t>
            </a:r>
            <a:r>
              <a:rPr lang="en-US" sz="2200" dirty="0">
                <a:latin typeface="Times New Roman" panose="02020603050405020304" pitchFamily="18" charset="0"/>
                <a:cs typeface="Times New Roman" panose="02020603050405020304" pitchFamily="18" charset="0"/>
              </a:rPr>
              <a:t> Repairing inform system</a:t>
            </a:r>
          </a:p>
          <a:p>
            <a:r>
              <a:rPr lang="en-US" sz="2200" b="1" dirty="0">
                <a:latin typeface="Times New Roman" panose="02020603050405020304" pitchFamily="18" charset="0"/>
                <a:cs typeface="Times New Roman" panose="02020603050405020304" pitchFamily="18" charset="0"/>
              </a:rPr>
              <a:t>Feature#6</a:t>
            </a:r>
            <a:r>
              <a:rPr lang="en-US" sz="2200" dirty="0">
                <a:latin typeface="Times New Roman" panose="02020603050405020304" pitchFamily="18" charset="0"/>
                <a:cs typeface="Times New Roman" panose="02020603050405020304" pitchFamily="18" charset="0"/>
              </a:rPr>
              <a:t> Repairing report system</a:t>
            </a:r>
          </a:p>
          <a:p>
            <a:r>
              <a:rPr lang="en-US" sz="2200" b="1" dirty="0">
                <a:latin typeface="Times New Roman" panose="02020603050405020304" pitchFamily="18" charset="0"/>
                <a:cs typeface="Times New Roman" panose="02020603050405020304" pitchFamily="18" charset="0"/>
              </a:rPr>
              <a:t>Feature#7</a:t>
            </a:r>
            <a:r>
              <a:rPr lang="en-US" sz="2200" dirty="0">
                <a:latin typeface="Times New Roman" panose="02020603050405020304" pitchFamily="18" charset="0"/>
                <a:cs typeface="Times New Roman" panose="02020603050405020304" pitchFamily="18" charset="0"/>
              </a:rPr>
              <a:t> Tracking </a:t>
            </a:r>
            <a:r>
              <a:rPr lang="en-US" sz="2200" dirty="0" smtClean="0">
                <a:latin typeface="Times New Roman" panose="02020603050405020304" pitchFamily="18" charset="0"/>
                <a:cs typeface="Times New Roman" panose="02020603050405020304" pitchFamily="18" charset="0"/>
              </a:rPr>
              <a:t>system</a:t>
            </a:r>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428596304"/>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3779912" y="1916832"/>
            <a:ext cx="4343400" cy="1362075"/>
          </a:xfrm>
        </p:spPr>
        <p:txBody>
          <a:bodyPr>
            <a:normAutofit/>
          </a:bodyPr>
          <a:lstStyle/>
          <a:p>
            <a:pPr>
              <a:defRPr/>
            </a:pPr>
            <a:r>
              <a:rPr lang="en-US" sz="7200" dirty="0" smtClean="0"/>
              <a:t>Q/A</a:t>
            </a:r>
            <a:endParaRPr lang="en-US" sz="7200" dirty="0" smtClean="0"/>
          </a:p>
        </p:txBody>
      </p:sp>
      <p:sp>
        <p:nvSpPr>
          <p:cNvPr id="3" name="Rectangle 2"/>
          <p:cNvSpPr txBox="1">
            <a:spLocks noChangeArrowheads="1"/>
          </p:cNvSpPr>
          <p:nvPr>
            <p:custDataLst>
              <p:tags r:id="rId3"/>
            </p:custDataLst>
          </p:nvPr>
        </p:nvSpPr>
        <p:spPr>
          <a:xfrm>
            <a:off x="1763688" y="3279210"/>
            <a:ext cx="5783560" cy="1362075"/>
          </a:xfrm>
          <a:prstGeom prst="rect">
            <a:avLst/>
          </a:prstGeom>
        </p:spPr>
        <p:txBody>
          <a:bodyPr vert="horz" lIns="91440" tIns="45720" rIns="91440" bIns="45720" rtlCol="0" anchor="b" anchorCtr="0">
            <a:normAutofit fontScale="85000" lnSpcReduction="10000"/>
          </a:bodyPr>
          <a:lstStyle>
            <a:lvl1pPr algn="l" defTabSz="914400" rtl="0" eaLnBrk="1" latinLnBrk="0" hangingPunct="1">
              <a:spcBef>
                <a:spcPct val="0"/>
              </a:spcBef>
              <a:buNone/>
              <a:defRPr lang="en-US" sz="4000" b="1" kern="1200" cap="small" baseline="0">
                <a:solidFill>
                  <a:srgbClr val="003300"/>
                </a:solidFill>
                <a:latin typeface="+mj-lt"/>
                <a:ea typeface="+mj-ea"/>
                <a:cs typeface="+mj-cs"/>
              </a:defRPr>
            </a:lvl1pPr>
          </a:lstStyle>
          <a:p>
            <a:pPr algn="ctr">
              <a:defRPr/>
            </a:pPr>
            <a:r>
              <a:rPr lang="en-US" dirty="0" smtClean="0"/>
              <a:t>And thank you</a:t>
            </a:r>
          </a:p>
          <a:p>
            <a:pPr algn="ctr">
              <a:defRPr/>
            </a:pPr>
            <a:r>
              <a:rPr lang="en-US" dirty="0" smtClean="0"/>
              <a:t>for watching our presentation</a:t>
            </a:r>
            <a:endParaRPr lang="en-US" dirty="0" smtClean="0"/>
          </a:p>
        </p:txBody>
      </p:sp>
    </p:spTree>
    <p:custDataLst>
      <p:tags r:id="rId1"/>
    </p:custData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smtClean="0">
                <a:latin typeface="Times New Roman" panose="02020603050405020304" pitchFamily="18" charset="0"/>
                <a:cs typeface="Times New Roman" panose="02020603050405020304" pitchFamily="18" charset="0"/>
              </a:rPr>
              <a:t>The IT staff’s </a:t>
            </a:r>
            <a:r>
              <a:rPr lang="en-US" dirty="0">
                <a:latin typeface="Times New Roman" panose="02020603050405020304" pitchFamily="18" charset="0"/>
                <a:cs typeface="Times New Roman" panose="02020603050405020304" pitchFamily="18" charset="0"/>
              </a:rPr>
              <a:t>problem</a:t>
            </a:r>
            <a:endParaRPr lang="en-US" dirty="0"/>
          </a:p>
        </p:txBody>
      </p:sp>
      <p:sp>
        <p:nvSpPr>
          <p:cNvPr id="3" name="Content Placeholder 2"/>
          <p:cNvSpPr>
            <a:spLocks noGrp="1"/>
          </p:cNvSpPr>
          <p:nvPr>
            <p:ph sz="half" idx="1"/>
            <p:custDataLst>
              <p:tags r:id="rId3"/>
            </p:custDataLst>
          </p:nvPr>
        </p:nvSpPr>
        <p:spPr>
          <a:xfrm>
            <a:off x="838200" y="1524000"/>
            <a:ext cx="7982272" cy="4525963"/>
          </a:xfrm>
        </p:spPr>
        <p:txBody>
          <a:bodyPr>
            <a:noAutofit/>
          </a:bodyPr>
          <a:lstStyle/>
          <a:p>
            <a:r>
              <a:rPr lang="en-US" sz="2200" dirty="0" smtClean="0">
                <a:latin typeface="Times New Roman" panose="02020603050405020304" pitchFamily="18" charset="0"/>
                <a:cs typeface="Times New Roman" panose="02020603050405020304" pitchFamily="18" charset="0"/>
              </a:rPr>
              <a:t>Spend </a:t>
            </a:r>
            <a:r>
              <a:rPr lang="en-US" sz="2200" dirty="0">
                <a:latin typeface="Times New Roman" panose="02020603050405020304" pitchFamily="18" charset="0"/>
                <a:cs typeface="Times New Roman" panose="02020603050405020304" pitchFamily="18" charset="0"/>
              </a:rPr>
              <a:t>a lot of time to record the details or plan to purchase a new durable </a:t>
            </a:r>
            <a:r>
              <a:rPr lang="en-US" sz="2200" dirty="0" smtClean="0">
                <a:latin typeface="Times New Roman" panose="02020603050405020304" pitchFamily="18" charset="0"/>
                <a:cs typeface="Times New Roman" panose="02020603050405020304" pitchFamily="18" charset="0"/>
              </a:rPr>
              <a:t>articles.</a:t>
            </a:r>
          </a:p>
          <a:p>
            <a:r>
              <a:rPr lang="en-US" sz="2200" dirty="0"/>
              <a:t>D</a:t>
            </a:r>
            <a:r>
              <a:rPr lang="en-US" sz="2200" dirty="0" smtClean="0"/>
              <a:t>ifficult </a:t>
            </a:r>
            <a:r>
              <a:rPr lang="en-US" sz="2200" dirty="0"/>
              <a:t>to analyze the </a:t>
            </a:r>
            <a:r>
              <a:rPr lang="en-US" sz="2200" dirty="0" smtClean="0"/>
              <a:t>brand</a:t>
            </a:r>
            <a:r>
              <a:rPr lang="en-US" sz="2200" dirty="0"/>
              <a:t> </a:t>
            </a:r>
            <a:r>
              <a:rPr lang="en-US" sz="2200" dirty="0" smtClean="0"/>
              <a:t>of </a:t>
            </a:r>
            <a:r>
              <a:rPr lang="en-US" sz="2200" dirty="0"/>
              <a:t>durable </a:t>
            </a:r>
            <a:r>
              <a:rPr lang="en-US" sz="2200" dirty="0" smtClean="0"/>
              <a:t>articles that’s often loses.</a:t>
            </a:r>
          </a:p>
          <a:p>
            <a:r>
              <a:rPr lang="en-US" sz="2200" dirty="0"/>
              <a:t>I</a:t>
            </a:r>
            <a:r>
              <a:rPr lang="en-US" sz="2200" dirty="0" smtClean="0"/>
              <a:t>nform </a:t>
            </a:r>
            <a:r>
              <a:rPr lang="en-US" sz="2200" dirty="0"/>
              <a:t>to </a:t>
            </a:r>
            <a:r>
              <a:rPr lang="en-US" sz="2200" dirty="0" smtClean="0"/>
              <a:t>repair </a:t>
            </a:r>
            <a:r>
              <a:rPr lang="en-US" sz="2200" dirty="0"/>
              <a:t>is many processes and take a lot of </a:t>
            </a:r>
            <a:r>
              <a:rPr lang="en-US" sz="2200" dirty="0" smtClean="0"/>
              <a:t>times.</a:t>
            </a:r>
          </a:p>
          <a:p>
            <a:r>
              <a:rPr lang="en-US" sz="2200" dirty="0"/>
              <a:t>P</a:t>
            </a:r>
            <a:r>
              <a:rPr lang="en-US" sz="2200" dirty="0" smtClean="0"/>
              <a:t>rovide </a:t>
            </a:r>
            <a:r>
              <a:rPr lang="en-US" sz="2200" dirty="0"/>
              <a:t>the job’s durable articles not be </a:t>
            </a:r>
            <a:r>
              <a:rPr lang="en-US" sz="2200" dirty="0" smtClean="0"/>
              <a:t>equal.</a:t>
            </a:r>
          </a:p>
          <a:p>
            <a:r>
              <a:rPr lang="en-US" sz="2200" dirty="0"/>
              <a:t>T</a:t>
            </a:r>
            <a:r>
              <a:rPr lang="en-US" sz="2200" dirty="0" smtClean="0"/>
              <a:t>o </a:t>
            </a:r>
            <a:r>
              <a:rPr lang="en-US" sz="2200" dirty="0"/>
              <a:t>late for repairing durable articles.</a:t>
            </a:r>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9529246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a:latin typeface="Times New Roman" panose="02020603050405020304" pitchFamily="18" charset="0"/>
                <a:cs typeface="Times New Roman" panose="02020603050405020304" pitchFamily="18" charset="0"/>
              </a:rPr>
              <a:t>Motivation</a:t>
            </a:r>
            <a:endParaRPr lang="en-US" dirty="0"/>
          </a:p>
        </p:txBody>
      </p:sp>
      <p:sp>
        <p:nvSpPr>
          <p:cNvPr id="3" name="Content Placeholder 2"/>
          <p:cNvSpPr>
            <a:spLocks noGrp="1"/>
          </p:cNvSpPr>
          <p:nvPr>
            <p:ph sz="half" idx="1"/>
            <p:custDataLst>
              <p:tags r:id="rId3"/>
            </p:custDataLst>
          </p:nvPr>
        </p:nvSpPr>
        <p:spPr>
          <a:xfrm>
            <a:off x="838200" y="1524000"/>
            <a:ext cx="8077200" cy="4525963"/>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	We </a:t>
            </a:r>
            <a:r>
              <a:rPr lang="en-US" sz="2200" dirty="0">
                <a:latin typeface="Times New Roman" panose="02020603050405020304" pitchFamily="18" charset="0"/>
                <a:cs typeface="Times New Roman" panose="02020603050405020304" pitchFamily="18" charset="0"/>
              </a:rPr>
              <a:t>are going to develop Inventory and Asset Management system, which support on web application in order to provide convenient to Administrator, Technician, and Reporter, they can access to this system in everywhere by using the internet. This system is designed for durable articles management and durable articles repairing of College of Arts, Media and Technology.</a:t>
            </a:r>
            <a:endParaRPr lang="en-US"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051635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a:latin typeface="Times New Roman" panose="02020603050405020304" pitchFamily="18" charset="0"/>
                <a:cs typeface="Times New Roman" panose="02020603050405020304" pitchFamily="18" charset="0"/>
              </a:rPr>
              <a:t>Aims &amp; Objectives</a:t>
            </a:r>
            <a:endParaRPr lang="en-US" dirty="0"/>
          </a:p>
        </p:txBody>
      </p:sp>
      <p:sp>
        <p:nvSpPr>
          <p:cNvPr id="3" name="Content Placeholder 2"/>
          <p:cNvSpPr>
            <a:spLocks noGrp="1"/>
          </p:cNvSpPr>
          <p:nvPr>
            <p:ph sz="half" idx="1"/>
            <p:custDataLst>
              <p:tags r:id="rId3"/>
            </p:custDataLst>
          </p:nvPr>
        </p:nvSpPr>
        <p:spPr>
          <a:xfrm>
            <a:off x="838200" y="1524000"/>
            <a:ext cx="8077200" cy="4525963"/>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aims of this project are three parts. </a:t>
            </a: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first part is to develop the web application which supports user management, durable articles management, editing administrator information, and providing Management Information system of durable articles.</a:t>
            </a: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second part is to develop the web application which supports viewing the progress of repairing, updating repairing status of media, and editing technician information.</a:t>
            </a: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third part is to develop the web application which supports informing broken durable articles detail to a technician, viewing the progress of repairing status, viewing his report history, and editing reporter information. </a:t>
            </a:r>
          </a:p>
        </p:txBody>
      </p:sp>
    </p:spTree>
    <p:custDataLst>
      <p:tags r:id="rId1"/>
    </p:custDataLst>
    <p:extLst>
      <p:ext uri="{BB962C8B-B14F-4D97-AF65-F5344CB8AC3E}">
        <p14:creationId xmlns:p14="http://schemas.microsoft.com/office/powerpoint/2010/main" val="15318506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a:latin typeface="Times New Roman" panose="02020603050405020304" pitchFamily="18" charset="0"/>
                <a:cs typeface="Times New Roman" panose="02020603050405020304" pitchFamily="18" charset="0"/>
              </a:rPr>
              <a:t>Aims &amp; Objectives</a:t>
            </a:r>
            <a:endParaRPr lang="en-US" dirty="0"/>
          </a:p>
        </p:txBody>
      </p:sp>
      <p:sp>
        <p:nvSpPr>
          <p:cNvPr id="3" name="Content Placeholder 2"/>
          <p:cNvSpPr>
            <a:spLocks noGrp="1"/>
          </p:cNvSpPr>
          <p:nvPr>
            <p:ph sz="half" idx="1"/>
            <p:custDataLst>
              <p:tags r:id="rId3"/>
            </p:custDataLst>
          </p:nvPr>
        </p:nvSpPr>
        <p:spPr>
          <a:xfrm>
            <a:off x="838200" y="1524000"/>
            <a:ext cx="8077200" cy="4525963"/>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Objectives</a:t>
            </a:r>
          </a:p>
          <a:p>
            <a:r>
              <a:rPr lang="en-US" sz="2200" dirty="0" smtClean="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develop a web application that provides more convenience to administrator, technician, and reporter by inventing more function for support administrator, technician, and reporter within College of Arts, Media and Technology.</a:t>
            </a:r>
          </a:p>
          <a:p>
            <a:endParaRPr lang="en-US"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549578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36502" y="2852936"/>
            <a:ext cx="7007498" cy="3855660"/>
          </a:xfrm>
          <a:prstGeom prst="rect">
            <a:avLst/>
          </a:prstGeom>
          <a:noFill/>
        </p:spPr>
        <p:txBody>
          <a:bodyPr wrap="square" rtlCol="0">
            <a:normAutofit/>
          </a:bodyPr>
          <a:lstStyle/>
          <a:p>
            <a:r>
              <a:rPr lang="en-US" sz="7200" dirty="0">
                <a:latin typeface="Times New Roman" panose="02020603050405020304" pitchFamily="18" charset="0"/>
                <a:cs typeface="Times New Roman" panose="02020603050405020304" pitchFamily="18" charset="0"/>
              </a:rPr>
              <a:t>Business </a:t>
            </a:r>
            <a:r>
              <a:rPr lang="en-US" sz="7200" dirty="0" smtClean="0">
                <a:latin typeface="Times New Roman" panose="02020603050405020304" pitchFamily="18" charset="0"/>
                <a:cs typeface="Times New Roman" panose="02020603050405020304" pitchFamily="18" charset="0"/>
              </a:rPr>
              <a:t>Review</a:t>
            </a:r>
            <a:r>
              <a:rPr lang="en-US" sz="7200" dirty="0" smtClean="0"/>
              <a:t> </a:t>
            </a:r>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a:t>iSoftService</a:t>
            </a:r>
            <a:endParaRPr lang="en-US" dirty="0"/>
          </a:p>
        </p:txBody>
      </p:sp>
      <p:sp>
        <p:nvSpPr>
          <p:cNvPr id="3" name="Content Placeholder 2"/>
          <p:cNvSpPr>
            <a:spLocks noGrp="1"/>
          </p:cNvSpPr>
          <p:nvPr>
            <p:ph sz="half" idx="1"/>
            <p:custDataLst>
              <p:tags r:id="rId3"/>
            </p:custDataLst>
          </p:nvPr>
        </p:nvSpPr>
        <p:spPr>
          <a:xfrm>
            <a:off x="838200" y="1524000"/>
            <a:ext cx="8077200" cy="4525963"/>
          </a:xfrm>
        </p:spPr>
        <p:txBody>
          <a:bodyPr>
            <a:noAutofit/>
          </a:bodyPr>
          <a:lstStyle/>
          <a:p>
            <a:pPr marL="0" indent="0">
              <a:buNone/>
            </a:pPr>
            <a:r>
              <a:rPr lang="en-US" sz="2200" dirty="0" err="1">
                <a:latin typeface="Times New Roman" panose="02020603050405020304" pitchFamily="18" charset="0"/>
                <a:cs typeface="Times New Roman" panose="02020603050405020304" pitchFamily="18" charset="0"/>
              </a:rPr>
              <a:t>iSoftService</a:t>
            </a:r>
            <a:r>
              <a:rPr lang="en-US" sz="2200" dirty="0">
                <a:latin typeface="Times New Roman" panose="02020603050405020304" pitchFamily="18" charset="0"/>
                <a:cs typeface="Times New Roman" panose="02020603050405020304" pitchFamily="18" charset="0"/>
              </a:rPr>
              <a:t> is an application about repair management system. The repair center can use this system to manage the product repairing, and notify to technicians about their work. This system provides the user to get a servicing report. </a:t>
            </a:r>
          </a:p>
          <a:p>
            <a:endParaRPr lang="en-US" sz="2200" dirty="0">
              <a:latin typeface="Times New Roman" panose="02020603050405020304" pitchFamily="18" charset="0"/>
              <a:cs typeface="Times New Roman" panose="02020603050405020304" pitchFamily="18" charset="0"/>
            </a:endParaRPr>
          </a:p>
        </p:txBody>
      </p:sp>
      <p:pic>
        <p:nvPicPr>
          <p:cNvPr id="4" name="Picture 3" descr="http://www.thaiware.com/upload_misc/software/2013_05/images/11425_13052810244645_88.png"/>
          <p:cNvPicPr/>
          <p:nvPr/>
        </p:nvPicPr>
        <p:blipFill>
          <a:blip r:embed="rId6">
            <a:extLst>
              <a:ext uri="{28A0092B-C50C-407E-A947-70E740481C1C}">
                <a14:useLocalDpi xmlns:a14="http://schemas.microsoft.com/office/drawing/2010/main" val="0"/>
              </a:ext>
            </a:extLst>
          </a:blip>
          <a:srcRect/>
          <a:stretch>
            <a:fillRect/>
          </a:stretch>
        </p:blipFill>
        <p:spPr bwMode="auto">
          <a:xfrm>
            <a:off x="1547664" y="2996952"/>
            <a:ext cx="6048672" cy="3631899"/>
          </a:xfrm>
          <a:prstGeom prst="rect">
            <a:avLst/>
          </a:prstGeom>
          <a:noFill/>
          <a:ln>
            <a:noFill/>
          </a:ln>
        </p:spPr>
      </p:pic>
    </p:spTree>
    <p:custDataLst>
      <p:tags r:id="rId1"/>
    </p:custDataLst>
    <p:extLst>
      <p:ext uri="{BB962C8B-B14F-4D97-AF65-F5344CB8AC3E}">
        <p14:creationId xmlns:p14="http://schemas.microsoft.com/office/powerpoint/2010/main" val="76273046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2.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5.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6.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8.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1.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5.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6.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7.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8.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1.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3.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4.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5.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6.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2.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4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5.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46.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8.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4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51.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5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5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5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55.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56.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57.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58.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5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0.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61.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6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63.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64.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65.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66.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BBC8FAA-EEEF-4048-9536-A7C4512102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1465</Words>
  <Application>Microsoft Office PowerPoint</Application>
  <PresentationFormat>On-screen Show (4:3)</PresentationFormat>
  <Paragraphs>211</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Angsana New</vt:lpstr>
      <vt:lpstr>Arial</vt:lpstr>
      <vt:lpstr>Calibri</vt:lpstr>
      <vt:lpstr>Cordia New</vt:lpstr>
      <vt:lpstr>Georgia</vt:lpstr>
      <vt:lpstr>Times New Roman</vt:lpstr>
      <vt:lpstr>Wingdings</vt:lpstr>
      <vt:lpstr>Training</vt:lpstr>
      <vt:lpstr>Inventory and Asset Management</vt:lpstr>
      <vt:lpstr>Agenda</vt:lpstr>
      <vt:lpstr>PowerPoint Presentation</vt:lpstr>
      <vt:lpstr>The IT staff’s problem</vt:lpstr>
      <vt:lpstr>Motivation</vt:lpstr>
      <vt:lpstr>Aims &amp; Objectives</vt:lpstr>
      <vt:lpstr>Aims &amp; Objectives</vt:lpstr>
      <vt:lpstr>PowerPoint Presentation</vt:lpstr>
      <vt:lpstr>iSoftService</vt:lpstr>
      <vt:lpstr>iSoftService</vt:lpstr>
      <vt:lpstr>Service Center</vt:lpstr>
      <vt:lpstr>Service Center</vt:lpstr>
      <vt:lpstr>PowerPoint Presentation</vt:lpstr>
      <vt:lpstr>Inventory and Asset Management</vt:lpstr>
      <vt:lpstr>Inventory and Asset Management</vt:lpstr>
      <vt:lpstr>PowerPoint Presentation</vt:lpstr>
      <vt:lpstr>System architecture </vt:lpstr>
      <vt:lpstr>PowerPoint Presentation</vt:lpstr>
      <vt:lpstr>ASP.NET MVC</vt:lpstr>
      <vt:lpstr>Cascading Style Sheets 3 (CSS3)</vt:lpstr>
      <vt:lpstr>HTML</vt:lpstr>
      <vt:lpstr>JavaScript</vt:lpstr>
      <vt:lpstr>Cloud server </vt:lpstr>
      <vt:lpstr>PowerPoint Presentation</vt:lpstr>
      <vt:lpstr>Limitation</vt:lpstr>
      <vt:lpstr>Future work</vt:lpstr>
      <vt:lpstr>PowerPoint Presentation</vt:lpstr>
      <vt:lpstr>Software Process </vt:lpstr>
      <vt:lpstr>PowerPoint Presentation</vt:lpstr>
      <vt:lpstr>Schedule &amp; Milestone</vt:lpstr>
      <vt:lpstr>Q/A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2015-05-25T09:27:58Z</dcterms:created>
  <dcterms:modified xsi:type="dcterms:W3CDTF">2015-05-25T13:53:18Z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TC016745579991</vt:lpwstr>
  </property>
</Properties>
</file>