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4" r:id="rId2"/>
    <p:sldId id="265" r:id="rId3"/>
    <p:sldId id="266" r:id="rId4"/>
    <p:sldId id="269" r:id="rId5"/>
    <p:sldId id="268" r:id="rId6"/>
    <p:sldId id="259" r:id="rId7"/>
    <p:sldId id="258" r:id="rId8"/>
    <p:sldId id="260" r:id="rId9"/>
    <p:sldId id="267" r:id="rId10"/>
    <p:sldId id="261" r:id="rId11"/>
    <p:sldId id="256" r:id="rId12"/>
    <p:sldId id="262" r:id="rId13"/>
    <p:sldId id="25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nab Basak" initials="P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6"/>
  </p:normalViewPr>
  <p:slideViewPr>
    <p:cSldViewPr snapToGrid="0" snapToObjects="1">
      <p:cViewPr>
        <p:scale>
          <a:sx n="100" d="100"/>
          <a:sy n="100" d="100"/>
        </p:scale>
        <p:origin x="46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D555A-C082-0347-A743-B8159D163C12}" type="datetimeFigureOut">
              <a:rPr lang="en-US" smtClean="0"/>
              <a:t>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B4A6-D092-3844-B654-B180C111BC79}" type="slidenum">
              <a:rPr lang="en-US" smtClean="0"/>
              <a:t>‹#›</a:t>
            </a:fld>
            <a:endParaRPr lang="en-US"/>
          </a:p>
        </p:txBody>
      </p:sp>
    </p:spTree>
    <p:extLst>
      <p:ext uri="{BB962C8B-B14F-4D97-AF65-F5344CB8AC3E}">
        <p14:creationId xmlns:p14="http://schemas.microsoft.com/office/powerpoint/2010/main" val="2490794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BC7C-5BF9-4045-8E3B-13A2142E10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21A05E-A606-474C-BC13-2EF701C80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08ED01-A915-F745-9FCC-84B8C6C35864}"/>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BDD17F41-651E-6646-BBDD-FA5D3583D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09630-844E-A34B-8735-6B45DC78A6BC}"/>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94215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FA79-DCB4-474E-85E4-367F68FE88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03D816-F813-294E-90F8-6D5EF462E5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A300B-05FE-6F42-91EC-85D839C04647}"/>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1A29E3A9-B8E6-AA45-95B7-E6EADC441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575BE-DE1C-5342-B468-16DE50347EDA}"/>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530974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66AD9-5C67-DA4F-85EB-1AE449FB7D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88BBDA-5EB9-BB4D-A093-C2505F044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97907-C8DA-4F4A-8985-A3C8BD2BA4CB}"/>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EFE372E4-46A2-A54B-B5ED-93C388DA3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092E4-54C4-174D-91CD-6522A04C9089}"/>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06449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7BF3-6FE2-4F48-86CB-8610829C59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C89AC-F31B-574E-9FE7-B47F1D8024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51446-23C2-E749-B32E-4D478B7162F9}"/>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0E8BC39E-0A83-E440-9E9C-FACCDECB0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CF230-59E9-CE46-A02E-5BC89DD879EE}"/>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169972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E22D-7434-E740-A045-888CCDF57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5A7F45-5F15-2D48-B56F-079969DB7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BBAF71-B40C-EC4E-8255-9A35C314FB04}"/>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15ADA812-2A78-EC4A-89C7-24844DDF7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2EC02-4A92-AA45-AB27-AF428BF39432}"/>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66762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8B77-C8EA-D14C-B9B4-A70AD2BEC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E6AA8-6687-0741-8F49-944807976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794B7F-D48B-D747-96F4-B3527191CE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9F90B-81CF-E742-BE3E-3E6B795FF1AD}"/>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6" name="Footer Placeholder 5">
            <a:extLst>
              <a:ext uri="{FF2B5EF4-FFF2-40B4-BE49-F238E27FC236}">
                <a16:creationId xmlns:a16="http://schemas.microsoft.com/office/drawing/2014/main" id="{75890066-D00A-7C44-8E94-279A7509A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D0BBD-1F1A-184A-B1DE-AE1CC3AC5899}"/>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08256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2AE4-29D8-7544-805E-8F3190A45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2FD353-B38B-8544-A850-871038BF0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C4471-5A18-B344-B135-87F414B050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04F98-ECB5-B644-ABCF-5D703DC08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FDB255-2052-7643-A629-F109851E8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5D08B-3666-0B45-97AA-1517433526E7}"/>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8" name="Footer Placeholder 7">
            <a:extLst>
              <a:ext uri="{FF2B5EF4-FFF2-40B4-BE49-F238E27FC236}">
                <a16:creationId xmlns:a16="http://schemas.microsoft.com/office/drawing/2014/main" id="{6F0EF672-3BEA-5040-B083-81784D5D0D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3EB7C-85ED-8345-A0A4-A372ADA124EA}"/>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430789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8206-6F02-E54B-AD2B-CC831A114A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6F51B-225A-FE4C-BD50-4C665649CEFF}"/>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4" name="Footer Placeholder 3">
            <a:extLst>
              <a:ext uri="{FF2B5EF4-FFF2-40B4-BE49-F238E27FC236}">
                <a16:creationId xmlns:a16="http://schemas.microsoft.com/office/drawing/2014/main" id="{4E75A3A1-B5C7-DB4A-AF22-BAE54447A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6C1EE9-210B-5F47-82EE-09F270B63F91}"/>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23886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3C70D-02D5-9048-AA85-552A53202FE7}"/>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3" name="Footer Placeholder 2">
            <a:extLst>
              <a:ext uri="{FF2B5EF4-FFF2-40B4-BE49-F238E27FC236}">
                <a16:creationId xmlns:a16="http://schemas.microsoft.com/office/drawing/2014/main" id="{BF0B040E-FD84-E84C-B282-2B0D4FC312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80ECF-6A06-8743-A8DF-9F37E52D4DD3}"/>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04997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E17B-3AD1-6D42-A3B9-7211AC386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F0F8A6-5CA5-6047-8AF2-ED736867D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86FE1-7296-6542-B5B9-5184FC99F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3B17D-8F74-9F41-97F5-4C78D8977B06}"/>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6" name="Footer Placeholder 5">
            <a:extLst>
              <a:ext uri="{FF2B5EF4-FFF2-40B4-BE49-F238E27FC236}">
                <a16:creationId xmlns:a16="http://schemas.microsoft.com/office/drawing/2014/main" id="{374F0080-D46B-FA4E-93AE-09199D7D6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56200-ECCC-7A45-9EEF-2DC98C9307AD}"/>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222800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84E2-DB3C-AD46-8F53-BC83BF800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409EC6-059A-974D-B4B4-9A28888F29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D360DD-2A67-EB44-B962-9EA1A24D7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497F4-1E97-0443-8006-3C3182208EDD}"/>
              </a:ext>
            </a:extLst>
          </p:cNvPr>
          <p:cNvSpPr>
            <a:spLocks noGrp="1"/>
          </p:cNvSpPr>
          <p:nvPr>
            <p:ph type="dt" sz="half" idx="10"/>
          </p:nvPr>
        </p:nvSpPr>
        <p:spPr/>
        <p:txBody>
          <a:bodyPr/>
          <a:lstStyle/>
          <a:p>
            <a:fld id="{C3C96968-7C6A-6042-951B-B1EA16D99F4E}" type="datetimeFigureOut">
              <a:rPr lang="en-US" smtClean="0"/>
              <a:t>11/8/19</a:t>
            </a:fld>
            <a:endParaRPr lang="en-US"/>
          </a:p>
        </p:txBody>
      </p:sp>
      <p:sp>
        <p:nvSpPr>
          <p:cNvPr id="6" name="Footer Placeholder 5">
            <a:extLst>
              <a:ext uri="{FF2B5EF4-FFF2-40B4-BE49-F238E27FC236}">
                <a16:creationId xmlns:a16="http://schemas.microsoft.com/office/drawing/2014/main" id="{98B8D49A-D7B3-DA4C-A7F1-79E4646F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7302E-8575-754F-9F99-AD272D7F1DE1}"/>
              </a:ext>
            </a:extLst>
          </p:cNvPr>
          <p:cNvSpPr>
            <a:spLocks noGrp="1"/>
          </p:cNvSpPr>
          <p:nvPr>
            <p:ph type="sldNum" sz="quarter" idx="12"/>
          </p:nvPr>
        </p:nvSpPr>
        <p:spPr/>
        <p:txBody>
          <a:bodyPr/>
          <a:lstStyle/>
          <a:p>
            <a:fld id="{ED839F6F-908D-364C-941D-D67D9D887E74}" type="slidenum">
              <a:rPr lang="en-US" smtClean="0"/>
              <a:t>‹#›</a:t>
            </a:fld>
            <a:endParaRPr lang="en-US"/>
          </a:p>
        </p:txBody>
      </p:sp>
    </p:spTree>
    <p:extLst>
      <p:ext uri="{BB962C8B-B14F-4D97-AF65-F5344CB8AC3E}">
        <p14:creationId xmlns:p14="http://schemas.microsoft.com/office/powerpoint/2010/main" val="11639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C9A829-4B58-E047-A9BA-5725EECD8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D7B12F-27E1-7341-8AC4-75FA5D224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CF7C4-1BE3-9046-90DC-3AD4BABBC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6968-7C6A-6042-951B-B1EA16D99F4E}" type="datetimeFigureOut">
              <a:rPr lang="en-US" smtClean="0"/>
              <a:t>11/8/19</a:t>
            </a:fld>
            <a:endParaRPr lang="en-US"/>
          </a:p>
        </p:txBody>
      </p:sp>
      <p:sp>
        <p:nvSpPr>
          <p:cNvPr id="5" name="Footer Placeholder 4">
            <a:extLst>
              <a:ext uri="{FF2B5EF4-FFF2-40B4-BE49-F238E27FC236}">
                <a16:creationId xmlns:a16="http://schemas.microsoft.com/office/drawing/2014/main" id="{DAACB0D3-3931-9040-AB8B-6376A045D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B20330-37A7-054F-A927-E72D405CF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839F6F-908D-364C-941D-D67D9D887E74}" type="slidenum">
              <a:rPr lang="en-US" smtClean="0"/>
              <a:t>‹#›</a:t>
            </a:fld>
            <a:endParaRPr lang="en-US"/>
          </a:p>
        </p:txBody>
      </p:sp>
    </p:spTree>
    <p:extLst>
      <p:ext uri="{BB962C8B-B14F-4D97-AF65-F5344CB8AC3E}">
        <p14:creationId xmlns:p14="http://schemas.microsoft.com/office/powerpoint/2010/main" val="1407491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tiff"/><Relationship Id="rId7" Type="http://schemas.openxmlformats.org/officeDocument/2006/relationships/image" Target="../media/image6.tiff"/><Relationship Id="rId12" Type="http://schemas.openxmlformats.org/officeDocument/2006/relationships/image" Target="../media/image11.tiff"/><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tiff"/><Relationship Id="rId5" Type="http://schemas.openxmlformats.org/officeDocument/2006/relationships/image" Target="../media/image4.tiff"/><Relationship Id="rId10" Type="http://schemas.openxmlformats.org/officeDocument/2006/relationships/image" Target="../media/image9.tiff"/><Relationship Id="rId4" Type="http://schemas.openxmlformats.org/officeDocument/2006/relationships/image" Target="../media/image3.tiff"/><Relationship Id="rId9" Type="http://schemas.openxmlformats.org/officeDocument/2006/relationships/image" Target="../media/image8.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8252-134E-C94B-9137-0082B8767E2E}"/>
              </a:ext>
            </a:extLst>
          </p:cNvPr>
          <p:cNvSpPr>
            <a:spLocks noGrp="1"/>
          </p:cNvSpPr>
          <p:nvPr>
            <p:ph type="ctrTitle"/>
          </p:nvPr>
        </p:nvSpPr>
        <p:spPr/>
        <p:txBody>
          <a:bodyPr/>
          <a:lstStyle/>
          <a:p>
            <a:r>
              <a:rPr lang="en-US" dirty="0"/>
              <a:t>Team 3</a:t>
            </a:r>
          </a:p>
        </p:txBody>
      </p:sp>
      <p:sp>
        <p:nvSpPr>
          <p:cNvPr id="3" name="Subtitle 2">
            <a:extLst>
              <a:ext uri="{FF2B5EF4-FFF2-40B4-BE49-F238E27FC236}">
                <a16:creationId xmlns:a16="http://schemas.microsoft.com/office/drawing/2014/main" id="{7409036A-6E40-0E40-927B-54239D4A80B4}"/>
              </a:ext>
            </a:extLst>
          </p:cNvPr>
          <p:cNvSpPr>
            <a:spLocks noGrp="1"/>
          </p:cNvSpPr>
          <p:nvPr>
            <p:ph type="subTitle" idx="1"/>
          </p:nvPr>
        </p:nvSpPr>
        <p:spPr/>
        <p:txBody>
          <a:bodyPr/>
          <a:lstStyle/>
          <a:p>
            <a:r>
              <a:rPr lang="en-US" dirty="0"/>
              <a:t>Retail Forecasting Application</a:t>
            </a:r>
          </a:p>
        </p:txBody>
      </p:sp>
    </p:spTree>
    <p:extLst>
      <p:ext uri="{BB962C8B-B14F-4D97-AF65-F5344CB8AC3E}">
        <p14:creationId xmlns:p14="http://schemas.microsoft.com/office/powerpoint/2010/main" val="15067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5FA4B-7060-C742-80F1-52BB6F44DE39}"/>
              </a:ext>
            </a:extLst>
          </p:cNvPr>
          <p:cNvSpPr/>
          <p:nvPr/>
        </p:nvSpPr>
        <p:spPr>
          <a:xfrm>
            <a:off x="522513" y="1048999"/>
            <a:ext cx="11146973"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522514" y="1048999"/>
            <a:ext cx="1114697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F9AE57E-BA8B-854D-8F99-815629FD82D8}"/>
              </a:ext>
            </a:extLst>
          </p:cNvPr>
          <p:cNvSpPr/>
          <p:nvPr/>
        </p:nvSpPr>
        <p:spPr>
          <a:xfrm>
            <a:off x="2208810" y="1844646"/>
            <a:ext cx="7481455" cy="1248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FFE35C8-46B4-3B4A-A38C-E17EBC7F53A9}"/>
              </a:ext>
            </a:extLst>
          </p:cNvPr>
          <p:cNvSpPr/>
          <p:nvPr/>
        </p:nvSpPr>
        <p:spPr>
          <a:xfrm>
            <a:off x="522514" y="6202890"/>
            <a:ext cx="1114697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07B1754-E637-B24D-B1E9-C56BC32CD23B}"/>
              </a:ext>
            </a:extLst>
          </p:cNvPr>
          <p:cNvSpPr txBox="1"/>
          <p:nvPr/>
        </p:nvSpPr>
        <p:spPr>
          <a:xfrm>
            <a:off x="5455228" y="6202890"/>
            <a:ext cx="1736761" cy="369332"/>
          </a:xfrm>
          <a:prstGeom prst="rect">
            <a:avLst/>
          </a:prstGeom>
          <a:noFill/>
        </p:spPr>
        <p:txBody>
          <a:bodyPr wrap="square" rtlCol="0">
            <a:spAutoFit/>
          </a:bodyPr>
          <a:lstStyle/>
          <a:p>
            <a:r>
              <a:rPr lang="en-US" dirty="0">
                <a:solidFill>
                  <a:schemeClr val="bg1"/>
                </a:solidFill>
              </a:rPr>
              <a:t>FOOTER</a:t>
            </a:r>
          </a:p>
        </p:txBody>
      </p:sp>
      <p:sp>
        <p:nvSpPr>
          <p:cNvPr id="26" name="TextBox 25">
            <a:extLst>
              <a:ext uri="{FF2B5EF4-FFF2-40B4-BE49-F238E27FC236}">
                <a16:creationId xmlns:a16="http://schemas.microsoft.com/office/drawing/2014/main" id="{F6532D3F-B5DC-494A-886E-55026679C840}"/>
              </a:ext>
            </a:extLst>
          </p:cNvPr>
          <p:cNvSpPr txBox="1"/>
          <p:nvPr/>
        </p:nvSpPr>
        <p:spPr>
          <a:xfrm>
            <a:off x="5283778" y="1179541"/>
            <a:ext cx="1039830" cy="369332"/>
          </a:xfrm>
          <a:prstGeom prst="rect">
            <a:avLst/>
          </a:prstGeom>
          <a:noFill/>
        </p:spPr>
        <p:txBody>
          <a:bodyPr wrap="square" rtlCol="0">
            <a:spAutoFit/>
          </a:bodyPr>
          <a:lstStyle/>
          <a:p>
            <a:r>
              <a:rPr lang="en-US" dirty="0">
                <a:solidFill>
                  <a:schemeClr val="bg1"/>
                </a:solidFill>
              </a:rPr>
              <a:t>HEADER</a:t>
            </a:r>
          </a:p>
        </p:txBody>
      </p:sp>
      <p:sp>
        <p:nvSpPr>
          <p:cNvPr id="27" name="TextBox 26">
            <a:extLst>
              <a:ext uri="{FF2B5EF4-FFF2-40B4-BE49-F238E27FC236}">
                <a16:creationId xmlns:a16="http://schemas.microsoft.com/office/drawing/2014/main" id="{172ED35B-1939-8B45-9C74-68CA739507F1}"/>
              </a:ext>
            </a:extLst>
          </p:cNvPr>
          <p:cNvSpPr txBox="1"/>
          <p:nvPr/>
        </p:nvSpPr>
        <p:spPr>
          <a:xfrm>
            <a:off x="653143" y="1334007"/>
            <a:ext cx="855023" cy="380011"/>
          </a:xfrm>
          <a:prstGeom prst="rect">
            <a:avLst/>
          </a:prstGeom>
          <a:noFill/>
        </p:spPr>
        <p:txBody>
          <a:bodyPr wrap="square" rtlCol="0">
            <a:spAutoFit/>
          </a:bodyPr>
          <a:lstStyle/>
          <a:p>
            <a:r>
              <a:rPr lang="en-US" dirty="0">
                <a:solidFill>
                  <a:schemeClr val="bg1"/>
                </a:solidFill>
              </a:rPr>
              <a:t>LOGO</a:t>
            </a:r>
          </a:p>
        </p:txBody>
      </p:sp>
      <p:sp>
        <p:nvSpPr>
          <p:cNvPr id="28" name="TextBox 27">
            <a:extLst>
              <a:ext uri="{FF2B5EF4-FFF2-40B4-BE49-F238E27FC236}">
                <a16:creationId xmlns:a16="http://schemas.microsoft.com/office/drawing/2014/main" id="{6C257449-F5A3-8146-92E0-AC1166D11295}"/>
              </a:ext>
            </a:extLst>
          </p:cNvPr>
          <p:cNvSpPr txBox="1"/>
          <p:nvPr/>
        </p:nvSpPr>
        <p:spPr>
          <a:xfrm>
            <a:off x="1374572" y="1332417"/>
            <a:ext cx="1114299" cy="369332"/>
          </a:xfrm>
          <a:prstGeom prst="rect">
            <a:avLst/>
          </a:prstGeom>
          <a:noFill/>
        </p:spPr>
        <p:txBody>
          <a:bodyPr wrap="square" rtlCol="0">
            <a:spAutoFit/>
          </a:bodyPr>
          <a:lstStyle/>
          <a:p>
            <a:r>
              <a:rPr lang="en-US" dirty="0">
                <a:solidFill>
                  <a:schemeClr val="accent2">
                    <a:lumMod val="75000"/>
                  </a:schemeClr>
                </a:solidFill>
              </a:rPr>
              <a:t>Forecast</a:t>
            </a:r>
          </a:p>
        </p:txBody>
      </p:sp>
      <p:sp>
        <p:nvSpPr>
          <p:cNvPr id="29" name="Rectangle 28">
            <a:extLst>
              <a:ext uri="{FF2B5EF4-FFF2-40B4-BE49-F238E27FC236}">
                <a16:creationId xmlns:a16="http://schemas.microsoft.com/office/drawing/2014/main" id="{E9D44387-AC43-BF49-BF4B-2E17E7B9E815}"/>
              </a:ext>
            </a:extLst>
          </p:cNvPr>
          <p:cNvSpPr/>
          <p:nvPr/>
        </p:nvSpPr>
        <p:spPr>
          <a:xfrm>
            <a:off x="10660082" y="1585552"/>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graphicFrame>
        <p:nvGraphicFramePr>
          <p:cNvPr id="7" name="Table 6">
            <a:extLst>
              <a:ext uri="{FF2B5EF4-FFF2-40B4-BE49-F238E27FC236}">
                <a16:creationId xmlns:a16="http://schemas.microsoft.com/office/drawing/2014/main" id="{40D883AD-7C79-5C4B-9094-32CEEBCC739B}"/>
              </a:ext>
            </a:extLst>
          </p:cNvPr>
          <p:cNvGraphicFramePr>
            <a:graphicFrameLocks noGrp="1"/>
          </p:cNvGraphicFramePr>
          <p:nvPr>
            <p:extLst>
              <p:ext uri="{D42A27DB-BD31-4B8C-83A1-F6EECF244321}">
                <p14:modId xmlns:p14="http://schemas.microsoft.com/office/powerpoint/2010/main" val="4289257806"/>
              </p:ext>
            </p:extLst>
          </p:nvPr>
        </p:nvGraphicFramePr>
        <p:xfrm>
          <a:off x="1374572" y="4063114"/>
          <a:ext cx="2437407" cy="1601998"/>
        </p:xfrm>
        <a:graphic>
          <a:graphicData uri="http://schemas.openxmlformats.org/drawingml/2006/table">
            <a:tbl>
              <a:tblPr firstRow="1" bandRow="1">
                <a:tableStyleId>{5C22544A-7EE6-4342-B048-85BDC9FD1C3A}</a:tableStyleId>
              </a:tblPr>
              <a:tblGrid>
                <a:gridCol w="807524">
                  <a:extLst>
                    <a:ext uri="{9D8B030D-6E8A-4147-A177-3AD203B41FA5}">
                      <a16:colId xmlns:a16="http://schemas.microsoft.com/office/drawing/2014/main" val="2319264179"/>
                    </a:ext>
                  </a:extLst>
                </a:gridCol>
                <a:gridCol w="1629883">
                  <a:extLst>
                    <a:ext uri="{9D8B030D-6E8A-4147-A177-3AD203B41FA5}">
                      <a16:colId xmlns:a16="http://schemas.microsoft.com/office/drawing/2014/main" val="1886245261"/>
                    </a:ext>
                  </a:extLst>
                </a:gridCol>
              </a:tblGrid>
              <a:tr h="391256">
                <a:tc>
                  <a:txBody>
                    <a:bodyPr/>
                    <a:lstStyle/>
                    <a:p>
                      <a:r>
                        <a:rPr lang="en-US" dirty="0"/>
                        <a:t>Metric</a:t>
                      </a:r>
                    </a:p>
                  </a:txBody>
                  <a:tcPr/>
                </a:tc>
                <a:tc>
                  <a:txBody>
                    <a:bodyPr/>
                    <a:lstStyle/>
                    <a:p>
                      <a:r>
                        <a:rPr lang="en-US" dirty="0"/>
                        <a:t>Product Name</a:t>
                      </a:r>
                    </a:p>
                  </a:txBody>
                  <a:tcPr/>
                </a:tc>
                <a:extLst>
                  <a:ext uri="{0D108BD9-81ED-4DB2-BD59-A6C34878D82A}">
                    <a16:rowId xmlns:a16="http://schemas.microsoft.com/office/drawing/2014/main" val="2003969325"/>
                  </a:ext>
                </a:extLst>
              </a:tr>
              <a:tr h="380713">
                <a:tc>
                  <a:txBody>
                    <a:bodyPr/>
                    <a:lstStyle/>
                    <a:p>
                      <a:endParaRPr lang="en-US"/>
                    </a:p>
                  </a:txBody>
                  <a:tcPr/>
                </a:tc>
                <a:tc>
                  <a:txBody>
                    <a:bodyPr/>
                    <a:lstStyle/>
                    <a:p>
                      <a:endParaRPr lang="en-US"/>
                    </a:p>
                  </a:txBody>
                  <a:tcPr/>
                </a:tc>
                <a:extLst>
                  <a:ext uri="{0D108BD9-81ED-4DB2-BD59-A6C34878D82A}">
                    <a16:rowId xmlns:a16="http://schemas.microsoft.com/office/drawing/2014/main" val="1835679288"/>
                  </a:ext>
                </a:extLst>
              </a:tr>
              <a:tr h="404617">
                <a:tc>
                  <a:txBody>
                    <a:bodyPr/>
                    <a:lstStyle/>
                    <a:p>
                      <a:endParaRPr lang="en-US"/>
                    </a:p>
                  </a:txBody>
                  <a:tcPr/>
                </a:tc>
                <a:tc>
                  <a:txBody>
                    <a:bodyPr/>
                    <a:lstStyle/>
                    <a:p>
                      <a:endParaRPr lang="en-US" dirty="0"/>
                    </a:p>
                  </a:txBody>
                  <a:tcPr/>
                </a:tc>
                <a:extLst>
                  <a:ext uri="{0D108BD9-81ED-4DB2-BD59-A6C34878D82A}">
                    <a16:rowId xmlns:a16="http://schemas.microsoft.com/office/drawing/2014/main" val="3953983536"/>
                  </a:ext>
                </a:extLst>
              </a:tr>
              <a:tr h="425412">
                <a:tc>
                  <a:txBody>
                    <a:bodyPr/>
                    <a:lstStyle/>
                    <a:p>
                      <a:endParaRPr lang="en-US"/>
                    </a:p>
                  </a:txBody>
                  <a:tcPr/>
                </a:tc>
                <a:tc>
                  <a:txBody>
                    <a:bodyPr/>
                    <a:lstStyle/>
                    <a:p>
                      <a:endParaRPr lang="en-US" dirty="0"/>
                    </a:p>
                  </a:txBody>
                  <a:tcPr/>
                </a:tc>
                <a:extLst>
                  <a:ext uri="{0D108BD9-81ED-4DB2-BD59-A6C34878D82A}">
                    <a16:rowId xmlns:a16="http://schemas.microsoft.com/office/drawing/2014/main" val="1936540123"/>
                  </a:ext>
                </a:extLst>
              </a:tr>
            </a:tbl>
          </a:graphicData>
        </a:graphic>
      </p:graphicFrame>
      <p:graphicFrame>
        <p:nvGraphicFramePr>
          <p:cNvPr id="8" name="Table 7">
            <a:extLst>
              <a:ext uri="{FF2B5EF4-FFF2-40B4-BE49-F238E27FC236}">
                <a16:creationId xmlns:a16="http://schemas.microsoft.com/office/drawing/2014/main" id="{2BAEDE2F-67C2-2849-9489-A411D209D2B7}"/>
              </a:ext>
            </a:extLst>
          </p:cNvPr>
          <p:cNvGraphicFramePr>
            <a:graphicFrameLocks noGrp="1"/>
          </p:cNvGraphicFramePr>
          <p:nvPr>
            <p:extLst>
              <p:ext uri="{D42A27DB-BD31-4B8C-83A1-F6EECF244321}">
                <p14:modId xmlns:p14="http://schemas.microsoft.com/office/powerpoint/2010/main" val="121418005"/>
              </p:ext>
            </p:extLst>
          </p:nvPr>
        </p:nvGraphicFramePr>
        <p:xfrm>
          <a:off x="3918694" y="4063114"/>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0" name="Table 29">
            <a:extLst>
              <a:ext uri="{FF2B5EF4-FFF2-40B4-BE49-F238E27FC236}">
                <a16:creationId xmlns:a16="http://schemas.microsoft.com/office/drawing/2014/main" id="{0781DAE5-B098-0942-A909-CC82E0AAEF1B}"/>
              </a:ext>
            </a:extLst>
          </p:cNvPr>
          <p:cNvGraphicFramePr>
            <a:graphicFrameLocks noGrp="1"/>
          </p:cNvGraphicFramePr>
          <p:nvPr>
            <p:extLst>
              <p:ext uri="{D42A27DB-BD31-4B8C-83A1-F6EECF244321}">
                <p14:modId xmlns:p14="http://schemas.microsoft.com/office/powerpoint/2010/main" val="3627605750"/>
              </p:ext>
            </p:extLst>
          </p:nvPr>
        </p:nvGraphicFramePr>
        <p:xfrm>
          <a:off x="6206755" y="4063114"/>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1" name="Table 30">
            <a:extLst>
              <a:ext uri="{FF2B5EF4-FFF2-40B4-BE49-F238E27FC236}">
                <a16:creationId xmlns:a16="http://schemas.microsoft.com/office/drawing/2014/main" id="{B343FA08-EB95-304B-B126-72F83CB58F1D}"/>
              </a:ext>
            </a:extLst>
          </p:cNvPr>
          <p:cNvGraphicFramePr>
            <a:graphicFrameLocks noGrp="1"/>
          </p:cNvGraphicFramePr>
          <p:nvPr>
            <p:extLst>
              <p:ext uri="{D42A27DB-BD31-4B8C-83A1-F6EECF244321}">
                <p14:modId xmlns:p14="http://schemas.microsoft.com/office/powerpoint/2010/main" val="39913185"/>
              </p:ext>
            </p:extLst>
          </p:nvPr>
        </p:nvGraphicFramePr>
        <p:xfrm>
          <a:off x="8494816" y="4063114"/>
          <a:ext cx="2322613" cy="1601999"/>
        </p:xfrm>
        <a:graphic>
          <a:graphicData uri="http://schemas.openxmlformats.org/drawingml/2006/table">
            <a:tbl>
              <a:tblPr firstRow="1" bandRow="1">
                <a:tableStyleId>{5C22544A-7EE6-4342-B048-85BDC9FD1C3A}</a:tableStyleId>
              </a:tblPr>
              <a:tblGrid>
                <a:gridCol w="1098532">
                  <a:extLst>
                    <a:ext uri="{9D8B030D-6E8A-4147-A177-3AD203B41FA5}">
                      <a16:colId xmlns:a16="http://schemas.microsoft.com/office/drawing/2014/main" val="3724976007"/>
                    </a:ext>
                  </a:extLst>
                </a:gridCol>
                <a:gridCol w="255578">
                  <a:extLst>
                    <a:ext uri="{9D8B030D-6E8A-4147-A177-3AD203B41FA5}">
                      <a16:colId xmlns:a16="http://schemas.microsoft.com/office/drawing/2014/main" val="1464871817"/>
                    </a:ext>
                  </a:extLst>
                </a:gridCol>
                <a:gridCol w="968503">
                  <a:extLst>
                    <a:ext uri="{9D8B030D-6E8A-4147-A177-3AD203B41FA5}">
                      <a16:colId xmlns:a16="http://schemas.microsoft.com/office/drawing/2014/main" val="2493380005"/>
                    </a:ext>
                  </a:extLst>
                </a:gridCol>
              </a:tblGrid>
              <a:tr h="373953">
                <a:tc>
                  <a:txBody>
                    <a:bodyPr/>
                    <a:lstStyle/>
                    <a:p>
                      <a:r>
                        <a:rPr lang="en-US" dirty="0"/>
                        <a:t>Month1</a:t>
                      </a:r>
                    </a:p>
                  </a:txBody>
                  <a:tcPr/>
                </a:tc>
                <a:tc>
                  <a:txBody>
                    <a:bodyPr/>
                    <a:lstStyle/>
                    <a:p>
                      <a:endParaRPr lang="en-US" dirty="0"/>
                    </a:p>
                  </a:txBody>
                  <a:tcPr/>
                </a:tc>
                <a:tc>
                  <a:txBody>
                    <a:bodyPr/>
                    <a:lstStyle/>
                    <a:p>
                      <a:r>
                        <a:rPr lang="en-US" dirty="0" err="1"/>
                        <a:t>Monthn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pic>
        <p:nvPicPr>
          <p:cNvPr id="32" name="Picture 31">
            <a:extLst>
              <a:ext uri="{FF2B5EF4-FFF2-40B4-BE49-F238E27FC236}">
                <a16:creationId xmlns:a16="http://schemas.microsoft.com/office/drawing/2014/main" id="{E0FF397D-C031-4C49-96AB-70AF43FC956D}"/>
              </a:ext>
            </a:extLst>
          </p:cNvPr>
          <p:cNvPicPr>
            <a:picLocks noChangeAspect="1"/>
          </p:cNvPicPr>
          <p:nvPr/>
        </p:nvPicPr>
        <p:blipFill>
          <a:blip r:embed="rId2"/>
          <a:stretch>
            <a:fillRect/>
          </a:stretch>
        </p:blipFill>
        <p:spPr>
          <a:xfrm>
            <a:off x="4677394" y="1889149"/>
            <a:ext cx="2655720" cy="1156295"/>
          </a:xfrm>
          <a:prstGeom prst="rect">
            <a:avLst/>
          </a:prstGeom>
        </p:spPr>
      </p:pic>
      <p:sp>
        <p:nvSpPr>
          <p:cNvPr id="12" name="Rectangle 11">
            <a:extLst>
              <a:ext uri="{FF2B5EF4-FFF2-40B4-BE49-F238E27FC236}">
                <a16:creationId xmlns:a16="http://schemas.microsoft.com/office/drawing/2014/main" id="{6FFE13C6-19CD-504F-B253-B13D36F9E20E}"/>
              </a:ext>
            </a:extLst>
          </p:cNvPr>
          <p:cNvSpPr/>
          <p:nvPr/>
        </p:nvSpPr>
        <p:spPr>
          <a:xfrm>
            <a:off x="1374572" y="3729101"/>
            <a:ext cx="2434442" cy="25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33" name="Rectangle 32">
            <a:extLst>
              <a:ext uri="{FF2B5EF4-FFF2-40B4-BE49-F238E27FC236}">
                <a16:creationId xmlns:a16="http://schemas.microsoft.com/office/drawing/2014/main" id="{CDBC823B-8E91-2F4D-93D3-E2024D247504}"/>
              </a:ext>
            </a:extLst>
          </p:cNvPr>
          <p:cNvSpPr/>
          <p:nvPr/>
        </p:nvSpPr>
        <p:spPr>
          <a:xfrm>
            <a:off x="3914653" y="3729101"/>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History</a:t>
            </a:r>
          </a:p>
        </p:txBody>
      </p:sp>
      <p:sp>
        <p:nvSpPr>
          <p:cNvPr id="34" name="Rectangle 33">
            <a:extLst>
              <a:ext uri="{FF2B5EF4-FFF2-40B4-BE49-F238E27FC236}">
                <a16:creationId xmlns:a16="http://schemas.microsoft.com/office/drawing/2014/main" id="{592D0B02-F6AF-8A41-A949-9BEC037F429C}"/>
              </a:ext>
            </a:extLst>
          </p:cNvPr>
          <p:cNvSpPr/>
          <p:nvPr/>
        </p:nvSpPr>
        <p:spPr>
          <a:xfrm>
            <a:off x="6194940" y="3729101"/>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a:t>
            </a:r>
          </a:p>
        </p:txBody>
      </p:sp>
      <p:sp>
        <p:nvSpPr>
          <p:cNvPr id="35" name="Rectangle 34">
            <a:extLst>
              <a:ext uri="{FF2B5EF4-FFF2-40B4-BE49-F238E27FC236}">
                <a16:creationId xmlns:a16="http://schemas.microsoft.com/office/drawing/2014/main" id="{2DB3CEB2-AE7E-4B4B-AEBB-1A74C6E53ABA}"/>
              </a:ext>
            </a:extLst>
          </p:cNvPr>
          <p:cNvSpPr/>
          <p:nvPr/>
        </p:nvSpPr>
        <p:spPr>
          <a:xfrm>
            <a:off x="8494816" y="3729101"/>
            <a:ext cx="2322612"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36" name="Rectangle 35">
            <a:extLst>
              <a:ext uri="{FF2B5EF4-FFF2-40B4-BE49-F238E27FC236}">
                <a16:creationId xmlns:a16="http://schemas.microsoft.com/office/drawing/2014/main" id="{D551A483-EAD5-CF4F-8DA7-529CFDD98D89}"/>
              </a:ext>
            </a:extLst>
          </p:cNvPr>
          <p:cNvSpPr/>
          <p:nvPr/>
        </p:nvSpPr>
        <p:spPr>
          <a:xfrm>
            <a:off x="4488872" y="3210309"/>
            <a:ext cx="3669475" cy="35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 to open up graph in popup</a:t>
            </a:r>
          </a:p>
        </p:txBody>
      </p:sp>
      <p:sp>
        <p:nvSpPr>
          <p:cNvPr id="38" name="Left Brace 37">
            <a:extLst>
              <a:ext uri="{FF2B5EF4-FFF2-40B4-BE49-F238E27FC236}">
                <a16:creationId xmlns:a16="http://schemas.microsoft.com/office/drawing/2014/main" id="{D0259519-A17C-024E-B0D6-C97A4BF58E8D}"/>
              </a:ext>
            </a:extLst>
          </p:cNvPr>
          <p:cNvSpPr/>
          <p:nvPr/>
        </p:nvSpPr>
        <p:spPr>
          <a:xfrm>
            <a:off x="1163782" y="4516594"/>
            <a:ext cx="187040" cy="11485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FDEB525-FE4B-4349-BCE0-C5EB1D876C9E}"/>
              </a:ext>
            </a:extLst>
          </p:cNvPr>
          <p:cNvSpPr txBox="1"/>
          <p:nvPr/>
        </p:nvSpPr>
        <p:spPr>
          <a:xfrm>
            <a:off x="415637" y="4730350"/>
            <a:ext cx="1092530" cy="646331"/>
          </a:xfrm>
          <a:prstGeom prst="rect">
            <a:avLst/>
          </a:prstGeom>
          <a:noFill/>
        </p:spPr>
        <p:txBody>
          <a:bodyPr wrap="square" rtlCol="0">
            <a:spAutoFit/>
          </a:bodyPr>
          <a:lstStyle/>
          <a:p>
            <a:r>
              <a:rPr lang="en-US" dirty="0"/>
              <a:t>Dynamic List</a:t>
            </a:r>
          </a:p>
        </p:txBody>
      </p:sp>
      <p:sp>
        <p:nvSpPr>
          <p:cNvPr id="40" name="Left Brace 39">
            <a:extLst>
              <a:ext uri="{FF2B5EF4-FFF2-40B4-BE49-F238E27FC236}">
                <a16:creationId xmlns:a16="http://schemas.microsoft.com/office/drawing/2014/main" id="{C9F307C8-93A6-6140-B01F-0223DEAC4353}"/>
              </a:ext>
            </a:extLst>
          </p:cNvPr>
          <p:cNvSpPr/>
          <p:nvPr/>
        </p:nvSpPr>
        <p:spPr>
          <a:xfrm rot="16200000">
            <a:off x="4919033" y="4705290"/>
            <a:ext cx="185991" cy="216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a:extLst>
              <a:ext uri="{FF2B5EF4-FFF2-40B4-BE49-F238E27FC236}">
                <a16:creationId xmlns:a16="http://schemas.microsoft.com/office/drawing/2014/main" id="{751A8109-6A2F-AC47-BBCA-DC749EA9FAEC}"/>
              </a:ext>
            </a:extLst>
          </p:cNvPr>
          <p:cNvSpPr/>
          <p:nvPr/>
        </p:nvSpPr>
        <p:spPr>
          <a:xfrm rot="16200000">
            <a:off x="7208993" y="4703315"/>
            <a:ext cx="185991" cy="216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26474B62-1DD4-6948-90ED-8FD099976BFD}"/>
              </a:ext>
            </a:extLst>
          </p:cNvPr>
          <p:cNvSpPr txBox="1"/>
          <p:nvPr/>
        </p:nvSpPr>
        <p:spPr>
          <a:xfrm>
            <a:off x="6176006" y="5831583"/>
            <a:ext cx="2523112" cy="369332"/>
          </a:xfrm>
          <a:prstGeom prst="rect">
            <a:avLst/>
          </a:prstGeom>
          <a:noFill/>
        </p:spPr>
        <p:txBody>
          <a:bodyPr wrap="square" rtlCol="0">
            <a:spAutoFit/>
          </a:bodyPr>
          <a:lstStyle/>
          <a:p>
            <a:r>
              <a:rPr lang="en-US" dirty="0"/>
              <a:t>Dynamic  List of headers</a:t>
            </a:r>
          </a:p>
        </p:txBody>
      </p:sp>
      <p:sp>
        <p:nvSpPr>
          <p:cNvPr id="44" name="TextBox 43">
            <a:extLst>
              <a:ext uri="{FF2B5EF4-FFF2-40B4-BE49-F238E27FC236}">
                <a16:creationId xmlns:a16="http://schemas.microsoft.com/office/drawing/2014/main" id="{08AA0A44-3362-BF46-A164-8176BF1CBBEC}"/>
              </a:ext>
            </a:extLst>
          </p:cNvPr>
          <p:cNvSpPr txBox="1"/>
          <p:nvPr/>
        </p:nvSpPr>
        <p:spPr>
          <a:xfrm>
            <a:off x="3856778" y="5841483"/>
            <a:ext cx="2523112" cy="369332"/>
          </a:xfrm>
          <a:prstGeom prst="rect">
            <a:avLst/>
          </a:prstGeom>
          <a:noFill/>
        </p:spPr>
        <p:txBody>
          <a:bodyPr wrap="square" rtlCol="0">
            <a:spAutoFit/>
          </a:bodyPr>
          <a:lstStyle/>
          <a:p>
            <a:r>
              <a:rPr lang="en-US" dirty="0"/>
              <a:t>Dynamic  List of headers</a:t>
            </a:r>
          </a:p>
        </p:txBody>
      </p:sp>
      <p:sp>
        <p:nvSpPr>
          <p:cNvPr id="45" name="TextBox 44">
            <a:extLst>
              <a:ext uri="{FF2B5EF4-FFF2-40B4-BE49-F238E27FC236}">
                <a16:creationId xmlns:a16="http://schemas.microsoft.com/office/drawing/2014/main" id="{13096CF3-4D03-DC4B-9DA9-FFD4DF26026E}"/>
              </a:ext>
            </a:extLst>
          </p:cNvPr>
          <p:cNvSpPr txBox="1"/>
          <p:nvPr/>
        </p:nvSpPr>
        <p:spPr>
          <a:xfrm>
            <a:off x="8505601" y="5829608"/>
            <a:ext cx="2523112" cy="369332"/>
          </a:xfrm>
          <a:prstGeom prst="rect">
            <a:avLst/>
          </a:prstGeom>
          <a:noFill/>
        </p:spPr>
        <p:txBody>
          <a:bodyPr wrap="square" rtlCol="0">
            <a:spAutoFit/>
          </a:bodyPr>
          <a:lstStyle/>
          <a:p>
            <a:r>
              <a:rPr lang="en-US" dirty="0"/>
              <a:t>Dynamic  List of headers</a:t>
            </a:r>
          </a:p>
        </p:txBody>
      </p:sp>
      <p:sp>
        <p:nvSpPr>
          <p:cNvPr id="46" name="Left Brace 45">
            <a:extLst>
              <a:ext uri="{FF2B5EF4-FFF2-40B4-BE49-F238E27FC236}">
                <a16:creationId xmlns:a16="http://schemas.microsoft.com/office/drawing/2014/main" id="{42700763-4E2D-EF40-9F81-CE5861904375}"/>
              </a:ext>
            </a:extLst>
          </p:cNvPr>
          <p:cNvSpPr/>
          <p:nvPr/>
        </p:nvSpPr>
        <p:spPr>
          <a:xfrm rot="16200000">
            <a:off x="9570202" y="4701340"/>
            <a:ext cx="185991" cy="2167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8FEC652-958B-4047-ACD2-B408FE00179C}"/>
              </a:ext>
            </a:extLst>
          </p:cNvPr>
          <p:cNvCxnSpPr>
            <a:cxnSpLocks/>
          </p:cNvCxnSpPr>
          <p:nvPr/>
        </p:nvCxnSpPr>
        <p:spPr>
          <a:xfrm>
            <a:off x="690221" y="914401"/>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41" name="Rectangle 40">
            <a:extLst>
              <a:ext uri="{FF2B5EF4-FFF2-40B4-BE49-F238E27FC236}">
                <a16:creationId xmlns:a16="http://schemas.microsoft.com/office/drawing/2014/main" id="{586CB45D-87D6-ED41-9A26-A29DA92BF4F7}"/>
              </a:ext>
            </a:extLst>
          </p:cNvPr>
          <p:cNvSpPr/>
          <p:nvPr/>
        </p:nvSpPr>
        <p:spPr>
          <a:xfrm>
            <a:off x="581749" y="520979"/>
            <a:ext cx="4511620"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Forecast Page – With Results</a:t>
            </a:r>
          </a:p>
        </p:txBody>
      </p:sp>
    </p:spTree>
    <p:extLst>
      <p:ext uri="{BB962C8B-B14F-4D97-AF65-F5344CB8AC3E}">
        <p14:creationId xmlns:p14="http://schemas.microsoft.com/office/powerpoint/2010/main" val="328959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E858A3-5773-4845-B9FB-FFC656EB69DA}"/>
              </a:ext>
            </a:extLst>
          </p:cNvPr>
          <p:cNvGrpSpPr/>
          <p:nvPr/>
        </p:nvGrpSpPr>
        <p:grpSpPr>
          <a:xfrm>
            <a:off x="1139687" y="1258221"/>
            <a:ext cx="1020417" cy="5009322"/>
            <a:chOff x="1139687" y="834887"/>
            <a:chExt cx="1020417" cy="5009322"/>
          </a:xfrm>
        </p:grpSpPr>
        <p:sp>
          <p:nvSpPr>
            <p:cNvPr id="4" name="Rectangle 3">
              <a:extLst>
                <a:ext uri="{FF2B5EF4-FFF2-40B4-BE49-F238E27FC236}">
                  <a16:creationId xmlns:a16="http://schemas.microsoft.com/office/drawing/2014/main" id="{A366CF02-7F4F-A44B-9261-2154B43A53BC}"/>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2E622965-BA11-3643-8099-83F037D947FF}"/>
                </a:ext>
              </a:extLst>
            </p:cNvPr>
            <p:cNvCxnSpPr>
              <a:stCxn id="4"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991BBB1-E11A-E842-A54A-2EABE4FAC490}"/>
              </a:ext>
            </a:extLst>
          </p:cNvPr>
          <p:cNvGrpSpPr/>
          <p:nvPr/>
        </p:nvGrpSpPr>
        <p:grpSpPr>
          <a:xfrm>
            <a:off x="3019287" y="1258221"/>
            <a:ext cx="1020417" cy="5009322"/>
            <a:chOff x="3019287" y="834887"/>
            <a:chExt cx="1020417" cy="5009322"/>
          </a:xfrm>
        </p:grpSpPr>
        <p:sp>
          <p:nvSpPr>
            <p:cNvPr id="7" name="Rectangle 6">
              <a:extLst>
                <a:ext uri="{FF2B5EF4-FFF2-40B4-BE49-F238E27FC236}">
                  <a16:creationId xmlns:a16="http://schemas.microsoft.com/office/drawing/2014/main" id="{7CC808EC-5990-6540-8364-71F4ED3BA5D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8" name="Straight Connector 7">
              <a:extLst>
                <a:ext uri="{FF2B5EF4-FFF2-40B4-BE49-F238E27FC236}">
                  <a16:creationId xmlns:a16="http://schemas.microsoft.com/office/drawing/2014/main" id="{019A67DE-ED42-614E-81DF-E93058D6CE7F}"/>
                </a:ext>
              </a:extLst>
            </p:cNvPr>
            <p:cNvCxnSpPr>
              <a:stCxn id="7"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D304D130-98ED-2E4D-9795-2B76E07BE63E}"/>
              </a:ext>
            </a:extLst>
          </p:cNvPr>
          <p:cNvGrpSpPr/>
          <p:nvPr/>
        </p:nvGrpSpPr>
        <p:grpSpPr>
          <a:xfrm>
            <a:off x="4892261" y="1258221"/>
            <a:ext cx="1020417" cy="5009322"/>
            <a:chOff x="3019287" y="834887"/>
            <a:chExt cx="1020417" cy="5009322"/>
          </a:xfrm>
        </p:grpSpPr>
        <p:sp>
          <p:nvSpPr>
            <p:cNvPr id="12" name="Rectangle 11">
              <a:extLst>
                <a:ext uri="{FF2B5EF4-FFF2-40B4-BE49-F238E27FC236}">
                  <a16:creationId xmlns:a16="http://schemas.microsoft.com/office/drawing/2014/main" id="{D869545C-A761-5E4F-9DA1-FF2D06B185D9}"/>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3" name="Straight Connector 12">
              <a:extLst>
                <a:ext uri="{FF2B5EF4-FFF2-40B4-BE49-F238E27FC236}">
                  <a16:creationId xmlns:a16="http://schemas.microsoft.com/office/drawing/2014/main" id="{226285BA-60BA-9641-AFD9-BFF61AFC36BE}"/>
                </a:ext>
              </a:extLst>
            </p:cNvPr>
            <p:cNvCxnSpPr>
              <a:stCxn id="12"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962E62-C9C0-B648-B79D-E41C6DAFA26C}"/>
              </a:ext>
            </a:extLst>
          </p:cNvPr>
          <p:cNvGrpSpPr/>
          <p:nvPr/>
        </p:nvGrpSpPr>
        <p:grpSpPr>
          <a:xfrm>
            <a:off x="6789532" y="1258956"/>
            <a:ext cx="1020417" cy="5009322"/>
            <a:chOff x="3019287" y="834887"/>
            <a:chExt cx="1020417" cy="5009322"/>
          </a:xfrm>
        </p:grpSpPr>
        <p:sp>
          <p:nvSpPr>
            <p:cNvPr id="15" name="Rectangle 14">
              <a:extLst>
                <a:ext uri="{FF2B5EF4-FFF2-40B4-BE49-F238E27FC236}">
                  <a16:creationId xmlns:a16="http://schemas.microsoft.com/office/drawing/2014/main" id="{58CCD83B-4AE5-4C45-B6C1-427E2AA7C133}"/>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6" name="Straight Connector 15">
              <a:extLst>
                <a:ext uri="{FF2B5EF4-FFF2-40B4-BE49-F238E27FC236}">
                  <a16:creationId xmlns:a16="http://schemas.microsoft.com/office/drawing/2014/main" id="{3FA87FF3-92E5-8B4E-8959-8B22BDD4145E}"/>
                </a:ext>
              </a:extLst>
            </p:cNvPr>
            <p:cNvCxnSpPr>
              <a:stCxn id="15"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0FF32F9E-1A16-DF4C-A3B8-48C99CF36691}"/>
              </a:ext>
            </a:extLst>
          </p:cNvPr>
          <p:cNvCxnSpPr/>
          <p:nvPr/>
        </p:nvCxnSpPr>
        <p:spPr>
          <a:xfrm>
            <a:off x="1649895" y="2099734"/>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494D871-5B39-3042-84A4-FA08ADAD61FD}"/>
              </a:ext>
            </a:extLst>
          </p:cNvPr>
          <p:cNvSpPr txBox="1"/>
          <p:nvPr/>
        </p:nvSpPr>
        <p:spPr>
          <a:xfrm>
            <a:off x="1779105" y="1764268"/>
            <a:ext cx="1794934" cy="338554"/>
          </a:xfrm>
          <a:prstGeom prst="rect">
            <a:avLst/>
          </a:prstGeom>
          <a:noFill/>
        </p:spPr>
        <p:txBody>
          <a:bodyPr wrap="square" rtlCol="0">
            <a:spAutoFit/>
          </a:bodyPr>
          <a:lstStyle/>
          <a:p>
            <a:r>
              <a:rPr lang="en-US" sz="1600" dirty="0">
                <a:solidFill>
                  <a:schemeClr val="accent6">
                    <a:lumMod val="75000"/>
                  </a:schemeClr>
                </a:solidFill>
              </a:rPr>
              <a:t>GET home page</a:t>
            </a:r>
          </a:p>
        </p:txBody>
      </p:sp>
      <p:cxnSp>
        <p:nvCxnSpPr>
          <p:cNvPr id="20" name="Straight Arrow Connector 19">
            <a:extLst>
              <a:ext uri="{FF2B5EF4-FFF2-40B4-BE49-F238E27FC236}">
                <a16:creationId xmlns:a16="http://schemas.microsoft.com/office/drawing/2014/main" id="{BAB8F1A8-DAE3-2149-A5AA-C343553C9B49}"/>
              </a:ext>
            </a:extLst>
          </p:cNvPr>
          <p:cNvCxnSpPr/>
          <p:nvPr/>
        </p:nvCxnSpPr>
        <p:spPr>
          <a:xfrm>
            <a:off x="3529495" y="2286001"/>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DFF3A25-963B-944D-A44E-CB1FD10757AE}"/>
              </a:ext>
            </a:extLst>
          </p:cNvPr>
          <p:cNvSpPr txBox="1"/>
          <p:nvPr/>
        </p:nvSpPr>
        <p:spPr>
          <a:xfrm>
            <a:off x="3676008" y="1947447"/>
            <a:ext cx="1794934" cy="338554"/>
          </a:xfrm>
          <a:prstGeom prst="rect">
            <a:avLst/>
          </a:prstGeom>
          <a:noFill/>
        </p:spPr>
        <p:txBody>
          <a:bodyPr wrap="square" rtlCol="0">
            <a:spAutoFit/>
          </a:bodyPr>
          <a:lstStyle/>
          <a:p>
            <a:r>
              <a:rPr lang="en-US" sz="1600" dirty="0">
                <a:solidFill>
                  <a:schemeClr val="accent6">
                    <a:lumMod val="75000"/>
                  </a:schemeClr>
                </a:solidFill>
              </a:rPr>
              <a:t>GET master data</a:t>
            </a:r>
          </a:p>
        </p:txBody>
      </p:sp>
      <p:cxnSp>
        <p:nvCxnSpPr>
          <p:cNvPr id="22" name="Straight Arrow Connector 21">
            <a:extLst>
              <a:ext uri="{FF2B5EF4-FFF2-40B4-BE49-F238E27FC236}">
                <a16:creationId xmlns:a16="http://schemas.microsoft.com/office/drawing/2014/main" id="{FAEB34C2-8543-A742-8238-BB86E562DE98}"/>
              </a:ext>
            </a:extLst>
          </p:cNvPr>
          <p:cNvCxnSpPr/>
          <p:nvPr/>
        </p:nvCxnSpPr>
        <p:spPr>
          <a:xfrm>
            <a:off x="5402837" y="2573756"/>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3FFD838-D6D1-F446-AF02-88CA3C06CC19}"/>
              </a:ext>
            </a:extLst>
          </p:cNvPr>
          <p:cNvSpPr txBox="1"/>
          <p:nvPr/>
        </p:nvSpPr>
        <p:spPr>
          <a:xfrm>
            <a:off x="5549350" y="2235202"/>
            <a:ext cx="1794934" cy="338554"/>
          </a:xfrm>
          <a:prstGeom prst="rect">
            <a:avLst/>
          </a:prstGeom>
          <a:noFill/>
        </p:spPr>
        <p:txBody>
          <a:bodyPr wrap="square" rtlCol="0">
            <a:spAutoFit/>
          </a:bodyPr>
          <a:lstStyle/>
          <a:p>
            <a:r>
              <a:rPr lang="en-US" sz="1600" dirty="0">
                <a:solidFill>
                  <a:schemeClr val="accent6">
                    <a:lumMod val="75000"/>
                  </a:schemeClr>
                </a:solidFill>
              </a:rPr>
              <a:t>GET master data</a:t>
            </a:r>
          </a:p>
        </p:txBody>
      </p:sp>
      <p:cxnSp>
        <p:nvCxnSpPr>
          <p:cNvPr id="27" name="Straight Connector 26">
            <a:extLst>
              <a:ext uri="{FF2B5EF4-FFF2-40B4-BE49-F238E27FC236}">
                <a16:creationId xmlns:a16="http://schemas.microsoft.com/office/drawing/2014/main" id="{8C7AC38E-308F-D34C-8FCA-45469B4C792C}"/>
              </a:ext>
            </a:extLst>
          </p:cNvPr>
          <p:cNvCxnSpPr/>
          <p:nvPr/>
        </p:nvCxnSpPr>
        <p:spPr>
          <a:xfrm>
            <a:off x="7299741" y="2573756"/>
            <a:ext cx="709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9E34BA-E709-6E48-B4F8-55690891C7A9}"/>
              </a:ext>
            </a:extLst>
          </p:cNvPr>
          <p:cNvCxnSpPr>
            <a:cxnSpLocks/>
          </p:cNvCxnSpPr>
          <p:nvPr/>
        </p:nvCxnSpPr>
        <p:spPr>
          <a:xfrm rot="10800000" flipV="1">
            <a:off x="7262193" y="2573754"/>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71DB017-16EF-5245-BD8A-BF97E980C9CC}"/>
              </a:ext>
            </a:extLst>
          </p:cNvPr>
          <p:cNvSpPr txBox="1"/>
          <p:nvPr/>
        </p:nvSpPr>
        <p:spPr>
          <a:xfrm>
            <a:off x="8067634" y="2590634"/>
            <a:ext cx="2198384" cy="338554"/>
          </a:xfrm>
          <a:prstGeom prst="rect">
            <a:avLst/>
          </a:prstGeom>
          <a:noFill/>
        </p:spPr>
        <p:txBody>
          <a:bodyPr wrap="square" rtlCol="0">
            <a:spAutoFit/>
          </a:bodyPr>
          <a:lstStyle/>
          <a:p>
            <a:r>
              <a:rPr lang="en-US" sz="1600" dirty="0">
                <a:solidFill>
                  <a:schemeClr val="accent6">
                    <a:lumMod val="75000"/>
                  </a:schemeClr>
                </a:solidFill>
              </a:rPr>
              <a:t>QUERY for master data</a:t>
            </a:r>
          </a:p>
        </p:txBody>
      </p:sp>
      <p:cxnSp>
        <p:nvCxnSpPr>
          <p:cNvPr id="41" name="Straight Arrow Connector 40">
            <a:extLst>
              <a:ext uri="{FF2B5EF4-FFF2-40B4-BE49-F238E27FC236}">
                <a16:creationId xmlns:a16="http://schemas.microsoft.com/office/drawing/2014/main" id="{93F8B696-A779-BE43-B862-14DE28D4942C}"/>
              </a:ext>
            </a:extLst>
          </p:cNvPr>
          <p:cNvCxnSpPr/>
          <p:nvPr/>
        </p:nvCxnSpPr>
        <p:spPr>
          <a:xfrm flipH="1">
            <a:off x="5395844" y="2929188"/>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4E2EB52-2CFE-CA45-AD80-6F22A0197DC9}"/>
              </a:ext>
            </a:extLst>
          </p:cNvPr>
          <p:cNvCxnSpPr/>
          <p:nvPr/>
        </p:nvCxnSpPr>
        <p:spPr>
          <a:xfrm flipH="1">
            <a:off x="3529495" y="3064936"/>
            <a:ext cx="1866349"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2056F0B-C2B9-854F-968B-D2152FB70DC3}"/>
              </a:ext>
            </a:extLst>
          </p:cNvPr>
          <p:cNvCxnSpPr/>
          <p:nvPr/>
        </p:nvCxnSpPr>
        <p:spPr>
          <a:xfrm>
            <a:off x="3543485" y="3200684"/>
            <a:ext cx="7097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B43A6134-E90C-6444-A00E-EA3915410150}"/>
              </a:ext>
            </a:extLst>
          </p:cNvPr>
          <p:cNvCxnSpPr>
            <a:cxnSpLocks/>
          </p:cNvCxnSpPr>
          <p:nvPr/>
        </p:nvCxnSpPr>
        <p:spPr>
          <a:xfrm rot="10800000" flipV="1">
            <a:off x="3505937" y="3200682"/>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71C9875-8922-1C4D-89BD-3F2F54CD6793}"/>
              </a:ext>
            </a:extLst>
          </p:cNvPr>
          <p:cNvSpPr txBox="1"/>
          <p:nvPr/>
        </p:nvSpPr>
        <p:spPr>
          <a:xfrm>
            <a:off x="3657605" y="3233821"/>
            <a:ext cx="2198384" cy="584775"/>
          </a:xfrm>
          <a:prstGeom prst="rect">
            <a:avLst/>
          </a:prstGeom>
          <a:noFill/>
        </p:spPr>
        <p:txBody>
          <a:bodyPr wrap="square" rtlCol="0">
            <a:spAutoFit/>
          </a:bodyPr>
          <a:lstStyle/>
          <a:p>
            <a:r>
              <a:rPr lang="en-US" sz="1600" dirty="0">
                <a:solidFill>
                  <a:schemeClr val="accent6">
                    <a:lumMod val="75000"/>
                  </a:schemeClr>
                </a:solidFill>
              </a:rPr>
              <a:t>POPULATE </a:t>
            </a:r>
            <a:r>
              <a:rPr lang="en-US" sz="1600" dirty="0" err="1">
                <a:solidFill>
                  <a:schemeClr val="accent6">
                    <a:lumMod val="75000"/>
                  </a:schemeClr>
                </a:solidFill>
              </a:rPr>
              <a:t>calender</a:t>
            </a:r>
            <a:r>
              <a:rPr lang="en-US" sz="1600" dirty="0">
                <a:solidFill>
                  <a:schemeClr val="accent6">
                    <a:lumMod val="75000"/>
                  </a:schemeClr>
                </a:solidFill>
              </a:rPr>
              <a:t> &amp; dropdowns</a:t>
            </a:r>
          </a:p>
        </p:txBody>
      </p:sp>
      <p:cxnSp>
        <p:nvCxnSpPr>
          <p:cNvPr id="47" name="Straight Arrow Connector 46">
            <a:extLst>
              <a:ext uri="{FF2B5EF4-FFF2-40B4-BE49-F238E27FC236}">
                <a16:creationId xmlns:a16="http://schemas.microsoft.com/office/drawing/2014/main" id="{7FC97E6A-7ABB-9647-8DE6-57D88D0C664A}"/>
              </a:ext>
            </a:extLst>
          </p:cNvPr>
          <p:cNvCxnSpPr/>
          <p:nvPr/>
        </p:nvCxnSpPr>
        <p:spPr>
          <a:xfrm flipH="1">
            <a:off x="1625969" y="3750864"/>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1294C31-8FCE-5D40-A9FF-25B801BD62E2}"/>
              </a:ext>
            </a:extLst>
          </p:cNvPr>
          <p:cNvSpPr txBox="1"/>
          <p:nvPr/>
        </p:nvSpPr>
        <p:spPr>
          <a:xfrm>
            <a:off x="1831561" y="3458877"/>
            <a:ext cx="1794934" cy="338554"/>
          </a:xfrm>
          <a:prstGeom prst="rect">
            <a:avLst/>
          </a:prstGeom>
          <a:noFill/>
        </p:spPr>
        <p:txBody>
          <a:bodyPr wrap="square" rtlCol="0">
            <a:spAutoFit/>
          </a:bodyPr>
          <a:lstStyle/>
          <a:p>
            <a:r>
              <a:rPr lang="en-US" sz="1600" dirty="0">
                <a:solidFill>
                  <a:schemeClr val="accent6">
                    <a:lumMod val="75000"/>
                  </a:schemeClr>
                </a:solidFill>
              </a:rPr>
              <a:t>SHOW home page</a:t>
            </a:r>
          </a:p>
        </p:txBody>
      </p:sp>
      <p:cxnSp>
        <p:nvCxnSpPr>
          <p:cNvPr id="49" name="Straight Arrow Connector 48">
            <a:extLst>
              <a:ext uri="{FF2B5EF4-FFF2-40B4-BE49-F238E27FC236}">
                <a16:creationId xmlns:a16="http://schemas.microsoft.com/office/drawing/2014/main" id="{2CA51294-83C6-6E4E-8158-FF2F37A5D932}"/>
              </a:ext>
            </a:extLst>
          </p:cNvPr>
          <p:cNvCxnSpPr/>
          <p:nvPr/>
        </p:nvCxnSpPr>
        <p:spPr>
          <a:xfrm>
            <a:off x="1666831" y="4301071"/>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EE3E1D3-4EBF-2A43-B290-00F9C9AF980C}"/>
              </a:ext>
            </a:extLst>
          </p:cNvPr>
          <p:cNvSpPr txBox="1"/>
          <p:nvPr/>
        </p:nvSpPr>
        <p:spPr>
          <a:xfrm>
            <a:off x="1618566" y="3990387"/>
            <a:ext cx="1964637" cy="338554"/>
          </a:xfrm>
          <a:prstGeom prst="rect">
            <a:avLst/>
          </a:prstGeom>
          <a:noFill/>
        </p:spPr>
        <p:txBody>
          <a:bodyPr wrap="square" rtlCol="0">
            <a:spAutoFit/>
          </a:bodyPr>
          <a:lstStyle/>
          <a:p>
            <a:r>
              <a:rPr lang="en-US" sz="1600" dirty="0">
                <a:solidFill>
                  <a:schemeClr val="accent6">
                    <a:lumMod val="75000"/>
                  </a:schemeClr>
                </a:solidFill>
              </a:rPr>
              <a:t>SELECT Query section</a:t>
            </a:r>
          </a:p>
        </p:txBody>
      </p:sp>
      <p:cxnSp>
        <p:nvCxnSpPr>
          <p:cNvPr id="51" name="Straight Arrow Connector 50">
            <a:extLst>
              <a:ext uri="{FF2B5EF4-FFF2-40B4-BE49-F238E27FC236}">
                <a16:creationId xmlns:a16="http://schemas.microsoft.com/office/drawing/2014/main" id="{8A8E7B59-8F81-6D4B-AC46-A4703D7EF8A9}"/>
              </a:ext>
            </a:extLst>
          </p:cNvPr>
          <p:cNvCxnSpPr/>
          <p:nvPr/>
        </p:nvCxnSpPr>
        <p:spPr>
          <a:xfrm>
            <a:off x="3545141" y="4594435"/>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D823822-FAE1-0D4C-9D44-8F23B1B95E13}"/>
              </a:ext>
            </a:extLst>
          </p:cNvPr>
          <p:cNvSpPr txBox="1"/>
          <p:nvPr/>
        </p:nvSpPr>
        <p:spPr>
          <a:xfrm>
            <a:off x="3691654" y="4255881"/>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54" name="Elbow Connector 53">
            <a:extLst>
              <a:ext uri="{FF2B5EF4-FFF2-40B4-BE49-F238E27FC236}">
                <a16:creationId xmlns:a16="http://schemas.microsoft.com/office/drawing/2014/main" id="{FFF379DB-FA9E-9B4E-A3C8-6563D2D16DA8}"/>
              </a:ext>
            </a:extLst>
          </p:cNvPr>
          <p:cNvCxnSpPr>
            <a:cxnSpLocks/>
          </p:cNvCxnSpPr>
          <p:nvPr/>
        </p:nvCxnSpPr>
        <p:spPr>
          <a:xfrm rot="10800000" flipV="1">
            <a:off x="7275813" y="5031553"/>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0C539A4-8EA1-B243-AD5D-999583A05871}"/>
              </a:ext>
            </a:extLst>
          </p:cNvPr>
          <p:cNvCxnSpPr/>
          <p:nvPr/>
        </p:nvCxnSpPr>
        <p:spPr>
          <a:xfrm flipH="1">
            <a:off x="5413147" y="543910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69BAD18-1825-FA44-843E-21B177429CDB}"/>
              </a:ext>
            </a:extLst>
          </p:cNvPr>
          <p:cNvCxnSpPr/>
          <p:nvPr/>
        </p:nvCxnSpPr>
        <p:spPr>
          <a:xfrm>
            <a:off x="5420140" y="4693166"/>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E4DB927-BAD1-BC49-A6A2-DFC5BF1149DA}"/>
              </a:ext>
            </a:extLst>
          </p:cNvPr>
          <p:cNvSpPr txBox="1"/>
          <p:nvPr/>
        </p:nvSpPr>
        <p:spPr>
          <a:xfrm>
            <a:off x="5539411" y="4377102"/>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58" name="Straight Connector 57">
            <a:extLst>
              <a:ext uri="{FF2B5EF4-FFF2-40B4-BE49-F238E27FC236}">
                <a16:creationId xmlns:a16="http://schemas.microsoft.com/office/drawing/2014/main" id="{F304B4A0-B600-F143-9409-4BD9A42AAB9B}"/>
              </a:ext>
            </a:extLst>
          </p:cNvPr>
          <p:cNvCxnSpPr/>
          <p:nvPr/>
        </p:nvCxnSpPr>
        <p:spPr>
          <a:xfrm>
            <a:off x="7281155" y="5014673"/>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E861F0B-26F9-324C-BCF6-2B80E53DAA70}"/>
              </a:ext>
            </a:extLst>
          </p:cNvPr>
          <p:cNvSpPr txBox="1"/>
          <p:nvPr/>
        </p:nvSpPr>
        <p:spPr>
          <a:xfrm>
            <a:off x="7954253" y="4887964"/>
            <a:ext cx="2198384" cy="584775"/>
          </a:xfrm>
          <a:prstGeom prst="rect">
            <a:avLst/>
          </a:prstGeom>
          <a:noFill/>
        </p:spPr>
        <p:txBody>
          <a:bodyPr wrap="square" rtlCol="0">
            <a:spAutoFit/>
          </a:bodyPr>
          <a:lstStyle/>
          <a:p>
            <a:r>
              <a:rPr lang="en-US" sz="1600" dirty="0">
                <a:solidFill>
                  <a:schemeClr val="accent6">
                    <a:lumMod val="75000"/>
                  </a:schemeClr>
                </a:solidFill>
              </a:rPr>
              <a:t>QUERY for history &amp; forecast data</a:t>
            </a:r>
          </a:p>
        </p:txBody>
      </p:sp>
      <p:cxnSp>
        <p:nvCxnSpPr>
          <p:cNvPr id="65" name="Straight Arrow Connector 64">
            <a:extLst>
              <a:ext uri="{FF2B5EF4-FFF2-40B4-BE49-F238E27FC236}">
                <a16:creationId xmlns:a16="http://schemas.microsoft.com/office/drawing/2014/main" id="{8D77BAF8-5BC5-234B-B616-C321634B7EF4}"/>
              </a:ext>
            </a:extLst>
          </p:cNvPr>
          <p:cNvCxnSpPr/>
          <p:nvPr/>
        </p:nvCxnSpPr>
        <p:spPr>
          <a:xfrm flipH="1">
            <a:off x="3517735" y="5633069"/>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3B022B3-2E3A-2145-A0F9-6CA85661C635}"/>
              </a:ext>
            </a:extLst>
          </p:cNvPr>
          <p:cNvSpPr txBox="1"/>
          <p:nvPr/>
        </p:nvSpPr>
        <p:spPr>
          <a:xfrm>
            <a:off x="3676008" y="5313692"/>
            <a:ext cx="1794934" cy="338554"/>
          </a:xfrm>
          <a:prstGeom prst="rect">
            <a:avLst/>
          </a:prstGeom>
          <a:noFill/>
        </p:spPr>
        <p:txBody>
          <a:bodyPr wrap="square" rtlCol="0">
            <a:spAutoFit/>
          </a:bodyPr>
          <a:lstStyle/>
          <a:p>
            <a:r>
              <a:rPr lang="en-US" sz="1600" dirty="0">
                <a:solidFill>
                  <a:schemeClr val="accent6">
                    <a:lumMod val="75000"/>
                  </a:schemeClr>
                </a:solidFill>
              </a:rPr>
              <a:t>PUT  in table</a:t>
            </a:r>
          </a:p>
        </p:txBody>
      </p:sp>
      <p:cxnSp>
        <p:nvCxnSpPr>
          <p:cNvPr id="67" name="Straight Arrow Connector 66">
            <a:extLst>
              <a:ext uri="{FF2B5EF4-FFF2-40B4-BE49-F238E27FC236}">
                <a16:creationId xmlns:a16="http://schemas.microsoft.com/office/drawing/2014/main" id="{2A26968E-3DE8-064E-BB91-8C03BA2520F4}"/>
              </a:ext>
            </a:extLst>
          </p:cNvPr>
          <p:cNvCxnSpPr/>
          <p:nvPr/>
        </p:nvCxnSpPr>
        <p:spPr>
          <a:xfrm flipH="1">
            <a:off x="1622286" y="626279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1CAC061-0742-E04A-8497-40CA5CD1EB34}"/>
              </a:ext>
            </a:extLst>
          </p:cNvPr>
          <p:cNvSpPr txBox="1"/>
          <p:nvPr/>
        </p:nvSpPr>
        <p:spPr>
          <a:xfrm>
            <a:off x="1651116" y="5952447"/>
            <a:ext cx="1931273" cy="338554"/>
          </a:xfrm>
          <a:prstGeom prst="rect">
            <a:avLst/>
          </a:prstGeom>
          <a:noFill/>
        </p:spPr>
        <p:txBody>
          <a:bodyPr wrap="square" rtlCol="0">
            <a:spAutoFit/>
          </a:bodyPr>
          <a:lstStyle/>
          <a:p>
            <a:r>
              <a:rPr lang="en-US" sz="1600" dirty="0">
                <a:solidFill>
                  <a:schemeClr val="accent6">
                    <a:lumMod val="75000"/>
                  </a:schemeClr>
                </a:solidFill>
              </a:rPr>
              <a:t>SHOW  table section</a:t>
            </a:r>
          </a:p>
        </p:txBody>
      </p:sp>
      <p:cxnSp>
        <p:nvCxnSpPr>
          <p:cNvPr id="69" name="Straight Connector 68">
            <a:extLst>
              <a:ext uri="{FF2B5EF4-FFF2-40B4-BE49-F238E27FC236}">
                <a16:creationId xmlns:a16="http://schemas.microsoft.com/office/drawing/2014/main" id="{023D7FE2-7328-E844-B256-073978113B2B}"/>
              </a:ext>
            </a:extLst>
          </p:cNvPr>
          <p:cNvCxnSpPr/>
          <p:nvPr/>
        </p:nvCxnSpPr>
        <p:spPr>
          <a:xfrm>
            <a:off x="3548405" y="5760014"/>
            <a:ext cx="7097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10E3FD0B-1BEC-114C-A776-0028F50DBFDF}"/>
              </a:ext>
            </a:extLst>
          </p:cNvPr>
          <p:cNvCxnSpPr>
            <a:cxnSpLocks/>
          </p:cNvCxnSpPr>
          <p:nvPr/>
        </p:nvCxnSpPr>
        <p:spPr>
          <a:xfrm rot="10800000" flipV="1">
            <a:off x="3510857" y="5760012"/>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8221B322-22CB-2342-A1D7-1F33AB518C7D}"/>
              </a:ext>
            </a:extLst>
          </p:cNvPr>
          <p:cNvSpPr txBox="1"/>
          <p:nvPr/>
        </p:nvSpPr>
        <p:spPr>
          <a:xfrm>
            <a:off x="3662525" y="5793151"/>
            <a:ext cx="1958375" cy="584775"/>
          </a:xfrm>
          <a:prstGeom prst="rect">
            <a:avLst/>
          </a:prstGeom>
          <a:noFill/>
        </p:spPr>
        <p:txBody>
          <a:bodyPr wrap="square" rtlCol="0">
            <a:spAutoFit/>
          </a:bodyPr>
          <a:lstStyle/>
          <a:p>
            <a:r>
              <a:rPr lang="en-US" sz="1600" dirty="0">
                <a:solidFill>
                  <a:schemeClr val="accent6">
                    <a:lumMod val="75000"/>
                  </a:schemeClr>
                </a:solidFill>
              </a:rPr>
              <a:t>POPULATE data in table</a:t>
            </a:r>
          </a:p>
        </p:txBody>
      </p:sp>
      <p:sp>
        <p:nvSpPr>
          <p:cNvPr id="72" name="Rectangle 71">
            <a:extLst>
              <a:ext uri="{FF2B5EF4-FFF2-40B4-BE49-F238E27FC236}">
                <a16:creationId xmlns:a16="http://schemas.microsoft.com/office/drawing/2014/main" id="{F8BED10A-608E-2045-947E-77AE323913CA}"/>
              </a:ext>
            </a:extLst>
          </p:cNvPr>
          <p:cNvSpPr/>
          <p:nvPr/>
        </p:nvSpPr>
        <p:spPr>
          <a:xfrm>
            <a:off x="676518" y="542068"/>
            <a:ext cx="6406114"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Forecast Page - Sequence Diagram – Fetch Query and Data Section </a:t>
            </a:r>
          </a:p>
        </p:txBody>
      </p:sp>
      <p:cxnSp>
        <p:nvCxnSpPr>
          <p:cNvPr id="74" name="Straight Connector 73">
            <a:extLst>
              <a:ext uri="{FF2B5EF4-FFF2-40B4-BE49-F238E27FC236}">
                <a16:creationId xmlns:a16="http://schemas.microsoft.com/office/drawing/2014/main" id="{1B0A6D35-3D59-E74B-B09A-A63F1E463E42}"/>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0059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5FA4B-7060-C742-80F1-52BB6F44DE39}"/>
              </a:ext>
            </a:extLst>
          </p:cNvPr>
          <p:cNvSpPr/>
          <p:nvPr/>
        </p:nvSpPr>
        <p:spPr>
          <a:xfrm>
            <a:off x="522513" y="1136451"/>
            <a:ext cx="11146973"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522514" y="1136451"/>
            <a:ext cx="1114697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F9AE57E-BA8B-854D-8F99-815629FD82D8}"/>
              </a:ext>
            </a:extLst>
          </p:cNvPr>
          <p:cNvSpPr/>
          <p:nvPr/>
        </p:nvSpPr>
        <p:spPr>
          <a:xfrm>
            <a:off x="2208810" y="1932098"/>
            <a:ext cx="7481455" cy="12482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FFE35C8-46B4-3B4A-A38C-E17EBC7F53A9}"/>
              </a:ext>
            </a:extLst>
          </p:cNvPr>
          <p:cNvSpPr/>
          <p:nvPr/>
        </p:nvSpPr>
        <p:spPr>
          <a:xfrm>
            <a:off x="522514" y="6290342"/>
            <a:ext cx="1114697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07B1754-E637-B24D-B1E9-C56BC32CD23B}"/>
              </a:ext>
            </a:extLst>
          </p:cNvPr>
          <p:cNvSpPr txBox="1"/>
          <p:nvPr/>
        </p:nvSpPr>
        <p:spPr>
          <a:xfrm>
            <a:off x="5455228" y="6290342"/>
            <a:ext cx="1736761" cy="369332"/>
          </a:xfrm>
          <a:prstGeom prst="rect">
            <a:avLst/>
          </a:prstGeom>
          <a:noFill/>
        </p:spPr>
        <p:txBody>
          <a:bodyPr wrap="square" rtlCol="0">
            <a:spAutoFit/>
          </a:bodyPr>
          <a:lstStyle/>
          <a:p>
            <a:r>
              <a:rPr lang="en-US" dirty="0">
                <a:solidFill>
                  <a:schemeClr val="bg1"/>
                </a:solidFill>
              </a:rPr>
              <a:t>FOOTER</a:t>
            </a:r>
          </a:p>
        </p:txBody>
      </p:sp>
      <p:sp>
        <p:nvSpPr>
          <p:cNvPr id="26" name="TextBox 25">
            <a:extLst>
              <a:ext uri="{FF2B5EF4-FFF2-40B4-BE49-F238E27FC236}">
                <a16:creationId xmlns:a16="http://schemas.microsoft.com/office/drawing/2014/main" id="{F6532D3F-B5DC-494A-886E-55026679C840}"/>
              </a:ext>
            </a:extLst>
          </p:cNvPr>
          <p:cNvSpPr txBox="1"/>
          <p:nvPr/>
        </p:nvSpPr>
        <p:spPr>
          <a:xfrm>
            <a:off x="5283778" y="1266993"/>
            <a:ext cx="1039830" cy="369332"/>
          </a:xfrm>
          <a:prstGeom prst="rect">
            <a:avLst/>
          </a:prstGeom>
          <a:noFill/>
        </p:spPr>
        <p:txBody>
          <a:bodyPr wrap="square" rtlCol="0">
            <a:spAutoFit/>
          </a:bodyPr>
          <a:lstStyle/>
          <a:p>
            <a:r>
              <a:rPr lang="en-US" dirty="0">
                <a:solidFill>
                  <a:schemeClr val="bg1"/>
                </a:solidFill>
              </a:rPr>
              <a:t>HEADER</a:t>
            </a:r>
          </a:p>
        </p:txBody>
      </p:sp>
      <p:sp>
        <p:nvSpPr>
          <p:cNvPr id="27" name="TextBox 26">
            <a:extLst>
              <a:ext uri="{FF2B5EF4-FFF2-40B4-BE49-F238E27FC236}">
                <a16:creationId xmlns:a16="http://schemas.microsoft.com/office/drawing/2014/main" id="{172ED35B-1939-8B45-9C74-68CA739507F1}"/>
              </a:ext>
            </a:extLst>
          </p:cNvPr>
          <p:cNvSpPr txBox="1"/>
          <p:nvPr/>
        </p:nvSpPr>
        <p:spPr>
          <a:xfrm>
            <a:off x="653143" y="1421459"/>
            <a:ext cx="855023" cy="380011"/>
          </a:xfrm>
          <a:prstGeom prst="rect">
            <a:avLst/>
          </a:prstGeom>
          <a:noFill/>
        </p:spPr>
        <p:txBody>
          <a:bodyPr wrap="square" rtlCol="0">
            <a:spAutoFit/>
          </a:bodyPr>
          <a:lstStyle/>
          <a:p>
            <a:r>
              <a:rPr lang="en-US" dirty="0">
                <a:solidFill>
                  <a:schemeClr val="bg1"/>
                </a:solidFill>
              </a:rPr>
              <a:t>LOGO</a:t>
            </a:r>
          </a:p>
        </p:txBody>
      </p:sp>
      <p:sp>
        <p:nvSpPr>
          <p:cNvPr id="28" name="TextBox 27">
            <a:extLst>
              <a:ext uri="{FF2B5EF4-FFF2-40B4-BE49-F238E27FC236}">
                <a16:creationId xmlns:a16="http://schemas.microsoft.com/office/drawing/2014/main" id="{6C257449-F5A3-8146-92E0-AC1166D11295}"/>
              </a:ext>
            </a:extLst>
          </p:cNvPr>
          <p:cNvSpPr txBox="1"/>
          <p:nvPr/>
        </p:nvSpPr>
        <p:spPr>
          <a:xfrm>
            <a:off x="1374572" y="1419869"/>
            <a:ext cx="1114299" cy="369332"/>
          </a:xfrm>
          <a:prstGeom prst="rect">
            <a:avLst/>
          </a:prstGeom>
          <a:noFill/>
        </p:spPr>
        <p:txBody>
          <a:bodyPr wrap="square" rtlCol="0">
            <a:spAutoFit/>
          </a:bodyPr>
          <a:lstStyle/>
          <a:p>
            <a:r>
              <a:rPr lang="en-US" dirty="0">
                <a:solidFill>
                  <a:schemeClr val="accent2">
                    <a:lumMod val="75000"/>
                  </a:schemeClr>
                </a:solidFill>
              </a:rPr>
              <a:t>Forecast</a:t>
            </a:r>
          </a:p>
        </p:txBody>
      </p:sp>
      <p:sp>
        <p:nvSpPr>
          <p:cNvPr id="29" name="Rectangle 28">
            <a:extLst>
              <a:ext uri="{FF2B5EF4-FFF2-40B4-BE49-F238E27FC236}">
                <a16:creationId xmlns:a16="http://schemas.microsoft.com/office/drawing/2014/main" id="{E9D44387-AC43-BF49-BF4B-2E17E7B9E815}"/>
              </a:ext>
            </a:extLst>
          </p:cNvPr>
          <p:cNvSpPr/>
          <p:nvPr/>
        </p:nvSpPr>
        <p:spPr>
          <a:xfrm>
            <a:off x="10660082" y="1673004"/>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graphicFrame>
        <p:nvGraphicFramePr>
          <p:cNvPr id="7" name="Table 6">
            <a:extLst>
              <a:ext uri="{FF2B5EF4-FFF2-40B4-BE49-F238E27FC236}">
                <a16:creationId xmlns:a16="http://schemas.microsoft.com/office/drawing/2014/main" id="{40D883AD-7C79-5C4B-9094-32CEEBCC739B}"/>
              </a:ext>
            </a:extLst>
          </p:cNvPr>
          <p:cNvGraphicFramePr>
            <a:graphicFrameLocks noGrp="1"/>
          </p:cNvGraphicFramePr>
          <p:nvPr>
            <p:extLst>
              <p:ext uri="{D42A27DB-BD31-4B8C-83A1-F6EECF244321}">
                <p14:modId xmlns:p14="http://schemas.microsoft.com/office/powerpoint/2010/main" val="4224617322"/>
              </p:ext>
            </p:extLst>
          </p:nvPr>
        </p:nvGraphicFramePr>
        <p:xfrm>
          <a:off x="1374572" y="4150566"/>
          <a:ext cx="2437407" cy="1602001"/>
        </p:xfrm>
        <a:graphic>
          <a:graphicData uri="http://schemas.openxmlformats.org/drawingml/2006/table">
            <a:tbl>
              <a:tblPr firstRow="1" bandRow="1">
                <a:tableStyleId>{5C22544A-7EE6-4342-B048-85BDC9FD1C3A}</a:tableStyleId>
              </a:tblPr>
              <a:tblGrid>
                <a:gridCol w="807524">
                  <a:extLst>
                    <a:ext uri="{9D8B030D-6E8A-4147-A177-3AD203B41FA5}">
                      <a16:colId xmlns:a16="http://schemas.microsoft.com/office/drawing/2014/main" val="2319264179"/>
                    </a:ext>
                  </a:extLst>
                </a:gridCol>
                <a:gridCol w="1629883">
                  <a:extLst>
                    <a:ext uri="{9D8B030D-6E8A-4147-A177-3AD203B41FA5}">
                      <a16:colId xmlns:a16="http://schemas.microsoft.com/office/drawing/2014/main" val="1886245261"/>
                    </a:ext>
                  </a:extLst>
                </a:gridCol>
              </a:tblGrid>
              <a:tr h="375889">
                <a:tc>
                  <a:txBody>
                    <a:bodyPr/>
                    <a:lstStyle/>
                    <a:p>
                      <a:r>
                        <a:rPr lang="en-US" dirty="0"/>
                        <a:t>Metric</a:t>
                      </a:r>
                    </a:p>
                  </a:txBody>
                  <a:tcPr/>
                </a:tc>
                <a:tc>
                  <a:txBody>
                    <a:bodyPr/>
                    <a:lstStyle/>
                    <a:p>
                      <a:r>
                        <a:rPr lang="en-US" dirty="0"/>
                        <a:t>Product Name</a:t>
                      </a:r>
                    </a:p>
                  </a:txBody>
                  <a:tcPr/>
                </a:tc>
                <a:extLst>
                  <a:ext uri="{0D108BD9-81ED-4DB2-BD59-A6C34878D82A}">
                    <a16:rowId xmlns:a16="http://schemas.microsoft.com/office/drawing/2014/main" val="2003969325"/>
                  </a:ext>
                </a:extLst>
              </a:tr>
              <a:tr h="408704">
                <a:tc>
                  <a:txBody>
                    <a:bodyPr/>
                    <a:lstStyle/>
                    <a:p>
                      <a:endParaRPr lang="en-US"/>
                    </a:p>
                  </a:txBody>
                  <a:tcPr/>
                </a:tc>
                <a:tc>
                  <a:txBody>
                    <a:bodyPr/>
                    <a:lstStyle/>
                    <a:p>
                      <a:endParaRPr lang="en-US"/>
                    </a:p>
                  </a:txBody>
                  <a:tcPr/>
                </a:tc>
                <a:extLst>
                  <a:ext uri="{0D108BD9-81ED-4DB2-BD59-A6C34878D82A}">
                    <a16:rowId xmlns:a16="http://schemas.microsoft.com/office/drawing/2014/main" val="1835679288"/>
                  </a:ext>
                </a:extLst>
              </a:tr>
              <a:tr h="408704">
                <a:tc>
                  <a:txBody>
                    <a:bodyPr/>
                    <a:lstStyle/>
                    <a:p>
                      <a:endParaRPr lang="en-US"/>
                    </a:p>
                  </a:txBody>
                  <a:tcPr/>
                </a:tc>
                <a:tc>
                  <a:txBody>
                    <a:bodyPr/>
                    <a:lstStyle/>
                    <a:p>
                      <a:endParaRPr lang="en-US" dirty="0"/>
                    </a:p>
                  </a:txBody>
                  <a:tcPr/>
                </a:tc>
                <a:extLst>
                  <a:ext uri="{0D108BD9-81ED-4DB2-BD59-A6C34878D82A}">
                    <a16:rowId xmlns:a16="http://schemas.microsoft.com/office/drawing/2014/main" val="3953983536"/>
                  </a:ext>
                </a:extLst>
              </a:tr>
              <a:tr h="408704">
                <a:tc>
                  <a:txBody>
                    <a:bodyPr/>
                    <a:lstStyle/>
                    <a:p>
                      <a:endParaRPr lang="en-US"/>
                    </a:p>
                  </a:txBody>
                  <a:tcPr/>
                </a:tc>
                <a:tc>
                  <a:txBody>
                    <a:bodyPr/>
                    <a:lstStyle/>
                    <a:p>
                      <a:endParaRPr lang="en-US" dirty="0"/>
                    </a:p>
                  </a:txBody>
                  <a:tcPr/>
                </a:tc>
                <a:extLst>
                  <a:ext uri="{0D108BD9-81ED-4DB2-BD59-A6C34878D82A}">
                    <a16:rowId xmlns:a16="http://schemas.microsoft.com/office/drawing/2014/main" val="1936540123"/>
                  </a:ext>
                </a:extLst>
              </a:tr>
            </a:tbl>
          </a:graphicData>
        </a:graphic>
      </p:graphicFrame>
      <p:graphicFrame>
        <p:nvGraphicFramePr>
          <p:cNvPr id="8" name="Table 7">
            <a:extLst>
              <a:ext uri="{FF2B5EF4-FFF2-40B4-BE49-F238E27FC236}">
                <a16:creationId xmlns:a16="http://schemas.microsoft.com/office/drawing/2014/main" id="{2BAEDE2F-67C2-2849-9489-A411D209D2B7}"/>
              </a:ext>
            </a:extLst>
          </p:cNvPr>
          <p:cNvGraphicFramePr>
            <a:graphicFrameLocks noGrp="1"/>
          </p:cNvGraphicFramePr>
          <p:nvPr>
            <p:extLst>
              <p:ext uri="{D42A27DB-BD31-4B8C-83A1-F6EECF244321}">
                <p14:modId xmlns:p14="http://schemas.microsoft.com/office/powerpoint/2010/main" val="4087903403"/>
              </p:ext>
            </p:extLst>
          </p:nvPr>
        </p:nvGraphicFramePr>
        <p:xfrm>
          <a:off x="3918694" y="4150566"/>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0" name="Table 29">
            <a:extLst>
              <a:ext uri="{FF2B5EF4-FFF2-40B4-BE49-F238E27FC236}">
                <a16:creationId xmlns:a16="http://schemas.microsoft.com/office/drawing/2014/main" id="{0781DAE5-B098-0942-A909-CC82E0AAEF1B}"/>
              </a:ext>
            </a:extLst>
          </p:cNvPr>
          <p:cNvGraphicFramePr>
            <a:graphicFrameLocks noGrp="1"/>
          </p:cNvGraphicFramePr>
          <p:nvPr>
            <p:extLst>
              <p:ext uri="{D42A27DB-BD31-4B8C-83A1-F6EECF244321}">
                <p14:modId xmlns:p14="http://schemas.microsoft.com/office/powerpoint/2010/main" val="761289619"/>
              </p:ext>
            </p:extLst>
          </p:nvPr>
        </p:nvGraphicFramePr>
        <p:xfrm>
          <a:off x="6206755" y="4150566"/>
          <a:ext cx="2181346" cy="1601999"/>
        </p:xfrm>
        <a:graphic>
          <a:graphicData uri="http://schemas.openxmlformats.org/drawingml/2006/table">
            <a:tbl>
              <a:tblPr firstRow="1" bandRow="1">
                <a:tableStyleId>{5C22544A-7EE6-4342-B048-85BDC9FD1C3A}</a:tableStyleId>
              </a:tblPr>
              <a:tblGrid>
                <a:gridCol w="930651">
                  <a:extLst>
                    <a:ext uri="{9D8B030D-6E8A-4147-A177-3AD203B41FA5}">
                      <a16:colId xmlns:a16="http://schemas.microsoft.com/office/drawing/2014/main" val="3724976007"/>
                    </a:ext>
                  </a:extLst>
                </a:gridCol>
                <a:gridCol w="341099">
                  <a:extLst>
                    <a:ext uri="{9D8B030D-6E8A-4147-A177-3AD203B41FA5}">
                      <a16:colId xmlns:a16="http://schemas.microsoft.com/office/drawing/2014/main" val="1464871817"/>
                    </a:ext>
                  </a:extLst>
                </a:gridCol>
                <a:gridCol w="909596">
                  <a:extLst>
                    <a:ext uri="{9D8B030D-6E8A-4147-A177-3AD203B41FA5}">
                      <a16:colId xmlns:a16="http://schemas.microsoft.com/office/drawing/2014/main" val="2493380005"/>
                    </a:ext>
                  </a:extLst>
                </a:gridCol>
              </a:tblGrid>
              <a:tr h="373953">
                <a:tc>
                  <a:txBody>
                    <a:bodyPr/>
                    <a:lstStyle/>
                    <a:p>
                      <a:r>
                        <a:rPr lang="en-US" dirty="0"/>
                        <a:t>Week1</a:t>
                      </a:r>
                    </a:p>
                  </a:txBody>
                  <a:tcPr/>
                </a:tc>
                <a:tc>
                  <a:txBody>
                    <a:bodyPr/>
                    <a:lstStyle/>
                    <a:p>
                      <a:endParaRPr lang="en-US" dirty="0"/>
                    </a:p>
                  </a:txBody>
                  <a:tcPr/>
                </a:tc>
                <a:tc>
                  <a:txBody>
                    <a:bodyPr/>
                    <a:lstStyle/>
                    <a:p>
                      <a:r>
                        <a:rPr lang="en-US" dirty="0" err="1"/>
                        <a:t>Weekn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graphicFrame>
        <p:nvGraphicFramePr>
          <p:cNvPr id="31" name="Table 30">
            <a:extLst>
              <a:ext uri="{FF2B5EF4-FFF2-40B4-BE49-F238E27FC236}">
                <a16:creationId xmlns:a16="http://schemas.microsoft.com/office/drawing/2014/main" id="{B343FA08-EB95-304B-B126-72F83CB58F1D}"/>
              </a:ext>
            </a:extLst>
          </p:cNvPr>
          <p:cNvGraphicFramePr>
            <a:graphicFrameLocks noGrp="1"/>
          </p:cNvGraphicFramePr>
          <p:nvPr>
            <p:extLst>
              <p:ext uri="{D42A27DB-BD31-4B8C-83A1-F6EECF244321}">
                <p14:modId xmlns:p14="http://schemas.microsoft.com/office/powerpoint/2010/main" val="585825227"/>
              </p:ext>
            </p:extLst>
          </p:nvPr>
        </p:nvGraphicFramePr>
        <p:xfrm>
          <a:off x="8494816" y="4150566"/>
          <a:ext cx="2322613" cy="1601999"/>
        </p:xfrm>
        <a:graphic>
          <a:graphicData uri="http://schemas.openxmlformats.org/drawingml/2006/table">
            <a:tbl>
              <a:tblPr firstRow="1" bandRow="1">
                <a:tableStyleId>{5C22544A-7EE6-4342-B048-85BDC9FD1C3A}</a:tableStyleId>
              </a:tblPr>
              <a:tblGrid>
                <a:gridCol w="1098532">
                  <a:extLst>
                    <a:ext uri="{9D8B030D-6E8A-4147-A177-3AD203B41FA5}">
                      <a16:colId xmlns:a16="http://schemas.microsoft.com/office/drawing/2014/main" val="3724976007"/>
                    </a:ext>
                  </a:extLst>
                </a:gridCol>
                <a:gridCol w="255578">
                  <a:extLst>
                    <a:ext uri="{9D8B030D-6E8A-4147-A177-3AD203B41FA5}">
                      <a16:colId xmlns:a16="http://schemas.microsoft.com/office/drawing/2014/main" val="1464871817"/>
                    </a:ext>
                  </a:extLst>
                </a:gridCol>
                <a:gridCol w="968503">
                  <a:extLst>
                    <a:ext uri="{9D8B030D-6E8A-4147-A177-3AD203B41FA5}">
                      <a16:colId xmlns:a16="http://schemas.microsoft.com/office/drawing/2014/main" val="2493380005"/>
                    </a:ext>
                  </a:extLst>
                </a:gridCol>
              </a:tblGrid>
              <a:tr h="373953">
                <a:tc>
                  <a:txBody>
                    <a:bodyPr/>
                    <a:lstStyle/>
                    <a:p>
                      <a:r>
                        <a:rPr lang="en-US" dirty="0"/>
                        <a:t>Month1</a:t>
                      </a:r>
                    </a:p>
                  </a:txBody>
                  <a:tcPr/>
                </a:tc>
                <a:tc>
                  <a:txBody>
                    <a:bodyPr/>
                    <a:lstStyle/>
                    <a:p>
                      <a:endParaRPr lang="en-US" dirty="0"/>
                    </a:p>
                  </a:txBody>
                  <a:tcPr/>
                </a:tc>
                <a:tc>
                  <a:txBody>
                    <a:bodyPr/>
                    <a:lstStyle/>
                    <a:p>
                      <a:r>
                        <a:rPr lang="en-US" dirty="0" err="1"/>
                        <a:t>Monthn</a:t>
                      </a:r>
                      <a:endParaRPr lang="en-US" dirty="0"/>
                    </a:p>
                  </a:txBody>
                  <a:tcPr/>
                </a:tc>
                <a:extLst>
                  <a:ext uri="{0D108BD9-81ED-4DB2-BD59-A6C34878D82A}">
                    <a16:rowId xmlns:a16="http://schemas.microsoft.com/office/drawing/2014/main" val="2749597704"/>
                  </a:ext>
                </a:extLst>
              </a:tr>
              <a:tr h="373953">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784120303"/>
                  </a:ext>
                </a:extLst>
              </a:tr>
              <a:tr h="37395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852961"/>
                  </a:ext>
                </a:extLst>
              </a:tr>
              <a:tr h="4801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14757494"/>
                  </a:ext>
                </a:extLst>
              </a:tr>
            </a:tbl>
          </a:graphicData>
        </a:graphic>
      </p:graphicFrame>
      <p:pic>
        <p:nvPicPr>
          <p:cNvPr id="32" name="Picture 31">
            <a:extLst>
              <a:ext uri="{FF2B5EF4-FFF2-40B4-BE49-F238E27FC236}">
                <a16:creationId xmlns:a16="http://schemas.microsoft.com/office/drawing/2014/main" id="{E0FF397D-C031-4C49-96AB-70AF43FC956D}"/>
              </a:ext>
            </a:extLst>
          </p:cNvPr>
          <p:cNvPicPr>
            <a:picLocks noChangeAspect="1"/>
          </p:cNvPicPr>
          <p:nvPr/>
        </p:nvPicPr>
        <p:blipFill>
          <a:blip r:embed="rId2"/>
          <a:stretch>
            <a:fillRect/>
          </a:stretch>
        </p:blipFill>
        <p:spPr>
          <a:xfrm>
            <a:off x="4677394" y="1976601"/>
            <a:ext cx="2655720" cy="1156295"/>
          </a:xfrm>
          <a:prstGeom prst="rect">
            <a:avLst/>
          </a:prstGeom>
        </p:spPr>
      </p:pic>
      <p:sp>
        <p:nvSpPr>
          <p:cNvPr id="12" name="Rectangle 11">
            <a:extLst>
              <a:ext uri="{FF2B5EF4-FFF2-40B4-BE49-F238E27FC236}">
                <a16:creationId xmlns:a16="http://schemas.microsoft.com/office/drawing/2014/main" id="{6FFE13C6-19CD-504F-B253-B13D36F9E20E}"/>
              </a:ext>
            </a:extLst>
          </p:cNvPr>
          <p:cNvSpPr/>
          <p:nvPr/>
        </p:nvSpPr>
        <p:spPr>
          <a:xfrm>
            <a:off x="1374572" y="3816553"/>
            <a:ext cx="2434442" cy="25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a:t>
            </a:r>
          </a:p>
        </p:txBody>
      </p:sp>
      <p:sp>
        <p:nvSpPr>
          <p:cNvPr id="33" name="Rectangle 32">
            <a:extLst>
              <a:ext uri="{FF2B5EF4-FFF2-40B4-BE49-F238E27FC236}">
                <a16:creationId xmlns:a16="http://schemas.microsoft.com/office/drawing/2014/main" id="{CDBC823B-8E91-2F4D-93D3-E2024D247504}"/>
              </a:ext>
            </a:extLst>
          </p:cNvPr>
          <p:cNvSpPr/>
          <p:nvPr/>
        </p:nvSpPr>
        <p:spPr>
          <a:xfrm>
            <a:off x="3914653" y="3816553"/>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History</a:t>
            </a:r>
          </a:p>
        </p:txBody>
      </p:sp>
      <p:sp>
        <p:nvSpPr>
          <p:cNvPr id="34" name="Rectangle 33">
            <a:extLst>
              <a:ext uri="{FF2B5EF4-FFF2-40B4-BE49-F238E27FC236}">
                <a16:creationId xmlns:a16="http://schemas.microsoft.com/office/drawing/2014/main" id="{592D0B02-F6AF-8A41-A949-9BEC037F429C}"/>
              </a:ext>
            </a:extLst>
          </p:cNvPr>
          <p:cNvSpPr/>
          <p:nvPr/>
        </p:nvSpPr>
        <p:spPr>
          <a:xfrm>
            <a:off x="6194940" y="3816553"/>
            <a:ext cx="2181347"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a:t>
            </a:r>
          </a:p>
        </p:txBody>
      </p:sp>
      <p:sp>
        <p:nvSpPr>
          <p:cNvPr id="35" name="Rectangle 34">
            <a:extLst>
              <a:ext uri="{FF2B5EF4-FFF2-40B4-BE49-F238E27FC236}">
                <a16:creationId xmlns:a16="http://schemas.microsoft.com/office/drawing/2014/main" id="{2DB3CEB2-AE7E-4B4B-AEBB-1A74C6E53ABA}"/>
              </a:ext>
            </a:extLst>
          </p:cNvPr>
          <p:cNvSpPr/>
          <p:nvPr/>
        </p:nvSpPr>
        <p:spPr>
          <a:xfrm>
            <a:off x="8494816" y="3816553"/>
            <a:ext cx="2322612" cy="257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Summary</a:t>
            </a:r>
          </a:p>
        </p:txBody>
      </p:sp>
      <p:sp>
        <p:nvSpPr>
          <p:cNvPr id="36" name="Rectangle 35">
            <a:extLst>
              <a:ext uri="{FF2B5EF4-FFF2-40B4-BE49-F238E27FC236}">
                <a16:creationId xmlns:a16="http://schemas.microsoft.com/office/drawing/2014/main" id="{D551A483-EAD5-CF4F-8DA7-529CFDD98D89}"/>
              </a:ext>
            </a:extLst>
          </p:cNvPr>
          <p:cNvSpPr/>
          <p:nvPr/>
        </p:nvSpPr>
        <p:spPr>
          <a:xfrm>
            <a:off x="4488872" y="3297761"/>
            <a:ext cx="3669475" cy="35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 to open up graph in popup</a:t>
            </a:r>
          </a:p>
        </p:txBody>
      </p:sp>
      <p:sp>
        <p:nvSpPr>
          <p:cNvPr id="2" name="Rectangle 1">
            <a:extLst>
              <a:ext uri="{FF2B5EF4-FFF2-40B4-BE49-F238E27FC236}">
                <a16:creationId xmlns:a16="http://schemas.microsoft.com/office/drawing/2014/main" id="{89C130E4-DE26-0F43-9629-5C49F0DCAA05}"/>
              </a:ext>
            </a:extLst>
          </p:cNvPr>
          <p:cNvSpPr/>
          <p:nvPr/>
        </p:nvSpPr>
        <p:spPr>
          <a:xfrm>
            <a:off x="1848591" y="1633894"/>
            <a:ext cx="8431481" cy="4515622"/>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9C3E264-FE16-9B47-9408-11A1594C8543}"/>
              </a:ext>
            </a:extLst>
          </p:cNvPr>
          <p:cNvPicPr>
            <a:picLocks noChangeAspect="1"/>
          </p:cNvPicPr>
          <p:nvPr/>
        </p:nvPicPr>
        <p:blipFill>
          <a:blip r:embed="rId3"/>
          <a:stretch>
            <a:fillRect/>
          </a:stretch>
        </p:blipFill>
        <p:spPr>
          <a:xfrm>
            <a:off x="2100200" y="1696380"/>
            <a:ext cx="7698673" cy="4390649"/>
          </a:xfrm>
          <a:prstGeom prst="rect">
            <a:avLst/>
          </a:prstGeom>
        </p:spPr>
      </p:pic>
      <p:cxnSp>
        <p:nvCxnSpPr>
          <p:cNvPr id="38" name="Straight Connector 37">
            <a:extLst>
              <a:ext uri="{FF2B5EF4-FFF2-40B4-BE49-F238E27FC236}">
                <a16:creationId xmlns:a16="http://schemas.microsoft.com/office/drawing/2014/main" id="{5577AE1D-97B5-524E-80EE-A9BA7048187E}"/>
              </a:ext>
            </a:extLst>
          </p:cNvPr>
          <p:cNvCxnSpPr>
            <a:cxnSpLocks/>
          </p:cNvCxnSpPr>
          <p:nvPr/>
        </p:nvCxnSpPr>
        <p:spPr>
          <a:xfrm>
            <a:off x="690221" y="965200"/>
            <a:ext cx="6595392" cy="0"/>
          </a:xfrm>
          <a:prstGeom prst="line">
            <a:avLst/>
          </a:prstGeom>
        </p:spPr>
        <p:style>
          <a:lnRef idx="3">
            <a:schemeClr val="accent5"/>
          </a:lnRef>
          <a:fillRef idx="0">
            <a:schemeClr val="accent5"/>
          </a:fillRef>
          <a:effectRef idx="2">
            <a:schemeClr val="accent5"/>
          </a:effectRef>
          <a:fontRef idx="minor">
            <a:schemeClr val="tx1"/>
          </a:fontRef>
        </p:style>
      </p:cxnSp>
      <p:sp>
        <p:nvSpPr>
          <p:cNvPr id="39" name="Rectangle 38">
            <a:extLst>
              <a:ext uri="{FF2B5EF4-FFF2-40B4-BE49-F238E27FC236}">
                <a16:creationId xmlns:a16="http://schemas.microsoft.com/office/drawing/2014/main" id="{8622D00E-D843-914C-98E9-6F06783720F7}"/>
              </a:ext>
            </a:extLst>
          </p:cNvPr>
          <p:cNvSpPr/>
          <p:nvPr/>
        </p:nvSpPr>
        <p:spPr>
          <a:xfrm>
            <a:off x="522513" y="544552"/>
            <a:ext cx="6832640"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Forecast Page and Forecast Graph (opens as a popup)</a:t>
            </a:r>
          </a:p>
        </p:txBody>
      </p:sp>
    </p:spTree>
    <p:extLst>
      <p:ext uri="{BB962C8B-B14F-4D97-AF65-F5344CB8AC3E}">
        <p14:creationId xmlns:p14="http://schemas.microsoft.com/office/powerpoint/2010/main" val="29570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2C97114-8CB1-9146-83BC-26FB9F6D1FDA}"/>
              </a:ext>
            </a:extLst>
          </p:cNvPr>
          <p:cNvGrpSpPr/>
          <p:nvPr/>
        </p:nvGrpSpPr>
        <p:grpSpPr>
          <a:xfrm>
            <a:off x="1139687" y="1296321"/>
            <a:ext cx="1020417" cy="5009322"/>
            <a:chOff x="1139687" y="834887"/>
            <a:chExt cx="1020417" cy="5009322"/>
          </a:xfrm>
        </p:grpSpPr>
        <p:sp>
          <p:nvSpPr>
            <p:cNvPr id="5" name="Rectangle 4">
              <a:extLst>
                <a:ext uri="{FF2B5EF4-FFF2-40B4-BE49-F238E27FC236}">
                  <a16:creationId xmlns:a16="http://schemas.microsoft.com/office/drawing/2014/main" id="{E3CDC4A6-9DBD-5642-8C30-E3C080FCB3BA}"/>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FF35EA3C-C4BA-404A-BC71-77F99D1B0AF6}"/>
                </a:ext>
              </a:extLst>
            </p:cNvPr>
            <p:cNvCxnSpPr>
              <a:stCxn id="5"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2A85446-60B3-4A45-A3B3-116BEC41390D}"/>
              </a:ext>
            </a:extLst>
          </p:cNvPr>
          <p:cNvGrpSpPr/>
          <p:nvPr/>
        </p:nvGrpSpPr>
        <p:grpSpPr>
          <a:xfrm>
            <a:off x="3019287" y="1296321"/>
            <a:ext cx="1020417" cy="5009322"/>
            <a:chOff x="3019287" y="834887"/>
            <a:chExt cx="1020417" cy="5009322"/>
          </a:xfrm>
        </p:grpSpPr>
        <p:sp>
          <p:nvSpPr>
            <p:cNvPr id="8" name="Rectangle 7">
              <a:extLst>
                <a:ext uri="{FF2B5EF4-FFF2-40B4-BE49-F238E27FC236}">
                  <a16:creationId xmlns:a16="http://schemas.microsoft.com/office/drawing/2014/main" id="{552DBC66-F548-A444-A434-E5FCDF6B9CE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9" name="Straight Connector 8">
              <a:extLst>
                <a:ext uri="{FF2B5EF4-FFF2-40B4-BE49-F238E27FC236}">
                  <a16:creationId xmlns:a16="http://schemas.microsoft.com/office/drawing/2014/main" id="{001D4B5F-0B8D-E043-A92E-2529DB5DD590}"/>
                </a:ext>
              </a:extLst>
            </p:cNvPr>
            <p:cNvCxnSpPr>
              <a:stCxn id="8"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67BE2337-BAC5-444E-9F6E-17E13608E5C6}"/>
              </a:ext>
            </a:extLst>
          </p:cNvPr>
          <p:cNvGrpSpPr/>
          <p:nvPr/>
        </p:nvGrpSpPr>
        <p:grpSpPr>
          <a:xfrm>
            <a:off x="4892261" y="1296321"/>
            <a:ext cx="1020417" cy="5009322"/>
            <a:chOff x="3019287" y="834887"/>
            <a:chExt cx="1020417" cy="5009322"/>
          </a:xfrm>
        </p:grpSpPr>
        <p:sp>
          <p:nvSpPr>
            <p:cNvPr id="11" name="Rectangle 10">
              <a:extLst>
                <a:ext uri="{FF2B5EF4-FFF2-40B4-BE49-F238E27FC236}">
                  <a16:creationId xmlns:a16="http://schemas.microsoft.com/office/drawing/2014/main" id="{CE8D1EFA-8048-D047-A962-41D311A0E45C}"/>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2" name="Straight Connector 11">
              <a:extLst>
                <a:ext uri="{FF2B5EF4-FFF2-40B4-BE49-F238E27FC236}">
                  <a16:creationId xmlns:a16="http://schemas.microsoft.com/office/drawing/2014/main" id="{F405C2F1-27F7-C742-AB61-0B76945B0ABB}"/>
                </a:ext>
              </a:extLst>
            </p:cNvPr>
            <p:cNvCxnSpPr>
              <a:stCxn id="11"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20044FDE-60A7-8C41-B948-4CE3D7B39DC6}"/>
              </a:ext>
            </a:extLst>
          </p:cNvPr>
          <p:cNvGrpSpPr/>
          <p:nvPr/>
        </p:nvGrpSpPr>
        <p:grpSpPr>
          <a:xfrm>
            <a:off x="6789532" y="1297056"/>
            <a:ext cx="1020417" cy="5009322"/>
            <a:chOff x="3019287" y="834887"/>
            <a:chExt cx="1020417" cy="5009322"/>
          </a:xfrm>
        </p:grpSpPr>
        <p:sp>
          <p:nvSpPr>
            <p:cNvPr id="14" name="Rectangle 13">
              <a:extLst>
                <a:ext uri="{FF2B5EF4-FFF2-40B4-BE49-F238E27FC236}">
                  <a16:creationId xmlns:a16="http://schemas.microsoft.com/office/drawing/2014/main" id="{022BC399-3069-6943-B7BD-D3E517E86C50}"/>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5" name="Straight Connector 14">
              <a:extLst>
                <a:ext uri="{FF2B5EF4-FFF2-40B4-BE49-F238E27FC236}">
                  <a16:creationId xmlns:a16="http://schemas.microsoft.com/office/drawing/2014/main" id="{F1792AA1-DD61-7240-B5E3-657E78A40690}"/>
                </a:ext>
              </a:extLst>
            </p:cNvPr>
            <p:cNvCxnSpPr>
              <a:stCxn id="14"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1C7719FD-2276-4A41-A361-BE12D0E75446}"/>
              </a:ext>
            </a:extLst>
          </p:cNvPr>
          <p:cNvCxnSpPr/>
          <p:nvPr/>
        </p:nvCxnSpPr>
        <p:spPr>
          <a:xfrm>
            <a:off x="1666831" y="2484971"/>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B3BAD91-47FB-1143-932A-AB73D185CBC0}"/>
              </a:ext>
            </a:extLst>
          </p:cNvPr>
          <p:cNvSpPr txBox="1"/>
          <p:nvPr/>
        </p:nvSpPr>
        <p:spPr>
          <a:xfrm>
            <a:off x="1618566" y="2174287"/>
            <a:ext cx="1964637" cy="338554"/>
          </a:xfrm>
          <a:prstGeom prst="rect">
            <a:avLst/>
          </a:prstGeom>
          <a:noFill/>
        </p:spPr>
        <p:txBody>
          <a:bodyPr wrap="square" rtlCol="0">
            <a:spAutoFit/>
          </a:bodyPr>
          <a:lstStyle/>
          <a:p>
            <a:r>
              <a:rPr lang="en-US" sz="1600" dirty="0">
                <a:solidFill>
                  <a:schemeClr val="accent6">
                    <a:lumMod val="75000"/>
                  </a:schemeClr>
                </a:solidFill>
              </a:rPr>
              <a:t>SELECT Query section</a:t>
            </a:r>
          </a:p>
        </p:txBody>
      </p:sp>
      <p:cxnSp>
        <p:nvCxnSpPr>
          <p:cNvPr id="34" name="Straight Arrow Connector 33">
            <a:extLst>
              <a:ext uri="{FF2B5EF4-FFF2-40B4-BE49-F238E27FC236}">
                <a16:creationId xmlns:a16="http://schemas.microsoft.com/office/drawing/2014/main" id="{739EA1CC-0C8F-C441-8FE2-13C0FCA0486C}"/>
              </a:ext>
            </a:extLst>
          </p:cNvPr>
          <p:cNvCxnSpPr/>
          <p:nvPr/>
        </p:nvCxnSpPr>
        <p:spPr>
          <a:xfrm>
            <a:off x="3545141" y="2778335"/>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FBC037F-CAF0-754E-8A03-048E81D029D5}"/>
              </a:ext>
            </a:extLst>
          </p:cNvPr>
          <p:cNvSpPr txBox="1"/>
          <p:nvPr/>
        </p:nvSpPr>
        <p:spPr>
          <a:xfrm>
            <a:off x="3691654" y="2439781"/>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36" name="Elbow Connector 35">
            <a:extLst>
              <a:ext uri="{FF2B5EF4-FFF2-40B4-BE49-F238E27FC236}">
                <a16:creationId xmlns:a16="http://schemas.microsoft.com/office/drawing/2014/main" id="{2E9ACFC5-FBA2-504E-8E37-CF80832E4F33}"/>
              </a:ext>
            </a:extLst>
          </p:cNvPr>
          <p:cNvCxnSpPr>
            <a:cxnSpLocks/>
          </p:cNvCxnSpPr>
          <p:nvPr/>
        </p:nvCxnSpPr>
        <p:spPr>
          <a:xfrm rot="10800000" flipV="1">
            <a:off x="7275813" y="3215453"/>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38BB007-9327-D64B-8FE6-6DD7B34E0A76}"/>
              </a:ext>
            </a:extLst>
          </p:cNvPr>
          <p:cNvCxnSpPr/>
          <p:nvPr/>
        </p:nvCxnSpPr>
        <p:spPr>
          <a:xfrm flipH="1">
            <a:off x="5413147" y="362300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749548E-28F0-5642-B6AD-F763C2C3F1CC}"/>
              </a:ext>
            </a:extLst>
          </p:cNvPr>
          <p:cNvCxnSpPr/>
          <p:nvPr/>
        </p:nvCxnSpPr>
        <p:spPr>
          <a:xfrm>
            <a:off x="5420140" y="2877066"/>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906963-C575-1F41-93B9-F00F9A105363}"/>
              </a:ext>
            </a:extLst>
          </p:cNvPr>
          <p:cNvSpPr txBox="1"/>
          <p:nvPr/>
        </p:nvSpPr>
        <p:spPr>
          <a:xfrm>
            <a:off x="5539411" y="2561002"/>
            <a:ext cx="1794934" cy="338554"/>
          </a:xfrm>
          <a:prstGeom prst="rect">
            <a:avLst/>
          </a:prstGeom>
          <a:noFill/>
        </p:spPr>
        <p:txBody>
          <a:bodyPr wrap="square" rtlCol="0">
            <a:spAutoFit/>
          </a:bodyPr>
          <a:lstStyle/>
          <a:p>
            <a:r>
              <a:rPr lang="en-US" sz="1600" dirty="0">
                <a:solidFill>
                  <a:schemeClr val="accent6">
                    <a:lumMod val="75000"/>
                  </a:schemeClr>
                </a:solidFill>
              </a:rPr>
              <a:t>QUERY criteria</a:t>
            </a:r>
          </a:p>
        </p:txBody>
      </p:sp>
      <p:cxnSp>
        <p:nvCxnSpPr>
          <p:cNvPr id="40" name="Straight Connector 39">
            <a:extLst>
              <a:ext uri="{FF2B5EF4-FFF2-40B4-BE49-F238E27FC236}">
                <a16:creationId xmlns:a16="http://schemas.microsoft.com/office/drawing/2014/main" id="{6DD3EBF5-619D-E244-84E1-AC54AB1C0F9B}"/>
              </a:ext>
            </a:extLst>
          </p:cNvPr>
          <p:cNvCxnSpPr/>
          <p:nvPr/>
        </p:nvCxnSpPr>
        <p:spPr>
          <a:xfrm>
            <a:off x="7281155" y="3198573"/>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90B983C-F76E-B543-9FB1-7382B17D077D}"/>
              </a:ext>
            </a:extLst>
          </p:cNvPr>
          <p:cNvSpPr txBox="1"/>
          <p:nvPr/>
        </p:nvSpPr>
        <p:spPr>
          <a:xfrm>
            <a:off x="7954253" y="3071864"/>
            <a:ext cx="2198384" cy="584775"/>
          </a:xfrm>
          <a:prstGeom prst="rect">
            <a:avLst/>
          </a:prstGeom>
          <a:noFill/>
        </p:spPr>
        <p:txBody>
          <a:bodyPr wrap="square" rtlCol="0">
            <a:spAutoFit/>
          </a:bodyPr>
          <a:lstStyle/>
          <a:p>
            <a:r>
              <a:rPr lang="en-US" sz="1600" dirty="0">
                <a:solidFill>
                  <a:schemeClr val="accent6">
                    <a:lumMod val="75000"/>
                  </a:schemeClr>
                </a:solidFill>
              </a:rPr>
              <a:t>QUERY for history &amp; forecast data</a:t>
            </a:r>
          </a:p>
        </p:txBody>
      </p:sp>
      <p:cxnSp>
        <p:nvCxnSpPr>
          <p:cNvPr id="42" name="Straight Arrow Connector 41">
            <a:extLst>
              <a:ext uri="{FF2B5EF4-FFF2-40B4-BE49-F238E27FC236}">
                <a16:creationId xmlns:a16="http://schemas.microsoft.com/office/drawing/2014/main" id="{236502F8-F126-3D41-B51B-AE1D98105771}"/>
              </a:ext>
            </a:extLst>
          </p:cNvPr>
          <p:cNvCxnSpPr/>
          <p:nvPr/>
        </p:nvCxnSpPr>
        <p:spPr>
          <a:xfrm flipH="1">
            <a:off x="3517735" y="3816969"/>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D372AE6-A7A8-E343-A2D5-97495F5B0F90}"/>
              </a:ext>
            </a:extLst>
          </p:cNvPr>
          <p:cNvSpPr txBox="1"/>
          <p:nvPr/>
        </p:nvSpPr>
        <p:spPr>
          <a:xfrm>
            <a:off x="3676008" y="3497592"/>
            <a:ext cx="1794934" cy="338554"/>
          </a:xfrm>
          <a:prstGeom prst="rect">
            <a:avLst/>
          </a:prstGeom>
          <a:noFill/>
        </p:spPr>
        <p:txBody>
          <a:bodyPr wrap="square" rtlCol="0">
            <a:spAutoFit/>
          </a:bodyPr>
          <a:lstStyle/>
          <a:p>
            <a:r>
              <a:rPr lang="en-US" sz="1600" dirty="0">
                <a:solidFill>
                  <a:schemeClr val="accent6">
                    <a:lumMod val="75000"/>
                  </a:schemeClr>
                </a:solidFill>
              </a:rPr>
              <a:t>PUT  in graph</a:t>
            </a:r>
          </a:p>
        </p:txBody>
      </p:sp>
      <p:cxnSp>
        <p:nvCxnSpPr>
          <p:cNvPr id="44" name="Straight Arrow Connector 43">
            <a:extLst>
              <a:ext uri="{FF2B5EF4-FFF2-40B4-BE49-F238E27FC236}">
                <a16:creationId xmlns:a16="http://schemas.microsoft.com/office/drawing/2014/main" id="{230AA45D-A2AE-9D46-8BCA-B51181155479}"/>
              </a:ext>
            </a:extLst>
          </p:cNvPr>
          <p:cNvCxnSpPr/>
          <p:nvPr/>
        </p:nvCxnSpPr>
        <p:spPr>
          <a:xfrm flipH="1">
            <a:off x="1622286" y="4446696"/>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2A94E5F-9482-DA45-B0EB-2E4AEE8738B0}"/>
              </a:ext>
            </a:extLst>
          </p:cNvPr>
          <p:cNvSpPr txBox="1"/>
          <p:nvPr/>
        </p:nvSpPr>
        <p:spPr>
          <a:xfrm>
            <a:off x="1651116" y="4136347"/>
            <a:ext cx="1931273" cy="338554"/>
          </a:xfrm>
          <a:prstGeom prst="rect">
            <a:avLst/>
          </a:prstGeom>
          <a:noFill/>
        </p:spPr>
        <p:txBody>
          <a:bodyPr wrap="square" rtlCol="0">
            <a:spAutoFit/>
          </a:bodyPr>
          <a:lstStyle/>
          <a:p>
            <a:r>
              <a:rPr lang="en-US" sz="1600" dirty="0">
                <a:solidFill>
                  <a:schemeClr val="accent6">
                    <a:lumMod val="75000"/>
                  </a:schemeClr>
                </a:solidFill>
              </a:rPr>
              <a:t>SHOW  table section</a:t>
            </a:r>
          </a:p>
        </p:txBody>
      </p:sp>
      <p:cxnSp>
        <p:nvCxnSpPr>
          <p:cNvPr id="46" name="Straight Connector 45">
            <a:extLst>
              <a:ext uri="{FF2B5EF4-FFF2-40B4-BE49-F238E27FC236}">
                <a16:creationId xmlns:a16="http://schemas.microsoft.com/office/drawing/2014/main" id="{41E8D2EA-37FC-434C-8756-A3D2C9F7586A}"/>
              </a:ext>
            </a:extLst>
          </p:cNvPr>
          <p:cNvCxnSpPr/>
          <p:nvPr/>
        </p:nvCxnSpPr>
        <p:spPr>
          <a:xfrm>
            <a:off x="3548405" y="3943914"/>
            <a:ext cx="70972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04B0FD1-A344-A447-8E97-357B1CBCF866}"/>
              </a:ext>
            </a:extLst>
          </p:cNvPr>
          <p:cNvCxnSpPr>
            <a:cxnSpLocks/>
          </p:cNvCxnSpPr>
          <p:nvPr/>
        </p:nvCxnSpPr>
        <p:spPr>
          <a:xfrm rot="10800000" flipV="1">
            <a:off x="3510857" y="3943912"/>
            <a:ext cx="747277" cy="338555"/>
          </a:xfrm>
          <a:prstGeom prst="bentConnector3">
            <a:avLst>
              <a:gd name="adj1" fmla="val 148"/>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04DEBFF-2E32-3944-A4CB-31A90854BF7E}"/>
              </a:ext>
            </a:extLst>
          </p:cNvPr>
          <p:cNvSpPr txBox="1"/>
          <p:nvPr/>
        </p:nvSpPr>
        <p:spPr>
          <a:xfrm>
            <a:off x="3662525" y="3977051"/>
            <a:ext cx="1958375" cy="584775"/>
          </a:xfrm>
          <a:prstGeom prst="rect">
            <a:avLst/>
          </a:prstGeom>
          <a:noFill/>
        </p:spPr>
        <p:txBody>
          <a:bodyPr wrap="square" rtlCol="0">
            <a:spAutoFit/>
          </a:bodyPr>
          <a:lstStyle/>
          <a:p>
            <a:r>
              <a:rPr lang="en-US" sz="1600" dirty="0">
                <a:solidFill>
                  <a:schemeClr val="accent6">
                    <a:lumMod val="75000"/>
                  </a:schemeClr>
                </a:solidFill>
              </a:rPr>
              <a:t>POPULATE data in graph</a:t>
            </a:r>
          </a:p>
        </p:txBody>
      </p:sp>
      <p:sp>
        <p:nvSpPr>
          <p:cNvPr id="49" name="Rectangle 48">
            <a:extLst>
              <a:ext uri="{FF2B5EF4-FFF2-40B4-BE49-F238E27FC236}">
                <a16:creationId xmlns:a16="http://schemas.microsoft.com/office/drawing/2014/main" id="{7757FE30-6B96-BE46-84C1-70DE055B2097}"/>
              </a:ext>
            </a:extLst>
          </p:cNvPr>
          <p:cNvSpPr/>
          <p:nvPr/>
        </p:nvSpPr>
        <p:spPr>
          <a:xfrm>
            <a:off x="688045" y="576825"/>
            <a:ext cx="5374228"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Graph popup - Sequence Diagram – (Fetch Graph data) </a:t>
            </a:r>
          </a:p>
        </p:txBody>
      </p:sp>
      <p:cxnSp>
        <p:nvCxnSpPr>
          <p:cNvPr id="50" name="Straight Connector 49">
            <a:extLst>
              <a:ext uri="{FF2B5EF4-FFF2-40B4-BE49-F238E27FC236}">
                <a16:creationId xmlns:a16="http://schemas.microsoft.com/office/drawing/2014/main" id="{01F243FF-3887-264F-98E8-4F30193E0838}"/>
              </a:ext>
            </a:extLst>
          </p:cNvPr>
          <p:cNvCxnSpPr>
            <a:cxnSpLocks/>
          </p:cNvCxnSpPr>
          <p:nvPr/>
        </p:nvCxnSpPr>
        <p:spPr>
          <a:xfrm>
            <a:off x="690221" y="965200"/>
            <a:ext cx="5222457"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3573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069B468-9974-DF45-ADA4-891C257E2948}"/>
              </a:ext>
            </a:extLst>
          </p:cNvPr>
          <p:cNvGraphicFramePr>
            <a:graphicFrameLocks noGrp="1"/>
          </p:cNvGraphicFramePr>
          <p:nvPr>
            <p:extLst>
              <p:ext uri="{D42A27DB-BD31-4B8C-83A1-F6EECF244321}">
                <p14:modId xmlns:p14="http://schemas.microsoft.com/office/powerpoint/2010/main" val="45251199"/>
              </p:ext>
            </p:extLst>
          </p:nvPr>
        </p:nvGraphicFramePr>
        <p:xfrm>
          <a:off x="5689600" y="1066800"/>
          <a:ext cx="1625600" cy="73152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261331639"/>
                    </a:ext>
                  </a:extLst>
                </a:gridCol>
              </a:tblGrid>
              <a:tr h="159173">
                <a:tc>
                  <a:txBody>
                    <a:bodyPr/>
                    <a:lstStyle/>
                    <a:p>
                      <a:r>
                        <a:rPr lang="en-US" dirty="0" err="1"/>
                        <a:t>ChannelId</a:t>
                      </a:r>
                      <a:endParaRPr lang="en-US" dirty="0"/>
                    </a:p>
                  </a:txBody>
                  <a:tcPr/>
                </a:tc>
                <a:extLst>
                  <a:ext uri="{0D108BD9-81ED-4DB2-BD59-A6C34878D82A}">
                    <a16:rowId xmlns:a16="http://schemas.microsoft.com/office/drawing/2014/main" val="3754745247"/>
                  </a:ext>
                </a:extLst>
              </a:tr>
              <a:tr h="159173">
                <a:tc>
                  <a:txBody>
                    <a:bodyPr/>
                    <a:lstStyle/>
                    <a:p>
                      <a:r>
                        <a:rPr lang="en-US" dirty="0" err="1"/>
                        <a:t>ChannelName</a:t>
                      </a:r>
                      <a:endParaRPr lang="en-US" dirty="0"/>
                    </a:p>
                  </a:txBody>
                  <a:tcPr/>
                </a:tc>
                <a:extLst>
                  <a:ext uri="{0D108BD9-81ED-4DB2-BD59-A6C34878D82A}">
                    <a16:rowId xmlns:a16="http://schemas.microsoft.com/office/drawing/2014/main" val="122712866"/>
                  </a:ext>
                </a:extLst>
              </a:tr>
            </a:tbl>
          </a:graphicData>
        </a:graphic>
      </p:graphicFrame>
      <p:sp>
        <p:nvSpPr>
          <p:cNvPr id="6" name="TextBox 5">
            <a:extLst>
              <a:ext uri="{FF2B5EF4-FFF2-40B4-BE49-F238E27FC236}">
                <a16:creationId xmlns:a16="http://schemas.microsoft.com/office/drawing/2014/main" id="{DCF3BBD0-9C85-E143-8C55-E1568228D0E7}"/>
              </a:ext>
            </a:extLst>
          </p:cNvPr>
          <p:cNvSpPr txBox="1"/>
          <p:nvPr/>
        </p:nvSpPr>
        <p:spPr>
          <a:xfrm>
            <a:off x="5689600" y="697468"/>
            <a:ext cx="1384300" cy="369332"/>
          </a:xfrm>
          <a:prstGeom prst="rect">
            <a:avLst/>
          </a:prstGeom>
          <a:noFill/>
        </p:spPr>
        <p:txBody>
          <a:bodyPr wrap="square" rtlCol="0">
            <a:spAutoFit/>
          </a:bodyPr>
          <a:lstStyle/>
          <a:p>
            <a:r>
              <a:rPr lang="en-US" dirty="0"/>
              <a:t>Channels</a:t>
            </a:r>
          </a:p>
        </p:txBody>
      </p:sp>
      <p:graphicFrame>
        <p:nvGraphicFramePr>
          <p:cNvPr id="7" name="Table 6">
            <a:extLst>
              <a:ext uri="{FF2B5EF4-FFF2-40B4-BE49-F238E27FC236}">
                <a16:creationId xmlns:a16="http://schemas.microsoft.com/office/drawing/2014/main" id="{8DD9D9BB-27C0-7D44-A7E9-C541320BEA75}"/>
              </a:ext>
            </a:extLst>
          </p:cNvPr>
          <p:cNvGraphicFramePr>
            <a:graphicFrameLocks noGrp="1"/>
          </p:cNvGraphicFramePr>
          <p:nvPr>
            <p:extLst>
              <p:ext uri="{D42A27DB-BD31-4B8C-83A1-F6EECF244321}">
                <p14:modId xmlns:p14="http://schemas.microsoft.com/office/powerpoint/2010/main" val="1961628556"/>
              </p:ext>
            </p:extLst>
          </p:nvPr>
        </p:nvGraphicFramePr>
        <p:xfrm>
          <a:off x="3314700" y="2506649"/>
          <a:ext cx="1847850" cy="1097280"/>
        </p:xfrm>
        <a:graphic>
          <a:graphicData uri="http://schemas.openxmlformats.org/drawingml/2006/table">
            <a:tbl>
              <a:tblPr firstRow="1" bandRow="1">
                <a:tableStyleId>{21E4AEA4-8DFA-4A89-87EB-49C32662AFE0}</a:tableStyleId>
              </a:tblPr>
              <a:tblGrid>
                <a:gridCol w="1847850">
                  <a:extLst>
                    <a:ext uri="{9D8B030D-6E8A-4147-A177-3AD203B41FA5}">
                      <a16:colId xmlns:a16="http://schemas.microsoft.com/office/drawing/2014/main" val="2219406638"/>
                    </a:ext>
                  </a:extLst>
                </a:gridCol>
              </a:tblGrid>
              <a:tr h="0">
                <a:tc>
                  <a:txBody>
                    <a:bodyPr/>
                    <a:lstStyle/>
                    <a:p>
                      <a:r>
                        <a:rPr lang="en-US" dirty="0" err="1"/>
                        <a:t>ProductId</a:t>
                      </a:r>
                      <a:endParaRPr lang="en-US" dirty="0"/>
                    </a:p>
                  </a:txBody>
                  <a:tcPr/>
                </a:tc>
                <a:extLst>
                  <a:ext uri="{0D108BD9-81ED-4DB2-BD59-A6C34878D82A}">
                    <a16:rowId xmlns:a16="http://schemas.microsoft.com/office/drawing/2014/main" val="1075601712"/>
                  </a:ext>
                </a:extLst>
              </a:tr>
              <a:tr h="0">
                <a:tc>
                  <a:txBody>
                    <a:bodyPr/>
                    <a:lstStyle/>
                    <a:p>
                      <a:r>
                        <a:rPr lang="en-US" dirty="0" err="1"/>
                        <a:t>ChannelId</a:t>
                      </a:r>
                      <a:endParaRPr lang="en-US" dirty="0"/>
                    </a:p>
                  </a:txBody>
                  <a:tcPr/>
                </a:tc>
                <a:extLst>
                  <a:ext uri="{0D108BD9-81ED-4DB2-BD59-A6C34878D82A}">
                    <a16:rowId xmlns:a16="http://schemas.microsoft.com/office/drawing/2014/main" val="1814811912"/>
                  </a:ext>
                </a:extLst>
              </a:tr>
              <a:tr h="0">
                <a:tc>
                  <a:txBody>
                    <a:bodyPr/>
                    <a:lstStyle/>
                    <a:p>
                      <a:r>
                        <a:rPr lang="en-US" dirty="0"/>
                        <a:t>ProductName</a:t>
                      </a:r>
                    </a:p>
                  </a:txBody>
                  <a:tcPr/>
                </a:tc>
                <a:extLst>
                  <a:ext uri="{0D108BD9-81ED-4DB2-BD59-A6C34878D82A}">
                    <a16:rowId xmlns:a16="http://schemas.microsoft.com/office/drawing/2014/main" val="3240128675"/>
                  </a:ext>
                </a:extLst>
              </a:tr>
            </a:tbl>
          </a:graphicData>
        </a:graphic>
      </p:graphicFrame>
      <p:sp>
        <p:nvSpPr>
          <p:cNvPr id="8" name="TextBox 7">
            <a:extLst>
              <a:ext uri="{FF2B5EF4-FFF2-40B4-BE49-F238E27FC236}">
                <a16:creationId xmlns:a16="http://schemas.microsoft.com/office/drawing/2014/main" id="{E4BAFAF9-80EC-2C41-9AAC-1D2164A9A326}"/>
              </a:ext>
            </a:extLst>
          </p:cNvPr>
          <p:cNvSpPr txBox="1"/>
          <p:nvPr/>
        </p:nvSpPr>
        <p:spPr>
          <a:xfrm>
            <a:off x="3314700" y="2137317"/>
            <a:ext cx="1720850" cy="369332"/>
          </a:xfrm>
          <a:prstGeom prst="rect">
            <a:avLst/>
          </a:prstGeom>
          <a:noFill/>
        </p:spPr>
        <p:txBody>
          <a:bodyPr wrap="square" rtlCol="0">
            <a:spAutoFit/>
          </a:bodyPr>
          <a:lstStyle/>
          <a:p>
            <a:r>
              <a:rPr lang="en-US" dirty="0"/>
              <a:t>Products</a:t>
            </a:r>
          </a:p>
        </p:txBody>
      </p:sp>
      <p:cxnSp>
        <p:nvCxnSpPr>
          <p:cNvPr id="10" name="Straight Arrow Connector 9">
            <a:extLst>
              <a:ext uri="{FF2B5EF4-FFF2-40B4-BE49-F238E27FC236}">
                <a16:creationId xmlns:a16="http://schemas.microsoft.com/office/drawing/2014/main" id="{36E8635B-14E2-264F-B1B5-587C3B87C9FC}"/>
              </a:ext>
            </a:extLst>
          </p:cNvPr>
          <p:cNvCxnSpPr>
            <a:cxnSpLocks/>
            <a:stCxn id="7" idx="3"/>
          </p:cNvCxnSpPr>
          <p:nvPr/>
        </p:nvCxnSpPr>
        <p:spPr>
          <a:xfrm flipV="1">
            <a:off x="5162550" y="1182795"/>
            <a:ext cx="527050" cy="1872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AD3B3C82-BE0E-834E-910D-AE30C41BD983}"/>
              </a:ext>
            </a:extLst>
          </p:cNvPr>
          <p:cNvGraphicFramePr>
            <a:graphicFrameLocks noGrp="1"/>
          </p:cNvGraphicFramePr>
          <p:nvPr>
            <p:extLst>
              <p:ext uri="{D42A27DB-BD31-4B8C-83A1-F6EECF244321}">
                <p14:modId xmlns:p14="http://schemas.microsoft.com/office/powerpoint/2010/main" val="725089501"/>
              </p:ext>
            </p:extLst>
          </p:nvPr>
        </p:nvGraphicFramePr>
        <p:xfrm>
          <a:off x="7721602" y="2459661"/>
          <a:ext cx="1847850" cy="1097280"/>
        </p:xfrm>
        <a:graphic>
          <a:graphicData uri="http://schemas.openxmlformats.org/drawingml/2006/table">
            <a:tbl>
              <a:tblPr firstRow="1" bandRow="1">
                <a:tableStyleId>{21E4AEA4-8DFA-4A89-87EB-49C32662AFE0}</a:tableStyleId>
              </a:tblPr>
              <a:tblGrid>
                <a:gridCol w="1847850">
                  <a:extLst>
                    <a:ext uri="{9D8B030D-6E8A-4147-A177-3AD203B41FA5}">
                      <a16:colId xmlns:a16="http://schemas.microsoft.com/office/drawing/2014/main" val="2219406638"/>
                    </a:ext>
                  </a:extLst>
                </a:gridCol>
              </a:tblGrid>
              <a:tr h="0">
                <a:tc>
                  <a:txBody>
                    <a:bodyPr/>
                    <a:lstStyle/>
                    <a:p>
                      <a:r>
                        <a:rPr lang="en-US" dirty="0"/>
                        <a:t>AttributeId</a:t>
                      </a:r>
                    </a:p>
                  </a:txBody>
                  <a:tcPr/>
                </a:tc>
                <a:extLst>
                  <a:ext uri="{0D108BD9-81ED-4DB2-BD59-A6C34878D82A}">
                    <a16:rowId xmlns:a16="http://schemas.microsoft.com/office/drawing/2014/main" val="1075601712"/>
                  </a:ext>
                </a:extLst>
              </a:tr>
              <a:tr h="0">
                <a:tc>
                  <a:txBody>
                    <a:bodyPr/>
                    <a:lstStyle/>
                    <a:p>
                      <a:r>
                        <a:rPr lang="en-US" dirty="0"/>
                        <a:t>Code</a:t>
                      </a:r>
                    </a:p>
                  </a:txBody>
                  <a:tcPr/>
                </a:tc>
                <a:extLst>
                  <a:ext uri="{0D108BD9-81ED-4DB2-BD59-A6C34878D82A}">
                    <a16:rowId xmlns:a16="http://schemas.microsoft.com/office/drawing/2014/main" val="1814811912"/>
                  </a:ext>
                </a:extLst>
              </a:tr>
              <a:tr h="0">
                <a:tc>
                  <a:txBody>
                    <a:bodyPr/>
                    <a:lstStyle/>
                    <a:p>
                      <a:r>
                        <a:rPr lang="en-US" dirty="0"/>
                        <a:t>Description</a:t>
                      </a:r>
                    </a:p>
                  </a:txBody>
                  <a:tcPr/>
                </a:tc>
                <a:extLst>
                  <a:ext uri="{0D108BD9-81ED-4DB2-BD59-A6C34878D82A}">
                    <a16:rowId xmlns:a16="http://schemas.microsoft.com/office/drawing/2014/main" val="3240128675"/>
                  </a:ext>
                </a:extLst>
              </a:tr>
            </a:tbl>
          </a:graphicData>
        </a:graphic>
      </p:graphicFrame>
      <p:sp>
        <p:nvSpPr>
          <p:cNvPr id="13" name="TextBox 12">
            <a:extLst>
              <a:ext uri="{FF2B5EF4-FFF2-40B4-BE49-F238E27FC236}">
                <a16:creationId xmlns:a16="http://schemas.microsoft.com/office/drawing/2014/main" id="{6B0874DC-77CC-5749-A378-95891CBAF797}"/>
              </a:ext>
            </a:extLst>
          </p:cNvPr>
          <p:cNvSpPr txBox="1"/>
          <p:nvPr/>
        </p:nvSpPr>
        <p:spPr>
          <a:xfrm>
            <a:off x="7721602" y="2090329"/>
            <a:ext cx="1720850" cy="369332"/>
          </a:xfrm>
          <a:prstGeom prst="rect">
            <a:avLst/>
          </a:prstGeom>
          <a:noFill/>
        </p:spPr>
        <p:txBody>
          <a:bodyPr wrap="square" rtlCol="0">
            <a:spAutoFit/>
          </a:bodyPr>
          <a:lstStyle/>
          <a:p>
            <a:r>
              <a:rPr lang="en-US" dirty="0"/>
              <a:t>Attributes</a:t>
            </a:r>
          </a:p>
        </p:txBody>
      </p:sp>
      <p:graphicFrame>
        <p:nvGraphicFramePr>
          <p:cNvPr id="14" name="Table 13">
            <a:extLst>
              <a:ext uri="{FF2B5EF4-FFF2-40B4-BE49-F238E27FC236}">
                <a16:creationId xmlns:a16="http://schemas.microsoft.com/office/drawing/2014/main" id="{FA52556F-8E77-AC45-92C4-38E460F1E0DE}"/>
              </a:ext>
            </a:extLst>
          </p:cNvPr>
          <p:cNvGraphicFramePr>
            <a:graphicFrameLocks noGrp="1"/>
          </p:cNvGraphicFramePr>
          <p:nvPr>
            <p:extLst>
              <p:ext uri="{D42A27DB-BD31-4B8C-83A1-F6EECF244321}">
                <p14:modId xmlns:p14="http://schemas.microsoft.com/office/powerpoint/2010/main" val="148708637"/>
              </p:ext>
            </p:extLst>
          </p:nvPr>
        </p:nvGraphicFramePr>
        <p:xfrm>
          <a:off x="889000" y="4498527"/>
          <a:ext cx="1981200" cy="1854200"/>
        </p:xfrm>
        <a:graphic>
          <a:graphicData uri="http://schemas.openxmlformats.org/drawingml/2006/table">
            <a:tbl>
              <a:tblPr firstRow="1" bandRow="1">
                <a:tableStyleId>{21E4AEA4-8DFA-4A89-87EB-49C32662AFE0}</a:tableStyleId>
              </a:tblPr>
              <a:tblGrid>
                <a:gridCol w="1981200">
                  <a:extLst>
                    <a:ext uri="{9D8B030D-6E8A-4147-A177-3AD203B41FA5}">
                      <a16:colId xmlns:a16="http://schemas.microsoft.com/office/drawing/2014/main" val="255192626"/>
                    </a:ext>
                  </a:extLst>
                </a:gridCol>
              </a:tblGrid>
              <a:tr h="370840">
                <a:tc>
                  <a:txBody>
                    <a:bodyPr/>
                    <a:lstStyle/>
                    <a:p>
                      <a:r>
                        <a:rPr lang="en-US" dirty="0" err="1"/>
                        <a:t>HistoryId</a:t>
                      </a:r>
                      <a:endParaRPr lang="en-US" dirty="0"/>
                    </a:p>
                  </a:txBody>
                  <a:tcPr/>
                </a:tc>
                <a:extLst>
                  <a:ext uri="{0D108BD9-81ED-4DB2-BD59-A6C34878D82A}">
                    <a16:rowId xmlns:a16="http://schemas.microsoft.com/office/drawing/2014/main" val="3385189213"/>
                  </a:ext>
                </a:extLst>
              </a:tr>
              <a:tr h="370840">
                <a:tc>
                  <a:txBody>
                    <a:bodyPr/>
                    <a:lstStyle/>
                    <a:p>
                      <a:r>
                        <a:rPr lang="en-US" dirty="0" err="1"/>
                        <a:t>ProductId</a:t>
                      </a:r>
                      <a:endParaRPr lang="en-US" dirty="0"/>
                    </a:p>
                  </a:txBody>
                  <a:tcPr/>
                </a:tc>
                <a:extLst>
                  <a:ext uri="{0D108BD9-81ED-4DB2-BD59-A6C34878D82A}">
                    <a16:rowId xmlns:a16="http://schemas.microsoft.com/office/drawing/2014/main" val="473486292"/>
                  </a:ext>
                </a:extLst>
              </a:tr>
              <a:tr h="370840">
                <a:tc>
                  <a:txBody>
                    <a:bodyPr/>
                    <a:lstStyle/>
                    <a:p>
                      <a:r>
                        <a:rPr lang="en-US" dirty="0"/>
                        <a:t>Date</a:t>
                      </a:r>
                    </a:p>
                  </a:txBody>
                  <a:tcPr/>
                </a:tc>
                <a:extLst>
                  <a:ext uri="{0D108BD9-81ED-4DB2-BD59-A6C34878D82A}">
                    <a16:rowId xmlns:a16="http://schemas.microsoft.com/office/drawing/2014/main" val="3970786489"/>
                  </a:ext>
                </a:extLst>
              </a:tr>
              <a:tr h="370840">
                <a:tc>
                  <a:txBody>
                    <a:bodyPr/>
                    <a:lstStyle/>
                    <a:p>
                      <a:r>
                        <a:rPr lang="en-US" dirty="0"/>
                        <a:t>AttributeId</a:t>
                      </a:r>
                    </a:p>
                  </a:txBody>
                  <a:tcPr/>
                </a:tc>
                <a:extLst>
                  <a:ext uri="{0D108BD9-81ED-4DB2-BD59-A6C34878D82A}">
                    <a16:rowId xmlns:a16="http://schemas.microsoft.com/office/drawing/2014/main" val="939338763"/>
                  </a:ext>
                </a:extLst>
              </a:tr>
              <a:tr h="370840">
                <a:tc>
                  <a:txBody>
                    <a:bodyPr/>
                    <a:lstStyle/>
                    <a:p>
                      <a:r>
                        <a:rPr lang="en-US" dirty="0"/>
                        <a:t>Quantity</a:t>
                      </a:r>
                    </a:p>
                  </a:txBody>
                  <a:tcPr/>
                </a:tc>
                <a:extLst>
                  <a:ext uri="{0D108BD9-81ED-4DB2-BD59-A6C34878D82A}">
                    <a16:rowId xmlns:a16="http://schemas.microsoft.com/office/drawing/2014/main" val="803473620"/>
                  </a:ext>
                </a:extLst>
              </a:tr>
            </a:tbl>
          </a:graphicData>
        </a:graphic>
      </p:graphicFrame>
      <p:sp>
        <p:nvSpPr>
          <p:cNvPr id="15" name="TextBox 14">
            <a:extLst>
              <a:ext uri="{FF2B5EF4-FFF2-40B4-BE49-F238E27FC236}">
                <a16:creationId xmlns:a16="http://schemas.microsoft.com/office/drawing/2014/main" id="{FB2700F6-C6E8-EA46-8BC2-A3AD7C39E158}"/>
              </a:ext>
            </a:extLst>
          </p:cNvPr>
          <p:cNvSpPr txBox="1"/>
          <p:nvPr/>
        </p:nvSpPr>
        <p:spPr>
          <a:xfrm>
            <a:off x="869950" y="4129195"/>
            <a:ext cx="1720850" cy="369332"/>
          </a:xfrm>
          <a:prstGeom prst="rect">
            <a:avLst/>
          </a:prstGeom>
          <a:noFill/>
        </p:spPr>
        <p:txBody>
          <a:bodyPr wrap="square" rtlCol="0">
            <a:spAutoFit/>
          </a:bodyPr>
          <a:lstStyle/>
          <a:p>
            <a:r>
              <a:rPr lang="en-US" dirty="0" err="1"/>
              <a:t>SalesHistory</a:t>
            </a:r>
            <a:endParaRPr lang="en-US" dirty="0"/>
          </a:p>
        </p:txBody>
      </p:sp>
      <p:graphicFrame>
        <p:nvGraphicFramePr>
          <p:cNvPr id="16" name="Table 15">
            <a:extLst>
              <a:ext uri="{FF2B5EF4-FFF2-40B4-BE49-F238E27FC236}">
                <a16:creationId xmlns:a16="http://schemas.microsoft.com/office/drawing/2014/main" id="{107E6FE0-003C-214E-AECF-AE328864B945}"/>
              </a:ext>
            </a:extLst>
          </p:cNvPr>
          <p:cNvGraphicFramePr>
            <a:graphicFrameLocks noGrp="1"/>
          </p:cNvGraphicFramePr>
          <p:nvPr>
            <p:extLst>
              <p:ext uri="{D42A27DB-BD31-4B8C-83A1-F6EECF244321}">
                <p14:modId xmlns:p14="http://schemas.microsoft.com/office/powerpoint/2010/main" val="1378220388"/>
              </p:ext>
            </p:extLst>
          </p:nvPr>
        </p:nvGraphicFramePr>
        <p:xfrm>
          <a:off x="8375652" y="4398340"/>
          <a:ext cx="1981200" cy="1854200"/>
        </p:xfrm>
        <a:graphic>
          <a:graphicData uri="http://schemas.openxmlformats.org/drawingml/2006/table">
            <a:tbl>
              <a:tblPr firstRow="1" bandRow="1">
                <a:tableStyleId>{21E4AEA4-8DFA-4A89-87EB-49C32662AFE0}</a:tableStyleId>
              </a:tblPr>
              <a:tblGrid>
                <a:gridCol w="1981200">
                  <a:extLst>
                    <a:ext uri="{9D8B030D-6E8A-4147-A177-3AD203B41FA5}">
                      <a16:colId xmlns:a16="http://schemas.microsoft.com/office/drawing/2014/main" val="255192626"/>
                    </a:ext>
                  </a:extLst>
                </a:gridCol>
              </a:tblGrid>
              <a:tr h="370840">
                <a:tc>
                  <a:txBody>
                    <a:bodyPr/>
                    <a:lstStyle/>
                    <a:p>
                      <a:r>
                        <a:rPr lang="en-US" dirty="0" err="1"/>
                        <a:t>HistoryId</a:t>
                      </a:r>
                      <a:endParaRPr lang="en-US" dirty="0"/>
                    </a:p>
                  </a:txBody>
                  <a:tcPr/>
                </a:tc>
                <a:extLst>
                  <a:ext uri="{0D108BD9-81ED-4DB2-BD59-A6C34878D82A}">
                    <a16:rowId xmlns:a16="http://schemas.microsoft.com/office/drawing/2014/main" val="3385189213"/>
                  </a:ext>
                </a:extLst>
              </a:tr>
              <a:tr h="370840">
                <a:tc>
                  <a:txBody>
                    <a:bodyPr/>
                    <a:lstStyle/>
                    <a:p>
                      <a:r>
                        <a:rPr lang="en-US" dirty="0" err="1"/>
                        <a:t>ProductId</a:t>
                      </a:r>
                      <a:endParaRPr lang="en-US" dirty="0"/>
                    </a:p>
                  </a:txBody>
                  <a:tcPr/>
                </a:tc>
                <a:extLst>
                  <a:ext uri="{0D108BD9-81ED-4DB2-BD59-A6C34878D82A}">
                    <a16:rowId xmlns:a16="http://schemas.microsoft.com/office/drawing/2014/main" val="473486292"/>
                  </a:ext>
                </a:extLst>
              </a:tr>
              <a:tr h="370840">
                <a:tc>
                  <a:txBody>
                    <a:bodyPr/>
                    <a:lstStyle/>
                    <a:p>
                      <a:r>
                        <a:rPr lang="en-US" dirty="0"/>
                        <a:t>Date</a:t>
                      </a:r>
                    </a:p>
                  </a:txBody>
                  <a:tcPr/>
                </a:tc>
                <a:extLst>
                  <a:ext uri="{0D108BD9-81ED-4DB2-BD59-A6C34878D82A}">
                    <a16:rowId xmlns:a16="http://schemas.microsoft.com/office/drawing/2014/main" val="3970786489"/>
                  </a:ext>
                </a:extLst>
              </a:tr>
              <a:tr h="370840">
                <a:tc>
                  <a:txBody>
                    <a:bodyPr/>
                    <a:lstStyle/>
                    <a:p>
                      <a:r>
                        <a:rPr lang="en-US" dirty="0"/>
                        <a:t>AttributeId</a:t>
                      </a:r>
                    </a:p>
                  </a:txBody>
                  <a:tcPr/>
                </a:tc>
                <a:extLst>
                  <a:ext uri="{0D108BD9-81ED-4DB2-BD59-A6C34878D82A}">
                    <a16:rowId xmlns:a16="http://schemas.microsoft.com/office/drawing/2014/main" val="939338763"/>
                  </a:ext>
                </a:extLst>
              </a:tr>
              <a:tr h="370840">
                <a:tc>
                  <a:txBody>
                    <a:bodyPr/>
                    <a:lstStyle/>
                    <a:p>
                      <a:r>
                        <a:rPr lang="en-US" dirty="0"/>
                        <a:t>Quantity</a:t>
                      </a:r>
                    </a:p>
                  </a:txBody>
                  <a:tcPr/>
                </a:tc>
                <a:extLst>
                  <a:ext uri="{0D108BD9-81ED-4DB2-BD59-A6C34878D82A}">
                    <a16:rowId xmlns:a16="http://schemas.microsoft.com/office/drawing/2014/main" val="803473620"/>
                  </a:ext>
                </a:extLst>
              </a:tr>
            </a:tbl>
          </a:graphicData>
        </a:graphic>
      </p:graphicFrame>
      <p:sp>
        <p:nvSpPr>
          <p:cNvPr id="17" name="TextBox 16">
            <a:extLst>
              <a:ext uri="{FF2B5EF4-FFF2-40B4-BE49-F238E27FC236}">
                <a16:creationId xmlns:a16="http://schemas.microsoft.com/office/drawing/2014/main" id="{299F04E9-6986-844D-8B81-21B495713B01}"/>
              </a:ext>
            </a:extLst>
          </p:cNvPr>
          <p:cNvSpPr txBox="1"/>
          <p:nvPr/>
        </p:nvSpPr>
        <p:spPr>
          <a:xfrm>
            <a:off x="8356602" y="4029008"/>
            <a:ext cx="1720850" cy="369332"/>
          </a:xfrm>
          <a:prstGeom prst="rect">
            <a:avLst/>
          </a:prstGeom>
          <a:noFill/>
        </p:spPr>
        <p:txBody>
          <a:bodyPr wrap="square" rtlCol="0">
            <a:spAutoFit/>
          </a:bodyPr>
          <a:lstStyle/>
          <a:p>
            <a:r>
              <a:rPr lang="en-US" dirty="0" err="1"/>
              <a:t>SalesForecast</a:t>
            </a:r>
            <a:endParaRPr lang="en-US" dirty="0"/>
          </a:p>
        </p:txBody>
      </p:sp>
      <p:cxnSp>
        <p:nvCxnSpPr>
          <p:cNvPr id="20" name="Straight Arrow Connector 19">
            <a:extLst>
              <a:ext uri="{FF2B5EF4-FFF2-40B4-BE49-F238E27FC236}">
                <a16:creationId xmlns:a16="http://schemas.microsoft.com/office/drawing/2014/main" id="{8E01DC54-BD50-8D4E-BFB6-6220455B44FE}"/>
              </a:ext>
            </a:extLst>
          </p:cNvPr>
          <p:cNvCxnSpPr/>
          <p:nvPr/>
        </p:nvCxnSpPr>
        <p:spPr>
          <a:xfrm flipV="1">
            <a:off x="2870200" y="2692400"/>
            <a:ext cx="444500" cy="233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8F9C24-557E-3A44-8D96-3CB2619B2542}"/>
              </a:ext>
            </a:extLst>
          </p:cNvPr>
          <p:cNvCxnSpPr/>
          <p:nvPr/>
        </p:nvCxnSpPr>
        <p:spPr>
          <a:xfrm flipV="1">
            <a:off x="2870200" y="2603500"/>
            <a:ext cx="4851402" cy="318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9FE459E-0892-8D4E-9B66-10C42FAD6ECE}"/>
              </a:ext>
            </a:extLst>
          </p:cNvPr>
          <p:cNvCxnSpPr/>
          <p:nvPr/>
        </p:nvCxnSpPr>
        <p:spPr>
          <a:xfrm flipH="1" flipV="1">
            <a:off x="5162550" y="2692400"/>
            <a:ext cx="3194052" cy="2247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0A2EFB-64AC-8946-9FED-18F27CEEC4E9}"/>
              </a:ext>
            </a:extLst>
          </p:cNvPr>
          <p:cNvCxnSpPr/>
          <p:nvPr/>
        </p:nvCxnSpPr>
        <p:spPr>
          <a:xfrm flipH="1" flipV="1">
            <a:off x="7721602" y="2603500"/>
            <a:ext cx="635000" cy="318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F18B4FB-9D95-D34F-BD06-43E0FCC30BEB}"/>
              </a:ext>
            </a:extLst>
          </p:cNvPr>
          <p:cNvSpPr/>
          <p:nvPr/>
        </p:nvSpPr>
        <p:spPr>
          <a:xfrm>
            <a:off x="416534" y="313239"/>
            <a:ext cx="2303837"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DB Design - MongoDB </a:t>
            </a:r>
          </a:p>
        </p:txBody>
      </p:sp>
      <p:cxnSp>
        <p:nvCxnSpPr>
          <p:cNvPr id="28" name="Straight Connector 27">
            <a:extLst>
              <a:ext uri="{FF2B5EF4-FFF2-40B4-BE49-F238E27FC236}">
                <a16:creationId xmlns:a16="http://schemas.microsoft.com/office/drawing/2014/main" id="{04A1ECF0-D952-6C48-9CE3-DFBB1C9090D1}"/>
              </a:ext>
            </a:extLst>
          </p:cNvPr>
          <p:cNvCxnSpPr/>
          <p:nvPr/>
        </p:nvCxnSpPr>
        <p:spPr>
          <a:xfrm>
            <a:off x="512421" y="682571"/>
            <a:ext cx="486556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664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3789239-F96C-474A-99A2-DAF119B874E2}"/>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5E66073D-C00A-7E4F-BB58-7DE57E54D9C3}"/>
              </a:ext>
            </a:extLst>
          </p:cNvPr>
          <p:cNvSpPr/>
          <p:nvPr/>
        </p:nvSpPr>
        <p:spPr>
          <a:xfrm>
            <a:off x="555126" y="595868"/>
            <a:ext cx="2643031"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Use Case Implementation </a:t>
            </a:r>
          </a:p>
        </p:txBody>
      </p:sp>
      <p:sp>
        <p:nvSpPr>
          <p:cNvPr id="6" name="TextBox 5">
            <a:extLst>
              <a:ext uri="{FF2B5EF4-FFF2-40B4-BE49-F238E27FC236}">
                <a16:creationId xmlns:a16="http://schemas.microsoft.com/office/drawing/2014/main" id="{E39E1D9D-FE9B-1D46-BDDF-DAB23E3C95BE}"/>
              </a:ext>
            </a:extLst>
          </p:cNvPr>
          <p:cNvSpPr txBox="1"/>
          <p:nvPr/>
        </p:nvSpPr>
        <p:spPr>
          <a:xfrm>
            <a:off x="690221" y="1290181"/>
            <a:ext cx="9944375" cy="3416320"/>
          </a:xfrm>
          <a:prstGeom prst="rect">
            <a:avLst/>
          </a:prstGeom>
          <a:noFill/>
        </p:spPr>
        <p:txBody>
          <a:bodyPr wrap="square" rtlCol="0">
            <a:spAutoFit/>
          </a:bodyPr>
          <a:lstStyle/>
          <a:p>
            <a:r>
              <a:rPr lang="en-US" dirty="0"/>
              <a:t>ABC Corp sales electronic products via 3 channels – “Direct Store Order”, “Direct Online Sales” and “Phone Order” . It’s sales department generates a CSV file of weekly sales of their product every week. For every week they also calculate a set of attributes like “Net Unit”, “Last Year”, “Year Over Year”, “Week Over Year” etc. This generated csv file is handed over to the analyst team.</a:t>
            </a:r>
          </a:p>
          <a:p>
            <a:endParaRPr lang="en-US" dirty="0"/>
          </a:p>
          <a:p>
            <a:r>
              <a:rPr lang="en-US" dirty="0"/>
              <a:t>The analyst team feeds the CSV file to web application “Forecast App” via it’s Admin interface. The web application runs ARIMA model on “Net Unit” attribute for each product based on the sales history of attribute “Net Unit” and forecasts the expected sales for a FUTURE year.</a:t>
            </a:r>
          </a:p>
          <a:p>
            <a:endParaRPr lang="en-US" dirty="0"/>
          </a:p>
          <a:p>
            <a:r>
              <a:rPr lang="en-US" dirty="0"/>
              <a:t>Warehouse department can log into the same web application and view the predicted sales for a future year based on the selection of Historical data. They can also see a graphical representation of the projected sales to enable them have enough inventory.</a:t>
            </a:r>
          </a:p>
        </p:txBody>
      </p:sp>
    </p:spTree>
    <p:extLst>
      <p:ext uri="{BB962C8B-B14F-4D97-AF65-F5344CB8AC3E}">
        <p14:creationId xmlns:p14="http://schemas.microsoft.com/office/powerpoint/2010/main" val="372101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FDAC78E-32E5-7645-B2B6-6189F35FD13E}"/>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A1D5D987-0E2B-EA41-A455-FB7E13F323AC}"/>
              </a:ext>
            </a:extLst>
          </p:cNvPr>
          <p:cNvSpPr/>
          <p:nvPr/>
        </p:nvSpPr>
        <p:spPr>
          <a:xfrm>
            <a:off x="690221" y="595868"/>
            <a:ext cx="1440395"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Assumptions </a:t>
            </a:r>
          </a:p>
        </p:txBody>
      </p:sp>
      <p:sp>
        <p:nvSpPr>
          <p:cNvPr id="6" name="TextBox 5">
            <a:extLst>
              <a:ext uri="{FF2B5EF4-FFF2-40B4-BE49-F238E27FC236}">
                <a16:creationId xmlns:a16="http://schemas.microsoft.com/office/drawing/2014/main" id="{05B49FE9-D312-5C41-8549-0A52C7239C4F}"/>
              </a:ext>
            </a:extLst>
          </p:cNvPr>
          <p:cNvSpPr txBox="1"/>
          <p:nvPr/>
        </p:nvSpPr>
        <p:spPr>
          <a:xfrm>
            <a:off x="690221" y="1252603"/>
            <a:ext cx="10420365" cy="2585323"/>
          </a:xfrm>
          <a:prstGeom prst="rect">
            <a:avLst/>
          </a:prstGeom>
          <a:noFill/>
        </p:spPr>
        <p:txBody>
          <a:bodyPr wrap="square" rtlCol="0">
            <a:spAutoFit/>
          </a:bodyPr>
          <a:lstStyle/>
          <a:p>
            <a:pPr marL="342900" indent="-342900">
              <a:buAutoNum type="arabicPeriod"/>
            </a:pPr>
            <a:r>
              <a:rPr lang="en-US" dirty="0"/>
              <a:t>The application can predictions for a defined no of period (weeks) only</a:t>
            </a:r>
          </a:p>
          <a:p>
            <a:pPr marL="342900" indent="-342900">
              <a:buAutoNum type="arabicPeriod"/>
            </a:pPr>
            <a:r>
              <a:rPr lang="en-US" dirty="0"/>
              <a:t>One product is only available to one mode of sale (channels)</a:t>
            </a:r>
          </a:p>
          <a:p>
            <a:pPr marL="342900" indent="-342900">
              <a:buAutoNum type="arabicPeriod"/>
            </a:pPr>
            <a:r>
              <a:rPr lang="en-US" dirty="0"/>
              <a:t>The sales department will calculate the attributes based on their own predefined formula based on their “Net Unit” sold. ”Net Unit” sold represents the actual number of units sold for that product for that week. Calculation of the other attributes “Last Year”, “Year Over Year”, “Week Over Year” has not been considered.</a:t>
            </a:r>
          </a:p>
          <a:p>
            <a:pPr marL="342900" indent="-342900">
              <a:buAutoNum type="arabicPeriod"/>
            </a:pPr>
            <a:r>
              <a:rPr lang="en-US" dirty="0"/>
              <a:t>Predictions would be run on the entire history dataset as soon as the new data is available. This would remove existing predictions to be replaced with NEW predictions based on the ARIMA model.</a:t>
            </a:r>
          </a:p>
          <a:p>
            <a:pPr marL="342900" indent="-342900">
              <a:buAutoNum type="arabicPeriod"/>
            </a:pPr>
            <a:r>
              <a:rPr lang="en-US" dirty="0"/>
              <a:t> </a:t>
            </a:r>
          </a:p>
        </p:txBody>
      </p:sp>
    </p:spTree>
    <p:extLst>
      <p:ext uri="{BB962C8B-B14F-4D97-AF65-F5344CB8AC3E}">
        <p14:creationId xmlns:p14="http://schemas.microsoft.com/office/powerpoint/2010/main" val="261738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C8216F2B-3E28-5947-A996-1B3E25B5BD65}"/>
              </a:ext>
            </a:extLst>
          </p:cNvPr>
          <p:cNvSpPr/>
          <p:nvPr/>
        </p:nvSpPr>
        <p:spPr>
          <a:xfrm>
            <a:off x="2486329" y="1191306"/>
            <a:ext cx="5442645" cy="8534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8443335-7C74-A240-8D00-0CA2C98F006B}"/>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3A72F83C-8495-0E44-8B21-8954F2E95D56}"/>
              </a:ext>
            </a:extLst>
          </p:cNvPr>
          <p:cNvSpPr/>
          <p:nvPr/>
        </p:nvSpPr>
        <p:spPr>
          <a:xfrm>
            <a:off x="561853" y="595868"/>
            <a:ext cx="2414956"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High Level Architecture</a:t>
            </a:r>
            <a:r>
              <a:rPr lang="en-US" b="0" cap="none" spc="0" dirty="0">
                <a:ln w="0"/>
                <a:solidFill>
                  <a:schemeClr val="tx1"/>
                </a:solidFill>
                <a:effectLst>
                  <a:outerShdw blurRad="38100" dist="19050" dir="2700000" algn="tl" rotWithShape="0">
                    <a:schemeClr val="dk1">
                      <a:alpha val="40000"/>
                    </a:schemeClr>
                  </a:outerShdw>
                </a:effectLst>
              </a:rPr>
              <a:t> </a:t>
            </a:r>
          </a:p>
        </p:txBody>
      </p:sp>
      <p:sp>
        <p:nvSpPr>
          <p:cNvPr id="6" name="Rectangle 5">
            <a:extLst>
              <a:ext uri="{FF2B5EF4-FFF2-40B4-BE49-F238E27FC236}">
                <a16:creationId xmlns:a16="http://schemas.microsoft.com/office/drawing/2014/main" id="{944D8EA3-B300-8B43-9EDF-94E6C9062660}"/>
              </a:ext>
            </a:extLst>
          </p:cNvPr>
          <p:cNvSpPr/>
          <p:nvPr/>
        </p:nvSpPr>
        <p:spPr>
          <a:xfrm>
            <a:off x="561853" y="1086681"/>
            <a:ext cx="10946458" cy="5308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374D71C-2B0B-2349-A47D-CB768FF3FA67}"/>
              </a:ext>
            </a:extLst>
          </p:cNvPr>
          <p:cNvCxnSpPr/>
          <p:nvPr/>
        </p:nvCxnSpPr>
        <p:spPr>
          <a:xfrm>
            <a:off x="650465" y="4209105"/>
            <a:ext cx="10796146" cy="0"/>
          </a:xfrm>
          <a:prstGeom prst="line">
            <a:avLst/>
          </a:prstGeom>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732DCC0C-FA47-AA42-90AC-B287264EAF68}"/>
              </a:ext>
            </a:extLst>
          </p:cNvPr>
          <p:cNvSpPr txBox="1"/>
          <p:nvPr/>
        </p:nvSpPr>
        <p:spPr>
          <a:xfrm>
            <a:off x="964503" y="5212174"/>
            <a:ext cx="1227551" cy="369332"/>
          </a:xfrm>
          <a:prstGeom prst="rect">
            <a:avLst/>
          </a:prstGeom>
          <a:noFill/>
        </p:spPr>
        <p:txBody>
          <a:bodyPr wrap="square" rtlCol="0">
            <a:spAutoFit/>
          </a:bodyPr>
          <a:lstStyle/>
          <a:p>
            <a:r>
              <a:rPr lang="en-US" dirty="0"/>
              <a:t>Client side</a:t>
            </a:r>
          </a:p>
        </p:txBody>
      </p:sp>
      <p:sp>
        <p:nvSpPr>
          <p:cNvPr id="10" name="TextBox 9">
            <a:extLst>
              <a:ext uri="{FF2B5EF4-FFF2-40B4-BE49-F238E27FC236}">
                <a16:creationId xmlns:a16="http://schemas.microsoft.com/office/drawing/2014/main" id="{A9B6EB9E-CF0F-3848-8FE4-EC6F275441AC}"/>
              </a:ext>
            </a:extLst>
          </p:cNvPr>
          <p:cNvSpPr txBox="1"/>
          <p:nvPr/>
        </p:nvSpPr>
        <p:spPr>
          <a:xfrm>
            <a:off x="994250" y="2460158"/>
            <a:ext cx="1227551" cy="369332"/>
          </a:xfrm>
          <a:prstGeom prst="rect">
            <a:avLst/>
          </a:prstGeom>
          <a:noFill/>
        </p:spPr>
        <p:txBody>
          <a:bodyPr wrap="square" rtlCol="0">
            <a:spAutoFit/>
          </a:bodyPr>
          <a:lstStyle/>
          <a:p>
            <a:r>
              <a:rPr lang="en-US" dirty="0"/>
              <a:t>Server side</a:t>
            </a:r>
          </a:p>
        </p:txBody>
      </p:sp>
      <p:sp>
        <p:nvSpPr>
          <p:cNvPr id="11" name="Rectangle 10">
            <a:extLst>
              <a:ext uri="{FF2B5EF4-FFF2-40B4-BE49-F238E27FC236}">
                <a16:creationId xmlns:a16="http://schemas.microsoft.com/office/drawing/2014/main" id="{660E9722-7E23-8A4F-810B-A7BB4BC12EE5}"/>
              </a:ext>
            </a:extLst>
          </p:cNvPr>
          <p:cNvSpPr/>
          <p:nvPr/>
        </p:nvSpPr>
        <p:spPr>
          <a:xfrm>
            <a:off x="2492679" y="4543199"/>
            <a:ext cx="5436296" cy="1707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B96349F-8C07-D14F-8768-99867A3B6904}"/>
              </a:ext>
            </a:extLst>
          </p:cNvPr>
          <p:cNvPicPr>
            <a:picLocks noChangeAspect="1"/>
          </p:cNvPicPr>
          <p:nvPr/>
        </p:nvPicPr>
        <p:blipFill>
          <a:blip r:embed="rId2"/>
          <a:stretch>
            <a:fillRect/>
          </a:stretch>
        </p:blipFill>
        <p:spPr>
          <a:xfrm>
            <a:off x="2667703" y="5409631"/>
            <a:ext cx="618212" cy="652087"/>
          </a:xfrm>
          <a:prstGeom prst="rect">
            <a:avLst/>
          </a:prstGeom>
        </p:spPr>
      </p:pic>
      <p:sp>
        <p:nvSpPr>
          <p:cNvPr id="13" name="TextBox 12">
            <a:extLst>
              <a:ext uri="{FF2B5EF4-FFF2-40B4-BE49-F238E27FC236}">
                <a16:creationId xmlns:a16="http://schemas.microsoft.com/office/drawing/2014/main" id="{13603826-F0E2-1347-A8AC-6E9E7E0632F2}"/>
              </a:ext>
            </a:extLst>
          </p:cNvPr>
          <p:cNvSpPr txBox="1"/>
          <p:nvPr/>
        </p:nvSpPr>
        <p:spPr>
          <a:xfrm>
            <a:off x="2492679" y="5947778"/>
            <a:ext cx="1290181" cy="369332"/>
          </a:xfrm>
          <a:prstGeom prst="rect">
            <a:avLst/>
          </a:prstGeom>
          <a:noFill/>
        </p:spPr>
        <p:txBody>
          <a:bodyPr wrap="square" rtlCol="0">
            <a:spAutoFit/>
          </a:bodyPr>
          <a:lstStyle/>
          <a:p>
            <a:r>
              <a:rPr lang="en-US" dirty="0"/>
              <a:t>Angular 8</a:t>
            </a:r>
          </a:p>
        </p:txBody>
      </p:sp>
      <p:grpSp>
        <p:nvGrpSpPr>
          <p:cNvPr id="18" name="Group 17">
            <a:extLst>
              <a:ext uri="{FF2B5EF4-FFF2-40B4-BE49-F238E27FC236}">
                <a16:creationId xmlns:a16="http://schemas.microsoft.com/office/drawing/2014/main" id="{8B8DCAA8-C27B-7F4F-80E8-00D9FE2D4CA2}"/>
              </a:ext>
            </a:extLst>
          </p:cNvPr>
          <p:cNvGrpSpPr/>
          <p:nvPr/>
        </p:nvGrpSpPr>
        <p:grpSpPr>
          <a:xfrm>
            <a:off x="4410979" y="5576936"/>
            <a:ext cx="2603597" cy="652087"/>
            <a:chOff x="4410979" y="5576936"/>
            <a:chExt cx="2603597" cy="652087"/>
          </a:xfrm>
        </p:grpSpPr>
        <p:sp>
          <p:nvSpPr>
            <p:cNvPr id="14" name="Rectangle 13">
              <a:extLst>
                <a:ext uri="{FF2B5EF4-FFF2-40B4-BE49-F238E27FC236}">
                  <a16:creationId xmlns:a16="http://schemas.microsoft.com/office/drawing/2014/main" id="{CE5EBD18-CD47-9544-9C9D-F579C5AC0CEE}"/>
                </a:ext>
              </a:extLst>
            </p:cNvPr>
            <p:cNvSpPr/>
            <p:nvPr/>
          </p:nvSpPr>
          <p:spPr>
            <a:xfrm>
              <a:off x="4410979" y="5576936"/>
              <a:ext cx="2603597" cy="6520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7C5CD7F-AC0F-7448-9856-FB6B07FAE994}"/>
                </a:ext>
              </a:extLst>
            </p:cNvPr>
            <p:cNvPicPr>
              <a:picLocks noChangeAspect="1"/>
            </p:cNvPicPr>
            <p:nvPr/>
          </p:nvPicPr>
          <p:blipFill>
            <a:blip r:embed="rId3"/>
            <a:stretch>
              <a:fillRect/>
            </a:stretch>
          </p:blipFill>
          <p:spPr>
            <a:xfrm>
              <a:off x="4420676" y="5810705"/>
              <a:ext cx="418318" cy="418318"/>
            </a:xfrm>
            <a:prstGeom prst="rect">
              <a:avLst/>
            </a:prstGeom>
          </p:spPr>
        </p:pic>
        <p:pic>
          <p:nvPicPr>
            <p:cNvPr id="16" name="Picture 15">
              <a:extLst>
                <a:ext uri="{FF2B5EF4-FFF2-40B4-BE49-F238E27FC236}">
                  <a16:creationId xmlns:a16="http://schemas.microsoft.com/office/drawing/2014/main" id="{3817C4A4-F18D-FA4E-AD19-01464E1F8EF5}"/>
                </a:ext>
              </a:extLst>
            </p:cNvPr>
            <p:cNvPicPr>
              <a:picLocks noChangeAspect="1"/>
            </p:cNvPicPr>
            <p:nvPr/>
          </p:nvPicPr>
          <p:blipFill>
            <a:blip r:embed="rId4"/>
            <a:stretch>
              <a:fillRect/>
            </a:stretch>
          </p:blipFill>
          <p:spPr>
            <a:xfrm>
              <a:off x="6242181" y="5788769"/>
              <a:ext cx="726360" cy="426396"/>
            </a:xfrm>
            <a:prstGeom prst="rect">
              <a:avLst/>
            </a:prstGeom>
          </p:spPr>
        </p:pic>
        <p:sp>
          <p:nvSpPr>
            <p:cNvPr id="17" name="TextBox 16">
              <a:extLst>
                <a:ext uri="{FF2B5EF4-FFF2-40B4-BE49-F238E27FC236}">
                  <a16:creationId xmlns:a16="http://schemas.microsoft.com/office/drawing/2014/main" id="{310333EC-2998-9D4C-AC84-5663A6EDB9E2}"/>
                </a:ext>
              </a:extLst>
            </p:cNvPr>
            <p:cNvSpPr txBox="1"/>
            <p:nvPr/>
          </p:nvSpPr>
          <p:spPr>
            <a:xfrm>
              <a:off x="4742420" y="5582692"/>
              <a:ext cx="1636464" cy="646331"/>
            </a:xfrm>
            <a:prstGeom prst="rect">
              <a:avLst/>
            </a:prstGeom>
            <a:noFill/>
          </p:spPr>
          <p:txBody>
            <a:bodyPr wrap="square" rtlCol="0">
              <a:spAutoFit/>
            </a:bodyPr>
            <a:lstStyle/>
            <a:p>
              <a:pPr algn="ctr"/>
              <a:r>
                <a:rPr lang="en-US" sz="1200" b="1" dirty="0"/>
                <a:t>View</a:t>
              </a:r>
            </a:p>
            <a:p>
              <a:pPr algn="ctr"/>
              <a:r>
                <a:rPr lang="en-US" sz="1200" dirty="0"/>
                <a:t>(Angular Material + HTML5 + CSS 3)</a:t>
              </a:r>
            </a:p>
          </p:txBody>
        </p:sp>
      </p:grpSp>
      <p:sp>
        <p:nvSpPr>
          <p:cNvPr id="19" name="Rectangle 18">
            <a:extLst>
              <a:ext uri="{FF2B5EF4-FFF2-40B4-BE49-F238E27FC236}">
                <a16:creationId xmlns:a16="http://schemas.microsoft.com/office/drawing/2014/main" id="{7F507055-7783-754D-BF5C-D903DC2A7190}"/>
              </a:ext>
            </a:extLst>
          </p:cNvPr>
          <p:cNvSpPr/>
          <p:nvPr/>
        </p:nvSpPr>
        <p:spPr>
          <a:xfrm>
            <a:off x="6242181" y="4726958"/>
            <a:ext cx="1398696" cy="5260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Components</a:t>
            </a:r>
          </a:p>
        </p:txBody>
      </p:sp>
      <p:sp>
        <p:nvSpPr>
          <p:cNvPr id="20" name="Rectangle 19">
            <a:extLst>
              <a:ext uri="{FF2B5EF4-FFF2-40B4-BE49-F238E27FC236}">
                <a16:creationId xmlns:a16="http://schemas.microsoft.com/office/drawing/2014/main" id="{00589F90-6DFB-0643-BE0C-B699190C6FDB}"/>
              </a:ext>
            </a:extLst>
          </p:cNvPr>
          <p:cNvSpPr/>
          <p:nvPr/>
        </p:nvSpPr>
        <p:spPr>
          <a:xfrm>
            <a:off x="4444845" y="4726958"/>
            <a:ext cx="1398696" cy="5260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Services</a:t>
            </a:r>
          </a:p>
        </p:txBody>
      </p:sp>
      <p:sp>
        <p:nvSpPr>
          <p:cNvPr id="21" name="Rectangle 20">
            <a:extLst>
              <a:ext uri="{FF2B5EF4-FFF2-40B4-BE49-F238E27FC236}">
                <a16:creationId xmlns:a16="http://schemas.microsoft.com/office/drawing/2014/main" id="{80FCA08B-B3F7-8B4F-B4CC-B1D881B3989E}"/>
              </a:ext>
            </a:extLst>
          </p:cNvPr>
          <p:cNvSpPr/>
          <p:nvPr/>
        </p:nvSpPr>
        <p:spPr>
          <a:xfrm>
            <a:off x="2661928" y="4726958"/>
            <a:ext cx="1398696" cy="5260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Model</a:t>
            </a:r>
          </a:p>
        </p:txBody>
      </p:sp>
      <p:sp>
        <p:nvSpPr>
          <p:cNvPr id="23" name="Up-Down Arrow 22">
            <a:extLst>
              <a:ext uri="{FF2B5EF4-FFF2-40B4-BE49-F238E27FC236}">
                <a16:creationId xmlns:a16="http://schemas.microsoft.com/office/drawing/2014/main" id="{5CD593E3-1826-A640-866E-20596719C5C4}"/>
              </a:ext>
            </a:extLst>
          </p:cNvPr>
          <p:cNvSpPr/>
          <p:nvPr/>
        </p:nvSpPr>
        <p:spPr>
          <a:xfrm>
            <a:off x="6605361" y="5253052"/>
            <a:ext cx="121116" cy="30740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a:extLst>
              <a:ext uri="{FF2B5EF4-FFF2-40B4-BE49-F238E27FC236}">
                <a16:creationId xmlns:a16="http://schemas.microsoft.com/office/drawing/2014/main" id="{49211FF6-044D-7C42-BB74-A9441AE215D3}"/>
              </a:ext>
            </a:extLst>
          </p:cNvPr>
          <p:cNvSpPr/>
          <p:nvPr/>
        </p:nvSpPr>
        <p:spPr>
          <a:xfrm>
            <a:off x="5849655" y="4964953"/>
            <a:ext cx="342422" cy="1080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a:extLst>
              <a:ext uri="{FF2B5EF4-FFF2-40B4-BE49-F238E27FC236}">
                <a16:creationId xmlns:a16="http://schemas.microsoft.com/office/drawing/2014/main" id="{756A7A8A-3F95-0741-9704-EB0786F330F1}"/>
              </a:ext>
            </a:extLst>
          </p:cNvPr>
          <p:cNvSpPr/>
          <p:nvPr/>
        </p:nvSpPr>
        <p:spPr>
          <a:xfrm>
            <a:off x="4064932" y="4954515"/>
            <a:ext cx="342422" cy="1080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3FAA8FE-4F8C-BA49-BAC3-07E72B3778E7}"/>
              </a:ext>
            </a:extLst>
          </p:cNvPr>
          <p:cNvSpPr/>
          <p:nvPr/>
        </p:nvSpPr>
        <p:spPr>
          <a:xfrm>
            <a:off x="2492679" y="2093299"/>
            <a:ext cx="5436295" cy="18784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71285582-5D2D-7342-B63F-25691E2793F7}"/>
              </a:ext>
            </a:extLst>
          </p:cNvPr>
          <p:cNvPicPr>
            <a:picLocks noChangeAspect="1"/>
          </p:cNvPicPr>
          <p:nvPr/>
        </p:nvPicPr>
        <p:blipFill>
          <a:blip r:embed="rId5"/>
          <a:stretch>
            <a:fillRect/>
          </a:stretch>
        </p:blipFill>
        <p:spPr>
          <a:xfrm>
            <a:off x="2682056" y="3215874"/>
            <a:ext cx="1213562" cy="744205"/>
          </a:xfrm>
          <a:prstGeom prst="rect">
            <a:avLst/>
          </a:prstGeom>
        </p:spPr>
      </p:pic>
      <p:grpSp>
        <p:nvGrpSpPr>
          <p:cNvPr id="33" name="Group 32">
            <a:extLst>
              <a:ext uri="{FF2B5EF4-FFF2-40B4-BE49-F238E27FC236}">
                <a16:creationId xmlns:a16="http://schemas.microsoft.com/office/drawing/2014/main" id="{BC6E5E2F-755D-784B-BB00-AA2A45C13C98}"/>
              </a:ext>
            </a:extLst>
          </p:cNvPr>
          <p:cNvGrpSpPr/>
          <p:nvPr/>
        </p:nvGrpSpPr>
        <p:grpSpPr>
          <a:xfrm>
            <a:off x="4546518" y="3430296"/>
            <a:ext cx="1083815" cy="524462"/>
            <a:chOff x="2976809" y="1801064"/>
            <a:chExt cx="1083815" cy="524462"/>
          </a:xfrm>
        </p:grpSpPr>
        <p:sp>
          <p:nvSpPr>
            <p:cNvPr id="31" name="Rectangle 30">
              <a:extLst>
                <a:ext uri="{FF2B5EF4-FFF2-40B4-BE49-F238E27FC236}">
                  <a16:creationId xmlns:a16="http://schemas.microsoft.com/office/drawing/2014/main" id="{6D56CAFA-C24B-8E4C-945E-0390004280F6}"/>
                </a:ext>
              </a:extLst>
            </p:cNvPr>
            <p:cNvSpPr/>
            <p:nvPr/>
          </p:nvSpPr>
          <p:spPr>
            <a:xfrm>
              <a:off x="2976809" y="1801064"/>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8003E7F7-B1EE-724C-831C-38FF42F63A71}"/>
                </a:ext>
              </a:extLst>
            </p:cNvPr>
            <p:cNvPicPr>
              <a:picLocks noChangeAspect="1"/>
            </p:cNvPicPr>
            <p:nvPr/>
          </p:nvPicPr>
          <p:blipFill rotWithShape="1">
            <a:blip r:embed="rId6"/>
            <a:srcRect t="21657" b="30138"/>
            <a:stretch/>
          </p:blipFill>
          <p:spPr>
            <a:xfrm>
              <a:off x="3008063" y="1818760"/>
              <a:ext cx="706425" cy="279139"/>
            </a:xfrm>
            <a:prstGeom prst="rect">
              <a:avLst/>
            </a:prstGeom>
          </p:spPr>
        </p:pic>
        <p:sp>
          <p:nvSpPr>
            <p:cNvPr id="32" name="TextBox 31">
              <a:extLst>
                <a:ext uri="{FF2B5EF4-FFF2-40B4-BE49-F238E27FC236}">
                  <a16:creationId xmlns:a16="http://schemas.microsoft.com/office/drawing/2014/main" id="{AFED1668-C4C4-8E47-B249-D34EC546BC4A}"/>
                </a:ext>
              </a:extLst>
            </p:cNvPr>
            <p:cNvSpPr txBox="1"/>
            <p:nvPr/>
          </p:nvSpPr>
          <p:spPr>
            <a:xfrm>
              <a:off x="3065047" y="2048527"/>
              <a:ext cx="888520" cy="276999"/>
            </a:xfrm>
            <a:prstGeom prst="rect">
              <a:avLst/>
            </a:prstGeom>
            <a:noFill/>
          </p:spPr>
          <p:txBody>
            <a:bodyPr wrap="square" rtlCol="0">
              <a:spAutoFit/>
            </a:bodyPr>
            <a:lstStyle/>
            <a:p>
              <a:pPr algn="ctr"/>
              <a:r>
                <a:rPr lang="en-US" sz="1200" b="1" dirty="0"/>
                <a:t>Rest APIs</a:t>
              </a:r>
              <a:endParaRPr lang="en-US" sz="1200" dirty="0"/>
            </a:p>
          </p:txBody>
        </p:sp>
      </p:grpSp>
      <p:grpSp>
        <p:nvGrpSpPr>
          <p:cNvPr id="49" name="Group 48">
            <a:extLst>
              <a:ext uri="{FF2B5EF4-FFF2-40B4-BE49-F238E27FC236}">
                <a16:creationId xmlns:a16="http://schemas.microsoft.com/office/drawing/2014/main" id="{D63DF26F-19F5-7049-A38C-76FA4FF5B63D}"/>
              </a:ext>
            </a:extLst>
          </p:cNvPr>
          <p:cNvGrpSpPr/>
          <p:nvPr/>
        </p:nvGrpSpPr>
        <p:grpSpPr>
          <a:xfrm>
            <a:off x="4544416" y="2825897"/>
            <a:ext cx="1083815" cy="463869"/>
            <a:chOff x="4544416" y="2799393"/>
            <a:chExt cx="1083815" cy="463869"/>
          </a:xfrm>
        </p:grpSpPr>
        <p:sp>
          <p:nvSpPr>
            <p:cNvPr id="38" name="Rectangle 37">
              <a:extLst>
                <a:ext uri="{FF2B5EF4-FFF2-40B4-BE49-F238E27FC236}">
                  <a16:creationId xmlns:a16="http://schemas.microsoft.com/office/drawing/2014/main" id="{29D1E755-9A6F-044C-8675-5AFA83807BAF}"/>
                </a:ext>
              </a:extLst>
            </p:cNvPr>
            <p:cNvSpPr/>
            <p:nvPr/>
          </p:nvSpPr>
          <p:spPr>
            <a:xfrm>
              <a:off x="4544416" y="2799393"/>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464DA9F-C688-D747-9016-D67036F51C15}"/>
                </a:ext>
              </a:extLst>
            </p:cNvPr>
            <p:cNvSpPr txBox="1"/>
            <p:nvPr/>
          </p:nvSpPr>
          <p:spPr>
            <a:xfrm>
              <a:off x="4624513" y="2915609"/>
              <a:ext cx="888520" cy="276999"/>
            </a:xfrm>
            <a:prstGeom prst="rect">
              <a:avLst/>
            </a:prstGeom>
            <a:noFill/>
          </p:spPr>
          <p:txBody>
            <a:bodyPr wrap="square" rtlCol="0">
              <a:spAutoFit/>
            </a:bodyPr>
            <a:lstStyle/>
            <a:p>
              <a:pPr algn="ctr"/>
              <a:r>
                <a:rPr lang="en-US" sz="1200" b="1" dirty="0"/>
                <a:t>Router</a:t>
              </a:r>
              <a:endParaRPr lang="en-US" sz="1200" dirty="0"/>
            </a:p>
          </p:txBody>
        </p:sp>
      </p:grpSp>
      <p:grpSp>
        <p:nvGrpSpPr>
          <p:cNvPr id="41" name="Group 40">
            <a:extLst>
              <a:ext uri="{FF2B5EF4-FFF2-40B4-BE49-F238E27FC236}">
                <a16:creationId xmlns:a16="http://schemas.microsoft.com/office/drawing/2014/main" id="{7BAEF4B4-56C9-5B40-BE7A-39379E4D58BC}"/>
              </a:ext>
            </a:extLst>
          </p:cNvPr>
          <p:cNvGrpSpPr/>
          <p:nvPr/>
        </p:nvGrpSpPr>
        <p:grpSpPr>
          <a:xfrm>
            <a:off x="6760625" y="2168519"/>
            <a:ext cx="1258689" cy="479072"/>
            <a:chOff x="5976016" y="2765132"/>
            <a:chExt cx="1258689" cy="479072"/>
          </a:xfrm>
        </p:grpSpPr>
        <p:sp>
          <p:nvSpPr>
            <p:cNvPr id="35" name="Rectangle 34">
              <a:extLst>
                <a:ext uri="{FF2B5EF4-FFF2-40B4-BE49-F238E27FC236}">
                  <a16:creationId xmlns:a16="http://schemas.microsoft.com/office/drawing/2014/main" id="{C11256C7-EBDD-CC42-A83A-15A41623D6F8}"/>
                </a:ext>
              </a:extLst>
            </p:cNvPr>
            <p:cNvSpPr/>
            <p:nvPr/>
          </p:nvSpPr>
          <p:spPr>
            <a:xfrm>
              <a:off x="6033992" y="2765132"/>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CF36C48-3FB6-9B4A-ACEC-0BFF8292C50F}"/>
                </a:ext>
              </a:extLst>
            </p:cNvPr>
            <p:cNvSpPr txBox="1"/>
            <p:nvPr/>
          </p:nvSpPr>
          <p:spPr>
            <a:xfrm>
              <a:off x="5976016" y="2967205"/>
              <a:ext cx="1258689" cy="276999"/>
            </a:xfrm>
            <a:prstGeom prst="rect">
              <a:avLst/>
            </a:prstGeom>
            <a:noFill/>
          </p:spPr>
          <p:txBody>
            <a:bodyPr wrap="square" rtlCol="0">
              <a:spAutoFit/>
            </a:bodyPr>
            <a:lstStyle/>
            <a:p>
              <a:pPr algn="ctr"/>
              <a:r>
                <a:rPr lang="en-US" sz="1200" b="1" dirty="0" err="1"/>
                <a:t>Mongodb</a:t>
              </a:r>
              <a:r>
                <a:rPr lang="en-US" sz="1200" b="1" dirty="0"/>
                <a:t> driver</a:t>
              </a:r>
              <a:endParaRPr lang="en-US" sz="1200" dirty="0"/>
            </a:p>
          </p:txBody>
        </p:sp>
        <p:pic>
          <p:nvPicPr>
            <p:cNvPr id="40" name="Picture 39">
              <a:extLst>
                <a:ext uri="{FF2B5EF4-FFF2-40B4-BE49-F238E27FC236}">
                  <a16:creationId xmlns:a16="http://schemas.microsoft.com/office/drawing/2014/main" id="{C513E9CA-DCEB-FC4F-BCE7-EC3D49670F42}"/>
                </a:ext>
              </a:extLst>
            </p:cNvPr>
            <p:cNvPicPr>
              <a:picLocks noChangeAspect="1"/>
            </p:cNvPicPr>
            <p:nvPr/>
          </p:nvPicPr>
          <p:blipFill rotWithShape="1">
            <a:blip r:embed="rId7"/>
            <a:srcRect l="19214" t="39257" r="20201" b="37447"/>
            <a:stretch/>
          </p:blipFill>
          <p:spPr>
            <a:xfrm>
              <a:off x="6179685" y="2797452"/>
              <a:ext cx="745834" cy="198630"/>
            </a:xfrm>
            <a:prstGeom prst="rect">
              <a:avLst/>
            </a:prstGeom>
          </p:spPr>
        </p:pic>
      </p:grpSp>
      <p:grpSp>
        <p:nvGrpSpPr>
          <p:cNvPr id="50" name="Group 49">
            <a:extLst>
              <a:ext uri="{FF2B5EF4-FFF2-40B4-BE49-F238E27FC236}">
                <a16:creationId xmlns:a16="http://schemas.microsoft.com/office/drawing/2014/main" id="{30C7EE5A-911A-0B4A-BDCB-EA779B1EEA2D}"/>
              </a:ext>
            </a:extLst>
          </p:cNvPr>
          <p:cNvGrpSpPr/>
          <p:nvPr/>
        </p:nvGrpSpPr>
        <p:grpSpPr>
          <a:xfrm>
            <a:off x="4544416" y="2180955"/>
            <a:ext cx="1083815" cy="463869"/>
            <a:chOff x="4544416" y="2180955"/>
            <a:chExt cx="1083815" cy="463869"/>
          </a:xfrm>
        </p:grpSpPr>
        <p:sp>
          <p:nvSpPr>
            <p:cNvPr id="42" name="Rectangle 41">
              <a:extLst>
                <a:ext uri="{FF2B5EF4-FFF2-40B4-BE49-F238E27FC236}">
                  <a16:creationId xmlns:a16="http://schemas.microsoft.com/office/drawing/2014/main" id="{DA8A19CC-95DF-184B-9B79-DFB0EC3BA969}"/>
                </a:ext>
              </a:extLst>
            </p:cNvPr>
            <p:cNvSpPr/>
            <p:nvPr/>
          </p:nvSpPr>
          <p:spPr>
            <a:xfrm>
              <a:off x="4544416" y="2180955"/>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9201663B-019E-8E42-B081-7EA9008976D0}"/>
                </a:ext>
              </a:extLst>
            </p:cNvPr>
            <p:cNvSpPr txBox="1"/>
            <p:nvPr/>
          </p:nvSpPr>
          <p:spPr>
            <a:xfrm>
              <a:off x="4634756" y="2298967"/>
              <a:ext cx="888520" cy="276999"/>
            </a:xfrm>
            <a:prstGeom prst="rect">
              <a:avLst/>
            </a:prstGeom>
            <a:noFill/>
          </p:spPr>
          <p:txBody>
            <a:bodyPr wrap="square" rtlCol="0">
              <a:spAutoFit/>
            </a:bodyPr>
            <a:lstStyle/>
            <a:p>
              <a:pPr algn="ctr"/>
              <a:r>
                <a:rPr lang="en-US" sz="1200" b="1" dirty="0"/>
                <a:t>Controller</a:t>
              </a:r>
              <a:endParaRPr lang="en-US" sz="1200" dirty="0"/>
            </a:p>
          </p:txBody>
        </p:sp>
      </p:grpSp>
      <p:pic>
        <p:nvPicPr>
          <p:cNvPr id="44" name="Picture 43">
            <a:extLst>
              <a:ext uri="{FF2B5EF4-FFF2-40B4-BE49-F238E27FC236}">
                <a16:creationId xmlns:a16="http://schemas.microsoft.com/office/drawing/2014/main" id="{0BF64862-6714-1143-B064-FD14D417A89A}"/>
              </a:ext>
            </a:extLst>
          </p:cNvPr>
          <p:cNvPicPr>
            <a:picLocks noChangeAspect="1"/>
          </p:cNvPicPr>
          <p:nvPr/>
        </p:nvPicPr>
        <p:blipFill>
          <a:blip r:embed="rId8"/>
          <a:stretch>
            <a:fillRect/>
          </a:stretch>
        </p:blipFill>
        <p:spPr>
          <a:xfrm>
            <a:off x="8068010" y="1353158"/>
            <a:ext cx="1862360" cy="1862360"/>
          </a:xfrm>
          <a:prstGeom prst="rect">
            <a:avLst/>
          </a:prstGeom>
        </p:spPr>
      </p:pic>
      <p:grpSp>
        <p:nvGrpSpPr>
          <p:cNvPr id="48" name="Group 47">
            <a:extLst>
              <a:ext uri="{FF2B5EF4-FFF2-40B4-BE49-F238E27FC236}">
                <a16:creationId xmlns:a16="http://schemas.microsoft.com/office/drawing/2014/main" id="{77918888-4FDF-F949-AE6E-20CD2F788493}"/>
              </a:ext>
            </a:extLst>
          </p:cNvPr>
          <p:cNvGrpSpPr/>
          <p:nvPr/>
        </p:nvGrpSpPr>
        <p:grpSpPr>
          <a:xfrm>
            <a:off x="4536623" y="1375852"/>
            <a:ext cx="1218399" cy="463869"/>
            <a:chOff x="3197809" y="1988787"/>
            <a:chExt cx="1218399" cy="463869"/>
          </a:xfrm>
        </p:grpSpPr>
        <p:sp>
          <p:nvSpPr>
            <p:cNvPr id="46" name="Rectangle 45">
              <a:extLst>
                <a:ext uri="{FF2B5EF4-FFF2-40B4-BE49-F238E27FC236}">
                  <a16:creationId xmlns:a16="http://schemas.microsoft.com/office/drawing/2014/main" id="{32F78690-068D-2548-B764-10D28651BE4B}"/>
                </a:ext>
              </a:extLst>
            </p:cNvPr>
            <p:cNvSpPr/>
            <p:nvPr/>
          </p:nvSpPr>
          <p:spPr>
            <a:xfrm>
              <a:off x="3197809" y="1988787"/>
              <a:ext cx="1083815"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a:extLst>
                <a:ext uri="{FF2B5EF4-FFF2-40B4-BE49-F238E27FC236}">
                  <a16:creationId xmlns:a16="http://schemas.microsoft.com/office/drawing/2014/main" id="{02D26592-2363-974F-9E19-4A76348D9827}"/>
                </a:ext>
              </a:extLst>
            </p:cNvPr>
            <p:cNvPicPr>
              <a:picLocks noChangeAspect="1"/>
            </p:cNvPicPr>
            <p:nvPr/>
          </p:nvPicPr>
          <p:blipFill>
            <a:blip r:embed="rId9"/>
            <a:stretch>
              <a:fillRect/>
            </a:stretch>
          </p:blipFill>
          <p:spPr>
            <a:xfrm>
              <a:off x="3224313" y="2021955"/>
              <a:ext cx="452230" cy="415511"/>
            </a:xfrm>
            <a:prstGeom prst="rect">
              <a:avLst/>
            </a:prstGeom>
          </p:spPr>
        </p:pic>
        <p:sp>
          <p:nvSpPr>
            <p:cNvPr id="47" name="TextBox 46">
              <a:extLst>
                <a:ext uri="{FF2B5EF4-FFF2-40B4-BE49-F238E27FC236}">
                  <a16:creationId xmlns:a16="http://schemas.microsoft.com/office/drawing/2014/main" id="{B2052AC6-457B-BC44-9398-A9F06390F6FA}"/>
                </a:ext>
              </a:extLst>
            </p:cNvPr>
            <p:cNvSpPr txBox="1"/>
            <p:nvPr/>
          </p:nvSpPr>
          <p:spPr>
            <a:xfrm>
              <a:off x="3527688" y="2067256"/>
              <a:ext cx="888520" cy="276999"/>
            </a:xfrm>
            <a:prstGeom prst="rect">
              <a:avLst/>
            </a:prstGeom>
            <a:noFill/>
          </p:spPr>
          <p:txBody>
            <a:bodyPr wrap="square" rtlCol="0">
              <a:spAutoFit/>
            </a:bodyPr>
            <a:lstStyle/>
            <a:p>
              <a:pPr algn="ctr"/>
              <a:r>
                <a:rPr lang="en-US" sz="1200" b="1" dirty="0"/>
                <a:t>Script</a:t>
              </a:r>
              <a:endParaRPr lang="en-US" sz="1200" dirty="0"/>
            </a:p>
          </p:txBody>
        </p:sp>
      </p:grpSp>
      <p:pic>
        <p:nvPicPr>
          <p:cNvPr id="51" name="Picture 50">
            <a:extLst>
              <a:ext uri="{FF2B5EF4-FFF2-40B4-BE49-F238E27FC236}">
                <a16:creationId xmlns:a16="http://schemas.microsoft.com/office/drawing/2014/main" id="{F226AECA-10A3-ED46-9E06-696507CB10A4}"/>
              </a:ext>
            </a:extLst>
          </p:cNvPr>
          <p:cNvPicPr>
            <a:picLocks noChangeAspect="1"/>
          </p:cNvPicPr>
          <p:nvPr/>
        </p:nvPicPr>
        <p:blipFill rotWithShape="1">
          <a:blip r:embed="rId10"/>
          <a:srcRect t="16290" b="32251"/>
          <a:stretch/>
        </p:blipFill>
        <p:spPr>
          <a:xfrm>
            <a:off x="6378952" y="1372888"/>
            <a:ext cx="1102024" cy="423134"/>
          </a:xfrm>
          <a:prstGeom prst="rect">
            <a:avLst/>
          </a:prstGeom>
        </p:spPr>
      </p:pic>
      <p:sp>
        <p:nvSpPr>
          <p:cNvPr id="52" name="Up-Down Arrow 51">
            <a:extLst>
              <a:ext uri="{FF2B5EF4-FFF2-40B4-BE49-F238E27FC236}">
                <a16:creationId xmlns:a16="http://schemas.microsoft.com/office/drawing/2014/main" id="{CFB4C322-1A20-E749-9C94-E9793463C3A4}"/>
              </a:ext>
            </a:extLst>
          </p:cNvPr>
          <p:cNvSpPr/>
          <p:nvPr/>
        </p:nvSpPr>
        <p:spPr>
          <a:xfrm>
            <a:off x="5015357" y="4007766"/>
            <a:ext cx="152991" cy="6482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3FAA53C-6D1F-C044-BF85-ADFB2B77102D}"/>
              </a:ext>
            </a:extLst>
          </p:cNvPr>
          <p:cNvSpPr txBox="1"/>
          <p:nvPr/>
        </p:nvSpPr>
        <p:spPr>
          <a:xfrm>
            <a:off x="5107357" y="4113718"/>
            <a:ext cx="1041747" cy="369332"/>
          </a:xfrm>
          <a:prstGeom prst="rect">
            <a:avLst/>
          </a:prstGeom>
          <a:noFill/>
        </p:spPr>
        <p:txBody>
          <a:bodyPr wrap="square" rtlCol="0">
            <a:spAutoFit/>
          </a:bodyPr>
          <a:lstStyle/>
          <a:p>
            <a:r>
              <a:rPr lang="en-US" dirty="0"/>
              <a:t>http</a:t>
            </a:r>
          </a:p>
        </p:txBody>
      </p:sp>
      <p:sp>
        <p:nvSpPr>
          <p:cNvPr id="54" name="TextBox 53">
            <a:extLst>
              <a:ext uri="{FF2B5EF4-FFF2-40B4-BE49-F238E27FC236}">
                <a16:creationId xmlns:a16="http://schemas.microsoft.com/office/drawing/2014/main" id="{BBB51D46-3455-FC4A-9843-D63EFCC7EEC9}"/>
              </a:ext>
            </a:extLst>
          </p:cNvPr>
          <p:cNvSpPr txBox="1"/>
          <p:nvPr/>
        </p:nvSpPr>
        <p:spPr>
          <a:xfrm>
            <a:off x="9618830" y="2016190"/>
            <a:ext cx="1219200" cy="369332"/>
          </a:xfrm>
          <a:prstGeom prst="rect">
            <a:avLst/>
          </a:prstGeom>
          <a:noFill/>
        </p:spPr>
        <p:txBody>
          <a:bodyPr wrap="square" rtlCol="0">
            <a:spAutoFit/>
          </a:bodyPr>
          <a:lstStyle/>
          <a:p>
            <a:r>
              <a:rPr lang="en-US" dirty="0" err="1"/>
              <a:t>NoSql</a:t>
            </a:r>
            <a:r>
              <a:rPr lang="en-US" dirty="0"/>
              <a:t> DB</a:t>
            </a:r>
          </a:p>
        </p:txBody>
      </p:sp>
      <p:sp>
        <p:nvSpPr>
          <p:cNvPr id="55" name="Left-Right Arrow 54">
            <a:extLst>
              <a:ext uri="{FF2B5EF4-FFF2-40B4-BE49-F238E27FC236}">
                <a16:creationId xmlns:a16="http://schemas.microsoft.com/office/drawing/2014/main" id="{A6875EDA-4C69-F641-8F01-42FFE16E429C}"/>
              </a:ext>
            </a:extLst>
          </p:cNvPr>
          <p:cNvSpPr/>
          <p:nvPr/>
        </p:nvSpPr>
        <p:spPr>
          <a:xfrm>
            <a:off x="7584633" y="1507328"/>
            <a:ext cx="750984"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Left-Right Arrow 55">
            <a:extLst>
              <a:ext uri="{FF2B5EF4-FFF2-40B4-BE49-F238E27FC236}">
                <a16:creationId xmlns:a16="http://schemas.microsoft.com/office/drawing/2014/main" id="{F6F9DE2E-1258-8E4C-A39D-961ECBA5E423}"/>
              </a:ext>
            </a:extLst>
          </p:cNvPr>
          <p:cNvSpPr/>
          <p:nvPr/>
        </p:nvSpPr>
        <p:spPr>
          <a:xfrm>
            <a:off x="7975617" y="2302120"/>
            <a:ext cx="360000"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eft-Right Arrow 56">
            <a:extLst>
              <a:ext uri="{FF2B5EF4-FFF2-40B4-BE49-F238E27FC236}">
                <a16:creationId xmlns:a16="http://schemas.microsoft.com/office/drawing/2014/main" id="{05303267-3139-3D4B-A990-44BE3AF318AE}"/>
              </a:ext>
            </a:extLst>
          </p:cNvPr>
          <p:cNvSpPr/>
          <p:nvPr/>
        </p:nvSpPr>
        <p:spPr>
          <a:xfrm>
            <a:off x="5635662" y="2302120"/>
            <a:ext cx="360000"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Right Arrow 57">
            <a:extLst>
              <a:ext uri="{FF2B5EF4-FFF2-40B4-BE49-F238E27FC236}">
                <a16:creationId xmlns:a16="http://schemas.microsoft.com/office/drawing/2014/main" id="{BACF0347-5615-8548-B36B-FFDE1B5954A6}"/>
              </a:ext>
            </a:extLst>
          </p:cNvPr>
          <p:cNvSpPr/>
          <p:nvPr/>
        </p:nvSpPr>
        <p:spPr>
          <a:xfrm>
            <a:off x="5618668" y="1537824"/>
            <a:ext cx="750984"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Up-Down Arrow 58">
            <a:extLst>
              <a:ext uri="{FF2B5EF4-FFF2-40B4-BE49-F238E27FC236}">
                <a16:creationId xmlns:a16="http://schemas.microsoft.com/office/drawing/2014/main" id="{7B3C1190-D200-5B41-B1E4-D0C493493DB0}"/>
              </a:ext>
            </a:extLst>
          </p:cNvPr>
          <p:cNvSpPr/>
          <p:nvPr/>
        </p:nvSpPr>
        <p:spPr>
          <a:xfrm>
            <a:off x="5054142" y="3289766"/>
            <a:ext cx="75420" cy="15822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Down Arrow 59">
            <a:extLst>
              <a:ext uri="{FF2B5EF4-FFF2-40B4-BE49-F238E27FC236}">
                <a16:creationId xmlns:a16="http://schemas.microsoft.com/office/drawing/2014/main" id="{46883831-A65E-0C48-8B59-03196BBF434B}"/>
              </a:ext>
            </a:extLst>
          </p:cNvPr>
          <p:cNvSpPr/>
          <p:nvPr/>
        </p:nvSpPr>
        <p:spPr>
          <a:xfrm>
            <a:off x="5054142" y="2659395"/>
            <a:ext cx="75420" cy="15822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Up-Down Arrow 60">
            <a:extLst>
              <a:ext uri="{FF2B5EF4-FFF2-40B4-BE49-F238E27FC236}">
                <a16:creationId xmlns:a16="http://schemas.microsoft.com/office/drawing/2014/main" id="{38BBD5C2-B5DF-CE42-A0E8-A79422482730}"/>
              </a:ext>
            </a:extLst>
          </p:cNvPr>
          <p:cNvSpPr/>
          <p:nvPr/>
        </p:nvSpPr>
        <p:spPr>
          <a:xfrm>
            <a:off x="5034819" y="1852800"/>
            <a:ext cx="114066" cy="3353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F1A1EFAA-9AC1-534F-B39B-380223621444}"/>
              </a:ext>
            </a:extLst>
          </p:cNvPr>
          <p:cNvPicPr>
            <a:picLocks noChangeAspect="1"/>
          </p:cNvPicPr>
          <p:nvPr/>
        </p:nvPicPr>
        <p:blipFill>
          <a:blip r:embed="rId11"/>
          <a:stretch>
            <a:fillRect/>
          </a:stretch>
        </p:blipFill>
        <p:spPr>
          <a:xfrm>
            <a:off x="2665799" y="4979013"/>
            <a:ext cx="263571" cy="263571"/>
          </a:xfrm>
          <a:prstGeom prst="rect">
            <a:avLst/>
          </a:prstGeom>
        </p:spPr>
      </p:pic>
      <p:pic>
        <p:nvPicPr>
          <p:cNvPr id="63" name="Picture 62">
            <a:extLst>
              <a:ext uri="{FF2B5EF4-FFF2-40B4-BE49-F238E27FC236}">
                <a16:creationId xmlns:a16="http://schemas.microsoft.com/office/drawing/2014/main" id="{FE5A4ED8-E95B-614C-9B16-7DFA38140280}"/>
              </a:ext>
            </a:extLst>
          </p:cNvPr>
          <p:cNvPicPr>
            <a:picLocks noChangeAspect="1"/>
          </p:cNvPicPr>
          <p:nvPr/>
        </p:nvPicPr>
        <p:blipFill>
          <a:blip r:embed="rId11"/>
          <a:stretch>
            <a:fillRect/>
          </a:stretch>
        </p:blipFill>
        <p:spPr>
          <a:xfrm>
            <a:off x="4433832" y="4989574"/>
            <a:ext cx="274147" cy="274147"/>
          </a:xfrm>
          <a:prstGeom prst="rect">
            <a:avLst/>
          </a:prstGeom>
        </p:spPr>
      </p:pic>
      <p:pic>
        <p:nvPicPr>
          <p:cNvPr id="64" name="Picture 63">
            <a:extLst>
              <a:ext uri="{FF2B5EF4-FFF2-40B4-BE49-F238E27FC236}">
                <a16:creationId xmlns:a16="http://schemas.microsoft.com/office/drawing/2014/main" id="{EAAB2FD2-CB10-A741-8C17-15FC2248C7A1}"/>
              </a:ext>
            </a:extLst>
          </p:cNvPr>
          <p:cNvPicPr>
            <a:picLocks noChangeAspect="1"/>
          </p:cNvPicPr>
          <p:nvPr/>
        </p:nvPicPr>
        <p:blipFill>
          <a:blip r:embed="rId11"/>
          <a:stretch>
            <a:fillRect/>
          </a:stretch>
        </p:blipFill>
        <p:spPr>
          <a:xfrm>
            <a:off x="6242181" y="5005630"/>
            <a:ext cx="250521" cy="250521"/>
          </a:xfrm>
          <a:prstGeom prst="rect">
            <a:avLst/>
          </a:prstGeom>
        </p:spPr>
      </p:pic>
      <p:sp>
        <p:nvSpPr>
          <p:cNvPr id="66" name="Rectangle 65">
            <a:extLst>
              <a:ext uri="{FF2B5EF4-FFF2-40B4-BE49-F238E27FC236}">
                <a16:creationId xmlns:a16="http://schemas.microsoft.com/office/drawing/2014/main" id="{320B1EAE-0236-E74A-94FF-21B4C312EB67}"/>
              </a:ext>
            </a:extLst>
          </p:cNvPr>
          <p:cNvSpPr/>
          <p:nvPr/>
        </p:nvSpPr>
        <p:spPr>
          <a:xfrm>
            <a:off x="6011989" y="2175467"/>
            <a:ext cx="556044" cy="46386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391202BD-73FD-484B-AFF9-5344F926142A}"/>
              </a:ext>
            </a:extLst>
          </p:cNvPr>
          <p:cNvSpPr txBox="1"/>
          <p:nvPr/>
        </p:nvSpPr>
        <p:spPr>
          <a:xfrm>
            <a:off x="5846562" y="2266974"/>
            <a:ext cx="888520" cy="276999"/>
          </a:xfrm>
          <a:prstGeom prst="rect">
            <a:avLst/>
          </a:prstGeom>
          <a:noFill/>
        </p:spPr>
        <p:txBody>
          <a:bodyPr wrap="square" rtlCol="0">
            <a:spAutoFit/>
          </a:bodyPr>
          <a:lstStyle/>
          <a:p>
            <a:pPr algn="ctr"/>
            <a:r>
              <a:rPr lang="en-US" sz="1200" b="1" dirty="0"/>
              <a:t>Model</a:t>
            </a:r>
            <a:endParaRPr lang="en-US" sz="1200" dirty="0"/>
          </a:p>
        </p:txBody>
      </p:sp>
      <p:sp>
        <p:nvSpPr>
          <p:cNvPr id="69" name="Left-Right Arrow 68">
            <a:extLst>
              <a:ext uri="{FF2B5EF4-FFF2-40B4-BE49-F238E27FC236}">
                <a16:creationId xmlns:a16="http://schemas.microsoft.com/office/drawing/2014/main" id="{495122F6-B9E5-C244-BE96-07123E208E24}"/>
              </a:ext>
            </a:extLst>
          </p:cNvPr>
          <p:cNvSpPr/>
          <p:nvPr/>
        </p:nvSpPr>
        <p:spPr>
          <a:xfrm>
            <a:off x="6569939" y="2302120"/>
            <a:ext cx="251999" cy="1624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633B51A7-9414-E445-84C0-1870AADD6AFE}"/>
              </a:ext>
            </a:extLst>
          </p:cNvPr>
          <p:cNvPicPr>
            <a:picLocks noChangeAspect="1"/>
          </p:cNvPicPr>
          <p:nvPr/>
        </p:nvPicPr>
        <p:blipFill rotWithShape="1">
          <a:blip r:embed="rId12"/>
          <a:srcRect l="10657"/>
          <a:stretch/>
        </p:blipFill>
        <p:spPr>
          <a:xfrm>
            <a:off x="2498933" y="1450772"/>
            <a:ext cx="1579876" cy="594015"/>
          </a:xfrm>
          <a:prstGeom prst="rect">
            <a:avLst/>
          </a:prstGeom>
        </p:spPr>
      </p:pic>
      <p:sp>
        <p:nvSpPr>
          <p:cNvPr id="72" name="TextBox 71">
            <a:extLst>
              <a:ext uri="{FF2B5EF4-FFF2-40B4-BE49-F238E27FC236}">
                <a16:creationId xmlns:a16="http://schemas.microsoft.com/office/drawing/2014/main" id="{939F69C1-E15D-0740-91D7-8BE5EFC1FE6F}"/>
              </a:ext>
            </a:extLst>
          </p:cNvPr>
          <p:cNvSpPr txBox="1"/>
          <p:nvPr/>
        </p:nvSpPr>
        <p:spPr>
          <a:xfrm>
            <a:off x="5133861" y="1826716"/>
            <a:ext cx="1041747" cy="369332"/>
          </a:xfrm>
          <a:prstGeom prst="rect">
            <a:avLst/>
          </a:prstGeom>
          <a:noFill/>
        </p:spPr>
        <p:txBody>
          <a:bodyPr wrap="square" rtlCol="0">
            <a:spAutoFit/>
          </a:bodyPr>
          <a:lstStyle/>
          <a:p>
            <a:r>
              <a:rPr lang="en-US" dirty="0"/>
              <a:t>spawn</a:t>
            </a:r>
          </a:p>
        </p:txBody>
      </p:sp>
    </p:spTree>
    <p:extLst>
      <p:ext uri="{BB962C8B-B14F-4D97-AF65-F5344CB8AC3E}">
        <p14:creationId xmlns:p14="http://schemas.microsoft.com/office/powerpoint/2010/main" val="199546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E464241-9D5B-224B-86B2-FB4FDB9FA12B}"/>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a:extLst>
              <a:ext uri="{FF2B5EF4-FFF2-40B4-BE49-F238E27FC236}">
                <a16:creationId xmlns:a16="http://schemas.microsoft.com/office/drawing/2014/main" id="{AEDE3E50-9288-4D4B-A7E6-393CD6B773DF}"/>
              </a:ext>
            </a:extLst>
          </p:cNvPr>
          <p:cNvSpPr/>
          <p:nvPr/>
        </p:nvSpPr>
        <p:spPr>
          <a:xfrm>
            <a:off x="690221" y="595868"/>
            <a:ext cx="2158220"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Application Features </a:t>
            </a:r>
          </a:p>
        </p:txBody>
      </p:sp>
      <p:graphicFrame>
        <p:nvGraphicFramePr>
          <p:cNvPr id="6" name="Table 5">
            <a:extLst>
              <a:ext uri="{FF2B5EF4-FFF2-40B4-BE49-F238E27FC236}">
                <a16:creationId xmlns:a16="http://schemas.microsoft.com/office/drawing/2014/main" id="{5AA77EE1-6ACC-E847-91AC-03FEC6E9C7FB}"/>
              </a:ext>
            </a:extLst>
          </p:cNvPr>
          <p:cNvGraphicFramePr>
            <a:graphicFrameLocks noGrp="1"/>
          </p:cNvGraphicFramePr>
          <p:nvPr>
            <p:extLst>
              <p:ext uri="{D42A27DB-BD31-4B8C-83A1-F6EECF244321}">
                <p14:modId xmlns:p14="http://schemas.microsoft.com/office/powerpoint/2010/main" val="4261126679"/>
              </p:ext>
            </p:extLst>
          </p:nvPr>
        </p:nvGraphicFramePr>
        <p:xfrm>
          <a:off x="690220" y="1334532"/>
          <a:ext cx="10946459" cy="4820920"/>
        </p:xfrm>
        <a:graphic>
          <a:graphicData uri="http://schemas.openxmlformats.org/drawingml/2006/table">
            <a:tbl>
              <a:tblPr firstRow="1" bandRow="1">
                <a:tableStyleId>{5C22544A-7EE6-4342-B048-85BDC9FD1C3A}</a:tableStyleId>
              </a:tblPr>
              <a:tblGrid>
                <a:gridCol w="2416234">
                  <a:extLst>
                    <a:ext uri="{9D8B030D-6E8A-4147-A177-3AD203B41FA5}">
                      <a16:colId xmlns:a16="http://schemas.microsoft.com/office/drawing/2014/main" val="3562822986"/>
                    </a:ext>
                  </a:extLst>
                </a:gridCol>
                <a:gridCol w="4283901">
                  <a:extLst>
                    <a:ext uri="{9D8B030D-6E8A-4147-A177-3AD203B41FA5}">
                      <a16:colId xmlns:a16="http://schemas.microsoft.com/office/drawing/2014/main" val="1809792031"/>
                    </a:ext>
                  </a:extLst>
                </a:gridCol>
                <a:gridCol w="4246324">
                  <a:extLst>
                    <a:ext uri="{9D8B030D-6E8A-4147-A177-3AD203B41FA5}">
                      <a16:colId xmlns:a16="http://schemas.microsoft.com/office/drawing/2014/main" val="4232686343"/>
                    </a:ext>
                  </a:extLst>
                </a:gridCol>
              </a:tblGrid>
              <a:tr h="370840">
                <a:tc>
                  <a:txBody>
                    <a:bodyPr/>
                    <a:lstStyle/>
                    <a:p>
                      <a:r>
                        <a:rPr lang="en-US" dirty="0"/>
                        <a:t>Layer</a:t>
                      </a:r>
                    </a:p>
                  </a:txBody>
                  <a:tcPr/>
                </a:tc>
                <a:tc>
                  <a:txBody>
                    <a:bodyPr/>
                    <a:lstStyle/>
                    <a:p>
                      <a:r>
                        <a:rPr lang="en-US" dirty="0"/>
                        <a:t>Feature</a:t>
                      </a:r>
                    </a:p>
                  </a:txBody>
                  <a:tcPr/>
                </a:tc>
                <a:tc>
                  <a:txBody>
                    <a:bodyPr/>
                    <a:lstStyle/>
                    <a:p>
                      <a:r>
                        <a:rPr lang="en-US" dirty="0"/>
                        <a:t>Packages used</a:t>
                      </a:r>
                    </a:p>
                  </a:txBody>
                  <a:tcPr/>
                </a:tc>
                <a:extLst>
                  <a:ext uri="{0D108BD9-81ED-4DB2-BD59-A6C34878D82A}">
                    <a16:rowId xmlns:a16="http://schemas.microsoft.com/office/drawing/2014/main" val="3459866589"/>
                  </a:ext>
                </a:extLst>
              </a:tr>
              <a:tr h="370840">
                <a:tc>
                  <a:txBody>
                    <a:bodyPr/>
                    <a:lstStyle/>
                    <a:p>
                      <a:r>
                        <a:rPr lang="en-US" dirty="0"/>
                        <a:t>Frontend</a:t>
                      </a:r>
                    </a:p>
                  </a:txBody>
                  <a:tcPr/>
                </a:tc>
                <a:tc>
                  <a:txBody>
                    <a:bodyPr/>
                    <a:lstStyle/>
                    <a:p>
                      <a:r>
                        <a:rPr lang="en-US" dirty="0"/>
                        <a:t>Application styling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angular/material and angular/flex-layout</a:t>
                      </a:r>
                    </a:p>
                  </a:txBody>
                  <a:tcPr/>
                </a:tc>
                <a:extLst>
                  <a:ext uri="{0D108BD9-81ED-4DB2-BD59-A6C34878D82A}">
                    <a16:rowId xmlns:a16="http://schemas.microsoft.com/office/drawing/2014/main" val="277993742"/>
                  </a:ext>
                </a:extLst>
              </a:tr>
              <a:tr h="370840">
                <a:tc>
                  <a:txBody>
                    <a:bodyPr/>
                    <a:lstStyle/>
                    <a:p>
                      <a:r>
                        <a:rPr lang="en-US" dirty="0"/>
                        <a:t>Frontend</a:t>
                      </a:r>
                    </a:p>
                  </a:txBody>
                  <a:tcPr/>
                </a:tc>
                <a:tc>
                  <a:txBody>
                    <a:bodyPr/>
                    <a:lstStyle/>
                    <a:p>
                      <a:r>
                        <a:rPr lang="en-US" dirty="0"/>
                        <a:t>Tabular data presentation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angular-</a:t>
                      </a:r>
                      <a:r>
                        <a:rPr lang="en-US" sz="1800" b="0" kern="1200" dirty="0" err="1">
                          <a:solidFill>
                            <a:schemeClr val="dk1"/>
                          </a:solidFill>
                          <a:effectLst/>
                          <a:latin typeface="+mn-lt"/>
                          <a:ea typeface="+mn-ea"/>
                          <a:cs typeface="+mn-cs"/>
                        </a:rPr>
                        <a:t>datatables</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26761309"/>
                  </a:ext>
                </a:extLst>
              </a:tr>
              <a:tr h="370840">
                <a:tc>
                  <a:txBody>
                    <a:bodyPr/>
                    <a:lstStyle/>
                    <a:p>
                      <a:r>
                        <a:rPr lang="en-US" dirty="0"/>
                        <a:t>Frontend</a:t>
                      </a:r>
                    </a:p>
                  </a:txBody>
                  <a:tcPr/>
                </a:tc>
                <a:tc>
                  <a:txBody>
                    <a:bodyPr/>
                    <a:lstStyle/>
                    <a:p>
                      <a:r>
                        <a:rPr lang="en-US" dirty="0"/>
                        <a:t>Notification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ngx-toastr</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914769905"/>
                  </a:ext>
                </a:extLst>
              </a:tr>
              <a:tr h="370840">
                <a:tc>
                  <a:txBody>
                    <a:bodyPr/>
                    <a:lstStyle/>
                    <a:p>
                      <a:r>
                        <a:rPr lang="en-US" dirty="0"/>
                        <a:t>Frontend</a:t>
                      </a:r>
                    </a:p>
                  </a:txBody>
                  <a:tcPr/>
                </a:tc>
                <a:tc>
                  <a:txBody>
                    <a:bodyPr/>
                    <a:lstStyle/>
                    <a:p>
                      <a:r>
                        <a:rPr lang="en-US" dirty="0"/>
                        <a:t>Documentation</a:t>
                      </a:r>
                    </a:p>
                  </a:txBody>
                  <a:tcPr/>
                </a:tc>
                <a:tc>
                  <a:txBody>
                    <a:bodyPr/>
                    <a:lstStyle/>
                    <a:p>
                      <a:r>
                        <a:rPr lang="en-US" dirty="0" err="1"/>
                        <a:t>compodoc</a:t>
                      </a:r>
                      <a:endParaRPr lang="en-US" dirty="0"/>
                    </a:p>
                  </a:txBody>
                  <a:tcPr/>
                </a:tc>
                <a:extLst>
                  <a:ext uri="{0D108BD9-81ED-4DB2-BD59-A6C34878D82A}">
                    <a16:rowId xmlns:a16="http://schemas.microsoft.com/office/drawing/2014/main" val="2283897857"/>
                  </a:ext>
                </a:extLst>
              </a:tr>
              <a:tr h="370840">
                <a:tc>
                  <a:txBody>
                    <a:bodyPr/>
                    <a:lstStyle/>
                    <a:p>
                      <a:r>
                        <a:rPr lang="en-US" dirty="0"/>
                        <a:t>Services</a:t>
                      </a:r>
                    </a:p>
                  </a:txBody>
                  <a:tcPr/>
                </a:tc>
                <a:tc>
                  <a:txBody>
                    <a:bodyPr/>
                    <a:lstStyle/>
                    <a:p>
                      <a:r>
                        <a:rPr lang="en-US" dirty="0"/>
                        <a:t>Authentication and Authorization</a:t>
                      </a:r>
                    </a:p>
                  </a:txBody>
                  <a:tcPr/>
                </a:tc>
                <a:tc>
                  <a:txBody>
                    <a:bodyPr/>
                    <a:lstStyle/>
                    <a:p>
                      <a:r>
                        <a:rPr lang="en-US" dirty="0"/>
                        <a:t>Passport and passport local</a:t>
                      </a:r>
                    </a:p>
                  </a:txBody>
                  <a:tcPr/>
                </a:tc>
                <a:extLst>
                  <a:ext uri="{0D108BD9-81ED-4DB2-BD59-A6C34878D82A}">
                    <a16:rowId xmlns:a16="http://schemas.microsoft.com/office/drawing/2014/main" val="380850463"/>
                  </a:ext>
                </a:extLst>
              </a:tr>
              <a:tr h="370840">
                <a:tc>
                  <a:txBody>
                    <a:bodyPr/>
                    <a:lstStyle/>
                    <a:p>
                      <a:r>
                        <a:rPr lang="en-US" dirty="0"/>
                        <a:t>Services</a:t>
                      </a:r>
                    </a:p>
                  </a:txBody>
                  <a:tcPr/>
                </a:tc>
                <a:tc>
                  <a:txBody>
                    <a:bodyPr/>
                    <a:lstStyle/>
                    <a:p>
                      <a:r>
                        <a:rPr lang="en-US" dirty="0"/>
                        <a:t>Session Management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jsonwebtoken</a:t>
                      </a:r>
                      <a:r>
                        <a:rPr lang="en-US" sz="1800" b="0" kern="1200" dirty="0">
                          <a:solidFill>
                            <a:schemeClr val="dk1"/>
                          </a:solidFill>
                          <a:effectLst/>
                          <a:latin typeface="+mn-lt"/>
                          <a:ea typeface="+mn-ea"/>
                          <a:cs typeface="+mn-cs"/>
                        </a:rPr>
                        <a:t>, express-session</a:t>
                      </a:r>
                    </a:p>
                  </a:txBody>
                  <a:tcPr/>
                </a:tc>
                <a:extLst>
                  <a:ext uri="{0D108BD9-81ED-4DB2-BD59-A6C34878D82A}">
                    <a16:rowId xmlns:a16="http://schemas.microsoft.com/office/drawing/2014/main" val="2320785711"/>
                  </a:ext>
                </a:extLst>
              </a:tr>
              <a:tr h="370840">
                <a:tc>
                  <a:txBody>
                    <a:bodyPr/>
                    <a:lstStyle/>
                    <a:p>
                      <a:r>
                        <a:rPr lang="en-US" dirty="0"/>
                        <a:t>Services</a:t>
                      </a:r>
                    </a:p>
                  </a:txBody>
                  <a:tcPr/>
                </a:tc>
                <a:tc>
                  <a:txBody>
                    <a:bodyPr/>
                    <a:lstStyle/>
                    <a:p>
                      <a:r>
                        <a:rPr lang="en-US" dirty="0"/>
                        <a:t>Cross-origin Resource Sharing(CORS)</a:t>
                      </a:r>
                    </a:p>
                  </a:txBody>
                  <a:tcPr/>
                </a:tc>
                <a:tc>
                  <a:txBody>
                    <a:bodyPr/>
                    <a:lstStyle/>
                    <a:p>
                      <a:r>
                        <a:rPr lang="en-US" dirty="0" err="1"/>
                        <a:t>cors</a:t>
                      </a:r>
                      <a:endParaRPr lang="en-US" dirty="0"/>
                    </a:p>
                  </a:txBody>
                  <a:tcPr/>
                </a:tc>
                <a:extLst>
                  <a:ext uri="{0D108BD9-81ED-4DB2-BD59-A6C34878D82A}">
                    <a16:rowId xmlns:a16="http://schemas.microsoft.com/office/drawing/2014/main" val="737408102"/>
                  </a:ext>
                </a:extLst>
              </a:tr>
              <a:tr h="370840">
                <a:tc>
                  <a:txBody>
                    <a:bodyPr/>
                    <a:lstStyle/>
                    <a:p>
                      <a:r>
                        <a:rPr lang="en-US" dirty="0"/>
                        <a:t>Services</a:t>
                      </a:r>
                    </a:p>
                  </a:txBody>
                  <a:tcPr/>
                </a:tc>
                <a:tc>
                  <a:txBody>
                    <a:bodyPr/>
                    <a:lstStyle/>
                    <a:p>
                      <a:r>
                        <a:rPr lang="en-US" dirty="0"/>
                        <a:t>Password encryption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bcryptjs</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115218188"/>
                  </a:ext>
                </a:extLst>
              </a:tr>
              <a:tr h="370840">
                <a:tc>
                  <a:txBody>
                    <a:bodyPr/>
                    <a:lstStyle/>
                    <a:p>
                      <a:r>
                        <a:rPr lang="en-US" dirty="0"/>
                        <a:t>Services</a:t>
                      </a:r>
                    </a:p>
                  </a:txBody>
                  <a:tcPr/>
                </a:tc>
                <a:tc>
                  <a:txBody>
                    <a:bodyPr/>
                    <a:lstStyle/>
                    <a:p>
                      <a:r>
                        <a:rPr lang="en-US" dirty="0"/>
                        <a:t>File upload and parsing</a:t>
                      </a:r>
                    </a:p>
                  </a:txBody>
                  <a:tcPr/>
                </a:tc>
                <a:tc>
                  <a:txBody>
                    <a:bodyPr/>
                    <a:lstStyle/>
                    <a:p>
                      <a:r>
                        <a:rPr lang="en-US" dirty="0" err="1"/>
                        <a:t>multer</a:t>
                      </a:r>
                      <a:r>
                        <a:rPr lang="en-US" dirty="0"/>
                        <a:t> and </a:t>
                      </a:r>
                      <a:r>
                        <a:rPr lang="en-US" dirty="0" err="1"/>
                        <a:t>csvtojson</a:t>
                      </a:r>
                      <a:endParaRPr lang="en-US" dirty="0"/>
                    </a:p>
                  </a:txBody>
                  <a:tcPr/>
                </a:tc>
                <a:extLst>
                  <a:ext uri="{0D108BD9-81ED-4DB2-BD59-A6C34878D82A}">
                    <a16:rowId xmlns:a16="http://schemas.microsoft.com/office/drawing/2014/main" val="4292458116"/>
                  </a:ext>
                </a:extLst>
              </a:tr>
              <a:tr h="370840">
                <a:tc>
                  <a:txBody>
                    <a:bodyPr/>
                    <a:lstStyle/>
                    <a:p>
                      <a:r>
                        <a:rPr lang="en-US" dirty="0"/>
                        <a:t>Services</a:t>
                      </a:r>
                    </a:p>
                  </a:txBody>
                  <a:tcPr/>
                </a:tc>
                <a:tc>
                  <a:txBody>
                    <a:bodyPr/>
                    <a:lstStyle/>
                    <a:p>
                      <a:r>
                        <a:rPr lang="en-US" dirty="0"/>
                        <a:t>Logging</a:t>
                      </a:r>
                    </a:p>
                  </a:txBody>
                  <a:tcPr/>
                </a:tc>
                <a:tc>
                  <a:txBody>
                    <a:bodyPr/>
                    <a:lstStyle/>
                    <a:p>
                      <a:r>
                        <a:rPr lang="en-US" dirty="0" err="1"/>
                        <a:t>morgan</a:t>
                      </a:r>
                      <a:endParaRPr lang="en-US" dirty="0"/>
                    </a:p>
                  </a:txBody>
                  <a:tcPr/>
                </a:tc>
                <a:extLst>
                  <a:ext uri="{0D108BD9-81ED-4DB2-BD59-A6C34878D82A}">
                    <a16:rowId xmlns:a16="http://schemas.microsoft.com/office/drawing/2014/main" val="1837953438"/>
                  </a:ext>
                </a:extLst>
              </a:tr>
              <a:tr h="370840">
                <a:tc>
                  <a:txBody>
                    <a:bodyPr/>
                    <a:lstStyle/>
                    <a:p>
                      <a:r>
                        <a:rPr lang="en-US" dirty="0"/>
                        <a:t>Services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data analysis</a:t>
                      </a:r>
                      <a:endParaRPr lang="en-US" dirty="0"/>
                    </a:p>
                  </a:txBody>
                  <a:tcPr/>
                </a:tc>
                <a:tc>
                  <a:txBody>
                    <a:bodyPr/>
                    <a:lstStyle/>
                    <a:p>
                      <a:r>
                        <a:rPr lang="en-US" dirty="0"/>
                        <a:t>Pandas, </a:t>
                      </a:r>
                      <a:r>
                        <a:rPr lang="en-US" dirty="0" err="1"/>
                        <a:t>numpy</a:t>
                      </a:r>
                      <a:endParaRPr lang="en-US" dirty="0"/>
                    </a:p>
                  </a:txBody>
                  <a:tcPr/>
                </a:tc>
                <a:extLst>
                  <a:ext uri="{0D108BD9-81ED-4DB2-BD59-A6C34878D82A}">
                    <a16:rowId xmlns:a16="http://schemas.microsoft.com/office/drawing/2014/main" val="1934916910"/>
                  </a:ext>
                </a:extLst>
              </a:tr>
              <a:tr h="370840">
                <a:tc>
                  <a:txBody>
                    <a:bodyPr/>
                    <a:lstStyle/>
                    <a:p>
                      <a:r>
                        <a:rPr lang="en-US" dirty="0"/>
                        <a:t>Services</a:t>
                      </a:r>
                    </a:p>
                  </a:txBody>
                  <a:tcPr/>
                </a:tc>
                <a:tc>
                  <a:txBody>
                    <a:bodyPr/>
                    <a:lstStyle/>
                    <a:p>
                      <a:r>
                        <a:rPr lang="en-US" sz="1800" b="0" i="0" kern="1200" dirty="0">
                          <a:solidFill>
                            <a:schemeClr val="dk1"/>
                          </a:solidFill>
                          <a:effectLst/>
                          <a:latin typeface="+mn-lt"/>
                          <a:ea typeface="+mn-ea"/>
                          <a:cs typeface="+mn-cs"/>
                        </a:rPr>
                        <a:t>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mn-lt"/>
                          <a:ea typeface="+mn-ea"/>
                          <a:cs typeface="+mn-cs"/>
                        </a:rPr>
                        <a:t>statsmodels</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1650105230"/>
                  </a:ext>
                </a:extLst>
              </a:tr>
            </a:tbl>
          </a:graphicData>
        </a:graphic>
      </p:graphicFrame>
    </p:spTree>
    <p:extLst>
      <p:ext uri="{BB962C8B-B14F-4D97-AF65-F5344CB8AC3E}">
        <p14:creationId xmlns:p14="http://schemas.microsoft.com/office/powerpoint/2010/main" val="419354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8941CE4-E964-8F4C-9456-8CBAD40F2842}"/>
              </a:ext>
            </a:extLst>
          </p:cNvPr>
          <p:cNvSpPr/>
          <p:nvPr/>
        </p:nvSpPr>
        <p:spPr>
          <a:xfrm>
            <a:off x="1249022" y="6352972"/>
            <a:ext cx="812272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F5FA4B-7060-C742-80F1-52BB6F44DE39}"/>
              </a:ext>
            </a:extLst>
          </p:cNvPr>
          <p:cNvSpPr/>
          <p:nvPr/>
        </p:nvSpPr>
        <p:spPr>
          <a:xfrm>
            <a:off x="1249022" y="1199081"/>
            <a:ext cx="8122722"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1249022" y="1199081"/>
            <a:ext cx="812272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25FB1E-0E5D-7848-ABF3-48DC9A5F81D7}"/>
              </a:ext>
            </a:extLst>
          </p:cNvPr>
          <p:cNvSpPr txBox="1"/>
          <p:nvPr/>
        </p:nvSpPr>
        <p:spPr>
          <a:xfrm>
            <a:off x="4075350" y="2303487"/>
            <a:ext cx="2220685" cy="369332"/>
          </a:xfrm>
          <a:prstGeom prst="rect">
            <a:avLst/>
          </a:prstGeom>
          <a:noFill/>
        </p:spPr>
        <p:txBody>
          <a:bodyPr wrap="square" rtlCol="0">
            <a:spAutoFit/>
          </a:bodyPr>
          <a:lstStyle/>
          <a:p>
            <a:pPr algn="ctr"/>
            <a:r>
              <a:rPr lang="en-US" dirty="0"/>
              <a:t>Admin Page</a:t>
            </a:r>
          </a:p>
        </p:txBody>
      </p:sp>
      <p:sp>
        <p:nvSpPr>
          <p:cNvPr id="7" name="Rounded Rectangle 6">
            <a:extLst>
              <a:ext uri="{FF2B5EF4-FFF2-40B4-BE49-F238E27FC236}">
                <a16:creationId xmlns:a16="http://schemas.microsoft.com/office/drawing/2014/main" id="{EEF438E4-C39A-0F44-B0E5-53590BD68AD6}"/>
              </a:ext>
            </a:extLst>
          </p:cNvPr>
          <p:cNvSpPr/>
          <p:nvPr/>
        </p:nvSpPr>
        <p:spPr>
          <a:xfrm>
            <a:off x="4397084" y="3229762"/>
            <a:ext cx="2351314"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60000"/>
                    <a:lumOff val="40000"/>
                  </a:schemeClr>
                </a:solidFill>
              </a:rPr>
              <a:t>File upload control</a:t>
            </a:r>
          </a:p>
        </p:txBody>
      </p:sp>
      <p:sp>
        <p:nvSpPr>
          <p:cNvPr id="8" name="TextBox 7">
            <a:extLst>
              <a:ext uri="{FF2B5EF4-FFF2-40B4-BE49-F238E27FC236}">
                <a16:creationId xmlns:a16="http://schemas.microsoft.com/office/drawing/2014/main" id="{8258A31E-7ECC-0244-BE0F-67E27DE89387}"/>
              </a:ext>
            </a:extLst>
          </p:cNvPr>
          <p:cNvSpPr txBox="1"/>
          <p:nvPr/>
        </p:nvSpPr>
        <p:spPr>
          <a:xfrm>
            <a:off x="2283276" y="3229762"/>
            <a:ext cx="2113808" cy="369332"/>
          </a:xfrm>
          <a:prstGeom prst="rect">
            <a:avLst/>
          </a:prstGeom>
          <a:noFill/>
        </p:spPr>
        <p:txBody>
          <a:bodyPr wrap="square" rtlCol="0">
            <a:spAutoFit/>
          </a:bodyPr>
          <a:lstStyle/>
          <a:p>
            <a:r>
              <a:rPr lang="en-US" dirty="0"/>
              <a:t>Upload History File</a:t>
            </a:r>
          </a:p>
        </p:txBody>
      </p:sp>
      <p:sp>
        <p:nvSpPr>
          <p:cNvPr id="9" name="Rounded Rectangle 8">
            <a:extLst>
              <a:ext uri="{FF2B5EF4-FFF2-40B4-BE49-F238E27FC236}">
                <a16:creationId xmlns:a16="http://schemas.microsoft.com/office/drawing/2014/main" id="{0A40F08C-FAE4-034E-BAC3-B9E1151B2575}"/>
              </a:ext>
            </a:extLst>
          </p:cNvPr>
          <p:cNvSpPr/>
          <p:nvPr/>
        </p:nvSpPr>
        <p:spPr>
          <a:xfrm>
            <a:off x="3772640" y="4078848"/>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Upload</a:t>
            </a:r>
          </a:p>
        </p:txBody>
      </p:sp>
      <p:sp>
        <p:nvSpPr>
          <p:cNvPr id="11" name="Rounded Rectangle 10">
            <a:extLst>
              <a:ext uri="{FF2B5EF4-FFF2-40B4-BE49-F238E27FC236}">
                <a16:creationId xmlns:a16="http://schemas.microsoft.com/office/drawing/2014/main" id="{53A93196-4EAE-794D-BAA4-DC216C59FBFD}"/>
              </a:ext>
            </a:extLst>
          </p:cNvPr>
          <p:cNvSpPr/>
          <p:nvPr/>
        </p:nvSpPr>
        <p:spPr>
          <a:xfrm>
            <a:off x="5499510" y="4059654"/>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sp>
        <p:nvSpPr>
          <p:cNvPr id="13" name="TextBox 12">
            <a:extLst>
              <a:ext uri="{FF2B5EF4-FFF2-40B4-BE49-F238E27FC236}">
                <a16:creationId xmlns:a16="http://schemas.microsoft.com/office/drawing/2014/main" id="{EA5B12AA-D35A-E44D-A385-AC27A1E21179}"/>
              </a:ext>
            </a:extLst>
          </p:cNvPr>
          <p:cNvSpPr txBox="1"/>
          <p:nvPr/>
        </p:nvSpPr>
        <p:spPr>
          <a:xfrm>
            <a:off x="4535522" y="6352972"/>
            <a:ext cx="1736761" cy="369332"/>
          </a:xfrm>
          <a:prstGeom prst="rect">
            <a:avLst/>
          </a:prstGeom>
          <a:noFill/>
        </p:spPr>
        <p:txBody>
          <a:bodyPr wrap="square" rtlCol="0">
            <a:spAutoFit/>
          </a:bodyPr>
          <a:lstStyle/>
          <a:p>
            <a:r>
              <a:rPr lang="en-US" dirty="0">
                <a:solidFill>
                  <a:schemeClr val="bg1"/>
                </a:solidFill>
              </a:rPr>
              <a:t>FOOTER</a:t>
            </a:r>
          </a:p>
        </p:txBody>
      </p:sp>
      <p:sp>
        <p:nvSpPr>
          <p:cNvPr id="14" name="TextBox 13">
            <a:extLst>
              <a:ext uri="{FF2B5EF4-FFF2-40B4-BE49-F238E27FC236}">
                <a16:creationId xmlns:a16="http://schemas.microsoft.com/office/drawing/2014/main" id="{61833CE3-F465-744B-903A-9F9846E3A81D}"/>
              </a:ext>
            </a:extLst>
          </p:cNvPr>
          <p:cNvSpPr txBox="1"/>
          <p:nvPr/>
        </p:nvSpPr>
        <p:spPr>
          <a:xfrm>
            <a:off x="4818552" y="1376222"/>
            <a:ext cx="1039830" cy="369332"/>
          </a:xfrm>
          <a:prstGeom prst="rect">
            <a:avLst/>
          </a:prstGeom>
          <a:noFill/>
        </p:spPr>
        <p:txBody>
          <a:bodyPr wrap="square" rtlCol="0">
            <a:spAutoFit/>
          </a:bodyPr>
          <a:lstStyle/>
          <a:p>
            <a:r>
              <a:rPr lang="en-US" dirty="0">
                <a:solidFill>
                  <a:schemeClr val="bg1"/>
                </a:solidFill>
              </a:rPr>
              <a:t>HEADER</a:t>
            </a:r>
          </a:p>
        </p:txBody>
      </p:sp>
      <p:sp>
        <p:nvSpPr>
          <p:cNvPr id="15" name="TextBox 14">
            <a:extLst>
              <a:ext uri="{FF2B5EF4-FFF2-40B4-BE49-F238E27FC236}">
                <a16:creationId xmlns:a16="http://schemas.microsoft.com/office/drawing/2014/main" id="{55AC7AC9-1263-2340-ADA4-4A46748C1464}"/>
              </a:ext>
            </a:extLst>
          </p:cNvPr>
          <p:cNvSpPr txBox="1"/>
          <p:nvPr/>
        </p:nvSpPr>
        <p:spPr>
          <a:xfrm>
            <a:off x="1379651" y="1484089"/>
            <a:ext cx="855023" cy="380011"/>
          </a:xfrm>
          <a:prstGeom prst="rect">
            <a:avLst/>
          </a:prstGeom>
          <a:noFill/>
        </p:spPr>
        <p:txBody>
          <a:bodyPr wrap="square" rtlCol="0">
            <a:spAutoFit/>
          </a:bodyPr>
          <a:lstStyle/>
          <a:p>
            <a:r>
              <a:rPr lang="en-US" dirty="0">
                <a:solidFill>
                  <a:schemeClr val="bg1"/>
                </a:solidFill>
              </a:rPr>
              <a:t>LOGO</a:t>
            </a:r>
          </a:p>
        </p:txBody>
      </p:sp>
      <p:sp>
        <p:nvSpPr>
          <p:cNvPr id="16" name="TextBox 15">
            <a:extLst>
              <a:ext uri="{FF2B5EF4-FFF2-40B4-BE49-F238E27FC236}">
                <a16:creationId xmlns:a16="http://schemas.microsoft.com/office/drawing/2014/main" id="{BB8620A4-067D-BB40-B707-5E5EDD26CB51}"/>
              </a:ext>
            </a:extLst>
          </p:cNvPr>
          <p:cNvSpPr txBox="1"/>
          <p:nvPr/>
        </p:nvSpPr>
        <p:spPr>
          <a:xfrm>
            <a:off x="2101080" y="1482499"/>
            <a:ext cx="1114299" cy="369332"/>
          </a:xfrm>
          <a:prstGeom prst="rect">
            <a:avLst/>
          </a:prstGeom>
          <a:noFill/>
        </p:spPr>
        <p:txBody>
          <a:bodyPr wrap="square" rtlCol="0">
            <a:spAutoFit/>
          </a:bodyPr>
          <a:lstStyle/>
          <a:p>
            <a:r>
              <a:rPr lang="en-US" dirty="0">
                <a:solidFill>
                  <a:schemeClr val="accent2">
                    <a:lumMod val="75000"/>
                  </a:schemeClr>
                </a:solidFill>
              </a:rPr>
              <a:t>Admin</a:t>
            </a:r>
          </a:p>
        </p:txBody>
      </p:sp>
      <p:sp>
        <p:nvSpPr>
          <p:cNvPr id="18" name="Rectangle 17">
            <a:extLst>
              <a:ext uri="{FF2B5EF4-FFF2-40B4-BE49-F238E27FC236}">
                <a16:creationId xmlns:a16="http://schemas.microsoft.com/office/drawing/2014/main" id="{F071E3CA-4A6C-934B-8647-A8EEA68E45AB}"/>
              </a:ext>
            </a:extLst>
          </p:cNvPr>
          <p:cNvSpPr/>
          <p:nvPr/>
        </p:nvSpPr>
        <p:spPr>
          <a:xfrm>
            <a:off x="8350466" y="1751925"/>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cxnSp>
        <p:nvCxnSpPr>
          <p:cNvPr id="19" name="Straight Connector 18">
            <a:extLst>
              <a:ext uri="{FF2B5EF4-FFF2-40B4-BE49-F238E27FC236}">
                <a16:creationId xmlns:a16="http://schemas.microsoft.com/office/drawing/2014/main" id="{6780CCAE-459F-1346-B4BD-EA177ED3DDC8}"/>
              </a:ext>
            </a:extLst>
          </p:cNvPr>
          <p:cNvCxnSpPr>
            <a:cxnSpLocks/>
          </p:cNvCxnSpPr>
          <p:nvPr/>
        </p:nvCxnSpPr>
        <p:spPr>
          <a:xfrm>
            <a:off x="690221" y="965200"/>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20" name="Rectangle 19">
            <a:extLst>
              <a:ext uri="{FF2B5EF4-FFF2-40B4-BE49-F238E27FC236}">
                <a16:creationId xmlns:a16="http://schemas.microsoft.com/office/drawing/2014/main" id="{E84282A9-B310-3F4B-B9E5-E5BF148E29C1}"/>
              </a:ext>
            </a:extLst>
          </p:cNvPr>
          <p:cNvSpPr/>
          <p:nvPr/>
        </p:nvSpPr>
        <p:spPr>
          <a:xfrm>
            <a:off x="548794" y="575028"/>
            <a:ext cx="6512424"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Admin Page (To be used by the Analyst team only) </a:t>
            </a:r>
          </a:p>
        </p:txBody>
      </p:sp>
    </p:spTree>
    <p:extLst>
      <p:ext uri="{BB962C8B-B14F-4D97-AF65-F5344CB8AC3E}">
        <p14:creationId xmlns:p14="http://schemas.microsoft.com/office/powerpoint/2010/main" val="349080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533CEAE-BAB9-904F-B50B-D29BC3CD97E4}"/>
              </a:ext>
            </a:extLst>
          </p:cNvPr>
          <p:cNvGrpSpPr/>
          <p:nvPr/>
        </p:nvGrpSpPr>
        <p:grpSpPr>
          <a:xfrm>
            <a:off x="1139687" y="1093120"/>
            <a:ext cx="1020417" cy="5009322"/>
            <a:chOff x="1139687" y="834887"/>
            <a:chExt cx="1020417" cy="5009322"/>
          </a:xfrm>
        </p:grpSpPr>
        <p:sp>
          <p:nvSpPr>
            <p:cNvPr id="5" name="Rectangle 4">
              <a:extLst>
                <a:ext uri="{FF2B5EF4-FFF2-40B4-BE49-F238E27FC236}">
                  <a16:creationId xmlns:a16="http://schemas.microsoft.com/office/drawing/2014/main" id="{3FA8F1FF-15B7-7545-8E20-0CE71754EE38}"/>
                </a:ext>
              </a:extLst>
            </p:cNvPr>
            <p:cNvSpPr/>
            <p:nvPr/>
          </p:nvSpPr>
          <p:spPr>
            <a:xfrm>
              <a:off x="11396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a:t>
              </a:r>
            </a:p>
          </p:txBody>
        </p:sp>
        <p:cxnSp>
          <p:nvCxnSpPr>
            <p:cNvPr id="6" name="Straight Connector 5">
              <a:extLst>
                <a:ext uri="{FF2B5EF4-FFF2-40B4-BE49-F238E27FC236}">
                  <a16:creationId xmlns:a16="http://schemas.microsoft.com/office/drawing/2014/main" id="{D4068C34-803A-6749-880C-294A1BACFCC4}"/>
                </a:ext>
              </a:extLst>
            </p:cNvPr>
            <p:cNvCxnSpPr>
              <a:stCxn id="5" idx="2"/>
            </p:cNvCxnSpPr>
            <p:nvPr/>
          </p:nvCxnSpPr>
          <p:spPr>
            <a:xfrm flipH="1">
              <a:off x="16432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B36411A-23BE-5346-AB5F-F4EE2084574E}"/>
              </a:ext>
            </a:extLst>
          </p:cNvPr>
          <p:cNvGrpSpPr/>
          <p:nvPr/>
        </p:nvGrpSpPr>
        <p:grpSpPr>
          <a:xfrm>
            <a:off x="3019287" y="1093120"/>
            <a:ext cx="1020417" cy="5009322"/>
            <a:chOff x="3019287" y="834887"/>
            <a:chExt cx="1020417" cy="5009322"/>
          </a:xfrm>
        </p:grpSpPr>
        <p:sp>
          <p:nvSpPr>
            <p:cNvPr id="8" name="Rectangle 7">
              <a:extLst>
                <a:ext uri="{FF2B5EF4-FFF2-40B4-BE49-F238E27FC236}">
                  <a16:creationId xmlns:a16="http://schemas.microsoft.com/office/drawing/2014/main" id="{1376C45D-A4A8-174C-9A86-48684774B43A}"/>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Angular UI</a:t>
              </a:r>
            </a:p>
          </p:txBody>
        </p:sp>
        <p:cxnSp>
          <p:nvCxnSpPr>
            <p:cNvPr id="9" name="Straight Connector 8">
              <a:extLst>
                <a:ext uri="{FF2B5EF4-FFF2-40B4-BE49-F238E27FC236}">
                  <a16:creationId xmlns:a16="http://schemas.microsoft.com/office/drawing/2014/main" id="{F8DA6202-55F0-CD46-83D5-91FC2198134E}"/>
                </a:ext>
              </a:extLst>
            </p:cNvPr>
            <p:cNvCxnSpPr>
              <a:stCxn id="8"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77A853A-259B-B445-81E6-9D93947D5563}"/>
              </a:ext>
            </a:extLst>
          </p:cNvPr>
          <p:cNvGrpSpPr/>
          <p:nvPr/>
        </p:nvGrpSpPr>
        <p:grpSpPr>
          <a:xfrm>
            <a:off x="4892261" y="1093120"/>
            <a:ext cx="1020417" cy="5009322"/>
            <a:chOff x="3019287" y="834887"/>
            <a:chExt cx="1020417" cy="5009322"/>
          </a:xfrm>
        </p:grpSpPr>
        <p:sp>
          <p:nvSpPr>
            <p:cNvPr id="11" name="Rectangle 10">
              <a:extLst>
                <a:ext uri="{FF2B5EF4-FFF2-40B4-BE49-F238E27FC236}">
                  <a16:creationId xmlns:a16="http://schemas.microsoft.com/office/drawing/2014/main" id="{096D3B0C-CD62-D545-93E0-FEE1849C32B6}"/>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Nodejs </a:t>
              </a:r>
            </a:p>
            <a:p>
              <a:pPr algn="ctr"/>
              <a:r>
                <a:rPr lang="en-US" sz="1600" dirty="0"/>
                <a:t>Services</a:t>
              </a:r>
            </a:p>
          </p:txBody>
        </p:sp>
        <p:cxnSp>
          <p:nvCxnSpPr>
            <p:cNvPr id="12" name="Straight Connector 11">
              <a:extLst>
                <a:ext uri="{FF2B5EF4-FFF2-40B4-BE49-F238E27FC236}">
                  <a16:creationId xmlns:a16="http://schemas.microsoft.com/office/drawing/2014/main" id="{75100810-19AF-6E45-8A19-7387FBB3B1B1}"/>
                </a:ext>
              </a:extLst>
            </p:cNvPr>
            <p:cNvCxnSpPr>
              <a:stCxn id="11"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38B1352-46E4-3E40-A4A1-7672F7587C32}"/>
              </a:ext>
            </a:extLst>
          </p:cNvPr>
          <p:cNvGrpSpPr/>
          <p:nvPr/>
        </p:nvGrpSpPr>
        <p:grpSpPr>
          <a:xfrm>
            <a:off x="8808336" y="1093855"/>
            <a:ext cx="1020417" cy="5009322"/>
            <a:chOff x="3019287" y="834887"/>
            <a:chExt cx="1020417" cy="5009322"/>
          </a:xfrm>
        </p:grpSpPr>
        <p:sp>
          <p:nvSpPr>
            <p:cNvPr id="14" name="Rectangle 13">
              <a:extLst>
                <a:ext uri="{FF2B5EF4-FFF2-40B4-BE49-F238E27FC236}">
                  <a16:creationId xmlns:a16="http://schemas.microsoft.com/office/drawing/2014/main" id="{C73CFC1E-8359-A345-856D-B7F198BCEBD1}"/>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Mongo </a:t>
              </a:r>
            </a:p>
            <a:p>
              <a:pPr algn="ctr"/>
              <a:r>
                <a:rPr lang="en-US" sz="1600" dirty="0"/>
                <a:t>DB</a:t>
              </a:r>
            </a:p>
          </p:txBody>
        </p:sp>
        <p:cxnSp>
          <p:nvCxnSpPr>
            <p:cNvPr id="15" name="Straight Connector 14">
              <a:extLst>
                <a:ext uri="{FF2B5EF4-FFF2-40B4-BE49-F238E27FC236}">
                  <a16:creationId xmlns:a16="http://schemas.microsoft.com/office/drawing/2014/main" id="{FC2E0DD9-1E48-BE4D-B544-B5179ACBD151}"/>
                </a:ext>
              </a:extLst>
            </p:cNvPr>
            <p:cNvCxnSpPr>
              <a:stCxn id="14"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AE10AAAF-19A7-DF42-9E9D-83AA790806DB}"/>
              </a:ext>
            </a:extLst>
          </p:cNvPr>
          <p:cNvCxnSpPr/>
          <p:nvPr/>
        </p:nvCxnSpPr>
        <p:spPr>
          <a:xfrm>
            <a:off x="1666831" y="2281770"/>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952CFB9-3DBA-744D-891A-C89A7C133B5A}"/>
              </a:ext>
            </a:extLst>
          </p:cNvPr>
          <p:cNvSpPr txBox="1"/>
          <p:nvPr/>
        </p:nvSpPr>
        <p:spPr>
          <a:xfrm>
            <a:off x="1769372" y="1969935"/>
            <a:ext cx="1671747" cy="338554"/>
          </a:xfrm>
          <a:prstGeom prst="rect">
            <a:avLst/>
          </a:prstGeom>
          <a:noFill/>
        </p:spPr>
        <p:txBody>
          <a:bodyPr wrap="square" rtlCol="0">
            <a:spAutoFit/>
          </a:bodyPr>
          <a:lstStyle/>
          <a:p>
            <a:r>
              <a:rPr lang="en-US" sz="1600" dirty="0">
                <a:solidFill>
                  <a:schemeClr val="accent6">
                    <a:lumMod val="75000"/>
                  </a:schemeClr>
                </a:solidFill>
              </a:rPr>
              <a:t>GET upload page</a:t>
            </a:r>
          </a:p>
        </p:txBody>
      </p:sp>
      <p:cxnSp>
        <p:nvCxnSpPr>
          <p:cNvPr id="20" name="Elbow Connector 19">
            <a:extLst>
              <a:ext uri="{FF2B5EF4-FFF2-40B4-BE49-F238E27FC236}">
                <a16:creationId xmlns:a16="http://schemas.microsoft.com/office/drawing/2014/main" id="{FE1F976F-D467-6B4D-9F6D-6BD2C323B5A3}"/>
              </a:ext>
            </a:extLst>
          </p:cNvPr>
          <p:cNvCxnSpPr>
            <a:cxnSpLocks/>
          </p:cNvCxnSpPr>
          <p:nvPr/>
        </p:nvCxnSpPr>
        <p:spPr>
          <a:xfrm rot="10800000" flipV="1">
            <a:off x="9326712" y="3880802"/>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03AD52-93FB-214D-AD3E-69EDF0D8FDA5}"/>
              </a:ext>
            </a:extLst>
          </p:cNvPr>
          <p:cNvCxnSpPr>
            <a:cxnSpLocks/>
          </p:cNvCxnSpPr>
          <p:nvPr/>
        </p:nvCxnSpPr>
        <p:spPr>
          <a:xfrm flipH="1">
            <a:off x="5402469" y="4783252"/>
            <a:ext cx="39160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F00CBA4-7DFD-B643-8B79-0088B8CBFECA}"/>
              </a:ext>
            </a:extLst>
          </p:cNvPr>
          <p:cNvCxnSpPr>
            <a:cxnSpLocks/>
          </p:cNvCxnSpPr>
          <p:nvPr/>
        </p:nvCxnSpPr>
        <p:spPr>
          <a:xfrm>
            <a:off x="5420140" y="3757137"/>
            <a:ext cx="3891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89DE38A-2C99-2A42-9B5C-70077A2A41A6}"/>
              </a:ext>
            </a:extLst>
          </p:cNvPr>
          <p:cNvSpPr txBox="1"/>
          <p:nvPr/>
        </p:nvSpPr>
        <p:spPr>
          <a:xfrm>
            <a:off x="5551073" y="3442303"/>
            <a:ext cx="1201689" cy="338554"/>
          </a:xfrm>
          <a:prstGeom prst="rect">
            <a:avLst/>
          </a:prstGeom>
          <a:noFill/>
        </p:spPr>
        <p:txBody>
          <a:bodyPr wrap="square" rtlCol="0">
            <a:spAutoFit/>
          </a:bodyPr>
          <a:lstStyle/>
          <a:p>
            <a:r>
              <a:rPr lang="en-US" sz="1600" dirty="0">
                <a:solidFill>
                  <a:schemeClr val="accent6">
                    <a:lumMod val="75000"/>
                  </a:schemeClr>
                </a:solidFill>
              </a:rPr>
              <a:t>PUT data</a:t>
            </a:r>
          </a:p>
        </p:txBody>
      </p:sp>
      <p:cxnSp>
        <p:nvCxnSpPr>
          <p:cNvPr id="24" name="Straight Connector 23">
            <a:extLst>
              <a:ext uri="{FF2B5EF4-FFF2-40B4-BE49-F238E27FC236}">
                <a16:creationId xmlns:a16="http://schemas.microsoft.com/office/drawing/2014/main" id="{F5CF6E1E-9124-554F-8AB3-2829BACFE36D}"/>
              </a:ext>
            </a:extLst>
          </p:cNvPr>
          <p:cNvCxnSpPr/>
          <p:nvPr/>
        </p:nvCxnSpPr>
        <p:spPr>
          <a:xfrm>
            <a:off x="9332054" y="3863922"/>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4819DA4-1ED3-6C45-8E2E-23B3D0E9E659}"/>
              </a:ext>
            </a:extLst>
          </p:cNvPr>
          <p:cNvSpPr txBox="1"/>
          <p:nvPr/>
        </p:nvSpPr>
        <p:spPr>
          <a:xfrm>
            <a:off x="4213419" y="2279184"/>
            <a:ext cx="1257891" cy="584775"/>
          </a:xfrm>
          <a:prstGeom prst="rect">
            <a:avLst/>
          </a:prstGeom>
          <a:noFill/>
        </p:spPr>
        <p:txBody>
          <a:bodyPr wrap="square" rtlCol="0">
            <a:spAutoFit/>
          </a:bodyPr>
          <a:lstStyle/>
          <a:p>
            <a:r>
              <a:rPr lang="en-US" sz="1600" dirty="0">
                <a:solidFill>
                  <a:schemeClr val="accent6">
                    <a:lumMod val="75000"/>
                  </a:schemeClr>
                </a:solidFill>
              </a:rPr>
              <a:t>Show upload</a:t>
            </a:r>
          </a:p>
          <a:p>
            <a:r>
              <a:rPr lang="en-US" sz="1600" dirty="0">
                <a:solidFill>
                  <a:schemeClr val="accent6">
                    <a:lumMod val="75000"/>
                  </a:schemeClr>
                </a:solidFill>
              </a:rPr>
              <a:t>page</a:t>
            </a:r>
          </a:p>
        </p:txBody>
      </p:sp>
      <p:cxnSp>
        <p:nvCxnSpPr>
          <p:cNvPr id="26" name="Straight Arrow Connector 25">
            <a:extLst>
              <a:ext uri="{FF2B5EF4-FFF2-40B4-BE49-F238E27FC236}">
                <a16:creationId xmlns:a16="http://schemas.microsoft.com/office/drawing/2014/main" id="{6B5FBA24-4354-944C-9660-F751052DFD99}"/>
              </a:ext>
            </a:extLst>
          </p:cNvPr>
          <p:cNvCxnSpPr/>
          <p:nvPr/>
        </p:nvCxnSpPr>
        <p:spPr>
          <a:xfrm flipH="1">
            <a:off x="3502254" y="5831154"/>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7F6D935-3D19-9245-BE01-88514477A73E}"/>
              </a:ext>
            </a:extLst>
          </p:cNvPr>
          <p:cNvSpPr/>
          <p:nvPr/>
        </p:nvSpPr>
        <p:spPr>
          <a:xfrm>
            <a:off x="623997" y="572149"/>
            <a:ext cx="8436733"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Admin Page - Sequence Diagram – Save History and calculate Forecast Data in MongoDB </a:t>
            </a:r>
          </a:p>
        </p:txBody>
      </p:sp>
      <p:cxnSp>
        <p:nvCxnSpPr>
          <p:cNvPr id="34" name="Straight Connector 33">
            <a:extLst>
              <a:ext uri="{FF2B5EF4-FFF2-40B4-BE49-F238E27FC236}">
                <a16:creationId xmlns:a16="http://schemas.microsoft.com/office/drawing/2014/main" id="{3BA51578-312C-CA4F-97AC-02EC5923141B}"/>
              </a:ext>
            </a:extLst>
          </p:cNvPr>
          <p:cNvCxnSpPr>
            <a:cxnSpLocks/>
          </p:cNvCxnSpPr>
          <p:nvPr/>
        </p:nvCxnSpPr>
        <p:spPr>
          <a:xfrm>
            <a:off x="690221" y="965200"/>
            <a:ext cx="811811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Elbow Connector 34">
            <a:extLst>
              <a:ext uri="{FF2B5EF4-FFF2-40B4-BE49-F238E27FC236}">
                <a16:creationId xmlns:a16="http://schemas.microsoft.com/office/drawing/2014/main" id="{0705D6D7-F3A3-6E44-969E-2F0F06775153}"/>
              </a:ext>
            </a:extLst>
          </p:cNvPr>
          <p:cNvCxnSpPr>
            <a:cxnSpLocks/>
          </p:cNvCxnSpPr>
          <p:nvPr/>
        </p:nvCxnSpPr>
        <p:spPr>
          <a:xfrm rot="10800000" flipV="1">
            <a:off x="3541456" y="2443906"/>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DE5C868-AAF8-6040-BE38-0B90EB25898A}"/>
              </a:ext>
            </a:extLst>
          </p:cNvPr>
          <p:cNvCxnSpPr/>
          <p:nvPr/>
        </p:nvCxnSpPr>
        <p:spPr>
          <a:xfrm>
            <a:off x="3546798" y="2427026"/>
            <a:ext cx="7097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7735A64-3BF7-7A4D-AB9E-87C419092EF2}"/>
              </a:ext>
            </a:extLst>
          </p:cNvPr>
          <p:cNvCxnSpPr/>
          <p:nvPr/>
        </p:nvCxnSpPr>
        <p:spPr>
          <a:xfrm flipH="1">
            <a:off x="1637767" y="2974163"/>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100575C-3988-A241-9EFC-98E543BE0700}"/>
              </a:ext>
            </a:extLst>
          </p:cNvPr>
          <p:cNvSpPr txBox="1"/>
          <p:nvPr/>
        </p:nvSpPr>
        <p:spPr>
          <a:xfrm>
            <a:off x="1631951" y="2696355"/>
            <a:ext cx="2065306" cy="338554"/>
          </a:xfrm>
          <a:prstGeom prst="rect">
            <a:avLst/>
          </a:prstGeom>
          <a:noFill/>
        </p:spPr>
        <p:txBody>
          <a:bodyPr wrap="square" rtlCol="0">
            <a:spAutoFit/>
          </a:bodyPr>
          <a:lstStyle/>
          <a:p>
            <a:r>
              <a:rPr lang="en-US" sz="1600" dirty="0">
                <a:solidFill>
                  <a:schemeClr val="accent6">
                    <a:lumMod val="75000"/>
                  </a:schemeClr>
                </a:solidFill>
              </a:rPr>
              <a:t>SHOW upload section</a:t>
            </a:r>
          </a:p>
        </p:txBody>
      </p:sp>
      <p:cxnSp>
        <p:nvCxnSpPr>
          <p:cNvPr id="39" name="Straight Arrow Connector 38">
            <a:extLst>
              <a:ext uri="{FF2B5EF4-FFF2-40B4-BE49-F238E27FC236}">
                <a16:creationId xmlns:a16="http://schemas.microsoft.com/office/drawing/2014/main" id="{FCDF7DE1-554D-A64F-B269-3EEEE36942A0}"/>
              </a:ext>
            </a:extLst>
          </p:cNvPr>
          <p:cNvCxnSpPr/>
          <p:nvPr/>
        </p:nvCxnSpPr>
        <p:spPr>
          <a:xfrm>
            <a:off x="1664624" y="3441338"/>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17E7EFC-FD2A-D849-AE05-61D2A123E498}"/>
              </a:ext>
            </a:extLst>
          </p:cNvPr>
          <p:cNvSpPr txBox="1"/>
          <p:nvPr/>
        </p:nvSpPr>
        <p:spPr>
          <a:xfrm>
            <a:off x="1697869" y="3134573"/>
            <a:ext cx="1773219" cy="338554"/>
          </a:xfrm>
          <a:prstGeom prst="rect">
            <a:avLst/>
          </a:prstGeom>
          <a:noFill/>
        </p:spPr>
        <p:txBody>
          <a:bodyPr wrap="square" rtlCol="0">
            <a:spAutoFit/>
          </a:bodyPr>
          <a:lstStyle/>
          <a:p>
            <a:r>
              <a:rPr lang="en-US" sz="1600" dirty="0">
                <a:solidFill>
                  <a:schemeClr val="accent6">
                    <a:lumMod val="75000"/>
                  </a:schemeClr>
                </a:solidFill>
              </a:rPr>
              <a:t>upload data csv file</a:t>
            </a:r>
          </a:p>
        </p:txBody>
      </p:sp>
      <p:cxnSp>
        <p:nvCxnSpPr>
          <p:cNvPr id="41" name="Straight Arrow Connector 40">
            <a:extLst>
              <a:ext uri="{FF2B5EF4-FFF2-40B4-BE49-F238E27FC236}">
                <a16:creationId xmlns:a16="http://schemas.microsoft.com/office/drawing/2014/main" id="{C11894A3-3F25-014E-830D-D9BD36429F70}"/>
              </a:ext>
            </a:extLst>
          </p:cNvPr>
          <p:cNvCxnSpPr/>
          <p:nvPr/>
        </p:nvCxnSpPr>
        <p:spPr>
          <a:xfrm>
            <a:off x="3529494" y="3572792"/>
            <a:ext cx="1872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F8D747A-25CA-E543-8CFE-2C137EAE6FB5}"/>
              </a:ext>
            </a:extLst>
          </p:cNvPr>
          <p:cNvSpPr txBox="1"/>
          <p:nvPr/>
        </p:nvSpPr>
        <p:spPr>
          <a:xfrm>
            <a:off x="3605700" y="3270474"/>
            <a:ext cx="1964637" cy="338554"/>
          </a:xfrm>
          <a:prstGeom prst="rect">
            <a:avLst/>
          </a:prstGeom>
          <a:noFill/>
        </p:spPr>
        <p:txBody>
          <a:bodyPr wrap="square" rtlCol="0">
            <a:spAutoFit/>
          </a:bodyPr>
          <a:lstStyle/>
          <a:p>
            <a:r>
              <a:rPr lang="en-US" sz="1600" dirty="0">
                <a:solidFill>
                  <a:schemeClr val="accent6">
                    <a:lumMod val="75000"/>
                  </a:schemeClr>
                </a:solidFill>
              </a:rPr>
              <a:t>VALIDATE csv file</a:t>
            </a:r>
          </a:p>
        </p:txBody>
      </p:sp>
      <p:sp>
        <p:nvSpPr>
          <p:cNvPr id="43" name="TextBox 42">
            <a:extLst>
              <a:ext uri="{FF2B5EF4-FFF2-40B4-BE49-F238E27FC236}">
                <a16:creationId xmlns:a16="http://schemas.microsoft.com/office/drawing/2014/main" id="{939CCAFB-BB95-D149-8DC3-3B65CB77D58A}"/>
              </a:ext>
            </a:extLst>
          </p:cNvPr>
          <p:cNvSpPr txBox="1"/>
          <p:nvPr/>
        </p:nvSpPr>
        <p:spPr>
          <a:xfrm>
            <a:off x="10154035" y="3686924"/>
            <a:ext cx="1548408" cy="584775"/>
          </a:xfrm>
          <a:prstGeom prst="rect">
            <a:avLst/>
          </a:prstGeom>
          <a:noFill/>
        </p:spPr>
        <p:txBody>
          <a:bodyPr wrap="square" rtlCol="0">
            <a:spAutoFit/>
          </a:bodyPr>
          <a:lstStyle/>
          <a:p>
            <a:r>
              <a:rPr lang="en-US" sz="1600" dirty="0">
                <a:solidFill>
                  <a:schemeClr val="accent6">
                    <a:lumMod val="75000"/>
                  </a:schemeClr>
                </a:solidFill>
              </a:rPr>
              <a:t>DELETE existing data</a:t>
            </a:r>
          </a:p>
        </p:txBody>
      </p:sp>
      <p:cxnSp>
        <p:nvCxnSpPr>
          <p:cNvPr id="44" name="Elbow Connector 43">
            <a:extLst>
              <a:ext uri="{FF2B5EF4-FFF2-40B4-BE49-F238E27FC236}">
                <a16:creationId xmlns:a16="http://schemas.microsoft.com/office/drawing/2014/main" id="{81D78A69-FDC8-0E40-8CE0-9B704560B879}"/>
              </a:ext>
            </a:extLst>
          </p:cNvPr>
          <p:cNvCxnSpPr>
            <a:cxnSpLocks/>
          </p:cNvCxnSpPr>
          <p:nvPr/>
        </p:nvCxnSpPr>
        <p:spPr>
          <a:xfrm rot="10800000" flipV="1">
            <a:off x="9324442" y="4354657"/>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56F51D3-33F7-CA46-8213-C82B576D9516}"/>
              </a:ext>
            </a:extLst>
          </p:cNvPr>
          <p:cNvCxnSpPr/>
          <p:nvPr/>
        </p:nvCxnSpPr>
        <p:spPr>
          <a:xfrm>
            <a:off x="9317084" y="4337777"/>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A86E1A7-F116-DB4A-809A-FB5F286D28D9}"/>
              </a:ext>
            </a:extLst>
          </p:cNvPr>
          <p:cNvSpPr txBox="1"/>
          <p:nvPr/>
        </p:nvSpPr>
        <p:spPr>
          <a:xfrm>
            <a:off x="10070807" y="4278457"/>
            <a:ext cx="1548408" cy="584775"/>
          </a:xfrm>
          <a:prstGeom prst="rect">
            <a:avLst/>
          </a:prstGeom>
          <a:noFill/>
        </p:spPr>
        <p:txBody>
          <a:bodyPr wrap="square" rtlCol="0">
            <a:spAutoFit/>
          </a:bodyPr>
          <a:lstStyle/>
          <a:p>
            <a:r>
              <a:rPr lang="en-US" sz="1600" dirty="0">
                <a:solidFill>
                  <a:schemeClr val="accent6">
                    <a:lumMod val="75000"/>
                  </a:schemeClr>
                </a:solidFill>
              </a:rPr>
              <a:t>SAVE new data</a:t>
            </a:r>
          </a:p>
          <a:p>
            <a:r>
              <a:rPr lang="en-US" sz="1600" dirty="0">
                <a:solidFill>
                  <a:schemeClr val="accent6">
                    <a:lumMod val="75000"/>
                  </a:schemeClr>
                </a:solidFill>
              </a:rPr>
              <a:t>(History)</a:t>
            </a:r>
          </a:p>
        </p:txBody>
      </p:sp>
      <p:sp>
        <p:nvSpPr>
          <p:cNvPr id="47" name="TextBox 46">
            <a:extLst>
              <a:ext uri="{FF2B5EF4-FFF2-40B4-BE49-F238E27FC236}">
                <a16:creationId xmlns:a16="http://schemas.microsoft.com/office/drawing/2014/main" id="{652C1CAB-A877-344C-AB59-F6C3FDDDB700}"/>
              </a:ext>
            </a:extLst>
          </p:cNvPr>
          <p:cNvSpPr txBox="1"/>
          <p:nvPr/>
        </p:nvSpPr>
        <p:spPr>
          <a:xfrm>
            <a:off x="5460876" y="4495726"/>
            <a:ext cx="1749903"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sp>
        <p:nvSpPr>
          <p:cNvPr id="48" name="TextBox 47">
            <a:extLst>
              <a:ext uri="{FF2B5EF4-FFF2-40B4-BE49-F238E27FC236}">
                <a16:creationId xmlns:a16="http://schemas.microsoft.com/office/drawing/2014/main" id="{7B460008-AAE4-1A47-B219-ED4CED2D02BC}"/>
              </a:ext>
            </a:extLst>
          </p:cNvPr>
          <p:cNvSpPr txBox="1"/>
          <p:nvPr/>
        </p:nvSpPr>
        <p:spPr>
          <a:xfrm>
            <a:off x="3597294" y="5492600"/>
            <a:ext cx="1749903"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cxnSp>
        <p:nvCxnSpPr>
          <p:cNvPr id="49" name="Straight Arrow Connector 48">
            <a:extLst>
              <a:ext uri="{FF2B5EF4-FFF2-40B4-BE49-F238E27FC236}">
                <a16:creationId xmlns:a16="http://schemas.microsoft.com/office/drawing/2014/main" id="{3BC91880-4674-7846-AEA2-CF569E8A7F52}"/>
              </a:ext>
            </a:extLst>
          </p:cNvPr>
          <p:cNvCxnSpPr/>
          <p:nvPr/>
        </p:nvCxnSpPr>
        <p:spPr>
          <a:xfrm flipH="1">
            <a:off x="1660135" y="6045591"/>
            <a:ext cx="187996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F08FFD-BA19-F248-BE43-2CDED34AB6C1}"/>
              </a:ext>
            </a:extLst>
          </p:cNvPr>
          <p:cNvSpPr txBox="1"/>
          <p:nvPr/>
        </p:nvSpPr>
        <p:spPr>
          <a:xfrm>
            <a:off x="1743002" y="5707037"/>
            <a:ext cx="1718336"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grpSp>
        <p:nvGrpSpPr>
          <p:cNvPr id="51" name="Group 50">
            <a:extLst>
              <a:ext uri="{FF2B5EF4-FFF2-40B4-BE49-F238E27FC236}">
                <a16:creationId xmlns:a16="http://schemas.microsoft.com/office/drawing/2014/main" id="{90C72D4D-3FBE-B84E-BC56-D3BD42CBA821}"/>
              </a:ext>
            </a:extLst>
          </p:cNvPr>
          <p:cNvGrpSpPr/>
          <p:nvPr/>
        </p:nvGrpSpPr>
        <p:grpSpPr>
          <a:xfrm>
            <a:off x="6765603" y="1068131"/>
            <a:ext cx="1020417" cy="5009322"/>
            <a:chOff x="3019287" y="834887"/>
            <a:chExt cx="1020417" cy="5009322"/>
          </a:xfrm>
        </p:grpSpPr>
        <p:sp>
          <p:nvSpPr>
            <p:cNvPr id="52" name="Rectangle 51">
              <a:extLst>
                <a:ext uri="{FF2B5EF4-FFF2-40B4-BE49-F238E27FC236}">
                  <a16:creationId xmlns:a16="http://schemas.microsoft.com/office/drawing/2014/main" id="{C0471AB4-8246-B542-911C-C3C862EACC08}"/>
                </a:ext>
              </a:extLst>
            </p:cNvPr>
            <p:cNvSpPr/>
            <p:nvPr/>
          </p:nvSpPr>
          <p:spPr>
            <a:xfrm>
              <a:off x="3019287" y="834887"/>
              <a:ext cx="1020417" cy="397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Python</a:t>
              </a:r>
            </a:p>
          </p:txBody>
        </p:sp>
        <p:cxnSp>
          <p:nvCxnSpPr>
            <p:cNvPr id="53" name="Straight Connector 52">
              <a:extLst>
                <a:ext uri="{FF2B5EF4-FFF2-40B4-BE49-F238E27FC236}">
                  <a16:creationId xmlns:a16="http://schemas.microsoft.com/office/drawing/2014/main" id="{D4838F98-B100-4E40-9CFE-59DCBFC62A20}"/>
                </a:ext>
              </a:extLst>
            </p:cNvPr>
            <p:cNvCxnSpPr>
              <a:stCxn id="52" idx="2"/>
            </p:cNvCxnSpPr>
            <p:nvPr/>
          </p:nvCxnSpPr>
          <p:spPr>
            <a:xfrm flipH="1">
              <a:off x="3522870" y="1232452"/>
              <a:ext cx="6626" cy="4611757"/>
            </a:xfrm>
            <a:prstGeom prst="line">
              <a:avLst/>
            </a:prstGeom>
            <a:ln>
              <a:solidFill>
                <a:schemeClr val="tx1">
                  <a:lumMod val="95000"/>
                  <a:lumOff val="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a:extLst>
              <a:ext uri="{FF2B5EF4-FFF2-40B4-BE49-F238E27FC236}">
                <a16:creationId xmlns:a16="http://schemas.microsoft.com/office/drawing/2014/main" id="{DDD6DC34-C3C4-6F48-A94C-1320549E91D8}"/>
              </a:ext>
            </a:extLst>
          </p:cNvPr>
          <p:cNvCxnSpPr>
            <a:cxnSpLocks/>
          </p:cNvCxnSpPr>
          <p:nvPr/>
        </p:nvCxnSpPr>
        <p:spPr>
          <a:xfrm>
            <a:off x="5382222" y="5141177"/>
            <a:ext cx="1886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F390DF6-7C14-8449-8FBA-F1A970DEF41C}"/>
              </a:ext>
            </a:extLst>
          </p:cNvPr>
          <p:cNvSpPr txBox="1"/>
          <p:nvPr/>
        </p:nvSpPr>
        <p:spPr>
          <a:xfrm>
            <a:off x="5450443" y="4843965"/>
            <a:ext cx="1749903" cy="338554"/>
          </a:xfrm>
          <a:prstGeom prst="rect">
            <a:avLst/>
          </a:prstGeom>
          <a:noFill/>
        </p:spPr>
        <p:txBody>
          <a:bodyPr wrap="square" rtlCol="0">
            <a:spAutoFit/>
          </a:bodyPr>
          <a:lstStyle/>
          <a:p>
            <a:r>
              <a:rPr lang="en-US" sz="1600" dirty="0">
                <a:solidFill>
                  <a:schemeClr val="accent6">
                    <a:lumMod val="75000"/>
                  </a:schemeClr>
                </a:solidFill>
              </a:rPr>
              <a:t>Call predict</a:t>
            </a:r>
          </a:p>
        </p:txBody>
      </p:sp>
      <p:cxnSp>
        <p:nvCxnSpPr>
          <p:cNvPr id="59" name="Straight Arrow Connector 58">
            <a:extLst>
              <a:ext uri="{FF2B5EF4-FFF2-40B4-BE49-F238E27FC236}">
                <a16:creationId xmlns:a16="http://schemas.microsoft.com/office/drawing/2014/main" id="{88FF605F-A6D0-1F47-9F55-E3AE1343A4BC}"/>
              </a:ext>
            </a:extLst>
          </p:cNvPr>
          <p:cNvCxnSpPr>
            <a:cxnSpLocks/>
          </p:cNvCxnSpPr>
          <p:nvPr/>
        </p:nvCxnSpPr>
        <p:spPr>
          <a:xfrm>
            <a:off x="7256358" y="5255477"/>
            <a:ext cx="20555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26BDD620-8534-7F4E-8C94-CC2DB2B9ECD0}"/>
              </a:ext>
            </a:extLst>
          </p:cNvPr>
          <p:cNvCxnSpPr>
            <a:cxnSpLocks/>
          </p:cNvCxnSpPr>
          <p:nvPr/>
        </p:nvCxnSpPr>
        <p:spPr>
          <a:xfrm rot="10800000" flipV="1">
            <a:off x="9300503" y="5310539"/>
            <a:ext cx="715069" cy="282138"/>
          </a:xfrm>
          <a:prstGeom prst="bentConnector3">
            <a:avLst>
              <a:gd name="adj1" fmla="val 594"/>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0F905A8-9920-574B-9F0D-939EF4E51715}"/>
              </a:ext>
            </a:extLst>
          </p:cNvPr>
          <p:cNvCxnSpPr/>
          <p:nvPr/>
        </p:nvCxnSpPr>
        <p:spPr>
          <a:xfrm>
            <a:off x="9305845" y="5293659"/>
            <a:ext cx="709726"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5A0548A-14CD-D64B-8DA9-32CBE5AE93F9}"/>
              </a:ext>
            </a:extLst>
          </p:cNvPr>
          <p:cNvSpPr txBox="1"/>
          <p:nvPr/>
        </p:nvSpPr>
        <p:spPr>
          <a:xfrm>
            <a:off x="10079880" y="5156055"/>
            <a:ext cx="1548408" cy="584775"/>
          </a:xfrm>
          <a:prstGeom prst="rect">
            <a:avLst/>
          </a:prstGeom>
          <a:noFill/>
        </p:spPr>
        <p:txBody>
          <a:bodyPr wrap="square" rtlCol="0">
            <a:spAutoFit/>
          </a:bodyPr>
          <a:lstStyle/>
          <a:p>
            <a:r>
              <a:rPr lang="en-US" sz="1600" dirty="0">
                <a:solidFill>
                  <a:schemeClr val="accent6">
                    <a:lumMod val="75000"/>
                  </a:schemeClr>
                </a:solidFill>
              </a:rPr>
              <a:t>SAVE new data</a:t>
            </a:r>
          </a:p>
          <a:p>
            <a:r>
              <a:rPr lang="en-US" sz="1600" dirty="0">
                <a:solidFill>
                  <a:schemeClr val="accent6">
                    <a:lumMod val="75000"/>
                  </a:schemeClr>
                </a:solidFill>
              </a:rPr>
              <a:t>(Forecast)</a:t>
            </a:r>
          </a:p>
        </p:txBody>
      </p:sp>
      <p:cxnSp>
        <p:nvCxnSpPr>
          <p:cNvPr id="64" name="Straight Arrow Connector 63">
            <a:extLst>
              <a:ext uri="{FF2B5EF4-FFF2-40B4-BE49-F238E27FC236}">
                <a16:creationId xmlns:a16="http://schemas.microsoft.com/office/drawing/2014/main" id="{E1F5ACD4-75EA-0C4A-8ABC-0F19C53B3B38}"/>
              </a:ext>
            </a:extLst>
          </p:cNvPr>
          <p:cNvCxnSpPr>
            <a:cxnSpLocks/>
          </p:cNvCxnSpPr>
          <p:nvPr/>
        </p:nvCxnSpPr>
        <p:spPr>
          <a:xfrm flipH="1">
            <a:off x="5382222" y="5707037"/>
            <a:ext cx="39160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E50C155-FE9B-954C-A93B-4BD3E9754717}"/>
              </a:ext>
            </a:extLst>
          </p:cNvPr>
          <p:cNvSpPr txBox="1"/>
          <p:nvPr/>
        </p:nvSpPr>
        <p:spPr>
          <a:xfrm>
            <a:off x="5471310" y="5691117"/>
            <a:ext cx="1749903" cy="338554"/>
          </a:xfrm>
          <a:prstGeom prst="rect">
            <a:avLst/>
          </a:prstGeom>
          <a:noFill/>
        </p:spPr>
        <p:txBody>
          <a:bodyPr wrap="square" rtlCol="0">
            <a:spAutoFit/>
          </a:bodyPr>
          <a:lstStyle/>
          <a:p>
            <a:r>
              <a:rPr lang="en-US" sz="1600" dirty="0">
                <a:solidFill>
                  <a:schemeClr val="accent6">
                    <a:lumMod val="75000"/>
                  </a:schemeClr>
                </a:solidFill>
              </a:rPr>
              <a:t>SUCCESS message</a:t>
            </a:r>
          </a:p>
        </p:txBody>
      </p:sp>
    </p:spTree>
    <p:extLst>
      <p:ext uri="{BB962C8B-B14F-4D97-AF65-F5344CB8AC3E}">
        <p14:creationId xmlns:p14="http://schemas.microsoft.com/office/powerpoint/2010/main" val="182172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F5FA4B-7060-C742-80F1-52BB6F44DE39}"/>
              </a:ext>
            </a:extLst>
          </p:cNvPr>
          <p:cNvSpPr/>
          <p:nvPr/>
        </p:nvSpPr>
        <p:spPr>
          <a:xfrm>
            <a:off x="1324178" y="1136451"/>
            <a:ext cx="8122722" cy="5474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F8A9F0-B21D-B24A-BD66-FFCDBC9CB469}"/>
              </a:ext>
            </a:extLst>
          </p:cNvPr>
          <p:cNvSpPr/>
          <p:nvPr/>
        </p:nvSpPr>
        <p:spPr>
          <a:xfrm>
            <a:off x="1324178" y="1136451"/>
            <a:ext cx="8122722" cy="665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25FB1E-0E5D-7848-ABF3-48DC9A5F81D7}"/>
              </a:ext>
            </a:extLst>
          </p:cNvPr>
          <p:cNvSpPr txBox="1"/>
          <p:nvPr/>
        </p:nvSpPr>
        <p:spPr>
          <a:xfrm>
            <a:off x="4126754" y="1863010"/>
            <a:ext cx="2220685" cy="369332"/>
          </a:xfrm>
          <a:prstGeom prst="rect">
            <a:avLst/>
          </a:prstGeom>
          <a:noFill/>
        </p:spPr>
        <p:txBody>
          <a:bodyPr wrap="square" rtlCol="0">
            <a:spAutoFit/>
          </a:bodyPr>
          <a:lstStyle/>
          <a:p>
            <a:pPr algn="ctr"/>
            <a:r>
              <a:rPr lang="en-US" dirty="0"/>
              <a:t>Forecast Page</a:t>
            </a:r>
          </a:p>
        </p:txBody>
      </p:sp>
      <p:sp>
        <p:nvSpPr>
          <p:cNvPr id="9" name="Rounded Rectangle 8">
            <a:extLst>
              <a:ext uri="{FF2B5EF4-FFF2-40B4-BE49-F238E27FC236}">
                <a16:creationId xmlns:a16="http://schemas.microsoft.com/office/drawing/2014/main" id="{0A40F08C-FAE4-034E-BAC3-B9E1151B2575}"/>
              </a:ext>
            </a:extLst>
          </p:cNvPr>
          <p:cNvSpPr/>
          <p:nvPr/>
        </p:nvSpPr>
        <p:spPr>
          <a:xfrm>
            <a:off x="3526062" y="4479354"/>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p>
        </p:txBody>
      </p:sp>
      <p:sp>
        <p:nvSpPr>
          <p:cNvPr id="11" name="Rounded Rectangle 10">
            <a:extLst>
              <a:ext uri="{FF2B5EF4-FFF2-40B4-BE49-F238E27FC236}">
                <a16:creationId xmlns:a16="http://schemas.microsoft.com/office/drawing/2014/main" id="{53A93196-4EAE-794D-BAA4-DC216C59FBFD}"/>
              </a:ext>
            </a:extLst>
          </p:cNvPr>
          <p:cNvSpPr/>
          <p:nvPr/>
        </p:nvSpPr>
        <p:spPr>
          <a:xfrm>
            <a:off x="5252932" y="4483912"/>
            <a:ext cx="1248888" cy="38001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a:t>
            </a:r>
          </a:p>
        </p:txBody>
      </p:sp>
      <p:sp>
        <p:nvSpPr>
          <p:cNvPr id="2" name="TextBox 1">
            <a:extLst>
              <a:ext uri="{FF2B5EF4-FFF2-40B4-BE49-F238E27FC236}">
                <a16:creationId xmlns:a16="http://schemas.microsoft.com/office/drawing/2014/main" id="{7A254233-B99F-594F-97DC-23F47E19010E}"/>
              </a:ext>
            </a:extLst>
          </p:cNvPr>
          <p:cNvSpPr txBox="1"/>
          <p:nvPr/>
        </p:nvSpPr>
        <p:spPr>
          <a:xfrm>
            <a:off x="1689346" y="2874530"/>
            <a:ext cx="1579419" cy="646331"/>
          </a:xfrm>
          <a:prstGeom prst="rect">
            <a:avLst/>
          </a:prstGeom>
          <a:noFill/>
        </p:spPr>
        <p:txBody>
          <a:bodyPr wrap="square" rtlCol="0">
            <a:spAutoFit/>
          </a:bodyPr>
          <a:lstStyle/>
          <a:p>
            <a:r>
              <a:rPr lang="en-US" dirty="0"/>
              <a:t>History Start Date</a:t>
            </a:r>
          </a:p>
        </p:txBody>
      </p:sp>
      <p:sp>
        <p:nvSpPr>
          <p:cNvPr id="10" name="Rounded Rectangle 9">
            <a:extLst>
              <a:ext uri="{FF2B5EF4-FFF2-40B4-BE49-F238E27FC236}">
                <a16:creationId xmlns:a16="http://schemas.microsoft.com/office/drawing/2014/main" id="{93BEF110-0609-E240-ABF9-0512546B53BE}"/>
              </a:ext>
            </a:extLst>
          </p:cNvPr>
          <p:cNvSpPr/>
          <p:nvPr/>
        </p:nvSpPr>
        <p:spPr>
          <a:xfrm>
            <a:off x="3096856" y="2899938"/>
            <a:ext cx="2351314"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Date Picker</a:t>
            </a:r>
          </a:p>
        </p:txBody>
      </p:sp>
      <p:sp>
        <p:nvSpPr>
          <p:cNvPr id="13" name="Rounded Rectangle 12">
            <a:extLst>
              <a:ext uri="{FF2B5EF4-FFF2-40B4-BE49-F238E27FC236}">
                <a16:creationId xmlns:a16="http://schemas.microsoft.com/office/drawing/2014/main" id="{A1A5E006-0588-9647-91AC-B3E568408333}"/>
              </a:ext>
            </a:extLst>
          </p:cNvPr>
          <p:cNvSpPr/>
          <p:nvPr/>
        </p:nvSpPr>
        <p:spPr>
          <a:xfrm>
            <a:off x="5442231" y="2899938"/>
            <a:ext cx="415637" cy="3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CF9AE57E-BA8B-854D-8F99-815629FD82D8}"/>
              </a:ext>
            </a:extLst>
          </p:cNvPr>
          <p:cNvSpPr/>
          <p:nvPr/>
        </p:nvSpPr>
        <p:spPr>
          <a:xfrm>
            <a:off x="1680438" y="1884598"/>
            <a:ext cx="7481455" cy="3277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FC57EC8-AD33-CE4D-9BEF-68BBCEA53157}"/>
              </a:ext>
            </a:extLst>
          </p:cNvPr>
          <p:cNvSpPr txBox="1"/>
          <p:nvPr/>
        </p:nvSpPr>
        <p:spPr>
          <a:xfrm>
            <a:off x="5845342" y="2893632"/>
            <a:ext cx="1579419" cy="369332"/>
          </a:xfrm>
          <a:prstGeom prst="rect">
            <a:avLst/>
          </a:prstGeom>
          <a:noFill/>
        </p:spPr>
        <p:txBody>
          <a:bodyPr wrap="square" rtlCol="0">
            <a:spAutoFit/>
          </a:bodyPr>
          <a:lstStyle/>
          <a:p>
            <a:r>
              <a:rPr lang="en-US" dirty="0"/>
              <a:t>Num of Weeks</a:t>
            </a:r>
          </a:p>
        </p:txBody>
      </p:sp>
      <p:sp>
        <p:nvSpPr>
          <p:cNvPr id="16" name="Rounded Rectangle 15">
            <a:extLst>
              <a:ext uri="{FF2B5EF4-FFF2-40B4-BE49-F238E27FC236}">
                <a16:creationId xmlns:a16="http://schemas.microsoft.com/office/drawing/2014/main" id="{BE8725FF-F202-124E-8E72-9843ADB798FD}"/>
              </a:ext>
            </a:extLst>
          </p:cNvPr>
          <p:cNvSpPr/>
          <p:nvPr/>
        </p:nvSpPr>
        <p:spPr>
          <a:xfrm>
            <a:off x="7310643" y="2910155"/>
            <a:ext cx="1476993"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Dropdown</a:t>
            </a:r>
          </a:p>
        </p:txBody>
      </p:sp>
      <p:sp>
        <p:nvSpPr>
          <p:cNvPr id="17" name="TextBox 16">
            <a:extLst>
              <a:ext uri="{FF2B5EF4-FFF2-40B4-BE49-F238E27FC236}">
                <a16:creationId xmlns:a16="http://schemas.microsoft.com/office/drawing/2014/main" id="{2C261B3E-8201-EE4B-B4F8-9DA8B6CCA8E0}"/>
              </a:ext>
            </a:extLst>
          </p:cNvPr>
          <p:cNvSpPr txBox="1"/>
          <p:nvPr/>
        </p:nvSpPr>
        <p:spPr>
          <a:xfrm>
            <a:off x="1711116" y="3520861"/>
            <a:ext cx="1579419" cy="646331"/>
          </a:xfrm>
          <a:prstGeom prst="rect">
            <a:avLst/>
          </a:prstGeom>
          <a:noFill/>
        </p:spPr>
        <p:txBody>
          <a:bodyPr wrap="square" rtlCol="0">
            <a:spAutoFit/>
          </a:bodyPr>
          <a:lstStyle/>
          <a:p>
            <a:r>
              <a:rPr lang="en-US" dirty="0"/>
              <a:t>Forecast Start Date</a:t>
            </a:r>
          </a:p>
        </p:txBody>
      </p:sp>
      <p:sp>
        <p:nvSpPr>
          <p:cNvPr id="18" name="Rounded Rectangle 17">
            <a:extLst>
              <a:ext uri="{FF2B5EF4-FFF2-40B4-BE49-F238E27FC236}">
                <a16:creationId xmlns:a16="http://schemas.microsoft.com/office/drawing/2014/main" id="{70A090B6-AA67-A546-8499-F6007965DDF2}"/>
              </a:ext>
            </a:extLst>
          </p:cNvPr>
          <p:cNvSpPr/>
          <p:nvPr/>
        </p:nvSpPr>
        <p:spPr>
          <a:xfrm>
            <a:off x="3079747" y="3551101"/>
            <a:ext cx="2351314"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Date Picker</a:t>
            </a:r>
          </a:p>
        </p:txBody>
      </p:sp>
      <p:sp>
        <p:nvSpPr>
          <p:cNvPr id="19" name="Rounded Rectangle 18">
            <a:extLst>
              <a:ext uri="{FF2B5EF4-FFF2-40B4-BE49-F238E27FC236}">
                <a16:creationId xmlns:a16="http://schemas.microsoft.com/office/drawing/2014/main" id="{9AD91A39-7792-9E45-BD47-BDCB36D416F0}"/>
              </a:ext>
            </a:extLst>
          </p:cNvPr>
          <p:cNvSpPr/>
          <p:nvPr/>
        </p:nvSpPr>
        <p:spPr>
          <a:xfrm>
            <a:off x="5425122" y="3551101"/>
            <a:ext cx="415637" cy="38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CF7E3C1-F600-8C48-B7F1-8B22005D14C0}"/>
              </a:ext>
            </a:extLst>
          </p:cNvPr>
          <p:cNvSpPr txBox="1"/>
          <p:nvPr/>
        </p:nvSpPr>
        <p:spPr>
          <a:xfrm>
            <a:off x="5840759" y="3544795"/>
            <a:ext cx="1579419" cy="369332"/>
          </a:xfrm>
          <a:prstGeom prst="rect">
            <a:avLst/>
          </a:prstGeom>
          <a:noFill/>
        </p:spPr>
        <p:txBody>
          <a:bodyPr wrap="square" rtlCol="0">
            <a:spAutoFit/>
          </a:bodyPr>
          <a:lstStyle/>
          <a:p>
            <a:r>
              <a:rPr lang="en-US" dirty="0"/>
              <a:t>Num of Weeks</a:t>
            </a:r>
          </a:p>
        </p:txBody>
      </p:sp>
      <p:sp>
        <p:nvSpPr>
          <p:cNvPr id="21" name="Rounded Rectangle 20">
            <a:extLst>
              <a:ext uri="{FF2B5EF4-FFF2-40B4-BE49-F238E27FC236}">
                <a16:creationId xmlns:a16="http://schemas.microsoft.com/office/drawing/2014/main" id="{F01A790A-4AB4-DD4F-A8D6-A4D403FFAED7}"/>
              </a:ext>
            </a:extLst>
          </p:cNvPr>
          <p:cNvSpPr/>
          <p:nvPr/>
        </p:nvSpPr>
        <p:spPr>
          <a:xfrm>
            <a:off x="7331112" y="3561318"/>
            <a:ext cx="1476993"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Dropdown</a:t>
            </a:r>
          </a:p>
        </p:txBody>
      </p:sp>
      <p:sp>
        <p:nvSpPr>
          <p:cNvPr id="22" name="Rounded Rectangle 21">
            <a:extLst>
              <a:ext uri="{FF2B5EF4-FFF2-40B4-BE49-F238E27FC236}">
                <a16:creationId xmlns:a16="http://schemas.microsoft.com/office/drawing/2014/main" id="{0902201A-26F7-B142-8049-D0D5E3C0B683}"/>
              </a:ext>
            </a:extLst>
          </p:cNvPr>
          <p:cNvSpPr/>
          <p:nvPr/>
        </p:nvSpPr>
        <p:spPr>
          <a:xfrm>
            <a:off x="4456544" y="2278878"/>
            <a:ext cx="1476993" cy="3800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accent1">
                    <a:lumMod val="60000"/>
                    <a:lumOff val="40000"/>
                  </a:schemeClr>
                </a:solidFill>
              </a:rPr>
              <a:t>Dropdown</a:t>
            </a:r>
          </a:p>
        </p:txBody>
      </p:sp>
      <p:sp>
        <p:nvSpPr>
          <p:cNvPr id="23" name="TextBox 22">
            <a:extLst>
              <a:ext uri="{FF2B5EF4-FFF2-40B4-BE49-F238E27FC236}">
                <a16:creationId xmlns:a16="http://schemas.microsoft.com/office/drawing/2014/main" id="{2C5BC43B-F6B5-7C4C-B762-1BFE16D471E1}"/>
              </a:ext>
            </a:extLst>
          </p:cNvPr>
          <p:cNvSpPr txBox="1"/>
          <p:nvPr/>
        </p:nvSpPr>
        <p:spPr>
          <a:xfrm>
            <a:off x="3031259" y="2277288"/>
            <a:ext cx="1579419" cy="369332"/>
          </a:xfrm>
          <a:prstGeom prst="rect">
            <a:avLst/>
          </a:prstGeom>
          <a:noFill/>
        </p:spPr>
        <p:txBody>
          <a:bodyPr wrap="square" rtlCol="0">
            <a:spAutoFit/>
          </a:bodyPr>
          <a:lstStyle/>
          <a:p>
            <a:r>
              <a:rPr lang="en-US" dirty="0"/>
              <a:t>Channel</a:t>
            </a:r>
          </a:p>
        </p:txBody>
      </p:sp>
      <p:sp>
        <p:nvSpPr>
          <p:cNvPr id="24" name="Rectangle 23">
            <a:extLst>
              <a:ext uri="{FF2B5EF4-FFF2-40B4-BE49-F238E27FC236}">
                <a16:creationId xmlns:a16="http://schemas.microsoft.com/office/drawing/2014/main" id="{BFFE35C8-46B4-3B4A-A38C-E17EBC7F53A9}"/>
              </a:ext>
            </a:extLst>
          </p:cNvPr>
          <p:cNvSpPr/>
          <p:nvPr/>
        </p:nvSpPr>
        <p:spPr>
          <a:xfrm>
            <a:off x="1324178" y="6290342"/>
            <a:ext cx="8122722" cy="329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07B1754-E637-B24D-B1E9-C56BC32CD23B}"/>
              </a:ext>
            </a:extLst>
          </p:cNvPr>
          <p:cNvSpPr txBox="1"/>
          <p:nvPr/>
        </p:nvSpPr>
        <p:spPr>
          <a:xfrm>
            <a:off x="4610678" y="6290342"/>
            <a:ext cx="1736761" cy="369332"/>
          </a:xfrm>
          <a:prstGeom prst="rect">
            <a:avLst/>
          </a:prstGeom>
          <a:noFill/>
        </p:spPr>
        <p:txBody>
          <a:bodyPr wrap="square" rtlCol="0">
            <a:spAutoFit/>
          </a:bodyPr>
          <a:lstStyle/>
          <a:p>
            <a:r>
              <a:rPr lang="en-US" dirty="0">
                <a:solidFill>
                  <a:schemeClr val="bg1"/>
                </a:solidFill>
              </a:rPr>
              <a:t>FOOTER</a:t>
            </a:r>
          </a:p>
        </p:txBody>
      </p:sp>
      <p:sp>
        <p:nvSpPr>
          <p:cNvPr id="26" name="TextBox 25">
            <a:extLst>
              <a:ext uri="{FF2B5EF4-FFF2-40B4-BE49-F238E27FC236}">
                <a16:creationId xmlns:a16="http://schemas.microsoft.com/office/drawing/2014/main" id="{F6532D3F-B5DC-494A-886E-55026679C840}"/>
              </a:ext>
            </a:extLst>
          </p:cNvPr>
          <p:cNvSpPr txBox="1"/>
          <p:nvPr/>
        </p:nvSpPr>
        <p:spPr>
          <a:xfrm>
            <a:off x="4893708" y="1313592"/>
            <a:ext cx="1039830" cy="369332"/>
          </a:xfrm>
          <a:prstGeom prst="rect">
            <a:avLst/>
          </a:prstGeom>
          <a:noFill/>
        </p:spPr>
        <p:txBody>
          <a:bodyPr wrap="square" rtlCol="0">
            <a:spAutoFit/>
          </a:bodyPr>
          <a:lstStyle/>
          <a:p>
            <a:r>
              <a:rPr lang="en-US" dirty="0">
                <a:solidFill>
                  <a:schemeClr val="bg1"/>
                </a:solidFill>
              </a:rPr>
              <a:t>HEADER</a:t>
            </a:r>
          </a:p>
        </p:txBody>
      </p:sp>
      <p:sp>
        <p:nvSpPr>
          <p:cNvPr id="27" name="TextBox 26">
            <a:extLst>
              <a:ext uri="{FF2B5EF4-FFF2-40B4-BE49-F238E27FC236}">
                <a16:creationId xmlns:a16="http://schemas.microsoft.com/office/drawing/2014/main" id="{172ED35B-1939-8B45-9C74-68CA739507F1}"/>
              </a:ext>
            </a:extLst>
          </p:cNvPr>
          <p:cNvSpPr txBox="1"/>
          <p:nvPr/>
        </p:nvSpPr>
        <p:spPr>
          <a:xfrm>
            <a:off x="1454807" y="1421459"/>
            <a:ext cx="855023" cy="380011"/>
          </a:xfrm>
          <a:prstGeom prst="rect">
            <a:avLst/>
          </a:prstGeom>
          <a:noFill/>
        </p:spPr>
        <p:txBody>
          <a:bodyPr wrap="square" rtlCol="0">
            <a:spAutoFit/>
          </a:bodyPr>
          <a:lstStyle/>
          <a:p>
            <a:r>
              <a:rPr lang="en-US" dirty="0">
                <a:solidFill>
                  <a:schemeClr val="bg1"/>
                </a:solidFill>
              </a:rPr>
              <a:t>LOGO</a:t>
            </a:r>
          </a:p>
        </p:txBody>
      </p:sp>
      <p:sp>
        <p:nvSpPr>
          <p:cNvPr id="28" name="TextBox 27">
            <a:extLst>
              <a:ext uri="{FF2B5EF4-FFF2-40B4-BE49-F238E27FC236}">
                <a16:creationId xmlns:a16="http://schemas.microsoft.com/office/drawing/2014/main" id="{6C257449-F5A3-8146-92E0-AC1166D11295}"/>
              </a:ext>
            </a:extLst>
          </p:cNvPr>
          <p:cNvSpPr txBox="1"/>
          <p:nvPr/>
        </p:nvSpPr>
        <p:spPr>
          <a:xfrm>
            <a:off x="2176236" y="1419869"/>
            <a:ext cx="1114299" cy="369332"/>
          </a:xfrm>
          <a:prstGeom prst="rect">
            <a:avLst/>
          </a:prstGeom>
          <a:noFill/>
        </p:spPr>
        <p:txBody>
          <a:bodyPr wrap="square" rtlCol="0">
            <a:spAutoFit/>
          </a:bodyPr>
          <a:lstStyle/>
          <a:p>
            <a:r>
              <a:rPr lang="en-US" dirty="0">
                <a:solidFill>
                  <a:schemeClr val="accent2">
                    <a:lumMod val="75000"/>
                  </a:schemeClr>
                </a:solidFill>
              </a:rPr>
              <a:t>Forecast</a:t>
            </a:r>
          </a:p>
        </p:txBody>
      </p:sp>
      <p:sp>
        <p:nvSpPr>
          <p:cNvPr id="29" name="Rectangle 28">
            <a:extLst>
              <a:ext uri="{FF2B5EF4-FFF2-40B4-BE49-F238E27FC236}">
                <a16:creationId xmlns:a16="http://schemas.microsoft.com/office/drawing/2014/main" id="{E9D44387-AC43-BF49-BF4B-2E17E7B9E815}"/>
              </a:ext>
            </a:extLst>
          </p:cNvPr>
          <p:cNvSpPr/>
          <p:nvPr/>
        </p:nvSpPr>
        <p:spPr>
          <a:xfrm>
            <a:off x="8425622" y="1689295"/>
            <a:ext cx="1021278" cy="380011"/>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Logout</a:t>
            </a:r>
          </a:p>
        </p:txBody>
      </p:sp>
      <p:cxnSp>
        <p:nvCxnSpPr>
          <p:cNvPr id="30" name="Straight Connector 29">
            <a:extLst>
              <a:ext uri="{FF2B5EF4-FFF2-40B4-BE49-F238E27FC236}">
                <a16:creationId xmlns:a16="http://schemas.microsoft.com/office/drawing/2014/main" id="{BA40FB1B-A0A2-C342-99FF-1882C0E3383B}"/>
              </a:ext>
            </a:extLst>
          </p:cNvPr>
          <p:cNvCxnSpPr>
            <a:cxnSpLocks/>
          </p:cNvCxnSpPr>
          <p:nvPr/>
        </p:nvCxnSpPr>
        <p:spPr>
          <a:xfrm>
            <a:off x="690221" y="965200"/>
            <a:ext cx="7263806" cy="0"/>
          </a:xfrm>
          <a:prstGeom prst="line">
            <a:avLst/>
          </a:prstGeom>
        </p:spPr>
        <p:style>
          <a:lnRef idx="3">
            <a:schemeClr val="accent5"/>
          </a:lnRef>
          <a:fillRef idx="0">
            <a:schemeClr val="accent5"/>
          </a:fillRef>
          <a:effectRef idx="2">
            <a:schemeClr val="accent5"/>
          </a:effectRef>
          <a:fontRef idx="minor">
            <a:schemeClr val="tx1"/>
          </a:fontRef>
        </p:style>
      </p:cxnSp>
      <p:sp>
        <p:nvSpPr>
          <p:cNvPr id="31" name="Rectangle 30">
            <a:extLst>
              <a:ext uri="{FF2B5EF4-FFF2-40B4-BE49-F238E27FC236}">
                <a16:creationId xmlns:a16="http://schemas.microsoft.com/office/drawing/2014/main" id="{E8F1BEB8-0525-474C-8D26-19561169D060}"/>
              </a:ext>
            </a:extLst>
          </p:cNvPr>
          <p:cNvSpPr/>
          <p:nvPr/>
        </p:nvSpPr>
        <p:spPr>
          <a:xfrm>
            <a:off x="572579" y="571778"/>
            <a:ext cx="452995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Screen layout for Forecast Page – On first load</a:t>
            </a:r>
          </a:p>
        </p:txBody>
      </p:sp>
    </p:spTree>
    <p:extLst>
      <p:ext uri="{BB962C8B-B14F-4D97-AF65-F5344CB8AC3E}">
        <p14:creationId xmlns:p14="http://schemas.microsoft.com/office/powerpoint/2010/main" val="288975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AA7D31-AABA-FA47-9538-E020588263FA}"/>
              </a:ext>
            </a:extLst>
          </p:cNvPr>
          <p:cNvSpPr txBox="1"/>
          <p:nvPr/>
        </p:nvSpPr>
        <p:spPr>
          <a:xfrm>
            <a:off x="676518" y="1237619"/>
            <a:ext cx="10384077" cy="5078313"/>
          </a:xfrm>
          <a:prstGeom prst="rect">
            <a:avLst/>
          </a:prstGeom>
          <a:noFill/>
        </p:spPr>
        <p:txBody>
          <a:bodyPr wrap="square" rtlCol="0">
            <a:spAutoFit/>
          </a:bodyPr>
          <a:lstStyle/>
          <a:p>
            <a:r>
              <a:rPr lang="en-US" dirty="0"/>
              <a:t>Channel Dropdown:</a:t>
            </a:r>
          </a:p>
          <a:p>
            <a:r>
              <a:rPr lang="en-US" dirty="0"/>
              <a:t>   1. Only shows up on first time page loads with data as retrieved from table Channels</a:t>
            </a:r>
          </a:p>
          <a:p>
            <a:r>
              <a:rPr lang="en-US" dirty="0"/>
              <a:t>   2. On selection of an available channel, the rest of the fields (History start date and forecast start date appear</a:t>
            </a:r>
          </a:p>
          <a:p>
            <a:endParaRPr lang="en-US" dirty="0"/>
          </a:p>
          <a:p>
            <a:r>
              <a:rPr lang="en-US" dirty="0"/>
              <a:t>History Start Date and Forecast Start Date:</a:t>
            </a:r>
          </a:p>
          <a:p>
            <a:pPr marL="342900" indent="-342900">
              <a:buAutoNum type="arabicPeriod"/>
            </a:pPr>
            <a:r>
              <a:rPr lang="en-US" dirty="0"/>
              <a:t>These data pickers only shows the dates that the data is available enabled. The rest of the dates are disabled.</a:t>
            </a:r>
          </a:p>
          <a:p>
            <a:pPr marL="342900" indent="-342900">
              <a:buAutoNum type="arabicPeriod"/>
            </a:pPr>
            <a:endParaRPr lang="en-US" dirty="0"/>
          </a:p>
          <a:p>
            <a:r>
              <a:rPr lang="en-US" dirty="0"/>
              <a:t>Num of Weeks:</a:t>
            </a:r>
          </a:p>
          <a:p>
            <a:r>
              <a:rPr lang="en-US" dirty="0"/>
              <a:t>1. These dropdown only start from 4</a:t>
            </a:r>
          </a:p>
          <a:p>
            <a:r>
              <a:rPr lang="en-US" dirty="0"/>
              <a:t>2. The dropdown for forecast only have values till 12 (based on the assumption that the forecast can be only done for 12 months into the future by the analyst team)</a:t>
            </a:r>
          </a:p>
          <a:p>
            <a:endParaRPr lang="en-US" dirty="0"/>
          </a:p>
          <a:p>
            <a:r>
              <a:rPr lang="en-US" dirty="0"/>
              <a:t>Search Button:</a:t>
            </a:r>
          </a:p>
          <a:p>
            <a:r>
              <a:rPr lang="en-US" dirty="0"/>
              <a:t>Is not enabled till all the fields are provided</a:t>
            </a:r>
          </a:p>
          <a:p>
            <a:endParaRPr lang="en-US" dirty="0"/>
          </a:p>
          <a:p>
            <a:endParaRPr lang="en-US" dirty="0"/>
          </a:p>
        </p:txBody>
      </p:sp>
      <p:sp>
        <p:nvSpPr>
          <p:cNvPr id="5" name="Rectangle 4">
            <a:extLst>
              <a:ext uri="{FF2B5EF4-FFF2-40B4-BE49-F238E27FC236}">
                <a16:creationId xmlns:a16="http://schemas.microsoft.com/office/drawing/2014/main" id="{5F59320E-62C1-3F48-8DD9-11C32E0E25CD}"/>
              </a:ext>
            </a:extLst>
          </p:cNvPr>
          <p:cNvSpPr/>
          <p:nvPr/>
        </p:nvSpPr>
        <p:spPr>
          <a:xfrm>
            <a:off x="562167" y="547412"/>
            <a:ext cx="530638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Forecast Page – Query Section – Behavior/Validations</a:t>
            </a:r>
          </a:p>
        </p:txBody>
      </p:sp>
      <p:cxnSp>
        <p:nvCxnSpPr>
          <p:cNvPr id="6" name="Straight Connector 5">
            <a:extLst>
              <a:ext uri="{FF2B5EF4-FFF2-40B4-BE49-F238E27FC236}">
                <a16:creationId xmlns:a16="http://schemas.microsoft.com/office/drawing/2014/main" id="{6E385866-8BB1-8146-9D7D-469D5C56458C}"/>
              </a:ext>
            </a:extLst>
          </p:cNvPr>
          <p:cNvCxnSpPr/>
          <p:nvPr/>
        </p:nvCxnSpPr>
        <p:spPr>
          <a:xfrm>
            <a:off x="690221" y="965200"/>
            <a:ext cx="486556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03040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917</Words>
  <Application>Microsoft Macintosh PowerPoint</Application>
  <PresentationFormat>Widescreen</PresentationFormat>
  <Paragraphs>241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Team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Parnab Basak</dc:creator>
  <cp:lastModifiedBy>Parnab Basak</cp:lastModifiedBy>
  <cp:revision>66</cp:revision>
  <dcterms:created xsi:type="dcterms:W3CDTF">2019-11-01T17:05:19Z</dcterms:created>
  <dcterms:modified xsi:type="dcterms:W3CDTF">2019-11-08T17:14:25Z</dcterms:modified>
</cp:coreProperties>
</file>