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3478" r:id="rId5"/>
    <p:sldId id="3467" r:id="rId6"/>
    <p:sldId id="3468" r:id="rId7"/>
    <p:sldId id="3469" r:id="rId8"/>
    <p:sldId id="3470" r:id="rId9"/>
    <p:sldId id="3474" r:id="rId10"/>
    <p:sldId id="3471" r:id="rId11"/>
    <p:sldId id="3472" r:id="rId12"/>
    <p:sldId id="3473" r:id="rId13"/>
    <p:sldId id="34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C5B"/>
    <a:srgbClr val="FF7C80"/>
    <a:srgbClr val="FF9966"/>
    <a:srgbClr val="00B050"/>
    <a:srgbClr val="15B58E"/>
    <a:srgbClr val="3A4342"/>
    <a:srgbClr val="15BE1E"/>
    <a:srgbClr val="57B821"/>
    <a:srgbClr val="8DB013"/>
    <a:srgbClr val="BFA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Status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15-47F3-A505-0E27290A8026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15-47F3-A505-0E27290A8026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E15-47F3-A505-0E27290A8026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E15-47F3-A505-0E27290A8026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E15-47F3-A505-0E27290A8026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E15-47F3-A505-0E27290A80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Married</c:v>
                </c:pt>
                <c:pt idx="1">
                  <c:v>Divorced</c:v>
                </c:pt>
                <c:pt idx="2">
                  <c:v>Widow</c:v>
                </c:pt>
                <c:pt idx="3">
                  <c:v>Together</c:v>
                </c:pt>
                <c:pt idx="4">
                  <c:v>Single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0.38600000000000001</c:v>
                </c:pt>
                <c:pt idx="1">
                  <c:v>0.104</c:v>
                </c:pt>
                <c:pt idx="2">
                  <c:v>3.4000000000000002E-2</c:v>
                </c:pt>
                <c:pt idx="3">
                  <c:v>0.25900000000000001</c:v>
                </c:pt>
                <c:pt idx="4">
                  <c:v>0.214</c:v>
                </c:pt>
                <c:pt idx="5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B-487C-A69C-C806B66D811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0C-4A35-BAB9-86B2FA34CA4D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0C-4A35-BAB9-86B2FA34CA4D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0C-4A35-BAB9-86B2FA34CA4D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0C-4A35-BAB9-86B2FA34CA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Bachelor</c:v>
                </c:pt>
                <c:pt idx="1">
                  <c:v>Masters</c:v>
                </c:pt>
                <c:pt idx="2">
                  <c:v>PhD</c:v>
                </c:pt>
                <c:pt idx="3">
                  <c:v>Basic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0.503</c:v>
                </c:pt>
                <c:pt idx="1">
                  <c:v>0.25600000000000001</c:v>
                </c:pt>
                <c:pt idx="2">
                  <c:v>0.217</c:v>
                </c:pt>
                <c:pt idx="3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D-44AF-BA55-223198DD462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By</a:t>
            </a:r>
            <a:r>
              <a:rPr lang="en-US" baseline="0" dirty="0"/>
              <a:t> Education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79323894309104"/>
          <c:y val="0.15386308271930191"/>
          <c:w val="0.77947277909020041"/>
          <c:h val="0.6374150767651024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Bachelor</c:v>
                </c:pt>
                <c:pt idx="1">
                  <c:v>Masters</c:v>
                </c:pt>
                <c:pt idx="2">
                  <c:v>PhD</c:v>
                </c:pt>
                <c:pt idx="3">
                  <c:v>Basic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1-4627-8CBE-3EBB7DBE0E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Bachelor</c:v>
                </c:pt>
                <c:pt idx="1">
                  <c:v>Masters</c:v>
                </c:pt>
                <c:pt idx="2">
                  <c:v>PhD</c:v>
                </c:pt>
                <c:pt idx="3">
                  <c:v>Basic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</c:v>
                </c:pt>
                <c:pt idx="1">
                  <c:v>16</c:v>
                </c:pt>
                <c:pt idx="2">
                  <c:v>21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1-4627-8CBE-3EBB7DBE0E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Bachelor</c:v>
                </c:pt>
                <c:pt idx="1">
                  <c:v>Masters</c:v>
                </c:pt>
                <c:pt idx="2">
                  <c:v>PhD</c:v>
                </c:pt>
                <c:pt idx="3">
                  <c:v>Basic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CB1-4627-8CBE-3EBB7DBE0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4449040"/>
        <c:axId val="664449360"/>
      </c:barChart>
      <c:catAx>
        <c:axId val="66444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449360"/>
        <c:crosses val="autoZero"/>
        <c:auto val="1"/>
        <c:lblAlgn val="ctr"/>
        <c:lblOffset val="100"/>
        <c:noMultiLvlLbl val="0"/>
      </c:catAx>
      <c:valAx>
        <c:axId val="66444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44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By 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Positve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Married</c:v>
                </c:pt>
                <c:pt idx="1">
                  <c:v>Single</c:v>
                </c:pt>
                <c:pt idx="2">
                  <c:v>Divorced</c:v>
                </c:pt>
                <c:pt idx="3">
                  <c:v>Together</c:v>
                </c:pt>
                <c:pt idx="4">
                  <c:v>Widow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A-448A-B5A5-5A412B3BB7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Married</c:v>
                </c:pt>
                <c:pt idx="1">
                  <c:v>Single</c:v>
                </c:pt>
                <c:pt idx="2">
                  <c:v>Divorced</c:v>
                </c:pt>
                <c:pt idx="3">
                  <c:v>Together</c:v>
                </c:pt>
                <c:pt idx="4">
                  <c:v>Widow</c:v>
                </c:pt>
                <c:pt idx="5">
                  <c:v>Others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31</c:v>
                </c:pt>
                <c:pt idx="1">
                  <c:v>16</c:v>
                </c:pt>
                <c:pt idx="2">
                  <c:v>8</c:v>
                </c:pt>
                <c:pt idx="3">
                  <c:v>21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AA-448A-B5A5-5A412B3BB7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Married</c:v>
                </c:pt>
                <c:pt idx="1">
                  <c:v>Single</c:v>
                </c:pt>
                <c:pt idx="2">
                  <c:v>Divorced</c:v>
                </c:pt>
                <c:pt idx="3">
                  <c:v>Together</c:v>
                </c:pt>
                <c:pt idx="4">
                  <c:v>Widow</c:v>
                </c:pt>
                <c:pt idx="5">
                  <c:v>Others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C5AA-448A-B5A5-5A412B3BB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0535352"/>
        <c:axId val="560532472"/>
      </c:barChart>
      <c:catAx>
        <c:axId val="560535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32472"/>
        <c:crosses val="autoZero"/>
        <c:auto val="1"/>
        <c:lblAlgn val="ctr"/>
        <c:lblOffset val="100"/>
        <c:noMultiLvlLbl val="0"/>
      </c:catAx>
      <c:valAx>
        <c:axId val="560532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3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By 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Wines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Masters</c:v>
                </c:pt>
                <c:pt idx="1">
                  <c:v>PhD</c:v>
                </c:pt>
                <c:pt idx="2">
                  <c:v>Bachelor</c:v>
                </c:pt>
                <c:pt idx="3">
                  <c:v>Basic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163446</c:v>
                </c:pt>
                <c:pt idx="1">
                  <c:v>195830</c:v>
                </c:pt>
                <c:pt idx="2">
                  <c:v>320371</c:v>
                </c:pt>
                <c:pt idx="3">
                  <c:v>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9-4FE7-B70D-F97CE206E7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Masters</c:v>
                </c:pt>
                <c:pt idx="1">
                  <c:v>PhD</c:v>
                </c:pt>
                <c:pt idx="2">
                  <c:v>Bachelor</c:v>
                </c:pt>
                <c:pt idx="3">
                  <c:v>Basic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13884</c:v>
                </c:pt>
                <c:pt idx="1">
                  <c:v>9600</c:v>
                </c:pt>
                <c:pt idx="2">
                  <c:v>34683</c:v>
                </c:pt>
                <c:pt idx="3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99-4FE7-B70D-F97CE206E7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Meat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Masters</c:v>
                </c:pt>
                <c:pt idx="1">
                  <c:v>PhD</c:v>
                </c:pt>
                <c:pt idx="2">
                  <c:v>Bachelor</c:v>
                </c:pt>
                <c:pt idx="3">
                  <c:v>Basic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89112</c:v>
                </c:pt>
                <c:pt idx="1">
                  <c:v>81379</c:v>
                </c:pt>
                <c:pt idx="2">
                  <c:v>202284</c:v>
                </c:pt>
                <c:pt idx="3">
                  <c:v>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99-4FE7-B70D-F97CE206E7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Fish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Masters</c:v>
                </c:pt>
                <c:pt idx="1">
                  <c:v>PhD</c:v>
                </c:pt>
                <c:pt idx="2">
                  <c:v>Bachelor</c:v>
                </c:pt>
                <c:pt idx="3">
                  <c:v>Basic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21502</c:v>
                </c:pt>
                <c:pt idx="1">
                  <c:v>12886</c:v>
                </c:pt>
                <c:pt idx="2">
                  <c:v>48630</c:v>
                </c:pt>
                <c:pt idx="3">
                  <c:v>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99-4FE7-B70D-F97CE206E73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Sweet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Masters</c:v>
                </c:pt>
                <c:pt idx="1">
                  <c:v>PhD</c:v>
                </c:pt>
                <c:pt idx="2">
                  <c:v>Bachelor</c:v>
                </c:pt>
                <c:pt idx="3">
                  <c:v>Basic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14784</c:v>
                </c:pt>
                <c:pt idx="1">
                  <c:v>9764</c:v>
                </c:pt>
                <c:pt idx="2">
                  <c:v>35351</c:v>
                </c:pt>
                <c:pt idx="3">
                  <c:v>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99-4FE7-B70D-F97CE206E73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Masters</c:v>
                </c:pt>
                <c:pt idx="1">
                  <c:v>PhD</c:v>
                </c:pt>
                <c:pt idx="2">
                  <c:v>Bachelor</c:v>
                </c:pt>
                <c:pt idx="3">
                  <c:v>Basic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24339</c:v>
                </c:pt>
                <c:pt idx="1">
                  <c:v>15479</c:v>
                </c:pt>
                <c:pt idx="2">
                  <c:v>57307</c:v>
                </c:pt>
                <c:pt idx="3">
                  <c:v>1233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99-4FE7-B70D-F97CE206E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6209296"/>
        <c:axId val="566206736"/>
      </c:barChart>
      <c:catAx>
        <c:axId val="56620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06736"/>
        <c:crosses val="autoZero"/>
        <c:auto val="1"/>
        <c:lblAlgn val="ctr"/>
        <c:lblOffset val="100"/>
        <c:noMultiLvlLbl val="0"/>
      </c:catAx>
      <c:valAx>
        <c:axId val="5662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20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By</a:t>
            </a:r>
            <a:r>
              <a:rPr lang="en-US" baseline="0" dirty="0"/>
              <a:t> Marital Status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Wines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Married</c:v>
                </c:pt>
                <c:pt idx="1">
                  <c:v>Together</c:v>
                </c:pt>
                <c:pt idx="2">
                  <c:v>Divorced</c:v>
                </c:pt>
                <c:pt idx="3">
                  <c:v>Single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258751</c:v>
                </c:pt>
                <c:pt idx="1">
                  <c:v>177204</c:v>
                </c:pt>
                <c:pt idx="2">
                  <c:v>75349</c:v>
                </c:pt>
                <c:pt idx="3">
                  <c:v>138391</c:v>
                </c:pt>
                <c:pt idx="4">
                  <c:v>1909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4-435C-A214-4FAD8513FE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Married</c:v>
                </c:pt>
                <c:pt idx="1">
                  <c:v>Together</c:v>
                </c:pt>
                <c:pt idx="2">
                  <c:v>Divorced</c:v>
                </c:pt>
                <c:pt idx="3">
                  <c:v>Single</c:v>
                </c:pt>
                <c:pt idx="4">
                  <c:v>Others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22235</c:v>
                </c:pt>
                <c:pt idx="1">
                  <c:v>14559</c:v>
                </c:pt>
                <c:pt idx="2">
                  <c:v>6357</c:v>
                </c:pt>
                <c:pt idx="3">
                  <c:v>12881</c:v>
                </c:pt>
                <c:pt idx="4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4-435C-A214-4FAD8513FE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Meat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Married</c:v>
                </c:pt>
                <c:pt idx="1">
                  <c:v>Together</c:v>
                </c:pt>
                <c:pt idx="2">
                  <c:v>Divorced</c:v>
                </c:pt>
                <c:pt idx="3">
                  <c:v>Single</c:v>
                </c:pt>
                <c:pt idx="4">
                  <c:v>Others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138829</c:v>
                </c:pt>
                <c:pt idx="1">
                  <c:v>96938</c:v>
                </c:pt>
                <c:pt idx="2">
                  <c:v>34840</c:v>
                </c:pt>
                <c:pt idx="3">
                  <c:v>87407</c:v>
                </c:pt>
                <c:pt idx="4">
                  <c:v>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94-435C-A214-4FAD8513FE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Fish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Married</c:v>
                </c:pt>
                <c:pt idx="1">
                  <c:v>Together</c:v>
                </c:pt>
                <c:pt idx="2">
                  <c:v>Divorced</c:v>
                </c:pt>
                <c:pt idx="3">
                  <c:v>Single</c:v>
                </c:pt>
                <c:pt idx="4">
                  <c:v>Others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30569</c:v>
                </c:pt>
                <c:pt idx="1">
                  <c:v>22511</c:v>
                </c:pt>
                <c:pt idx="2">
                  <c:v>8123</c:v>
                </c:pt>
                <c:pt idx="3">
                  <c:v>18337</c:v>
                </c:pt>
                <c:pt idx="4">
                  <c:v>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94-435C-A214-4FAD8513FE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Sweet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Married</c:v>
                </c:pt>
                <c:pt idx="1">
                  <c:v>Together</c:v>
                </c:pt>
                <c:pt idx="2">
                  <c:v>Divorced</c:v>
                </c:pt>
                <c:pt idx="3">
                  <c:v>Single</c:v>
                </c:pt>
                <c:pt idx="4">
                  <c:v>Others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23070</c:v>
                </c:pt>
                <c:pt idx="1">
                  <c:v>15087</c:v>
                </c:pt>
                <c:pt idx="2">
                  <c:v>6218</c:v>
                </c:pt>
                <c:pt idx="3">
                  <c:v>13086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94-435C-A214-4FAD8513FE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Married</c:v>
                </c:pt>
                <c:pt idx="1">
                  <c:v>Together</c:v>
                </c:pt>
                <c:pt idx="2">
                  <c:v>Divorced</c:v>
                </c:pt>
                <c:pt idx="3">
                  <c:v>Single</c:v>
                </c:pt>
                <c:pt idx="4">
                  <c:v>Others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36999</c:v>
                </c:pt>
                <c:pt idx="1">
                  <c:v>24713</c:v>
                </c:pt>
                <c:pt idx="2">
                  <c:v>10714</c:v>
                </c:pt>
                <c:pt idx="3">
                  <c:v>20988</c:v>
                </c:pt>
                <c:pt idx="4">
                  <c:v>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94-435C-A214-4FAD8513F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4448720"/>
        <c:axId val="664456080"/>
      </c:barChart>
      <c:catAx>
        <c:axId val="66444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456080"/>
        <c:crosses val="autoZero"/>
        <c:auto val="1"/>
        <c:lblAlgn val="ctr"/>
        <c:lblOffset val="100"/>
        <c:noMultiLvlLbl val="0"/>
      </c:catAx>
      <c:valAx>
        <c:axId val="66445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44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8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0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5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9A961-5855-4AB0-9ED9-D0EB11DC5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9" r="17181" b="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1054-525C-4916-BD47-AFAC3CAF5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CUSTOMER PERSONALITY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9BA3B-88A1-4967-859E-E1020E23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en-US" dirty="0" err="1"/>
              <a:t>Supriya</a:t>
            </a:r>
            <a:r>
              <a:rPr lang="en-US" dirty="0"/>
              <a:t> </a:t>
            </a:r>
            <a:r>
              <a:rPr lang="en-US" dirty="0" err="1"/>
              <a:t>Bidanta</a:t>
            </a:r>
            <a:endParaRPr lang="en-US" dirty="0"/>
          </a:p>
          <a:p>
            <a:r>
              <a:rPr lang="en-US" dirty="0"/>
              <a:t>Parnal </a:t>
            </a:r>
            <a:r>
              <a:rPr lang="en-US" dirty="0" err="1"/>
              <a:t>Ghundare</a:t>
            </a:r>
            <a:r>
              <a:rPr lang="en-US" dirty="0"/>
              <a:t> Patil</a:t>
            </a:r>
          </a:p>
        </p:txBody>
      </p:sp>
    </p:spTree>
    <p:extLst>
      <p:ext uri="{BB962C8B-B14F-4D97-AF65-F5344CB8AC3E}">
        <p14:creationId xmlns:p14="http://schemas.microsoft.com/office/powerpoint/2010/main" val="17507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0581-9092-453C-B1B5-37EBABEA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358" y="408215"/>
            <a:ext cx="8175171" cy="9791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Personality Segmentation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0E7109-F24B-4EA6-9E15-BF04F18A4143}"/>
              </a:ext>
            </a:extLst>
          </p:cNvPr>
          <p:cNvSpPr/>
          <p:nvPr/>
        </p:nvSpPr>
        <p:spPr>
          <a:xfrm>
            <a:off x="3906175" y="6356412"/>
            <a:ext cx="4296792" cy="288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BBAE0D-CBCA-4C46-B1A2-37A89CBD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50" y="3124939"/>
            <a:ext cx="8788322" cy="22904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6CA541-F72A-4BFE-869C-4A77504D69E7}"/>
              </a:ext>
            </a:extLst>
          </p:cNvPr>
          <p:cNvSpPr/>
          <p:nvPr/>
        </p:nvSpPr>
        <p:spPr>
          <a:xfrm>
            <a:off x="2734322" y="5681709"/>
            <a:ext cx="1518082" cy="288682"/>
          </a:xfrm>
          <a:prstGeom prst="rect">
            <a:avLst/>
          </a:prstGeom>
          <a:solidFill>
            <a:srgbClr val="FF996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C714BD-B90A-4CA2-B8E6-8236C215EF1A}"/>
              </a:ext>
            </a:extLst>
          </p:cNvPr>
          <p:cNvSpPr/>
          <p:nvPr/>
        </p:nvSpPr>
        <p:spPr>
          <a:xfrm>
            <a:off x="5125902" y="5681709"/>
            <a:ext cx="1518082" cy="288682"/>
          </a:xfrm>
          <a:prstGeom prst="rect">
            <a:avLst/>
          </a:prstGeom>
          <a:solidFill>
            <a:srgbClr val="FF7C80">
              <a:alpha val="8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E50C65-B18F-420B-939F-7F0E4B4F1681}"/>
              </a:ext>
            </a:extLst>
          </p:cNvPr>
          <p:cNvSpPr/>
          <p:nvPr/>
        </p:nvSpPr>
        <p:spPr>
          <a:xfrm>
            <a:off x="7547499" y="5681709"/>
            <a:ext cx="1518082" cy="288682"/>
          </a:xfrm>
          <a:prstGeom prst="rect">
            <a:avLst/>
          </a:prstGeom>
          <a:solidFill>
            <a:srgbClr val="A02C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8A743-94D9-4E80-94E1-103B44E353F8}"/>
              </a:ext>
            </a:extLst>
          </p:cNvPr>
          <p:cNvSpPr/>
          <p:nvPr/>
        </p:nvSpPr>
        <p:spPr>
          <a:xfrm>
            <a:off x="2379216" y="1908699"/>
            <a:ext cx="1748901" cy="6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574C34-19F5-4AF9-90D2-2EF5DACAAE7B}"/>
              </a:ext>
            </a:extLst>
          </p:cNvPr>
          <p:cNvSpPr/>
          <p:nvPr/>
        </p:nvSpPr>
        <p:spPr>
          <a:xfrm>
            <a:off x="5041860" y="1882064"/>
            <a:ext cx="1748901" cy="692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31EC1C-C45C-4D84-9F7E-9AD7156BF6CB}"/>
              </a:ext>
            </a:extLst>
          </p:cNvPr>
          <p:cNvSpPr/>
          <p:nvPr/>
        </p:nvSpPr>
        <p:spPr>
          <a:xfrm>
            <a:off x="7831585" y="1882064"/>
            <a:ext cx="1748901" cy="6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39126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CB9EC5-EBAA-4CF1-BFAD-BA4E837786F0}"/>
              </a:ext>
            </a:extLst>
          </p:cNvPr>
          <p:cNvSpPr/>
          <p:nvPr/>
        </p:nvSpPr>
        <p:spPr>
          <a:xfrm>
            <a:off x="3906175" y="6356412"/>
            <a:ext cx="4296792" cy="288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40489-1C9D-4023-8FD4-16B4FDA228AE}"/>
              </a:ext>
            </a:extLst>
          </p:cNvPr>
          <p:cNvSpPr/>
          <p:nvPr/>
        </p:nvSpPr>
        <p:spPr>
          <a:xfrm>
            <a:off x="2734322" y="5681709"/>
            <a:ext cx="1518082" cy="288682"/>
          </a:xfrm>
          <a:prstGeom prst="rect">
            <a:avLst/>
          </a:prstGeom>
          <a:solidFill>
            <a:srgbClr val="FF996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E66D6-17A6-40D4-A42B-DB9C1390161A}"/>
              </a:ext>
            </a:extLst>
          </p:cNvPr>
          <p:cNvSpPr/>
          <p:nvPr/>
        </p:nvSpPr>
        <p:spPr>
          <a:xfrm>
            <a:off x="5125902" y="5681709"/>
            <a:ext cx="1518082" cy="288682"/>
          </a:xfrm>
          <a:prstGeom prst="rect">
            <a:avLst/>
          </a:prstGeom>
          <a:solidFill>
            <a:srgbClr val="FF7C80">
              <a:alpha val="8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BF132-39F6-4D31-9D24-82D98E6C71E2}"/>
              </a:ext>
            </a:extLst>
          </p:cNvPr>
          <p:cNvSpPr/>
          <p:nvPr/>
        </p:nvSpPr>
        <p:spPr>
          <a:xfrm>
            <a:off x="7547499" y="5681709"/>
            <a:ext cx="1518082" cy="288682"/>
          </a:xfrm>
          <a:prstGeom prst="rect">
            <a:avLst/>
          </a:prstGeom>
          <a:solidFill>
            <a:srgbClr val="A02C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6A4C9-8E66-4F9E-977E-4EEAD27BE217}"/>
              </a:ext>
            </a:extLst>
          </p:cNvPr>
          <p:cNvSpPr/>
          <p:nvPr/>
        </p:nvSpPr>
        <p:spPr>
          <a:xfrm>
            <a:off x="372397" y="1207007"/>
            <a:ext cx="1748901" cy="49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E71BC-CA0E-4E91-B23B-30655041BD35}"/>
              </a:ext>
            </a:extLst>
          </p:cNvPr>
          <p:cNvSpPr/>
          <p:nvPr/>
        </p:nvSpPr>
        <p:spPr>
          <a:xfrm>
            <a:off x="1879925" y="4280387"/>
            <a:ext cx="1748901" cy="4470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7BABDA-D449-4BC2-9D2C-EC31A687C824}"/>
              </a:ext>
            </a:extLst>
          </p:cNvPr>
          <p:cNvSpPr/>
          <p:nvPr/>
        </p:nvSpPr>
        <p:spPr>
          <a:xfrm>
            <a:off x="7688723" y="4264172"/>
            <a:ext cx="1748901" cy="46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13B2A-EAEA-442E-B714-F248EE134E64}"/>
              </a:ext>
            </a:extLst>
          </p:cNvPr>
          <p:cNvSpPr/>
          <p:nvPr/>
        </p:nvSpPr>
        <p:spPr>
          <a:xfrm>
            <a:off x="4774792" y="3511296"/>
            <a:ext cx="1748901" cy="49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C7C7D-2F2C-42C2-AC82-863882700402}"/>
              </a:ext>
            </a:extLst>
          </p:cNvPr>
          <p:cNvSpPr/>
          <p:nvPr/>
        </p:nvSpPr>
        <p:spPr>
          <a:xfrm>
            <a:off x="9892880" y="1207007"/>
            <a:ext cx="1748901" cy="514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EE903-39E0-4F71-B8F5-95C6D483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432"/>
            <a:ext cx="2806844" cy="1162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B9F407-AEC1-4D54-8903-D7AE0079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48" y="3022855"/>
            <a:ext cx="2959252" cy="1130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CCFB2-EE94-4B87-867D-162FE2A8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87" y="4168749"/>
            <a:ext cx="2902099" cy="11748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E34277-0F6F-4116-8306-7FBEE77A1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386" y="3038391"/>
            <a:ext cx="2800494" cy="1130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84A9AA-C0F3-4821-8EE6-EDC4D3600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23" y="1816432"/>
            <a:ext cx="2940201" cy="11494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3E863-BA64-4A8F-B642-74C23468404E}"/>
              </a:ext>
            </a:extLst>
          </p:cNvPr>
          <p:cNvSpPr/>
          <p:nvPr/>
        </p:nvSpPr>
        <p:spPr>
          <a:xfrm>
            <a:off x="3493363" y="461640"/>
            <a:ext cx="4638583" cy="1259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Purchase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43002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C62B-28A1-4CBA-9308-09F2D43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675" y="576892"/>
            <a:ext cx="4234649" cy="843536"/>
          </a:xfrm>
        </p:spPr>
        <p:txBody>
          <a:bodyPr>
            <a:normAutofit/>
          </a:bodyPr>
          <a:lstStyle/>
          <a:p>
            <a:pPr defTabSz="457200"/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Customer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749F4-D55C-413A-9797-36D6635F9223}"/>
              </a:ext>
            </a:extLst>
          </p:cNvPr>
          <p:cNvSpPr/>
          <p:nvPr/>
        </p:nvSpPr>
        <p:spPr>
          <a:xfrm>
            <a:off x="3906175" y="6356412"/>
            <a:ext cx="4296792" cy="288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FD321-54DF-4200-A10A-DD0100598E97}"/>
              </a:ext>
            </a:extLst>
          </p:cNvPr>
          <p:cNvSpPr/>
          <p:nvPr/>
        </p:nvSpPr>
        <p:spPr>
          <a:xfrm>
            <a:off x="2734322" y="5681709"/>
            <a:ext cx="1518082" cy="288682"/>
          </a:xfrm>
          <a:prstGeom prst="rect">
            <a:avLst/>
          </a:prstGeom>
          <a:solidFill>
            <a:srgbClr val="FF996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8CA2F-D6CC-4F26-88D3-5D3E550B9D2D}"/>
              </a:ext>
            </a:extLst>
          </p:cNvPr>
          <p:cNvSpPr/>
          <p:nvPr/>
        </p:nvSpPr>
        <p:spPr>
          <a:xfrm>
            <a:off x="5125902" y="5681709"/>
            <a:ext cx="1518082" cy="288682"/>
          </a:xfrm>
          <a:prstGeom prst="rect">
            <a:avLst/>
          </a:prstGeom>
          <a:solidFill>
            <a:srgbClr val="FF7C80">
              <a:alpha val="8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5402A-A62F-4AA8-9F6C-CF957E84DC45}"/>
              </a:ext>
            </a:extLst>
          </p:cNvPr>
          <p:cNvSpPr/>
          <p:nvPr/>
        </p:nvSpPr>
        <p:spPr>
          <a:xfrm>
            <a:off x="7547499" y="5681709"/>
            <a:ext cx="1518082" cy="288682"/>
          </a:xfrm>
          <a:prstGeom prst="rect">
            <a:avLst/>
          </a:prstGeom>
          <a:solidFill>
            <a:srgbClr val="A02C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0237C-5F95-4F4F-9432-86CF641B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01" y="2112264"/>
            <a:ext cx="3685327" cy="197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96E4A-950E-49ED-BB84-CCE708E6D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6" b="1"/>
          <a:stretch/>
        </p:blipFill>
        <p:spPr>
          <a:xfrm>
            <a:off x="6486214" y="2112264"/>
            <a:ext cx="3997495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12C28-1B15-4BBC-8FE2-E009FCDC9E9E}"/>
              </a:ext>
            </a:extLst>
          </p:cNvPr>
          <p:cNvSpPr txBox="1"/>
          <p:nvPr/>
        </p:nvSpPr>
        <p:spPr>
          <a:xfrm>
            <a:off x="2377440" y="2916936"/>
            <a:ext cx="6373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       Thank You  !</a:t>
            </a:r>
          </a:p>
        </p:txBody>
      </p:sp>
    </p:spTree>
    <p:extLst>
      <p:ext uri="{BB962C8B-B14F-4D97-AF65-F5344CB8AC3E}">
        <p14:creationId xmlns:p14="http://schemas.microsoft.com/office/powerpoint/2010/main" val="38762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D43-846F-4A87-A141-8F6EC8F4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B8C7-C335-467C-AB83-5F5EC36E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Inter"/>
              </a:rPr>
              <a:t>Customer Personality Analysis is a detailed analysis of a company’s ideal customers. It will help a business to better understand its customers and make it easier for them to modify products according to the specific needs, behaviors and concerns of different types of customers.</a:t>
            </a:r>
          </a:p>
          <a:p>
            <a:r>
              <a:rPr lang="en-US" b="0" i="0" dirty="0">
                <a:effectLst/>
                <a:latin typeface="Inter"/>
              </a:rPr>
              <a:t>It will also help a business to modify its product based on its target customers from different types of customer segments. </a:t>
            </a:r>
            <a:endParaRPr lang="en-US" dirty="0"/>
          </a:p>
          <a:p>
            <a:r>
              <a:rPr lang="en-US" dirty="0">
                <a:latin typeface="Inter"/>
              </a:rPr>
              <a:t>For example, instead of spending money to market a new product to every customer in the company’s database, a company can analyze which customer segment is most likely to buy the product and then market the product only to that particular segment.</a:t>
            </a:r>
          </a:p>
        </p:txBody>
      </p:sp>
      <p:pic>
        <p:nvPicPr>
          <p:cNvPr id="8" name="Graphic 7" descr="Telescope outline">
            <a:extLst>
              <a:ext uri="{FF2B5EF4-FFF2-40B4-BE49-F238E27FC236}">
                <a16:creationId xmlns:a16="http://schemas.microsoft.com/office/drawing/2014/main" id="{FF8D6103-5220-4973-8483-85885980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4880" y="958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E863-BF38-409B-BBC1-516777AF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95026"/>
            <a:ext cx="9905999" cy="1360898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6085D-EE8B-41F3-9AF8-C78B06E8D0FF}"/>
              </a:ext>
            </a:extLst>
          </p:cNvPr>
          <p:cNvSpPr/>
          <p:nvPr/>
        </p:nvSpPr>
        <p:spPr>
          <a:xfrm>
            <a:off x="1143000" y="2218690"/>
            <a:ext cx="2019300" cy="704850"/>
          </a:xfrm>
          <a:prstGeom prst="rect">
            <a:avLst/>
          </a:prstGeom>
          <a:noFill/>
          <a:ln w="190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ter"/>
              </a:rPr>
              <a:t># Records: </a:t>
            </a:r>
          </a:p>
          <a:p>
            <a:pPr algn="ctr"/>
            <a:r>
              <a:rPr lang="en-US" dirty="0">
                <a:latin typeface="Inter"/>
              </a:rPr>
              <a:t>2240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405AA-EBA0-4927-BA7B-7EA2F79D7A95}"/>
              </a:ext>
            </a:extLst>
          </p:cNvPr>
          <p:cNvSpPr/>
          <p:nvPr/>
        </p:nvSpPr>
        <p:spPr>
          <a:xfrm>
            <a:off x="3676650" y="2218690"/>
            <a:ext cx="2019300" cy="704850"/>
          </a:xfrm>
          <a:prstGeom prst="rect">
            <a:avLst/>
          </a:prstGeom>
          <a:noFill/>
          <a:ln w="190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ter"/>
              </a:rPr>
              <a:t># Columns: </a:t>
            </a:r>
          </a:p>
          <a:p>
            <a:pPr algn="ctr"/>
            <a:r>
              <a:rPr lang="en-US" dirty="0">
                <a:latin typeface="Inter"/>
              </a:rPr>
              <a:t>29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EB110-6742-42DD-954D-5222AF96D026}"/>
              </a:ext>
            </a:extLst>
          </p:cNvPr>
          <p:cNvSpPr/>
          <p:nvPr/>
        </p:nvSpPr>
        <p:spPr>
          <a:xfrm>
            <a:off x="6210300" y="2218690"/>
            <a:ext cx="2019300" cy="704850"/>
          </a:xfrm>
          <a:prstGeom prst="rect">
            <a:avLst/>
          </a:prstGeom>
          <a:noFill/>
          <a:ln w="190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ter"/>
              </a:rPr>
              <a:t># Num Columns: </a:t>
            </a:r>
          </a:p>
          <a:p>
            <a:pPr algn="ctr"/>
            <a:r>
              <a:rPr lang="en-US" dirty="0">
                <a:latin typeface="Inter"/>
              </a:rPr>
              <a:t>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AA7B0-E443-46CB-9592-86797A8BF344}"/>
              </a:ext>
            </a:extLst>
          </p:cNvPr>
          <p:cNvSpPr/>
          <p:nvPr/>
        </p:nvSpPr>
        <p:spPr>
          <a:xfrm>
            <a:off x="8743950" y="2218690"/>
            <a:ext cx="2019300" cy="704850"/>
          </a:xfrm>
          <a:prstGeom prst="rect">
            <a:avLst/>
          </a:prstGeom>
          <a:noFill/>
          <a:ln w="190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ter"/>
              </a:rPr>
              <a:t># Cat Columns: </a:t>
            </a:r>
          </a:p>
          <a:p>
            <a:pPr algn="ctr"/>
            <a:r>
              <a:rPr lang="en-US" dirty="0">
                <a:latin typeface="Inter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FB68C-DBC5-4F46-AB9A-8F8255CCC588}"/>
              </a:ext>
            </a:extLst>
          </p:cNvPr>
          <p:cNvSpPr txBox="1">
            <a:spLocks/>
          </p:cNvSpPr>
          <p:nvPr/>
        </p:nvSpPr>
        <p:spPr>
          <a:xfrm>
            <a:off x="1143000" y="3194050"/>
            <a:ext cx="97282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 dataset was downloaded from Kaggle which was titled – ‘Customer Personality Analysis’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It originally consisted of 2240 records with 29 different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Each record is a unique ID of a separate customer which details various attributes of the customer such as his/her Year of birth, Education, Income and the amount spent on various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Numeric columns examples: Recency, Income, </a:t>
            </a:r>
            <a:r>
              <a:rPr lang="en-US" dirty="0" err="1">
                <a:latin typeface="Inter"/>
              </a:rPr>
              <a:t>MntWines</a:t>
            </a:r>
            <a:r>
              <a:rPr lang="en-US" dirty="0">
                <a:latin typeface="Inter"/>
              </a:rPr>
              <a:t>, </a:t>
            </a:r>
            <a:r>
              <a:rPr lang="en-US" dirty="0" err="1">
                <a:latin typeface="Inter"/>
              </a:rPr>
              <a:t>NumWebPurchases</a:t>
            </a:r>
            <a:r>
              <a:rPr lang="en-US" dirty="0">
                <a:latin typeface="Inter"/>
              </a:rPr>
              <a:t>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Categorical column examples: Education, Marital Status, </a:t>
            </a:r>
            <a:r>
              <a:rPr lang="en-US" dirty="0" err="1">
                <a:latin typeface="Inter"/>
              </a:rPr>
              <a:t>Dt_Customer</a:t>
            </a:r>
            <a:endParaRPr lang="en-US" dirty="0"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>
              <a:lnSpc>
                <a:spcPct val="150000"/>
              </a:lnSpc>
            </a:pPr>
            <a:endParaRPr lang="en-US" dirty="0">
              <a:latin typeface="Inter"/>
            </a:endParaRP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504E6563-17F5-49F1-9324-18C0B3A7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875" y="9770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81663"/>
            <a:ext cx="9905999" cy="1360898"/>
          </a:xfrm>
        </p:spPr>
        <p:txBody>
          <a:bodyPr/>
          <a:lstStyle/>
          <a:p>
            <a:r>
              <a:rPr lang="en-US" altLang="zh-CN" dirty="0"/>
              <a:t>The Process of Data Analysis </a:t>
            </a:r>
            <a:endParaRPr lang="zh-CN" altLang="en-US" dirty="0"/>
          </a:p>
        </p:txBody>
      </p:sp>
      <p:sp>
        <p:nvSpPr>
          <p:cNvPr id="39" name="L-Shape 49"/>
          <p:cNvSpPr/>
          <p:nvPr/>
        </p:nvSpPr>
        <p:spPr bwMode="auto">
          <a:xfrm rot="5400000" flipV="1">
            <a:off x="4877349" y="2526806"/>
            <a:ext cx="749835" cy="1629035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5B90F"/>
          </a:solidFill>
          <a:ln>
            <a:solidFill>
              <a:srgbClr val="FFC00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L-Shape 46"/>
          <p:cNvSpPr/>
          <p:nvPr/>
        </p:nvSpPr>
        <p:spPr bwMode="auto">
          <a:xfrm rot="5400000" flipV="1">
            <a:off x="3249961" y="1898863"/>
            <a:ext cx="749835" cy="1629035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73BC44"/>
          </a:solidFill>
          <a:ln>
            <a:solidFill>
              <a:srgbClr val="73BC44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L-Shape 42"/>
          <p:cNvSpPr/>
          <p:nvPr/>
        </p:nvSpPr>
        <p:spPr bwMode="auto">
          <a:xfrm rot="5400000" flipV="1">
            <a:off x="1739055" y="1385297"/>
            <a:ext cx="748493" cy="1398940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BAFC8"/>
          </a:solidFill>
          <a:ln>
            <a:solidFill>
              <a:srgbClr val="4BAFC8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7"/>
          <p:cNvSpPr/>
          <p:nvPr/>
        </p:nvSpPr>
        <p:spPr bwMode="auto">
          <a:xfrm>
            <a:off x="3014882" y="3084121"/>
            <a:ext cx="1148176" cy="427777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60915" tIns="60915" rIns="60915" bIns="60915" spcCol="1269"/>
          <a:lstStyle/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73BC44"/>
                </a:solidFill>
                <a:latin typeface="Inter"/>
                <a:cs typeface="Lato Regular"/>
              </a:rPr>
              <a:t>Data Merging</a:t>
            </a:r>
          </a:p>
        </p:txBody>
      </p:sp>
      <p:sp>
        <p:nvSpPr>
          <p:cNvPr id="44" name="Freeform 50"/>
          <p:cNvSpPr/>
          <p:nvPr/>
        </p:nvSpPr>
        <p:spPr bwMode="auto">
          <a:xfrm>
            <a:off x="4252141" y="3740831"/>
            <a:ext cx="1787890" cy="435807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60915" tIns="60915" rIns="60915" bIns="60915" spcCol="1269"/>
          <a:lstStyle/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F5B90F"/>
                </a:solidFill>
                <a:latin typeface="Inter"/>
                <a:cs typeface="Lato Regular"/>
              </a:rPr>
              <a:t>Data processing </a:t>
            </a:r>
            <a:r>
              <a:rPr lang="en-US" altLang="zh-CN" sz="1600" b="1" dirty="0">
                <a:solidFill>
                  <a:srgbClr val="F5B90F"/>
                </a:solidFill>
                <a:latin typeface="Inter"/>
                <a:cs typeface="Lato Regular"/>
              </a:rPr>
              <a:t>&amp;</a:t>
            </a:r>
            <a:endParaRPr lang="en-US" sz="1600" b="1" dirty="0">
              <a:solidFill>
                <a:srgbClr val="F5B90F"/>
              </a:solidFill>
              <a:latin typeface="Inter"/>
              <a:cs typeface="Lato Regular"/>
            </a:endParaRPr>
          </a:p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F5B90F"/>
                </a:solidFill>
                <a:latin typeface="Inter"/>
                <a:cs typeface="Lato Regular"/>
              </a:rPr>
              <a:t>Data cleaning</a:t>
            </a:r>
          </a:p>
        </p:txBody>
      </p:sp>
      <p:sp>
        <p:nvSpPr>
          <p:cNvPr id="45" name="L-Shape 49"/>
          <p:cNvSpPr/>
          <p:nvPr/>
        </p:nvSpPr>
        <p:spPr bwMode="auto">
          <a:xfrm rot="5400000" flipV="1">
            <a:off x="8161888" y="3783001"/>
            <a:ext cx="749835" cy="1629035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L-Shape 46"/>
          <p:cNvSpPr/>
          <p:nvPr/>
        </p:nvSpPr>
        <p:spPr bwMode="auto">
          <a:xfrm rot="5400000" flipV="1">
            <a:off x="6522693" y="3159134"/>
            <a:ext cx="749835" cy="1629035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C3B996"/>
          </a:solidFill>
          <a:ln>
            <a:solidFill>
              <a:srgbClr val="C3B996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Freeform 50"/>
          <p:cNvSpPr/>
          <p:nvPr/>
        </p:nvSpPr>
        <p:spPr bwMode="auto">
          <a:xfrm>
            <a:off x="7869052" y="5024226"/>
            <a:ext cx="1238649" cy="238381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60915" tIns="60915" rIns="60915" bIns="60915" spcCol="1269"/>
          <a:lstStyle/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15BE1E"/>
                </a:solidFill>
                <a:latin typeface="Inter"/>
                <a:cs typeface="Lato Regular"/>
              </a:rPr>
              <a:t>Insight</a:t>
            </a:r>
          </a:p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15BE1E"/>
                </a:solidFill>
                <a:latin typeface="Inter"/>
                <a:cs typeface="Lato Regular"/>
              </a:rPr>
              <a:t>visualization</a:t>
            </a:r>
          </a:p>
        </p:txBody>
      </p:sp>
      <p:sp>
        <p:nvSpPr>
          <p:cNvPr id="48" name="L-Shape 42"/>
          <p:cNvSpPr/>
          <p:nvPr/>
        </p:nvSpPr>
        <p:spPr bwMode="auto">
          <a:xfrm rot="5400000" flipV="1">
            <a:off x="9704450" y="4533616"/>
            <a:ext cx="748493" cy="1398940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Freeform 43"/>
          <p:cNvSpPr/>
          <p:nvPr/>
        </p:nvSpPr>
        <p:spPr bwMode="auto">
          <a:xfrm>
            <a:off x="9379227" y="5609319"/>
            <a:ext cx="1152064" cy="216491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60915" tIns="60915" rIns="60915" bIns="60915" spcCol="1269"/>
          <a:lstStyle/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7030A0"/>
                </a:solidFill>
                <a:latin typeface="Inter"/>
                <a:cs typeface="Lato Regular"/>
              </a:rPr>
              <a:t>Final Model</a:t>
            </a:r>
          </a:p>
        </p:txBody>
      </p:sp>
      <p:sp>
        <p:nvSpPr>
          <p:cNvPr id="50" name="Freeform 50"/>
          <p:cNvSpPr/>
          <p:nvPr/>
        </p:nvSpPr>
        <p:spPr bwMode="auto">
          <a:xfrm>
            <a:off x="5950083" y="4387493"/>
            <a:ext cx="1787890" cy="435807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60915" tIns="60915" rIns="60915" bIns="60915" spcCol="1269"/>
          <a:lstStyle/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C3B996"/>
                </a:solidFill>
                <a:latin typeface="Inter"/>
                <a:cs typeface="Lato Regular"/>
              </a:rPr>
              <a:t>Data analysis </a:t>
            </a:r>
            <a:r>
              <a:rPr lang="en-US" altLang="zh-CN" sz="1600" b="1" dirty="0">
                <a:solidFill>
                  <a:srgbClr val="C3B996"/>
                </a:solidFill>
                <a:latin typeface="Inter"/>
                <a:cs typeface="Lato Regular"/>
              </a:rPr>
              <a:t>&amp;</a:t>
            </a:r>
            <a:endParaRPr lang="en-US" sz="1600" b="1" dirty="0">
              <a:solidFill>
                <a:srgbClr val="C3B996"/>
              </a:solidFill>
              <a:latin typeface="Inter"/>
              <a:cs typeface="Lato Regular"/>
            </a:endParaRPr>
          </a:p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C3B996"/>
                </a:solidFill>
                <a:latin typeface="Inter"/>
                <a:cs typeface="Lato Regular"/>
              </a:rPr>
              <a:t>Models</a:t>
            </a:r>
          </a:p>
        </p:txBody>
      </p:sp>
      <p:grpSp>
        <p:nvGrpSpPr>
          <p:cNvPr id="51" name="Group 280"/>
          <p:cNvGrpSpPr/>
          <p:nvPr/>
        </p:nvGrpSpPr>
        <p:grpSpPr>
          <a:xfrm>
            <a:off x="4935910" y="3206506"/>
            <a:ext cx="448027" cy="382068"/>
            <a:chOff x="2679688" y="2427288"/>
            <a:chExt cx="254000" cy="293687"/>
          </a:xfrm>
          <a:solidFill>
            <a:srgbClr val="FFC000"/>
          </a:solidFill>
        </p:grpSpPr>
        <p:sp>
          <p:nvSpPr>
            <p:cNvPr id="74" name="Freeform 47"/>
            <p:cNvSpPr>
              <a:spLocks noEditPoints="1"/>
            </p:cNvSpPr>
            <p:nvPr/>
          </p:nvSpPr>
          <p:spPr bwMode="auto">
            <a:xfrm>
              <a:off x="2760663" y="2427288"/>
              <a:ext cx="146050" cy="73025"/>
            </a:xfrm>
            <a:custGeom>
              <a:avLst/>
              <a:gdLst/>
              <a:ahLst/>
              <a:cxnLst>
                <a:cxn ang="0">
                  <a:pos x="58" y="14"/>
                </a:cxn>
                <a:cxn ang="0">
                  <a:pos x="44" y="14"/>
                </a:cxn>
                <a:cxn ang="0">
                  <a:pos x="29" y="0"/>
                </a:cxn>
                <a:cxn ang="0">
                  <a:pos x="15" y="14"/>
                </a:cxn>
                <a:cxn ang="0">
                  <a:pos x="0" y="14"/>
                </a:cxn>
                <a:cxn ang="0">
                  <a:pos x="0" y="29"/>
                </a:cxn>
                <a:cxn ang="0">
                  <a:pos x="58" y="29"/>
                </a:cxn>
                <a:cxn ang="0">
                  <a:pos x="58" y="14"/>
                </a:cxn>
                <a:cxn ang="0">
                  <a:pos x="29" y="22"/>
                </a:cxn>
                <a:cxn ang="0">
                  <a:pos x="22" y="14"/>
                </a:cxn>
                <a:cxn ang="0">
                  <a:pos x="29" y="7"/>
                </a:cxn>
                <a:cxn ang="0">
                  <a:pos x="37" y="14"/>
                </a:cxn>
                <a:cxn ang="0">
                  <a:pos x="29" y="22"/>
                </a:cxn>
              </a:cxnLst>
              <a:rect l="0" t="0" r="r" b="b"/>
              <a:pathLst>
                <a:path w="58" h="29">
                  <a:moveTo>
                    <a:pt x="58" y="14"/>
                  </a:moveTo>
                  <a:cubicBezTo>
                    <a:pt x="44" y="14"/>
                    <a:pt x="44" y="14"/>
                    <a:pt x="44" y="14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8" y="29"/>
                    <a:pt x="58" y="29"/>
                    <a:pt x="58" y="29"/>
                  </a:cubicBezTo>
                  <a:lnTo>
                    <a:pt x="58" y="14"/>
                  </a:lnTo>
                  <a:close/>
                  <a:moveTo>
                    <a:pt x="29" y="22"/>
                  </a:moveTo>
                  <a:cubicBezTo>
                    <a:pt x="25" y="22"/>
                    <a:pt x="22" y="18"/>
                    <a:pt x="22" y="14"/>
                  </a:cubicBezTo>
                  <a:cubicBezTo>
                    <a:pt x="22" y="10"/>
                    <a:pt x="25" y="7"/>
                    <a:pt x="29" y="7"/>
                  </a:cubicBezTo>
                  <a:cubicBezTo>
                    <a:pt x="33" y="7"/>
                    <a:pt x="37" y="10"/>
                    <a:pt x="37" y="14"/>
                  </a:cubicBezTo>
                  <a:cubicBezTo>
                    <a:pt x="37" y="18"/>
                    <a:pt x="33" y="22"/>
                    <a:pt x="29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2679688" y="2463800"/>
              <a:ext cx="254000" cy="25717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35"/>
                </a:cxn>
                <a:cxn ang="0">
                  <a:pos x="22" y="35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62"/>
                </a:cxn>
                <a:cxn ang="0">
                  <a:pos x="160" y="162"/>
                </a:cxn>
                <a:cxn ang="0">
                  <a:pos x="160" y="0"/>
                </a:cxn>
                <a:cxn ang="0">
                  <a:pos x="138" y="0"/>
                </a:cxn>
                <a:cxn ang="0">
                  <a:pos x="74" y="138"/>
                </a:cxn>
                <a:cxn ang="0">
                  <a:pos x="66" y="128"/>
                </a:cxn>
                <a:cxn ang="0">
                  <a:pos x="33" y="97"/>
                </a:cxn>
                <a:cxn ang="0">
                  <a:pos x="51" y="81"/>
                </a:cxn>
                <a:cxn ang="0">
                  <a:pos x="74" y="105"/>
                </a:cxn>
                <a:cxn ang="0">
                  <a:pos x="120" y="58"/>
                </a:cxn>
                <a:cxn ang="0">
                  <a:pos x="138" y="74"/>
                </a:cxn>
                <a:cxn ang="0">
                  <a:pos x="74" y="138"/>
                </a:cxn>
              </a:cxnLst>
              <a:rect l="0" t="0" r="r" b="b"/>
              <a:pathLst>
                <a:path w="160" h="162">
                  <a:moveTo>
                    <a:pt x="138" y="0"/>
                  </a:moveTo>
                  <a:lnTo>
                    <a:pt x="138" y="35"/>
                  </a:lnTo>
                  <a:lnTo>
                    <a:pt x="22" y="35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160" y="162"/>
                  </a:lnTo>
                  <a:lnTo>
                    <a:pt x="160" y="0"/>
                  </a:lnTo>
                  <a:lnTo>
                    <a:pt x="138" y="0"/>
                  </a:lnTo>
                  <a:close/>
                  <a:moveTo>
                    <a:pt x="74" y="138"/>
                  </a:moveTo>
                  <a:lnTo>
                    <a:pt x="66" y="128"/>
                  </a:lnTo>
                  <a:lnTo>
                    <a:pt x="33" y="97"/>
                  </a:lnTo>
                  <a:lnTo>
                    <a:pt x="51" y="81"/>
                  </a:lnTo>
                  <a:lnTo>
                    <a:pt x="74" y="105"/>
                  </a:lnTo>
                  <a:lnTo>
                    <a:pt x="120" y="58"/>
                  </a:lnTo>
                  <a:lnTo>
                    <a:pt x="138" y="74"/>
                  </a:lnTo>
                  <a:lnTo>
                    <a:pt x="74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</p:grpSp>
      <p:grpSp>
        <p:nvGrpSpPr>
          <p:cNvPr id="53" name="Group 301"/>
          <p:cNvGrpSpPr/>
          <p:nvPr/>
        </p:nvGrpSpPr>
        <p:grpSpPr>
          <a:xfrm>
            <a:off x="8188462" y="4465362"/>
            <a:ext cx="616711" cy="431391"/>
            <a:chOff x="2046288" y="3759200"/>
            <a:chExt cx="296863" cy="271463"/>
          </a:xfrm>
          <a:solidFill>
            <a:schemeClr val="accent6"/>
          </a:solidFill>
        </p:grpSpPr>
        <p:sp>
          <p:nvSpPr>
            <p:cNvPr id="59" name="Rectangle 160"/>
            <p:cNvSpPr>
              <a:spLocks noChangeArrowheads="1"/>
            </p:cNvSpPr>
            <p:nvPr/>
          </p:nvSpPr>
          <p:spPr bwMode="auto">
            <a:xfrm>
              <a:off x="2065338" y="3973513"/>
              <a:ext cx="55563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60" name="Rectangle 161"/>
            <p:cNvSpPr>
              <a:spLocks noChangeArrowheads="1"/>
            </p:cNvSpPr>
            <p:nvPr/>
          </p:nvSpPr>
          <p:spPr bwMode="auto">
            <a:xfrm>
              <a:off x="2139950" y="3935413"/>
              <a:ext cx="55563" cy="95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61" name="Rectangle 162"/>
            <p:cNvSpPr>
              <a:spLocks noChangeArrowheads="1"/>
            </p:cNvSpPr>
            <p:nvPr/>
          </p:nvSpPr>
          <p:spPr bwMode="auto">
            <a:xfrm>
              <a:off x="2212975" y="3898900"/>
              <a:ext cx="57150" cy="1317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62" name="Rectangle 163"/>
            <p:cNvSpPr>
              <a:spLocks noChangeArrowheads="1"/>
            </p:cNvSpPr>
            <p:nvPr/>
          </p:nvSpPr>
          <p:spPr bwMode="auto">
            <a:xfrm>
              <a:off x="2287588" y="3860800"/>
              <a:ext cx="55563" cy="169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2046288" y="3759200"/>
              <a:ext cx="296863" cy="176213"/>
            </a:xfrm>
            <a:custGeom>
              <a:avLst/>
              <a:gdLst/>
              <a:ahLst/>
              <a:cxnLst>
                <a:cxn ang="0">
                  <a:pos x="162" y="25"/>
                </a:cxn>
                <a:cxn ang="0">
                  <a:pos x="126" y="25"/>
                </a:cxn>
                <a:cxn ang="0">
                  <a:pos x="81" y="59"/>
                </a:cxn>
                <a:cxn ang="0">
                  <a:pos x="59" y="48"/>
                </a:cxn>
                <a:cxn ang="0">
                  <a:pos x="0" y="96"/>
                </a:cxn>
                <a:cxn ang="0">
                  <a:pos x="0" y="111"/>
                </a:cxn>
                <a:cxn ang="0">
                  <a:pos x="60" y="62"/>
                </a:cxn>
                <a:cxn ang="0">
                  <a:pos x="83" y="74"/>
                </a:cxn>
                <a:cxn ang="0">
                  <a:pos x="131" y="37"/>
                </a:cxn>
                <a:cxn ang="0">
                  <a:pos x="166" y="37"/>
                </a:cxn>
                <a:cxn ang="0">
                  <a:pos x="187" y="16"/>
                </a:cxn>
                <a:cxn ang="0">
                  <a:pos x="187" y="0"/>
                </a:cxn>
                <a:cxn ang="0">
                  <a:pos x="162" y="25"/>
                </a:cxn>
              </a:cxnLst>
              <a:rect l="0" t="0" r="r" b="b"/>
              <a:pathLst>
                <a:path w="187" h="111">
                  <a:moveTo>
                    <a:pt x="162" y="25"/>
                  </a:moveTo>
                  <a:lnTo>
                    <a:pt x="126" y="25"/>
                  </a:lnTo>
                  <a:lnTo>
                    <a:pt x="81" y="59"/>
                  </a:lnTo>
                  <a:lnTo>
                    <a:pt x="59" y="48"/>
                  </a:lnTo>
                  <a:lnTo>
                    <a:pt x="0" y="96"/>
                  </a:lnTo>
                  <a:lnTo>
                    <a:pt x="0" y="111"/>
                  </a:lnTo>
                  <a:lnTo>
                    <a:pt x="60" y="62"/>
                  </a:lnTo>
                  <a:lnTo>
                    <a:pt x="83" y="74"/>
                  </a:lnTo>
                  <a:lnTo>
                    <a:pt x="131" y="37"/>
                  </a:lnTo>
                  <a:lnTo>
                    <a:pt x="166" y="37"/>
                  </a:lnTo>
                  <a:lnTo>
                    <a:pt x="187" y="16"/>
                  </a:lnTo>
                  <a:lnTo>
                    <a:pt x="187" y="0"/>
                  </a:lnTo>
                  <a:lnTo>
                    <a:pt x="162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</p:grpSp>
      <p:sp>
        <p:nvSpPr>
          <p:cNvPr id="55" name="Freeform 122"/>
          <p:cNvSpPr>
            <a:spLocks noEditPoints="1"/>
          </p:cNvSpPr>
          <p:nvPr/>
        </p:nvSpPr>
        <p:spPr bwMode="auto">
          <a:xfrm>
            <a:off x="6532216" y="3850305"/>
            <a:ext cx="643395" cy="386258"/>
          </a:xfrm>
          <a:custGeom>
            <a:avLst/>
            <a:gdLst>
              <a:gd name="T0" fmla="*/ 2147483646 w 73"/>
              <a:gd name="T1" fmla="*/ 2147483646 h 57"/>
              <a:gd name="T2" fmla="*/ 2147483646 w 73"/>
              <a:gd name="T3" fmla="*/ 2147483646 h 57"/>
              <a:gd name="T4" fmla="*/ 2147483646 w 73"/>
              <a:gd name="T5" fmla="*/ 2147483646 h 57"/>
              <a:gd name="T6" fmla="*/ 2147483646 w 73"/>
              <a:gd name="T7" fmla="*/ 2147483646 h 57"/>
              <a:gd name="T8" fmla="*/ 2147483646 w 73"/>
              <a:gd name="T9" fmla="*/ 2147483646 h 57"/>
              <a:gd name="T10" fmla="*/ 0 w 73"/>
              <a:gd name="T11" fmla="*/ 2147483646 h 57"/>
              <a:gd name="T12" fmla="*/ 0 w 73"/>
              <a:gd name="T13" fmla="*/ 2147483646 h 57"/>
              <a:gd name="T14" fmla="*/ 2147483646 w 73"/>
              <a:gd name="T15" fmla="*/ 0 h 57"/>
              <a:gd name="T16" fmla="*/ 2147483646 w 73"/>
              <a:gd name="T17" fmla="*/ 0 h 57"/>
              <a:gd name="T18" fmla="*/ 2147483646 w 73"/>
              <a:gd name="T19" fmla="*/ 2147483646 h 57"/>
              <a:gd name="T20" fmla="*/ 2147483646 w 73"/>
              <a:gd name="T21" fmla="*/ 2147483646 h 57"/>
              <a:gd name="T22" fmla="*/ 2147483646 w 73"/>
              <a:gd name="T23" fmla="*/ 2147483646 h 57"/>
              <a:gd name="T24" fmla="*/ 2147483646 w 73"/>
              <a:gd name="T25" fmla="*/ 2147483646 h 57"/>
              <a:gd name="T26" fmla="*/ 2147483646 w 73"/>
              <a:gd name="T27" fmla="*/ 2147483646 h 57"/>
              <a:gd name="T28" fmla="*/ 2147483646 w 73"/>
              <a:gd name="T29" fmla="*/ 2147483646 h 57"/>
              <a:gd name="T30" fmla="*/ 2147483646 w 73"/>
              <a:gd name="T31" fmla="*/ 2147483646 h 57"/>
              <a:gd name="T32" fmla="*/ 2147483646 w 73"/>
              <a:gd name="T33" fmla="*/ 2147483646 h 57"/>
              <a:gd name="T34" fmla="*/ 2147483646 w 73"/>
              <a:gd name="T35" fmla="*/ 2147483646 h 57"/>
              <a:gd name="T36" fmla="*/ 2147483646 w 73"/>
              <a:gd name="T37" fmla="*/ 2147483646 h 57"/>
              <a:gd name="T38" fmla="*/ 2147483646 w 73"/>
              <a:gd name="T39" fmla="*/ 2147483646 h 57"/>
              <a:gd name="T40" fmla="*/ 2147483646 w 73"/>
              <a:gd name="T41" fmla="*/ 2147483646 h 57"/>
              <a:gd name="T42" fmla="*/ 2147483646 w 73"/>
              <a:gd name="T43" fmla="*/ 2147483646 h 57"/>
              <a:gd name="T44" fmla="*/ 2147483646 w 73"/>
              <a:gd name="T45" fmla="*/ 2147483646 h 57"/>
              <a:gd name="T46" fmla="*/ 2147483646 w 73"/>
              <a:gd name="T47" fmla="*/ 2147483646 h 57"/>
              <a:gd name="T48" fmla="*/ 2147483646 w 73"/>
              <a:gd name="T49" fmla="*/ 2147483646 h 57"/>
              <a:gd name="T50" fmla="*/ 2147483646 w 73"/>
              <a:gd name="T51" fmla="*/ 2147483646 h 57"/>
              <a:gd name="T52" fmla="*/ 2147483646 w 73"/>
              <a:gd name="T53" fmla="*/ 0 h 57"/>
              <a:gd name="T54" fmla="*/ 2147483646 w 73"/>
              <a:gd name="T55" fmla="*/ 0 h 57"/>
              <a:gd name="T56" fmla="*/ 2147483646 w 73"/>
              <a:gd name="T57" fmla="*/ 2147483646 h 57"/>
              <a:gd name="T58" fmla="*/ 2147483646 w 73"/>
              <a:gd name="T59" fmla="*/ 2147483646 h 57"/>
              <a:gd name="T60" fmla="*/ 2147483646 w 73"/>
              <a:gd name="T61" fmla="*/ 2147483646 h 57"/>
              <a:gd name="T62" fmla="*/ 2147483646 w 73"/>
              <a:gd name="T63" fmla="*/ 2147483646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rgbClr val="C3B996"/>
          </a:solidFill>
          <a:ln>
            <a:noFill/>
          </a:ln>
        </p:spPr>
        <p:txBody>
          <a:bodyPr/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6" name="Freeform 76"/>
          <p:cNvSpPr>
            <a:spLocks noEditPoints="1"/>
          </p:cNvSpPr>
          <p:nvPr/>
        </p:nvSpPr>
        <p:spPr bwMode="auto">
          <a:xfrm>
            <a:off x="9635190" y="5083224"/>
            <a:ext cx="640134" cy="390617"/>
          </a:xfrm>
          <a:custGeom>
            <a:avLst/>
            <a:gdLst>
              <a:gd name="T0" fmla="*/ 2147483646 w 256"/>
              <a:gd name="T1" fmla="*/ 2147483646 h 204"/>
              <a:gd name="T2" fmla="*/ 2147483646 w 256"/>
              <a:gd name="T3" fmla="*/ 2147483646 h 204"/>
              <a:gd name="T4" fmla="*/ 2147483646 w 256"/>
              <a:gd name="T5" fmla="*/ 2147483646 h 204"/>
              <a:gd name="T6" fmla="*/ 2147483646 w 256"/>
              <a:gd name="T7" fmla="*/ 2147483646 h 204"/>
              <a:gd name="T8" fmla="*/ 2147483646 w 256"/>
              <a:gd name="T9" fmla="*/ 2147483646 h 204"/>
              <a:gd name="T10" fmla="*/ 2147483646 w 256"/>
              <a:gd name="T11" fmla="*/ 2147483646 h 204"/>
              <a:gd name="T12" fmla="*/ 2147483646 w 256"/>
              <a:gd name="T13" fmla="*/ 2147483646 h 204"/>
              <a:gd name="T14" fmla="*/ 2147483646 w 256"/>
              <a:gd name="T15" fmla="*/ 2147483646 h 204"/>
              <a:gd name="T16" fmla="*/ 2147483646 w 256"/>
              <a:gd name="T17" fmla="*/ 2147483646 h 204"/>
              <a:gd name="T18" fmla="*/ 2147483646 w 256"/>
              <a:gd name="T19" fmla="*/ 2147483646 h 204"/>
              <a:gd name="T20" fmla="*/ 2147483646 w 256"/>
              <a:gd name="T21" fmla="*/ 2147483646 h 204"/>
              <a:gd name="T22" fmla="*/ 2147483646 w 256"/>
              <a:gd name="T23" fmla="*/ 2147483646 h 204"/>
              <a:gd name="T24" fmla="*/ 2147483646 w 256"/>
              <a:gd name="T25" fmla="*/ 2147483646 h 204"/>
              <a:gd name="T26" fmla="*/ 2147483646 w 256"/>
              <a:gd name="T27" fmla="*/ 2147483646 h 204"/>
              <a:gd name="T28" fmla="*/ 2147483646 w 256"/>
              <a:gd name="T29" fmla="*/ 2147483646 h 204"/>
              <a:gd name="T30" fmla="*/ 2147483646 w 256"/>
              <a:gd name="T31" fmla="*/ 2147483646 h 204"/>
              <a:gd name="T32" fmla="*/ 2147483646 w 256"/>
              <a:gd name="T33" fmla="*/ 2147483646 h 204"/>
              <a:gd name="T34" fmla="*/ 0 w 256"/>
              <a:gd name="T35" fmla="*/ 2147483646 h 204"/>
              <a:gd name="T36" fmla="*/ 2147483646 w 256"/>
              <a:gd name="T37" fmla="*/ 0 h 204"/>
              <a:gd name="T38" fmla="*/ 2147483646 w 256"/>
              <a:gd name="T39" fmla="*/ 0 h 204"/>
              <a:gd name="T40" fmla="*/ 2147483646 w 256"/>
              <a:gd name="T41" fmla="*/ 2147483646 h 204"/>
              <a:gd name="T42" fmla="*/ 2147483646 w 256"/>
              <a:gd name="T43" fmla="*/ 2147483646 h 204"/>
              <a:gd name="T44" fmla="*/ 2147483646 w 256"/>
              <a:gd name="T45" fmla="*/ 2147483646 h 204"/>
              <a:gd name="T46" fmla="*/ 2147483646 w 256"/>
              <a:gd name="T47" fmla="*/ 2147483646 h 204"/>
              <a:gd name="T48" fmla="*/ 2147483646 w 256"/>
              <a:gd name="T49" fmla="*/ 2147483646 h 204"/>
              <a:gd name="T50" fmla="*/ 2147483646 w 256"/>
              <a:gd name="T51" fmla="*/ 2147483646 h 204"/>
              <a:gd name="T52" fmla="*/ 2147483646 w 256"/>
              <a:gd name="T53" fmla="*/ 2147483646 h 204"/>
              <a:gd name="T54" fmla="*/ 2147483646 w 256"/>
              <a:gd name="T55" fmla="*/ 2147483646 h 204"/>
              <a:gd name="T56" fmla="*/ 2147483646 w 256"/>
              <a:gd name="T57" fmla="*/ 2147483646 h 204"/>
              <a:gd name="T58" fmla="*/ 2147483646 w 256"/>
              <a:gd name="T59" fmla="*/ 2147483646 h 204"/>
              <a:gd name="T60" fmla="*/ 2147483646 w 256"/>
              <a:gd name="T61" fmla="*/ 2147483646 h 20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56" h="204">
                <a:moveTo>
                  <a:pt x="255" y="45"/>
                </a:moveTo>
                <a:cubicBezTo>
                  <a:pt x="255" y="45"/>
                  <a:pt x="255" y="45"/>
                  <a:pt x="255" y="45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217" y="129"/>
                  <a:pt x="213" y="132"/>
                  <a:pt x="209" y="132"/>
                </a:cubicBezTo>
                <a:cubicBezTo>
                  <a:pt x="105" y="139"/>
                  <a:pt x="105" y="139"/>
                  <a:pt x="105" y="13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37" y="156"/>
                  <a:pt x="248" y="167"/>
                  <a:pt x="248" y="180"/>
                </a:cubicBezTo>
                <a:cubicBezTo>
                  <a:pt x="248" y="193"/>
                  <a:pt x="237" y="204"/>
                  <a:pt x="224" y="204"/>
                </a:cubicBezTo>
                <a:cubicBezTo>
                  <a:pt x="211" y="204"/>
                  <a:pt x="200" y="193"/>
                  <a:pt x="200" y="180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88" y="193"/>
                  <a:pt x="77" y="204"/>
                  <a:pt x="64" y="204"/>
                </a:cubicBezTo>
                <a:cubicBezTo>
                  <a:pt x="51" y="204"/>
                  <a:pt x="40" y="193"/>
                  <a:pt x="40" y="180"/>
                </a:cubicBezTo>
                <a:cubicBezTo>
                  <a:pt x="40" y="167"/>
                  <a:pt x="51" y="156"/>
                  <a:pt x="6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39" y="24"/>
                  <a:pt x="39" y="24"/>
                  <a:pt x="39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8" y="3"/>
                  <a:pt x="59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51" y="28"/>
                  <a:pt x="256" y="33"/>
                  <a:pt x="256" y="40"/>
                </a:cubicBezTo>
                <a:cubicBezTo>
                  <a:pt x="256" y="42"/>
                  <a:pt x="256" y="43"/>
                  <a:pt x="255" y="45"/>
                </a:cubicBezTo>
                <a:moveTo>
                  <a:pt x="75" y="52"/>
                </a:moveTo>
                <a:cubicBezTo>
                  <a:pt x="97" y="115"/>
                  <a:pt x="97" y="115"/>
                  <a:pt x="97" y="115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225" y="52"/>
                  <a:pt x="225" y="52"/>
                  <a:pt x="225" y="52"/>
                </a:cubicBezTo>
                <a:lnTo>
                  <a:pt x="75" y="5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prstClr val="black"/>
              </a:solidFill>
              <a:ea typeface="MS PGothic" pitchFamily="34" charset="-128"/>
            </a:endParaRPr>
          </a:p>
        </p:txBody>
      </p:sp>
      <p:pic>
        <p:nvPicPr>
          <p:cNvPr id="4" name="Graphic 3" descr="Maze outline">
            <a:extLst>
              <a:ext uri="{FF2B5EF4-FFF2-40B4-BE49-F238E27FC236}">
                <a16:creationId xmlns:a16="http://schemas.microsoft.com/office/drawing/2014/main" id="{F9BD9C70-52BD-46B4-B93B-F72E7B29B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613" y="311523"/>
            <a:ext cx="914400" cy="914400"/>
          </a:xfrm>
          <a:prstGeom prst="rect">
            <a:avLst/>
          </a:prstGeom>
        </p:spPr>
      </p:pic>
      <p:sp>
        <p:nvSpPr>
          <p:cNvPr id="38" name="Freeform 47">
            <a:extLst>
              <a:ext uri="{FF2B5EF4-FFF2-40B4-BE49-F238E27FC236}">
                <a16:creationId xmlns:a16="http://schemas.microsoft.com/office/drawing/2014/main" id="{66C1736B-0345-46CD-BC0F-D077E63B2E47}"/>
              </a:ext>
            </a:extLst>
          </p:cNvPr>
          <p:cNvSpPr/>
          <p:nvPr/>
        </p:nvSpPr>
        <p:spPr bwMode="auto">
          <a:xfrm>
            <a:off x="1495567" y="2493571"/>
            <a:ext cx="1148176" cy="427777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60915" tIns="60915" rIns="60915" bIns="60915" spcCol="1269"/>
          <a:lstStyle/>
          <a:p>
            <a:pPr algn="ctr" defTabSz="710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rgbClr val="4BAFC8"/>
                </a:solidFill>
                <a:latin typeface="Inter"/>
                <a:cs typeface="Lato Regular"/>
              </a:rPr>
              <a:t>Raw data collection</a:t>
            </a:r>
          </a:p>
        </p:txBody>
      </p:sp>
      <p:grpSp>
        <p:nvGrpSpPr>
          <p:cNvPr id="57" name="Group 265">
            <a:extLst>
              <a:ext uri="{FF2B5EF4-FFF2-40B4-BE49-F238E27FC236}">
                <a16:creationId xmlns:a16="http://schemas.microsoft.com/office/drawing/2014/main" id="{D9A20FA2-12EF-4251-8280-0B6BE7D0F3E9}"/>
              </a:ext>
            </a:extLst>
          </p:cNvPr>
          <p:cNvGrpSpPr/>
          <p:nvPr/>
        </p:nvGrpSpPr>
        <p:grpSpPr>
          <a:xfrm>
            <a:off x="1880471" y="2003097"/>
            <a:ext cx="343441" cy="265573"/>
            <a:chOff x="328613" y="1254125"/>
            <a:chExt cx="292100" cy="295276"/>
          </a:xfrm>
          <a:solidFill>
            <a:srgbClr val="4BAFC8"/>
          </a:solidFill>
        </p:grpSpPr>
        <p:sp>
          <p:nvSpPr>
            <p:cNvPr id="58" name="Freeform 182">
              <a:extLst>
                <a:ext uri="{FF2B5EF4-FFF2-40B4-BE49-F238E27FC236}">
                  <a16:creationId xmlns:a16="http://schemas.microsoft.com/office/drawing/2014/main" id="{14FBC356-5E3C-4158-B9B4-148000318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3" y="1254125"/>
              <a:ext cx="73025" cy="730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26"/>
                </a:cxn>
                <a:cxn ang="0">
                  <a:pos x="3" y="29"/>
                </a:cxn>
                <a:cxn ang="0">
                  <a:pos x="25" y="29"/>
                </a:cxn>
                <a:cxn ang="0">
                  <a:pos x="29" y="26"/>
                </a:cxn>
                <a:cxn ang="0">
                  <a:pos x="29" y="4"/>
                </a:cxn>
                <a:cxn ang="0">
                  <a:pos x="25" y="0"/>
                </a:cxn>
              </a:cxnLst>
              <a:rect l="0" t="0" r="r" b="b"/>
              <a:pathLst>
                <a:path w="29" h="29">
                  <a:moveTo>
                    <a:pt x="2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7" y="29"/>
                    <a:pt x="29" y="28"/>
                    <a:pt x="29" y="2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64" name="Freeform 183">
              <a:extLst>
                <a:ext uri="{FF2B5EF4-FFF2-40B4-BE49-F238E27FC236}">
                  <a16:creationId xmlns:a16="http://schemas.microsoft.com/office/drawing/2014/main" id="{E3395CCB-BCD4-4102-AC82-10DB17FC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3" y="1365250"/>
              <a:ext cx="73025" cy="730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3" y="29"/>
                </a:cxn>
                <a:cxn ang="0">
                  <a:pos x="25" y="29"/>
                </a:cxn>
                <a:cxn ang="0">
                  <a:pos x="29" y="25"/>
                </a:cxn>
                <a:cxn ang="0">
                  <a:pos x="29" y="4"/>
                </a:cxn>
                <a:cxn ang="0">
                  <a:pos x="25" y="0"/>
                </a:cxn>
              </a:cxnLst>
              <a:rect l="0" t="0" r="r" b="b"/>
              <a:pathLst>
                <a:path w="29" h="29">
                  <a:moveTo>
                    <a:pt x="2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7" y="29"/>
                    <a:pt x="29" y="27"/>
                    <a:pt x="29" y="2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76" name="Freeform 184">
              <a:extLst>
                <a:ext uri="{FF2B5EF4-FFF2-40B4-BE49-F238E27FC236}">
                  <a16:creationId xmlns:a16="http://schemas.microsoft.com/office/drawing/2014/main" id="{EC37DA40-F196-4C08-8210-20F3E597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3" y="1474788"/>
              <a:ext cx="73025" cy="746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26"/>
                </a:cxn>
                <a:cxn ang="0">
                  <a:pos x="3" y="30"/>
                </a:cxn>
                <a:cxn ang="0">
                  <a:pos x="25" y="30"/>
                </a:cxn>
                <a:cxn ang="0">
                  <a:pos x="29" y="26"/>
                </a:cxn>
                <a:cxn ang="0">
                  <a:pos x="29" y="4"/>
                </a:cxn>
                <a:cxn ang="0">
                  <a:pos x="25" y="0"/>
                </a:cxn>
              </a:cxnLst>
              <a:rect l="0" t="0" r="r" b="b"/>
              <a:pathLst>
                <a:path w="29" h="30">
                  <a:moveTo>
                    <a:pt x="2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30"/>
                    <a:pt x="3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30"/>
                    <a:pt x="29" y="28"/>
                    <a:pt x="29" y="2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77" name="Freeform 185">
              <a:extLst>
                <a:ext uri="{FF2B5EF4-FFF2-40B4-BE49-F238E27FC236}">
                  <a16:creationId xmlns:a16="http://schemas.microsoft.com/office/drawing/2014/main" id="{A8FD14CC-51E1-4D23-BC8B-5ED173C4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3" y="1254125"/>
              <a:ext cx="73025" cy="730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26" y="29"/>
                </a:cxn>
                <a:cxn ang="0">
                  <a:pos x="29" y="26"/>
                </a:cxn>
                <a:cxn ang="0">
                  <a:pos x="29" y="4"/>
                </a:cxn>
                <a:cxn ang="0">
                  <a:pos x="26" y="0"/>
                </a:cxn>
              </a:cxnLst>
              <a:rect l="0" t="0" r="r" b="b"/>
              <a:pathLst>
                <a:path w="29" h="29">
                  <a:moveTo>
                    <a:pt x="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2" y="29"/>
                    <a:pt x="4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8" y="29"/>
                    <a:pt x="29" y="28"/>
                    <a:pt x="29" y="2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8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78" name="Freeform 186">
              <a:extLst>
                <a:ext uri="{FF2B5EF4-FFF2-40B4-BE49-F238E27FC236}">
                  <a16:creationId xmlns:a16="http://schemas.microsoft.com/office/drawing/2014/main" id="{B36CFE21-D7DE-4629-AACF-B22CE8AF5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3" y="1365250"/>
              <a:ext cx="73025" cy="730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4" y="29"/>
                </a:cxn>
                <a:cxn ang="0">
                  <a:pos x="26" y="29"/>
                </a:cxn>
                <a:cxn ang="0">
                  <a:pos x="29" y="25"/>
                </a:cxn>
                <a:cxn ang="0">
                  <a:pos x="29" y="4"/>
                </a:cxn>
                <a:cxn ang="0">
                  <a:pos x="26" y="0"/>
                </a:cxn>
              </a:cxnLst>
              <a:rect l="0" t="0" r="r" b="b"/>
              <a:pathLst>
                <a:path w="29" h="29">
                  <a:moveTo>
                    <a:pt x="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8" y="29"/>
                    <a:pt x="29" y="27"/>
                    <a:pt x="29" y="2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8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79" name="Freeform 187">
              <a:extLst>
                <a:ext uri="{FF2B5EF4-FFF2-40B4-BE49-F238E27FC236}">
                  <a16:creationId xmlns:a16="http://schemas.microsoft.com/office/drawing/2014/main" id="{8D5BE0D5-8594-4596-A792-C6C29A43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63" y="1474788"/>
              <a:ext cx="73025" cy="746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6"/>
                </a:cxn>
                <a:cxn ang="0">
                  <a:pos x="4" y="30"/>
                </a:cxn>
                <a:cxn ang="0">
                  <a:pos x="26" y="30"/>
                </a:cxn>
                <a:cxn ang="0">
                  <a:pos x="29" y="26"/>
                </a:cxn>
                <a:cxn ang="0">
                  <a:pos x="29" y="4"/>
                </a:cxn>
                <a:cxn ang="0">
                  <a:pos x="26" y="0"/>
                </a:cxn>
              </a:cxnLst>
              <a:rect l="0" t="0" r="r" b="b"/>
              <a:pathLst>
                <a:path w="29" h="30">
                  <a:moveTo>
                    <a:pt x="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30"/>
                    <a:pt x="29" y="28"/>
                    <a:pt x="29" y="2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8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80" name="Freeform 188">
              <a:extLst>
                <a:ext uri="{FF2B5EF4-FFF2-40B4-BE49-F238E27FC236}">
                  <a16:creationId xmlns:a16="http://schemas.microsoft.com/office/drawing/2014/main" id="{5CC3D73A-A769-4406-83DF-8E6DE412F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8" y="1254125"/>
              <a:ext cx="73025" cy="730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25" y="29"/>
                </a:cxn>
                <a:cxn ang="0">
                  <a:pos x="29" y="26"/>
                </a:cxn>
                <a:cxn ang="0">
                  <a:pos x="29" y="4"/>
                </a:cxn>
                <a:cxn ang="0">
                  <a:pos x="25" y="0"/>
                </a:cxn>
              </a:cxnLst>
              <a:rect l="0" t="0" r="r" b="b"/>
              <a:pathLst>
                <a:path w="29" h="29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2" y="29"/>
                    <a:pt x="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7" y="29"/>
                    <a:pt x="29" y="28"/>
                    <a:pt x="29" y="2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81" name="Freeform 189">
              <a:extLst>
                <a:ext uri="{FF2B5EF4-FFF2-40B4-BE49-F238E27FC236}">
                  <a16:creationId xmlns:a16="http://schemas.microsoft.com/office/drawing/2014/main" id="{0CA6718F-4F12-4763-BADD-1BA9EE948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8" y="1365250"/>
              <a:ext cx="73025" cy="730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4" y="29"/>
                </a:cxn>
                <a:cxn ang="0">
                  <a:pos x="25" y="29"/>
                </a:cxn>
                <a:cxn ang="0">
                  <a:pos x="29" y="25"/>
                </a:cxn>
                <a:cxn ang="0">
                  <a:pos x="29" y="4"/>
                </a:cxn>
                <a:cxn ang="0">
                  <a:pos x="25" y="0"/>
                </a:cxn>
              </a:cxnLst>
              <a:rect l="0" t="0" r="r" b="b"/>
              <a:pathLst>
                <a:path w="29" h="29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29"/>
                    <a:pt x="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7" y="29"/>
                    <a:pt x="29" y="27"/>
                    <a:pt x="29" y="2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82" name="Freeform 190">
              <a:extLst>
                <a:ext uri="{FF2B5EF4-FFF2-40B4-BE49-F238E27FC236}">
                  <a16:creationId xmlns:a16="http://schemas.microsoft.com/office/drawing/2014/main" id="{0C9495C8-12B3-4BF0-894C-33ACF83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8" y="1474788"/>
              <a:ext cx="73025" cy="746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6"/>
                </a:cxn>
                <a:cxn ang="0">
                  <a:pos x="4" y="30"/>
                </a:cxn>
                <a:cxn ang="0">
                  <a:pos x="25" y="30"/>
                </a:cxn>
                <a:cxn ang="0">
                  <a:pos x="29" y="26"/>
                </a:cxn>
                <a:cxn ang="0">
                  <a:pos x="29" y="4"/>
                </a:cxn>
                <a:cxn ang="0">
                  <a:pos x="25" y="0"/>
                </a:cxn>
              </a:cxnLst>
              <a:rect l="0" t="0" r="r" b="b"/>
              <a:pathLst>
                <a:path w="29" h="30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30"/>
                    <a:pt x="29" y="28"/>
                    <a:pt x="29" y="2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 w="9525">
              <a:solidFill>
                <a:srgbClr val="4BAFC8"/>
              </a:solidFill>
              <a:round/>
              <a:headEnd/>
              <a:tailEnd/>
            </a:ln>
          </p:spPr>
          <p:txBody>
            <a:bodyPr/>
            <a:lstStyle/>
            <a:p>
              <a:pPr defTabSz="609585">
                <a:defRPr/>
              </a:pPr>
              <a:endParaRPr lang="en-US" sz="1600">
                <a:solidFill>
                  <a:prstClr val="black"/>
                </a:solidFill>
                <a:ea typeface="MS PGothic" pitchFamily="34" charset="-128"/>
              </a:endParaRPr>
            </a:p>
          </p:txBody>
        </p:sp>
      </p:grpSp>
      <p:pic>
        <p:nvPicPr>
          <p:cNvPr id="7" name="Graphic 6" descr="Rope Knot with solid fill">
            <a:extLst>
              <a:ext uri="{FF2B5EF4-FFF2-40B4-BE49-F238E27FC236}">
                <a16:creationId xmlns:a16="http://schemas.microsoft.com/office/drawing/2014/main" id="{0C2A1A89-FA4A-4150-8A7C-E2945CF5E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8850" y="2529268"/>
            <a:ext cx="572055" cy="5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E2296E-48D3-4835-A262-FE70D3DF3F07}"/>
              </a:ext>
            </a:extLst>
          </p:cNvPr>
          <p:cNvGrpSpPr/>
          <p:nvPr/>
        </p:nvGrpSpPr>
        <p:grpSpPr>
          <a:xfrm>
            <a:off x="1714752" y="802211"/>
            <a:ext cx="8762495" cy="5124450"/>
            <a:chOff x="1714753" y="866775"/>
            <a:chExt cx="8762495" cy="5124450"/>
          </a:xfrm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47C973B-943B-4895-822F-66FEC0158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078" y="866775"/>
              <a:ext cx="1747838" cy="1771650"/>
            </a:xfrm>
            <a:custGeom>
              <a:avLst/>
              <a:gdLst>
                <a:gd name="T0" fmla="*/ 2202 w 2202"/>
                <a:gd name="T1" fmla="*/ 912 h 2233"/>
                <a:gd name="T2" fmla="*/ 2091 w 2202"/>
                <a:gd name="T3" fmla="*/ 806 h 2233"/>
                <a:gd name="T4" fmla="*/ 1974 w 2202"/>
                <a:gd name="T5" fmla="*/ 707 h 2233"/>
                <a:gd name="T6" fmla="*/ 1853 w 2202"/>
                <a:gd name="T7" fmla="*/ 613 h 2233"/>
                <a:gd name="T8" fmla="*/ 1728 w 2202"/>
                <a:gd name="T9" fmla="*/ 524 h 2233"/>
                <a:gd name="T10" fmla="*/ 1600 w 2202"/>
                <a:gd name="T11" fmla="*/ 442 h 2233"/>
                <a:gd name="T12" fmla="*/ 1467 w 2202"/>
                <a:gd name="T13" fmla="*/ 367 h 2233"/>
                <a:gd name="T14" fmla="*/ 1331 w 2202"/>
                <a:gd name="T15" fmla="*/ 300 h 2233"/>
                <a:gd name="T16" fmla="*/ 1192 w 2202"/>
                <a:gd name="T17" fmla="*/ 238 h 2233"/>
                <a:gd name="T18" fmla="*/ 1050 w 2202"/>
                <a:gd name="T19" fmla="*/ 183 h 2233"/>
                <a:gd name="T20" fmla="*/ 906 w 2202"/>
                <a:gd name="T21" fmla="*/ 137 h 2233"/>
                <a:gd name="T22" fmla="*/ 760 w 2202"/>
                <a:gd name="T23" fmla="*/ 94 h 2233"/>
                <a:gd name="T24" fmla="*/ 611 w 2202"/>
                <a:gd name="T25" fmla="*/ 62 h 2233"/>
                <a:gd name="T26" fmla="*/ 461 w 2202"/>
                <a:gd name="T27" fmla="*/ 35 h 2233"/>
                <a:gd name="T28" fmla="*/ 309 w 2202"/>
                <a:gd name="T29" fmla="*/ 16 h 2233"/>
                <a:gd name="T30" fmla="*/ 156 w 2202"/>
                <a:gd name="T31" fmla="*/ 4 h 2233"/>
                <a:gd name="T32" fmla="*/ 79 w 2202"/>
                <a:gd name="T33" fmla="*/ 2 h 2233"/>
                <a:gd name="T34" fmla="*/ 0 w 2202"/>
                <a:gd name="T35" fmla="*/ 0 h 2233"/>
                <a:gd name="T36" fmla="*/ 0 w 2202"/>
                <a:gd name="T37" fmla="*/ 1868 h 2233"/>
                <a:gd name="T38" fmla="*/ 63 w 2202"/>
                <a:gd name="T39" fmla="*/ 1870 h 2233"/>
                <a:gd name="T40" fmla="*/ 125 w 2202"/>
                <a:gd name="T41" fmla="*/ 1874 h 2233"/>
                <a:gd name="T42" fmla="*/ 184 w 2202"/>
                <a:gd name="T43" fmla="*/ 1881 h 2233"/>
                <a:gd name="T44" fmla="*/ 246 w 2202"/>
                <a:gd name="T45" fmla="*/ 1893 h 2233"/>
                <a:gd name="T46" fmla="*/ 305 w 2202"/>
                <a:gd name="T47" fmla="*/ 1906 h 2233"/>
                <a:gd name="T48" fmla="*/ 363 w 2202"/>
                <a:gd name="T49" fmla="*/ 1922 h 2233"/>
                <a:gd name="T50" fmla="*/ 421 w 2202"/>
                <a:gd name="T51" fmla="*/ 1941 h 2233"/>
                <a:gd name="T52" fmla="*/ 478 w 2202"/>
                <a:gd name="T53" fmla="*/ 1964 h 2233"/>
                <a:gd name="T54" fmla="*/ 534 w 2202"/>
                <a:gd name="T55" fmla="*/ 1987 h 2233"/>
                <a:gd name="T56" fmla="*/ 588 w 2202"/>
                <a:gd name="T57" fmla="*/ 2016 h 2233"/>
                <a:gd name="T58" fmla="*/ 639 w 2202"/>
                <a:gd name="T59" fmla="*/ 2045 h 2233"/>
                <a:gd name="T60" fmla="*/ 691 w 2202"/>
                <a:gd name="T61" fmla="*/ 2077 h 2233"/>
                <a:gd name="T62" fmla="*/ 741 w 2202"/>
                <a:gd name="T63" fmla="*/ 2114 h 2233"/>
                <a:gd name="T64" fmla="*/ 789 w 2202"/>
                <a:gd name="T65" fmla="*/ 2150 h 2233"/>
                <a:gd name="T66" fmla="*/ 837 w 2202"/>
                <a:gd name="T67" fmla="*/ 2190 h 2233"/>
                <a:gd name="T68" fmla="*/ 881 w 2202"/>
                <a:gd name="T69" fmla="*/ 2233 h 2233"/>
                <a:gd name="T70" fmla="*/ 2202 w 2202"/>
                <a:gd name="T71" fmla="*/ 912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02" h="2233">
                  <a:moveTo>
                    <a:pt x="2202" y="912"/>
                  </a:moveTo>
                  <a:lnTo>
                    <a:pt x="2091" y="806"/>
                  </a:lnTo>
                  <a:lnTo>
                    <a:pt x="1974" y="707"/>
                  </a:lnTo>
                  <a:lnTo>
                    <a:pt x="1853" y="613"/>
                  </a:lnTo>
                  <a:lnTo>
                    <a:pt x="1728" y="524"/>
                  </a:lnTo>
                  <a:lnTo>
                    <a:pt x="1600" y="442"/>
                  </a:lnTo>
                  <a:lnTo>
                    <a:pt x="1467" y="367"/>
                  </a:lnTo>
                  <a:lnTo>
                    <a:pt x="1331" y="300"/>
                  </a:lnTo>
                  <a:lnTo>
                    <a:pt x="1192" y="238"/>
                  </a:lnTo>
                  <a:lnTo>
                    <a:pt x="1050" y="183"/>
                  </a:lnTo>
                  <a:lnTo>
                    <a:pt x="906" y="137"/>
                  </a:lnTo>
                  <a:lnTo>
                    <a:pt x="760" y="94"/>
                  </a:lnTo>
                  <a:lnTo>
                    <a:pt x="611" y="62"/>
                  </a:lnTo>
                  <a:lnTo>
                    <a:pt x="461" y="35"/>
                  </a:lnTo>
                  <a:lnTo>
                    <a:pt x="309" y="16"/>
                  </a:lnTo>
                  <a:lnTo>
                    <a:pt x="156" y="4"/>
                  </a:lnTo>
                  <a:lnTo>
                    <a:pt x="79" y="2"/>
                  </a:lnTo>
                  <a:lnTo>
                    <a:pt x="0" y="0"/>
                  </a:lnTo>
                  <a:lnTo>
                    <a:pt x="0" y="1868"/>
                  </a:lnTo>
                  <a:lnTo>
                    <a:pt x="63" y="1870"/>
                  </a:lnTo>
                  <a:lnTo>
                    <a:pt x="125" y="1874"/>
                  </a:lnTo>
                  <a:lnTo>
                    <a:pt x="184" y="1881"/>
                  </a:lnTo>
                  <a:lnTo>
                    <a:pt x="246" y="1893"/>
                  </a:lnTo>
                  <a:lnTo>
                    <a:pt x="305" y="1906"/>
                  </a:lnTo>
                  <a:lnTo>
                    <a:pt x="363" y="1922"/>
                  </a:lnTo>
                  <a:lnTo>
                    <a:pt x="421" y="1941"/>
                  </a:lnTo>
                  <a:lnTo>
                    <a:pt x="478" y="1964"/>
                  </a:lnTo>
                  <a:lnTo>
                    <a:pt x="534" y="1987"/>
                  </a:lnTo>
                  <a:lnTo>
                    <a:pt x="588" y="2016"/>
                  </a:lnTo>
                  <a:lnTo>
                    <a:pt x="639" y="2045"/>
                  </a:lnTo>
                  <a:lnTo>
                    <a:pt x="691" y="2077"/>
                  </a:lnTo>
                  <a:lnTo>
                    <a:pt x="741" y="2114"/>
                  </a:lnTo>
                  <a:lnTo>
                    <a:pt x="789" y="2150"/>
                  </a:lnTo>
                  <a:lnTo>
                    <a:pt x="837" y="2190"/>
                  </a:lnTo>
                  <a:lnTo>
                    <a:pt x="881" y="2233"/>
                  </a:lnTo>
                  <a:lnTo>
                    <a:pt x="2202" y="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F98D430-6DEA-43CD-A871-02279CE9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553" y="1646238"/>
              <a:ext cx="1771650" cy="1744663"/>
            </a:xfrm>
            <a:custGeom>
              <a:avLst/>
              <a:gdLst>
                <a:gd name="T0" fmla="*/ 2233 w 2233"/>
                <a:gd name="T1" fmla="*/ 2200 h 2200"/>
                <a:gd name="T2" fmla="*/ 2231 w 2233"/>
                <a:gd name="T3" fmla="*/ 2123 h 2200"/>
                <a:gd name="T4" fmla="*/ 2229 w 2233"/>
                <a:gd name="T5" fmla="*/ 2046 h 2200"/>
                <a:gd name="T6" fmla="*/ 2217 w 2233"/>
                <a:gd name="T7" fmla="*/ 1893 h 2200"/>
                <a:gd name="T8" fmla="*/ 2198 w 2233"/>
                <a:gd name="T9" fmla="*/ 1739 h 2200"/>
                <a:gd name="T10" fmla="*/ 2171 w 2233"/>
                <a:gd name="T11" fmla="*/ 1590 h 2200"/>
                <a:gd name="T12" fmla="*/ 2139 w 2233"/>
                <a:gd name="T13" fmla="*/ 1442 h 2200"/>
                <a:gd name="T14" fmla="*/ 2098 w 2233"/>
                <a:gd name="T15" fmla="*/ 1294 h 2200"/>
                <a:gd name="T16" fmla="*/ 2050 w 2233"/>
                <a:gd name="T17" fmla="*/ 1150 h 2200"/>
                <a:gd name="T18" fmla="*/ 1997 w 2233"/>
                <a:gd name="T19" fmla="*/ 1010 h 2200"/>
                <a:gd name="T20" fmla="*/ 1935 w 2233"/>
                <a:gd name="T21" fmla="*/ 870 h 2200"/>
                <a:gd name="T22" fmla="*/ 1866 w 2233"/>
                <a:gd name="T23" fmla="*/ 735 h 2200"/>
                <a:gd name="T24" fmla="*/ 1791 w 2233"/>
                <a:gd name="T25" fmla="*/ 603 h 2200"/>
                <a:gd name="T26" fmla="*/ 1710 w 2233"/>
                <a:gd name="T27" fmla="*/ 474 h 2200"/>
                <a:gd name="T28" fmla="*/ 1622 w 2233"/>
                <a:gd name="T29" fmla="*/ 348 h 2200"/>
                <a:gd name="T30" fmla="*/ 1528 w 2233"/>
                <a:gd name="T31" fmla="*/ 229 h 2200"/>
                <a:gd name="T32" fmla="*/ 1428 w 2233"/>
                <a:gd name="T33" fmla="*/ 112 h 2200"/>
                <a:gd name="T34" fmla="*/ 1321 w 2233"/>
                <a:gd name="T35" fmla="*/ 0 h 2200"/>
                <a:gd name="T36" fmla="*/ 0 w 2233"/>
                <a:gd name="T37" fmla="*/ 1319 h 2200"/>
                <a:gd name="T38" fmla="*/ 42 w 2233"/>
                <a:gd name="T39" fmla="*/ 1365 h 2200"/>
                <a:gd name="T40" fmla="*/ 82 w 2233"/>
                <a:gd name="T41" fmla="*/ 1411 h 2200"/>
                <a:gd name="T42" fmla="*/ 121 w 2233"/>
                <a:gd name="T43" fmla="*/ 1459 h 2200"/>
                <a:gd name="T44" fmla="*/ 155 w 2233"/>
                <a:gd name="T45" fmla="*/ 1509 h 2200"/>
                <a:gd name="T46" fmla="*/ 188 w 2233"/>
                <a:gd name="T47" fmla="*/ 1561 h 2200"/>
                <a:gd name="T48" fmla="*/ 218 w 2233"/>
                <a:gd name="T49" fmla="*/ 1615 h 2200"/>
                <a:gd name="T50" fmla="*/ 245 w 2233"/>
                <a:gd name="T51" fmla="*/ 1668 h 2200"/>
                <a:gd name="T52" fmla="*/ 270 w 2233"/>
                <a:gd name="T53" fmla="*/ 1724 h 2200"/>
                <a:gd name="T54" fmla="*/ 291 w 2233"/>
                <a:gd name="T55" fmla="*/ 1780 h 2200"/>
                <a:gd name="T56" fmla="*/ 311 w 2233"/>
                <a:gd name="T57" fmla="*/ 1837 h 2200"/>
                <a:gd name="T58" fmla="*/ 328 w 2233"/>
                <a:gd name="T59" fmla="*/ 1897 h 2200"/>
                <a:gd name="T60" fmla="*/ 341 w 2233"/>
                <a:gd name="T61" fmla="*/ 1956 h 2200"/>
                <a:gd name="T62" fmla="*/ 351 w 2233"/>
                <a:gd name="T63" fmla="*/ 2016 h 2200"/>
                <a:gd name="T64" fmla="*/ 359 w 2233"/>
                <a:gd name="T65" fmla="*/ 2077 h 2200"/>
                <a:gd name="T66" fmla="*/ 362 w 2233"/>
                <a:gd name="T67" fmla="*/ 2139 h 2200"/>
                <a:gd name="T68" fmla="*/ 364 w 2233"/>
                <a:gd name="T69" fmla="*/ 2200 h 2200"/>
                <a:gd name="T70" fmla="*/ 2233 w 2233"/>
                <a:gd name="T71" fmla="*/ 220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3" h="2200">
                  <a:moveTo>
                    <a:pt x="2233" y="2200"/>
                  </a:moveTo>
                  <a:lnTo>
                    <a:pt x="2231" y="2123"/>
                  </a:lnTo>
                  <a:lnTo>
                    <a:pt x="2229" y="2046"/>
                  </a:lnTo>
                  <a:lnTo>
                    <a:pt x="2217" y="1893"/>
                  </a:lnTo>
                  <a:lnTo>
                    <a:pt x="2198" y="1739"/>
                  </a:lnTo>
                  <a:lnTo>
                    <a:pt x="2171" y="1590"/>
                  </a:lnTo>
                  <a:lnTo>
                    <a:pt x="2139" y="1442"/>
                  </a:lnTo>
                  <a:lnTo>
                    <a:pt x="2098" y="1294"/>
                  </a:lnTo>
                  <a:lnTo>
                    <a:pt x="2050" y="1150"/>
                  </a:lnTo>
                  <a:lnTo>
                    <a:pt x="1997" y="1010"/>
                  </a:lnTo>
                  <a:lnTo>
                    <a:pt x="1935" y="870"/>
                  </a:lnTo>
                  <a:lnTo>
                    <a:pt x="1866" y="735"/>
                  </a:lnTo>
                  <a:lnTo>
                    <a:pt x="1791" y="603"/>
                  </a:lnTo>
                  <a:lnTo>
                    <a:pt x="1710" y="474"/>
                  </a:lnTo>
                  <a:lnTo>
                    <a:pt x="1622" y="348"/>
                  </a:lnTo>
                  <a:lnTo>
                    <a:pt x="1528" y="229"/>
                  </a:lnTo>
                  <a:lnTo>
                    <a:pt x="1428" y="112"/>
                  </a:lnTo>
                  <a:lnTo>
                    <a:pt x="1321" y="0"/>
                  </a:lnTo>
                  <a:lnTo>
                    <a:pt x="0" y="1319"/>
                  </a:lnTo>
                  <a:lnTo>
                    <a:pt x="42" y="1365"/>
                  </a:lnTo>
                  <a:lnTo>
                    <a:pt x="82" y="1411"/>
                  </a:lnTo>
                  <a:lnTo>
                    <a:pt x="121" y="1459"/>
                  </a:lnTo>
                  <a:lnTo>
                    <a:pt x="155" y="1509"/>
                  </a:lnTo>
                  <a:lnTo>
                    <a:pt x="188" y="1561"/>
                  </a:lnTo>
                  <a:lnTo>
                    <a:pt x="218" y="1615"/>
                  </a:lnTo>
                  <a:lnTo>
                    <a:pt x="245" y="1668"/>
                  </a:lnTo>
                  <a:lnTo>
                    <a:pt x="270" y="1724"/>
                  </a:lnTo>
                  <a:lnTo>
                    <a:pt x="291" y="1780"/>
                  </a:lnTo>
                  <a:lnTo>
                    <a:pt x="311" y="1837"/>
                  </a:lnTo>
                  <a:lnTo>
                    <a:pt x="328" y="1897"/>
                  </a:lnTo>
                  <a:lnTo>
                    <a:pt x="341" y="1956"/>
                  </a:lnTo>
                  <a:lnTo>
                    <a:pt x="351" y="2016"/>
                  </a:lnTo>
                  <a:lnTo>
                    <a:pt x="359" y="2077"/>
                  </a:lnTo>
                  <a:lnTo>
                    <a:pt x="362" y="2139"/>
                  </a:lnTo>
                  <a:lnTo>
                    <a:pt x="364" y="2200"/>
                  </a:lnTo>
                  <a:lnTo>
                    <a:pt x="2233" y="22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D7EEC889-2A3B-4438-9EA6-81DF32D7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753" y="1644650"/>
              <a:ext cx="1771650" cy="1746250"/>
            </a:xfrm>
            <a:custGeom>
              <a:avLst/>
              <a:gdLst>
                <a:gd name="T0" fmla="*/ 912 w 2233"/>
                <a:gd name="T1" fmla="*/ 0 h 2202"/>
                <a:gd name="T2" fmla="*/ 807 w 2233"/>
                <a:gd name="T3" fmla="*/ 114 h 2202"/>
                <a:gd name="T4" fmla="*/ 707 w 2233"/>
                <a:gd name="T5" fmla="*/ 229 h 2202"/>
                <a:gd name="T6" fmla="*/ 613 w 2233"/>
                <a:gd name="T7" fmla="*/ 350 h 2202"/>
                <a:gd name="T8" fmla="*/ 525 w 2233"/>
                <a:gd name="T9" fmla="*/ 474 h 2202"/>
                <a:gd name="T10" fmla="*/ 442 w 2233"/>
                <a:gd name="T11" fmla="*/ 603 h 2202"/>
                <a:gd name="T12" fmla="*/ 367 w 2233"/>
                <a:gd name="T13" fmla="*/ 735 h 2202"/>
                <a:gd name="T14" fmla="*/ 300 w 2233"/>
                <a:gd name="T15" fmla="*/ 872 h 2202"/>
                <a:gd name="T16" fmla="*/ 238 w 2233"/>
                <a:gd name="T17" fmla="*/ 1010 h 2202"/>
                <a:gd name="T18" fmla="*/ 183 w 2233"/>
                <a:gd name="T19" fmla="*/ 1152 h 2202"/>
                <a:gd name="T20" fmla="*/ 137 w 2233"/>
                <a:gd name="T21" fmla="*/ 1296 h 2202"/>
                <a:gd name="T22" fmla="*/ 94 w 2233"/>
                <a:gd name="T23" fmla="*/ 1444 h 2202"/>
                <a:gd name="T24" fmla="*/ 62 w 2233"/>
                <a:gd name="T25" fmla="*/ 1592 h 2202"/>
                <a:gd name="T26" fmla="*/ 35 w 2233"/>
                <a:gd name="T27" fmla="*/ 1741 h 2202"/>
                <a:gd name="T28" fmla="*/ 16 w 2233"/>
                <a:gd name="T29" fmla="*/ 1895 h 2202"/>
                <a:gd name="T30" fmla="*/ 4 w 2233"/>
                <a:gd name="T31" fmla="*/ 2046 h 2202"/>
                <a:gd name="T32" fmla="*/ 2 w 2233"/>
                <a:gd name="T33" fmla="*/ 2125 h 2202"/>
                <a:gd name="T34" fmla="*/ 0 w 2233"/>
                <a:gd name="T35" fmla="*/ 2202 h 2202"/>
                <a:gd name="T36" fmla="*/ 1869 w 2233"/>
                <a:gd name="T37" fmla="*/ 2202 h 2202"/>
                <a:gd name="T38" fmla="*/ 1871 w 2233"/>
                <a:gd name="T39" fmla="*/ 2141 h 2202"/>
                <a:gd name="T40" fmla="*/ 1874 w 2233"/>
                <a:gd name="T41" fmla="*/ 2079 h 2202"/>
                <a:gd name="T42" fmla="*/ 1882 w 2233"/>
                <a:gd name="T43" fmla="*/ 2018 h 2202"/>
                <a:gd name="T44" fmla="*/ 1894 w 2233"/>
                <a:gd name="T45" fmla="*/ 1958 h 2202"/>
                <a:gd name="T46" fmla="*/ 1907 w 2233"/>
                <a:gd name="T47" fmla="*/ 1899 h 2202"/>
                <a:gd name="T48" fmla="*/ 1922 w 2233"/>
                <a:gd name="T49" fmla="*/ 1839 h 2202"/>
                <a:gd name="T50" fmla="*/ 1942 w 2233"/>
                <a:gd name="T51" fmla="*/ 1782 h 2202"/>
                <a:gd name="T52" fmla="*/ 1965 w 2233"/>
                <a:gd name="T53" fmla="*/ 1726 h 2202"/>
                <a:gd name="T54" fmla="*/ 1988 w 2233"/>
                <a:gd name="T55" fmla="*/ 1670 h 2202"/>
                <a:gd name="T56" fmla="*/ 2016 w 2233"/>
                <a:gd name="T57" fmla="*/ 1615 h 2202"/>
                <a:gd name="T58" fmla="*/ 2045 w 2233"/>
                <a:gd name="T59" fmla="*/ 1563 h 2202"/>
                <a:gd name="T60" fmla="*/ 2078 w 2233"/>
                <a:gd name="T61" fmla="*/ 1511 h 2202"/>
                <a:gd name="T62" fmla="*/ 2114 w 2233"/>
                <a:gd name="T63" fmla="*/ 1461 h 2202"/>
                <a:gd name="T64" fmla="*/ 2151 w 2233"/>
                <a:gd name="T65" fmla="*/ 1413 h 2202"/>
                <a:gd name="T66" fmla="*/ 2191 w 2233"/>
                <a:gd name="T67" fmla="*/ 1367 h 2202"/>
                <a:gd name="T68" fmla="*/ 2233 w 2233"/>
                <a:gd name="T69" fmla="*/ 1321 h 2202"/>
                <a:gd name="T70" fmla="*/ 912 w 2233"/>
                <a:gd name="T71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3" h="2202">
                  <a:moveTo>
                    <a:pt x="912" y="0"/>
                  </a:moveTo>
                  <a:lnTo>
                    <a:pt x="807" y="114"/>
                  </a:lnTo>
                  <a:lnTo>
                    <a:pt x="707" y="229"/>
                  </a:lnTo>
                  <a:lnTo>
                    <a:pt x="613" y="350"/>
                  </a:lnTo>
                  <a:lnTo>
                    <a:pt x="525" y="474"/>
                  </a:lnTo>
                  <a:lnTo>
                    <a:pt x="442" y="603"/>
                  </a:lnTo>
                  <a:lnTo>
                    <a:pt x="367" y="735"/>
                  </a:lnTo>
                  <a:lnTo>
                    <a:pt x="300" y="872"/>
                  </a:lnTo>
                  <a:lnTo>
                    <a:pt x="238" y="1010"/>
                  </a:lnTo>
                  <a:lnTo>
                    <a:pt x="183" y="1152"/>
                  </a:lnTo>
                  <a:lnTo>
                    <a:pt x="137" y="1296"/>
                  </a:lnTo>
                  <a:lnTo>
                    <a:pt x="94" y="1444"/>
                  </a:lnTo>
                  <a:lnTo>
                    <a:pt x="62" y="1592"/>
                  </a:lnTo>
                  <a:lnTo>
                    <a:pt x="35" y="1741"/>
                  </a:lnTo>
                  <a:lnTo>
                    <a:pt x="16" y="1895"/>
                  </a:lnTo>
                  <a:lnTo>
                    <a:pt x="4" y="2046"/>
                  </a:lnTo>
                  <a:lnTo>
                    <a:pt x="2" y="2125"/>
                  </a:lnTo>
                  <a:lnTo>
                    <a:pt x="0" y="2202"/>
                  </a:lnTo>
                  <a:lnTo>
                    <a:pt x="1869" y="2202"/>
                  </a:lnTo>
                  <a:lnTo>
                    <a:pt x="1871" y="2141"/>
                  </a:lnTo>
                  <a:lnTo>
                    <a:pt x="1874" y="2079"/>
                  </a:lnTo>
                  <a:lnTo>
                    <a:pt x="1882" y="2018"/>
                  </a:lnTo>
                  <a:lnTo>
                    <a:pt x="1894" y="1958"/>
                  </a:lnTo>
                  <a:lnTo>
                    <a:pt x="1907" y="1899"/>
                  </a:lnTo>
                  <a:lnTo>
                    <a:pt x="1922" y="1839"/>
                  </a:lnTo>
                  <a:lnTo>
                    <a:pt x="1942" y="1782"/>
                  </a:lnTo>
                  <a:lnTo>
                    <a:pt x="1965" y="1726"/>
                  </a:lnTo>
                  <a:lnTo>
                    <a:pt x="1988" y="1670"/>
                  </a:lnTo>
                  <a:lnTo>
                    <a:pt x="2016" y="1615"/>
                  </a:lnTo>
                  <a:lnTo>
                    <a:pt x="2045" y="1563"/>
                  </a:lnTo>
                  <a:lnTo>
                    <a:pt x="2078" y="1511"/>
                  </a:lnTo>
                  <a:lnTo>
                    <a:pt x="2114" y="1461"/>
                  </a:lnTo>
                  <a:lnTo>
                    <a:pt x="2151" y="1413"/>
                  </a:lnTo>
                  <a:lnTo>
                    <a:pt x="2191" y="1367"/>
                  </a:lnTo>
                  <a:lnTo>
                    <a:pt x="2233" y="1321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E3B3B87-7838-43EC-9DD7-289F3071F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041" y="866775"/>
              <a:ext cx="1747838" cy="1771650"/>
            </a:xfrm>
            <a:custGeom>
              <a:avLst/>
              <a:gdLst>
                <a:gd name="T0" fmla="*/ 2202 w 2202"/>
                <a:gd name="T1" fmla="*/ 0 h 2233"/>
                <a:gd name="T2" fmla="*/ 2125 w 2202"/>
                <a:gd name="T3" fmla="*/ 2 h 2233"/>
                <a:gd name="T4" fmla="*/ 2046 w 2202"/>
                <a:gd name="T5" fmla="*/ 4 h 2233"/>
                <a:gd name="T6" fmla="*/ 1895 w 2202"/>
                <a:gd name="T7" fmla="*/ 16 h 2233"/>
                <a:gd name="T8" fmla="*/ 1741 w 2202"/>
                <a:gd name="T9" fmla="*/ 35 h 2233"/>
                <a:gd name="T10" fmla="*/ 1591 w 2202"/>
                <a:gd name="T11" fmla="*/ 62 h 2233"/>
                <a:gd name="T12" fmla="*/ 1444 w 2202"/>
                <a:gd name="T13" fmla="*/ 94 h 2233"/>
                <a:gd name="T14" fmla="*/ 1296 w 2202"/>
                <a:gd name="T15" fmla="*/ 137 h 2233"/>
                <a:gd name="T16" fmla="*/ 1152 w 2202"/>
                <a:gd name="T17" fmla="*/ 183 h 2233"/>
                <a:gd name="T18" fmla="*/ 1010 w 2202"/>
                <a:gd name="T19" fmla="*/ 238 h 2233"/>
                <a:gd name="T20" fmla="*/ 871 w 2202"/>
                <a:gd name="T21" fmla="*/ 300 h 2233"/>
                <a:gd name="T22" fmla="*/ 735 w 2202"/>
                <a:gd name="T23" fmla="*/ 367 h 2233"/>
                <a:gd name="T24" fmla="*/ 602 w 2202"/>
                <a:gd name="T25" fmla="*/ 442 h 2233"/>
                <a:gd name="T26" fmla="*/ 474 w 2202"/>
                <a:gd name="T27" fmla="*/ 524 h 2233"/>
                <a:gd name="T28" fmla="*/ 349 w 2202"/>
                <a:gd name="T29" fmla="*/ 613 h 2233"/>
                <a:gd name="T30" fmla="*/ 228 w 2202"/>
                <a:gd name="T31" fmla="*/ 707 h 2233"/>
                <a:gd name="T32" fmla="*/ 113 w 2202"/>
                <a:gd name="T33" fmla="*/ 806 h 2233"/>
                <a:gd name="T34" fmla="*/ 0 w 2202"/>
                <a:gd name="T35" fmla="*/ 912 h 2233"/>
                <a:gd name="T36" fmla="*/ 1321 w 2202"/>
                <a:gd name="T37" fmla="*/ 2233 h 2233"/>
                <a:gd name="T38" fmla="*/ 1367 w 2202"/>
                <a:gd name="T39" fmla="*/ 2190 h 2233"/>
                <a:gd name="T40" fmla="*/ 1413 w 2202"/>
                <a:gd name="T41" fmla="*/ 2150 h 2233"/>
                <a:gd name="T42" fmla="*/ 1461 w 2202"/>
                <a:gd name="T43" fmla="*/ 2114 h 2233"/>
                <a:gd name="T44" fmla="*/ 1511 w 2202"/>
                <a:gd name="T45" fmla="*/ 2077 h 2233"/>
                <a:gd name="T46" fmla="*/ 1563 w 2202"/>
                <a:gd name="T47" fmla="*/ 2045 h 2233"/>
                <a:gd name="T48" fmla="*/ 1614 w 2202"/>
                <a:gd name="T49" fmla="*/ 2016 h 2233"/>
                <a:gd name="T50" fmla="*/ 1670 w 2202"/>
                <a:gd name="T51" fmla="*/ 1987 h 2233"/>
                <a:gd name="T52" fmla="*/ 1726 w 2202"/>
                <a:gd name="T53" fmla="*/ 1964 h 2233"/>
                <a:gd name="T54" fmla="*/ 1781 w 2202"/>
                <a:gd name="T55" fmla="*/ 1941 h 2233"/>
                <a:gd name="T56" fmla="*/ 1839 w 2202"/>
                <a:gd name="T57" fmla="*/ 1922 h 2233"/>
                <a:gd name="T58" fmla="*/ 1899 w 2202"/>
                <a:gd name="T59" fmla="*/ 1906 h 2233"/>
                <a:gd name="T60" fmla="*/ 1958 w 2202"/>
                <a:gd name="T61" fmla="*/ 1893 h 2233"/>
                <a:gd name="T62" fmla="*/ 2018 w 2202"/>
                <a:gd name="T63" fmla="*/ 1881 h 2233"/>
                <a:gd name="T64" fmla="*/ 2079 w 2202"/>
                <a:gd name="T65" fmla="*/ 1874 h 2233"/>
                <a:gd name="T66" fmla="*/ 2141 w 2202"/>
                <a:gd name="T67" fmla="*/ 1870 h 2233"/>
                <a:gd name="T68" fmla="*/ 2202 w 2202"/>
                <a:gd name="T69" fmla="*/ 1868 h 2233"/>
                <a:gd name="T70" fmla="*/ 2202 w 2202"/>
                <a:gd name="T71" fmla="*/ 0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02" h="2233">
                  <a:moveTo>
                    <a:pt x="2202" y="0"/>
                  </a:moveTo>
                  <a:lnTo>
                    <a:pt x="2125" y="2"/>
                  </a:lnTo>
                  <a:lnTo>
                    <a:pt x="2046" y="4"/>
                  </a:lnTo>
                  <a:lnTo>
                    <a:pt x="1895" y="16"/>
                  </a:lnTo>
                  <a:lnTo>
                    <a:pt x="1741" y="35"/>
                  </a:lnTo>
                  <a:lnTo>
                    <a:pt x="1591" y="62"/>
                  </a:lnTo>
                  <a:lnTo>
                    <a:pt x="1444" y="94"/>
                  </a:lnTo>
                  <a:lnTo>
                    <a:pt x="1296" y="137"/>
                  </a:lnTo>
                  <a:lnTo>
                    <a:pt x="1152" y="183"/>
                  </a:lnTo>
                  <a:lnTo>
                    <a:pt x="1010" y="238"/>
                  </a:lnTo>
                  <a:lnTo>
                    <a:pt x="871" y="300"/>
                  </a:lnTo>
                  <a:lnTo>
                    <a:pt x="735" y="367"/>
                  </a:lnTo>
                  <a:lnTo>
                    <a:pt x="602" y="442"/>
                  </a:lnTo>
                  <a:lnTo>
                    <a:pt x="474" y="524"/>
                  </a:lnTo>
                  <a:lnTo>
                    <a:pt x="349" y="613"/>
                  </a:lnTo>
                  <a:lnTo>
                    <a:pt x="228" y="707"/>
                  </a:lnTo>
                  <a:lnTo>
                    <a:pt x="113" y="806"/>
                  </a:lnTo>
                  <a:lnTo>
                    <a:pt x="0" y="912"/>
                  </a:lnTo>
                  <a:lnTo>
                    <a:pt x="1321" y="2233"/>
                  </a:lnTo>
                  <a:lnTo>
                    <a:pt x="1367" y="2190"/>
                  </a:lnTo>
                  <a:lnTo>
                    <a:pt x="1413" y="2150"/>
                  </a:lnTo>
                  <a:lnTo>
                    <a:pt x="1461" y="2114"/>
                  </a:lnTo>
                  <a:lnTo>
                    <a:pt x="1511" y="2077"/>
                  </a:lnTo>
                  <a:lnTo>
                    <a:pt x="1563" y="2045"/>
                  </a:lnTo>
                  <a:lnTo>
                    <a:pt x="1614" y="2016"/>
                  </a:lnTo>
                  <a:lnTo>
                    <a:pt x="1670" y="1987"/>
                  </a:lnTo>
                  <a:lnTo>
                    <a:pt x="1726" y="1964"/>
                  </a:lnTo>
                  <a:lnTo>
                    <a:pt x="1781" y="1941"/>
                  </a:lnTo>
                  <a:lnTo>
                    <a:pt x="1839" y="1922"/>
                  </a:lnTo>
                  <a:lnTo>
                    <a:pt x="1899" y="1906"/>
                  </a:lnTo>
                  <a:lnTo>
                    <a:pt x="1958" y="1893"/>
                  </a:lnTo>
                  <a:lnTo>
                    <a:pt x="2018" y="1881"/>
                  </a:lnTo>
                  <a:lnTo>
                    <a:pt x="2079" y="1874"/>
                  </a:lnTo>
                  <a:lnTo>
                    <a:pt x="2141" y="1870"/>
                  </a:lnTo>
                  <a:lnTo>
                    <a:pt x="2202" y="1868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4AB07AC-BF30-4EC3-90C6-E36C590F4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598" y="3467100"/>
              <a:ext cx="1771650" cy="1746250"/>
            </a:xfrm>
            <a:custGeom>
              <a:avLst/>
              <a:gdLst>
                <a:gd name="T0" fmla="*/ 1321 w 2233"/>
                <a:gd name="T1" fmla="*/ 2200 h 2200"/>
                <a:gd name="T2" fmla="*/ 1428 w 2233"/>
                <a:gd name="T3" fmla="*/ 2088 h 2200"/>
                <a:gd name="T4" fmla="*/ 1528 w 2233"/>
                <a:gd name="T5" fmla="*/ 1971 h 2200"/>
                <a:gd name="T6" fmla="*/ 1622 w 2233"/>
                <a:gd name="T7" fmla="*/ 1850 h 2200"/>
                <a:gd name="T8" fmla="*/ 1710 w 2233"/>
                <a:gd name="T9" fmla="*/ 1726 h 2200"/>
                <a:gd name="T10" fmla="*/ 1791 w 2233"/>
                <a:gd name="T11" fmla="*/ 1597 h 2200"/>
                <a:gd name="T12" fmla="*/ 1866 w 2233"/>
                <a:gd name="T13" fmla="*/ 1465 h 2200"/>
                <a:gd name="T14" fmla="*/ 1935 w 2233"/>
                <a:gd name="T15" fmla="*/ 1328 h 2200"/>
                <a:gd name="T16" fmla="*/ 1997 w 2233"/>
                <a:gd name="T17" fmla="*/ 1190 h 2200"/>
                <a:gd name="T18" fmla="*/ 2050 w 2233"/>
                <a:gd name="T19" fmla="*/ 1048 h 2200"/>
                <a:gd name="T20" fmla="*/ 2098 w 2233"/>
                <a:gd name="T21" fmla="*/ 904 h 2200"/>
                <a:gd name="T22" fmla="*/ 2139 w 2233"/>
                <a:gd name="T23" fmla="*/ 758 h 2200"/>
                <a:gd name="T24" fmla="*/ 2171 w 2233"/>
                <a:gd name="T25" fmla="*/ 608 h 2200"/>
                <a:gd name="T26" fmla="*/ 2198 w 2233"/>
                <a:gd name="T27" fmla="*/ 459 h 2200"/>
                <a:gd name="T28" fmla="*/ 2217 w 2233"/>
                <a:gd name="T29" fmla="*/ 307 h 2200"/>
                <a:gd name="T30" fmla="*/ 2229 w 2233"/>
                <a:gd name="T31" fmla="*/ 154 h 2200"/>
                <a:gd name="T32" fmla="*/ 2231 w 2233"/>
                <a:gd name="T33" fmla="*/ 77 h 2200"/>
                <a:gd name="T34" fmla="*/ 2233 w 2233"/>
                <a:gd name="T35" fmla="*/ 0 h 2200"/>
                <a:gd name="T36" fmla="*/ 364 w 2233"/>
                <a:gd name="T37" fmla="*/ 0 h 2200"/>
                <a:gd name="T38" fmla="*/ 362 w 2233"/>
                <a:gd name="T39" fmla="*/ 61 h 2200"/>
                <a:gd name="T40" fmla="*/ 359 w 2233"/>
                <a:gd name="T41" fmla="*/ 123 h 2200"/>
                <a:gd name="T42" fmla="*/ 351 w 2233"/>
                <a:gd name="T43" fmla="*/ 182 h 2200"/>
                <a:gd name="T44" fmla="*/ 341 w 2233"/>
                <a:gd name="T45" fmla="*/ 244 h 2200"/>
                <a:gd name="T46" fmla="*/ 328 w 2233"/>
                <a:gd name="T47" fmla="*/ 303 h 2200"/>
                <a:gd name="T48" fmla="*/ 311 w 2233"/>
                <a:gd name="T49" fmla="*/ 361 h 2200"/>
                <a:gd name="T50" fmla="*/ 291 w 2233"/>
                <a:gd name="T51" fmla="*/ 418 h 2200"/>
                <a:gd name="T52" fmla="*/ 270 w 2233"/>
                <a:gd name="T53" fmla="*/ 476 h 2200"/>
                <a:gd name="T54" fmla="*/ 245 w 2233"/>
                <a:gd name="T55" fmla="*/ 532 h 2200"/>
                <a:gd name="T56" fmla="*/ 218 w 2233"/>
                <a:gd name="T57" fmla="*/ 585 h 2200"/>
                <a:gd name="T58" fmla="*/ 188 w 2233"/>
                <a:gd name="T59" fmla="*/ 639 h 2200"/>
                <a:gd name="T60" fmla="*/ 155 w 2233"/>
                <a:gd name="T61" fmla="*/ 689 h 2200"/>
                <a:gd name="T62" fmla="*/ 121 w 2233"/>
                <a:gd name="T63" fmla="*/ 739 h 2200"/>
                <a:gd name="T64" fmla="*/ 82 w 2233"/>
                <a:gd name="T65" fmla="*/ 789 h 2200"/>
                <a:gd name="T66" fmla="*/ 42 w 2233"/>
                <a:gd name="T67" fmla="*/ 835 h 2200"/>
                <a:gd name="T68" fmla="*/ 0 w 2233"/>
                <a:gd name="T69" fmla="*/ 879 h 2200"/>
                <a:gd name="T70" fmla="*/ 1321 w 2233"/>
                <a:gd name="T71" fmla="*/ 220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3" h="2200">
                  <a:moveTo>
                    <a:pt x="1321" y="2200"/>
                  </a:moveTo>
                  <a:lnTo>
                    <a:pt x="1428" y="2088"/>
                  </a:lnTo>
                  <a:lnTo>
                    <a:pt x="1528" y="1971"/>
                  </a:lnTo>
                  <a:lnTo>
                    <a:pt x="1622" y="1850"/>
                  </a:lnTo>
                  <a:lnTo>
                    <a:pt x="1710" y="1726"/>
                  </a:lnTo>
                  <a:lnTo>
                    <a:pt x="1791" y="1597"/>
                  </a:lnTo>
                  <a:lnTo>
                    <a:pt x="1866" y="1465"/>
                  </a:lnTo>
                  <a:lnTo>
                    <a:pt x="1935" y="1328"/>
                  </a:lnTo>
                  <a:lnTo>
                    <a:pt x="1997" y="1190"/>
                  </a:lnTo>
                  <a:lnTo>
                    <a:pt x="2050" y="1048"/>
                  </a:lnTo>
                  <a:lnTo>
                    <a:pt x="2098" y="904"/>
                  </a:lnTo>
                  <a:lnTo>
                    <a:pt x="2139" y="758"/>
                  </a:lnTo>
                  <a:lnTo>
                    <a:pt x="2171" y="608"/>
                  </a:lnTo>
                  <a:lnTo>
                    <a:pt x="2198" y="459"/>
                  </a:lnTo>
                  <a:lnTo>
                    <a:pt x="2217" y="307"/>
                  </a:lnTo>
                  <a:lnTo>
                    <a:pt x="2229" y="154"/>
                  </a:lnTo>
                  <a:lnTo>
                    <a:pt x="2231" y="77"/>
                  </a:lnTo>
                  <a:lnTo>
                    <a:pt x="2233" y="0"/>
                  </a:lnTo>
                  <a:lnTo>
                    <a:pt x="364" y="0"/>
                  </a:lnTo>
                  <a:lnTo>
                    <a:pt x="362" y="61"/>
                  </a:lnTo>
                  <a:lnTo>
                    <a:pt x="359" y="123"/>
                  </a:lnTo>
                  <a:lnTo>
                    <a:pt x="351" y="182"/>
                  </a:lnTo>
                  <a:lnTo>
                    <a:pt x="341" y="244"/>
                  </a:lnTo>
                  <a:lnTo>
                    <a:pt x="328" y="303"/>
                  </a:lnTo>
                  <a:lnTo>
                    <a:pt x="311" y="361"/>
                  </a:lnTo>
                  <a:lnTo>
                    <a:pt x="291" y="418"/>
                  </a:lnTo>
                  <a:lnTo>
                    <a:pt x="270" y="476"/>
                  </a:lnTo>
                  <a:lnTo>
                    <a:pt x="245" y="532"/>
                  </a:lnTo>
                  <a:lnTo>
                    <a:pt x="218" y="585"/>
                  </a:lnTo>
                  <a:lnTo>
                    <a:pt x="188" y="639"/>
                  </a:lnTo>
                  <a:lnTo>
                    <a:pt x="155" y="689"/>
                  </a:lnTo>
                  <a:lnTo>
                    <a:pt x="121" y="739"/>
                  </a:lnTo>
                  <a:lnTo>
                    <a:pt x="82" y="789"/>
                  </a:lnTo>
                  <a:lnTo>
                    <a:pt x="42" y="835"/>
                  </a:lnTo>
                  <a:lnTo>
                    <a:pt x="0" y="879"/>
                  </a:lnTo>
                  <a:lnTo>
                    <a:pt x="1321" y="22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14D41D4-9CF9-43CD-8CEB-FD1843FD6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123" y="4219575"/>
              <a:ext cx="1747838" cy="1771650"/>
            </a:xfrm>
            <a:custGeom>
              <a:avLst/>
              <a:gdLst>
                <a:gd name="T0" fmla="*/ 0 w 2202"/>
                <a:gd name="T1" fmla="*/ 2233 h 2233"/>
                <a:gd name="T2" fmla="*/ 79 w 2202"/>
                <a:gd name="T3" fmla="*/ 2231 h 2233"/>
                <a:gd name="T4" fmla="*/ 156 w 2202"/>
                <a:gd name="T5" fmla="*/ 2229 h 2233"/>
                <a:gd name="T6" fmla="*/ 309 w 2202"/>
                <a:gd name="T7" fmla="*/ 2217 h 2233"/>
                <a:gd name="T8" fmla="*/ 461 w 2202"/>
                <a:gd name="T9" fmla="*/ 2198 h 2233"/>
                <a:gd name="T10" fmla="*/ 611 w 2202"/>
                <a:gd name="T11" fmla="*/ 2171 h 2233"/>
                <a:gd name="T12" fmla="*/ 760 w 2202"/>
                <a:gd name="T13" fmla="*/ 2139 h 2233"/>
                <a:gd name="T14" fmla="*/ 906 w 2202"/>
                <a:gd name="T15" fmla="*/ 2098 h 2233"/>
                <a:gd name="T16" fmla="*/ 1050 w 2202"/>
                <a:gd name="T17" fmla="*/ 2050 h 2233"/>
                <a:gd name="T18" fmla="*/ 1192 w 2202"/>
                <a:gd name="T19" fmla="*/ 1995 h 2233"/>
                <a:gd name="T20" fmla="*/ 1331 w 2202"/>
                <a:gd name="T21" fmla="*/ 1933 h 2233"/>
                <a:gd name="T22" fmla="*/ 1467 w 2202"/>
                <a:gd name="T23" fmla="*/ 1866 h 2233"/>
                <a:gd name="T24" fmla="*/ 1600 w 2202"/>
                <a:gd name="T25" fmla="*/ 1791 h 2233"/>
                <a:gd name="T26" fmla="*/ 1728 w 2202"/>
                <a:gd name="T27" fmla="*/ 1709 h 2233"/>
                <a:gd name="T28" fmla="*/ 1853 w 2202"/>
                <a:gd name="T29" fmla="*/ 1622 h 2233"/>
                <a:gd name="T30" fmla="*/ 1974 w 2202"/>
                <a:gd name="T31" fmla="*/ 1528 h 2233"/>
                <a:gd name="T32" fmla="*/ 2091 w 2202"/>
                <a:gd name="T33" fmla="*/ 1427 h 2233"/>
                <a:gd name="T34" fmla="*/ 2202 w 2202"/>
                <a:gd name="T35" fmla="*/ 1321 h 2233"/>
                <a:gd name="T36" fmla="*/ 881 w 2202"/>
                <a:gd name="T37" fmla="*/ 0 h 2233"/>
                <a:gd name="T38" fmla="*/ 837 w 2202"/>
                <a:gd name="T39" fmla="*/ 43 h 2233"/>
                <a:gd name="T40" fmla="*/ 789 w 2202"/>
                <a:gd name="T41" fmla="*/ 83 h 2233"/>
                <a:gd name="T42" fmla="*/ 741 w 2202"/>
                <a:gd name="T43" fmla="*/ 121 h 2233"/>
                <a:gd name="T44" fmla="*/ 691 w 2202"/>
                <a:gd name="T45" fmla="*/ 156 h 2233"/>
                <a:gd name="T46" fmla="*/ 639 w 2202"/>
                <a:gd name="T47" fmla="*/ 188 h 2233"/>
                <a:gd name="T48" fmla="*/ 588 w 2202"/>
                <a:gd name="T49" fmla="*/ 219 h 2233"/>
                <a:gd name="T50" fmla="*/ 534 w 2202"/>
                <a:gd name="T51" fmla="*/ 246 h 2233"/>
                <a:gd name="T52" fmla="*/ 478 w 2202"/>
                <a:gd name="T53" fmla="*/ 271 h 2233"/>
                <a:gd name="T54" fmla="*/ 421 w 2202"/>
                <a:gd name="T55" fmla="*/ 292 h 2233"/>
                <a:gd name="T56" fmla="*/ 363 w 2202"/>
                <a:gd name="T57" fmla="*/ 311 h 2233"/>
                <a:gd name="T58" fmla="*/ 305 w 2202"/>
                <a:gd name="T59" fmla="*/ 329 h 2233"/>
                <a:gd name="T60" fmla="*/ 246 w 2202"/>
                <a:gd name="T61" fmla="*/ 342 h 2233"/>
                <a:gd name="T62" fmla="*/ 184 w 2202"/>
                <a:gd name="T63" fmla="*/ 352 h 2233"/>
                <a:gd name="T64" fmla="*/ 125 w 2202"/>
                <a:gd name="T65" fmla="*/ 359 h 2233"/>
                <a:gd name="T66" fmla="*/ 63 w 2202"/>
                <a:gd name="T67" fmla="*/ 363 h 2233"/>
                <a:gd name="T68" fmla="*/ 0 w 2202"/>
                <a:gd name="T69" fmla="*/ 365 h 2233"/>
                <a:gd name="T70" fmla="*/ 0 w 2202"/>
                <a:gd name="T71" fmla="*/ 2233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02" h="2233">
                  <a:moveTo>
                    <a:pt x="0" y="2233"/>
                  </a:moveTo>
                  <a:lnTo>
                    <a:pt x="79" y="2231"/>
                  </a:lnTo>
                  <a:lnTo>
                    <a:pt x="156" y="2229"/>
                  </a:lnTo>
                  <a:lnTo>
                    <a:pt x="309" y="2217"/>
                  </a:lnTo>
                  <a:lnTo>
                    <a:pt x="461" y="2198"/>
                  </a:lnTo>
                  <a:lnTo>
                    <a:pt x="611" y="2171"/>
                  </a:lnTo>
                  <a:lnTo>
                    <a:pt x="760" y="2139"/>
                  </a:lnTo>
                  <a:lnTo>
                    <a:pt x="906" y="2098"/>
                  </a:lnTo>
                  <a:lnTo>
                    <a:pt x="1050" y="2050"/>
                  </a:lnTo>
                  <a:lnTo>
                    <a:pt x="1192" y="1995"/>
                  </a:lnTo>
                  <a:lnTo>
                    <a:pt x="1331" y="1933"/>
                  </a:lnTo>
                  <a:lnTo>
                    <a:pt x="1467" y="1866"/>
                  </a:lnTo>
                  <a:lnTo>
                    <a:pt x="1600" y="1791"/>
                  </a:lnTo>
                  <a:lnTo>
                    <a:pt x="1728" y="1709"/>
                  </a:lnTo>
                  <a:lnTo>
                    <a:pt x="1853" y="1622"/>
                  </a:lnTo>
                  <a:lnTo>
                    <a:pt x="1974" y="1528"/>
                  </a:lnTo>
                  <a:lnTo>
                    <a:pt x="2091" y="1427"/>
                  </a:lnTo>
                  <a:lnTo>
                    <a:pt x="2202" y="1321"/>
                  </a:lnTo>
                  <a:lnTo>
                    <a:pt x="881" y="0"/>
                  </a:lnTo>
                  <a:lnTo>
                    <a:pt x="837" y="43"/>
                  </a:lnTo>
                  <a:lnTo>
                    <a:pt x="789" y="83"/>
                  </a:lnTo>
                  <a:lnTo>
                    <a:pt x="741" y="121"/>
                  </a:lnTo>
                  <a:lnTo>
                    <a:pt x="691" y="156"/>
                  </a:lnTo>
                  <a:lnTo>
                    <a:pt x="639" y="188"/>
                  </a:lnTo>
                  <a:lnTo>
                    <a:pt x="588" y="219"/>
                  </a:lnTo>
                  <a:lnTo>
                    <a:pt x="534" y="246"/>
                  </a:lnTo>
                  <a:lnTo>
                    <a:pt x="478" y="271"/>
                  </a:lnTo>
                  <a:lnTo>
                    <a:pt x="421" y="292"/>
                  </a:lnTo>
                  <a:lnTo>
                    <a:pt x="363" y="311"/>
                  </a:lnTo>
                  <a:lnTo>
                    <a:pt x="305" y="329"/>
                  </a:lnTo>
                  <a:lnTo>
                    <a:pt x="246" y="342"/>
                  </a:lnTo>
                  <a:lnTo>
                    <a:pt x="184" y="352"/>
                  </a:lnTo>
                  <a:lnTo>
                    <a:pt x="125" y="359"/>
                  </a:lnTo>
                  <a:lnTo>
                    <a:pt x="63" y="363"/>
                  </a:lnTo>
                  <a:lnTo>
                    <a:pt x="0" y="365"/>
                  </a:lnTo>
                  <a:lnTo>
                    <a:pt x="0" y="2233"/>
                  </a:lnTo>
                  <a:close/>
                </a:path>
              </a:pathLst>
            </a:custGeom>
            <a:solidFill>
              <a:srgbClr val="15B5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AC27B93-1621-4AD1-A5B4-90213625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086" y="4219575"/>
              <a:ext cx="1747838" cy="1771650"/>
            </a:xfrm>
            <a:custGeom>
              <a:avLst/>
              <a:gdLst>
                <a:gd name="T0" fmla="*/ 0 w 2202"/>
                <a:gd name="T1" fmla="*/ 1321 h 2233"/>
                <a:gd name="T2" fmla="*/ 113 w 2202"/>
                <a:gd name="T3" fmla="*/ 1427 h 2233"/>
                <a:gd name="T4" fmla="*/ 228 w 2202"/>
                <a:gd name="T5" fmla="*/ 1528 h 2233"/>
                <a:gd name="T6" fmla="*/ 349 w 2202"/>
                <a:gd name="T7" fmla="*/ 1622 h 2233"/>
                <a:gd name="T8" fmla="*/ 474 w 2202"/>
                <a:gd name="T9" fmla="*/ 1709 h 2233"/>
                <a:gd name="T10" fmla="*/ 602 w 2202"/>
                <a:gd name="T11" fmla="*/ 1791 h 2233"/>
                <a:gd name="T12" fmla="*/ 735 w 2202"/>
                <a:gd name="T13" fmla="*/ 1866 h 2233"/>
                <a:gd name="T14" fmla="*/ 871 w 2202"/>
                <a:gd name="T15" fmla="*/ 1933 h 2233"/>
                <a:gd name="T16" fmla="*/ 1010 w 2202"/>
                <a:gd name="T17" fmla="*/ 1995 h 2233"/>
                <a:gd name="T18" fmla="*/ 1152 w 2202"/>
                <a:gd name="T19" fmla="*/ 2050 h 2233"/>
                <a:gd name="T20" fmla="*/ 1296 w 2202"/>
                <a:gd name="T21" fmla="*/ 2098 h 2233"/>
                <a:gd name="T22" fmla="*/ 1444 w 2202"/>
                <a:gd name="T23" fmla="*/ 2139 h 2233"/>
                <a:gd name="T24" fmla="*/ 1591 w 2202"/>
                <a:gd name="T25" fmla="*/ 2171 h 2233"/>
                <a:gd name="T26" fmla="*/ 1741 w 2202"/>
                <a:gd name="T27" fmla="*/ 2198 h 2233"/>
                <a:gd name="T28" fmla="*/ 1895 w 2202"/>
                <a:gd name="T29" fmla="*/ 2217 h 2233"/>
                <a:gd name="T30" fmla="*/ 2046 w 2202"/>
                <a:gd name="T31" fmla="*/ 2229 h 2233"/>
                <a:gd name="T32" fmla="*/ 2125 w 2202"/>
                <a:gd name="T33" fmla="*/ 2231 h 2233"/>
                <a:gd name="T34" fmla="*/ 2202 w 2202"/>
                <a:gd name="T35" fmla="*/ 2233 h 2233"/>
                <a:gd name="T36" fmla="*/ 2202 w 2202"/>
                <a:gd name="T37" fmla="*/ 365 h 2233"/>
                <a:gd name="T38" fmla="*/ 2141 w 2202"/>
                <a:gd name="T39" fmla="*/ 363 h 2233"/>
                <a:gd name="T40" fmla="*/ 2079 w 2202"/>
                <a:gd name="T41" fmla="*/ 359 h 2233"/>
                <a:gd name="T42" fmla="*/ 2018 w 2202"/>
                <a:gd name="T43" fmla="*/ 352 h 2233"/>
                <a:gd name="T44" fmla="*/ 1958 w 2202"/>
                <a:gd name="T45" fmla="*/ 342 h 2233"/>
                <a:gd name="T46" fmla="*/ 1899 w 2202"/>
                <a:gd name="T47" fmla="*/ 329 h 2233"/>
                <a:gd name="T48" fmla="*/ 1839 w 2202"/>
                <a:gd name="T49" fmla="*/ 311 h 2233"/>
                <a:gd name="T50" fmla="*/ 1781 w 2202"/>
                <a:gd name="T51" fmla="*/ 292 h 2233"/>
                <a:gd name="T52" fmla="*/ 1726 w 2202"/>
                <a:gd name="T53" fmla="*/ 271 h 2233"/>
                <a:gd name="T54" fmla="*/ 1670 w 2202"/>
                <a:gd name="T55" fmla="*/ 246 h 2233"/>
                <a:gd name="T56" fmla="*/ 1614 w 2202"/>
                <a:gd name="T57" fmla="*/ 219 h 2233"/>
                <a:gd name="T58" fmla="*/ 1563 w 2202"/>
                <a:gd name="T59" fmla="*/ 188 h 2233"/>
                <a:gd name="T60" fmla="*/ 1511 w 2202"/>
                <a:gd name="T61" fmla="*/ 156 h 2233"/>
                <a:gd name="T62" fmla="*/ 1461 w 2202"/>
                <a:gd name="T63" fmla="*/ 121 h 2233"/>
                <a:gd name="T64" fmla="*/ 1413 w 2202"/>
                <a:gd name="T65" fmla="*/ 83 h 2233"/>
                <a:gd name="T66" fmla="*/ 1367 w 2202"/>
                <a:gd name="T67" fmla="*/ 43 h 2233"/>
                <a:gd name="T68" fmla="*/ 1321 w 2202"/>
                <a:gd name="T69" fmla="*/ 0 h 2233"/>
                <a:gd name="T70" fmla="*/ 0 w 2202"/>
                <a:gd name="T71" fmla="*/ 1321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02" h="2233">
                  <a:moveTo>
                    <a:pt x="0" y="1321"/>
                  </a:moveTo>
                  <a:lnTo>
                    <a:pt x="113" y="1427"/>
                  </a:lnTo>
                  <a:lnTo>
                    <a:pt x="228" y="1528"/>
                  </a:lnTo>
                  <a:lnTo>
                    <a:pt x="349" y="1622"/>
                  </a:lnTo>
                  <a:lnTo>
                    <a:pt x="474" y="1709"/>
                  </a:lnTo>
                  <a:lnTo>
                    <a:pt x="602" y="1791"/>
                  </a:lnTo>
                  <a:lnTo>
                    <a:pt x="735" y="1866"/>
                  </a:lnTo>
                  <a:lnTo>
                    <a:pt x="871" y="1933"/>
                  </a:lnTo>
                  <a:lnTo>
                    <a:pt x="1010" y="1995"/>
                  </a:lnTo>
                  <a:lnTo>
                    <a:pt x="1152" y="2050"/>
                  </a:lnTo>
                  <a:lnTo>
                    <a:pt x="1296" y="2098"/>
                  </a:lnTo>
                  <a:lnTo>
                    <a:pt x="1444" y="2139"/>
                  </a:lnTo>
                  <a:lnTo>
                    <a:pt x="1591" y="2171"/>
                  </a:lnTo>
                  <a:lnTo>
                    <a:pt x="1741" y="2198"/>
                  </a:lnTo>
                  <a:lnTo>
                    <a:pt x="1895" y="2217"/>
                  </a:lnTo>
                  <a:lnTo>
                    <a:pt x="2046" y="2229"/>
                  </a:lnTo>
                  <a:lnTo>
                    <a:pt x="2125" y="2231"/>
                  </a:lnTo>
                  <a:lnTo>
                    <a:pt x="2202" y="2233"/>
                  </a:lnTo>
                  <a:lnTo>
                    <a:pt x="2202" y="365"/>
                  </a:lnTo>
                  <a:lnTo>
                    <a:pt x="2141" y="363"/>
                  </a:lnTo>
                  <a:lnTo>
                    <a:pt x="2079" y="359"/>
                  </a:lnTo>
                  <a:lnTo>
                    <a:pt x="2018" y="352"/>
                  </a:lnTo>
                  <a:lnTo>
                    <a:pt x="1958" y="342"/>
                  </a:lnTo>
                  <a:lnTo>
                    <a:pt x="1899" y="329"/>
                  </a:lnTo>
                  <a:lnTo>
                    <a:pt x="1839" y="311"/>
                  </a:lnTo>
                  <a:lnTo>
                    <a:pt x="1781" y="292"/>
                  </a:lnTo>
                  <a:lnTo>
                    <a:pt x="1726" y="271"/>
                  </a:lnTo>
                  <a:lnTo>
                    <a:pt x="1670" y="246"/>
                  </a:lnTo>
                  <a:lnTo>
                    <a:pt x="1614" y="219"/>
                  </a:lnTo>
                  <a:lnTo>
                    <a:pt x="1563" y="188"/>
                  </a:lnTo>
                  <a:lnTo>
                    <a:pt x="1511" y="156"/>
                  </a:lnTo>
                  <a:lnTo>
                    <a:pt x="1461" y="121"/>
                  </a:lnTo>
                  <a:lnTo>
                    <a:pt x="1413" y="83"/>
                  </a:lnTo>
                  <a:lnTo>
                    <a:pt x="1367" y="43"/>
                  </a:lnTo>
                  <a:lnTo>
                    <a:pt x="1321" y="0"/>
                  </a:lnTo>
                  <a:lnTo>
                    <a:pt x="0" y="1321"/>
                  </a:lnTo>
                  <a:close/>
                </a:path>
              </a:pathLst>
            </a:custGeom>
            <a:solidFill>
              <a:srgbClr val="3A43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996ADE3-B6C5-47D2-A337-6FF513868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2798" y="3467100"/>
              <a:ext cx="1771650" cy="1746250"/>
            </a:xfrm>
            <a:custGeom>
              <a:avLst/>
              <a:gdLst>
                <a:gd name="T0" fmla="*/ 0 w 2233"/>
                <a:gd name="T1" fmla="*/ 0 h 2202"/>
                <a:gd name="T2" fmla="*/ 2 w 2233"/>
                <a:gd name="T3" fmla="*/ 79 h 2202"/>
                <a:gd name="T4" fmla="*/ 4 w 2233"/>
                <a:gd name="T5" fmla="*/ 156 h 2202"/>
                <a:gd name="T6" fmla="*/ 16 w 2233"/>
                <a:gd name="T7" fmla="*/ 309 h 2202"/>
                <a:gd name="T8" fmla="*/ 35 w 2233"/>
                <a:gd name="T9" fmla="*/ 461 h 2202"/>
                <a:gd name="T10" fmla="*/ 62 w 2233"/>
                <a:gd name="T11" fmla="*/ 610 h 2202"/>
                <a:gd name="T12" fmla="*/ 94 w 2233"/>
                <a:gd name="T13" fmla="*/ 760 h 2202"/>
                <a:gd name="T14" fmla="*/ 137 w 2233"/>
                <a:gd name="T15" fmla="*/ 906 h 2202"/>
                <a:gd name="T16" fmla="*/ 183 w 2233"/>
                <a:gd name="T17" fmla="*/ 1050 h 2202"/>
                <a:gd name="T18" fmla="*/ 238 w 2233"/>
                <a:gd name="T19" fmla="*/ 1192 h 2202"/>
                <a:gd name="T20" fmla="*/ 300 w 2233"/>
                <a:gd name="T21" fmla="*/ 1330 h 2202"/>
                <a:gd name="T22" fmla="*/ 367 w 2233"/>
                <a:gd name="T23" fmla="*/ 1467 h 2202"/>
                <a:gd name="T24" fmla="*/ 442 w 2233"/>
                <a:gd name="T25" fmla="*/ 1599 h 2202"/>
                <a:gd name="T26" fmla="*/ 525 w 2233"/>
                <a:gd name="T27" fmla="*/ 1728 h 2202"/>
                <a:gd name="T28" fmla="*/ 613 w 2233"/>
                <a:gd name="T29" fmla="*/ 1852 h 2202"/>
                <a:gd name="T30" fmla="*/ 707 w 2233"/>
                <a:gd name="T31" fmla="*/ 1973 h 2202"/>
                <a:gd name="T32" fmla="*/ 807 w 2233"/>
                <a:gd name="T33" fmla="*/ 2090 h 2202"/>
                <a:gd name="T34" fmla="*/ 912 w 2233"/>
                <a:gd name="T35" fmla="*/ 2202 h 2202"/>
                <a:gd name="T36" fmla="*/ 2233 w 2233"/>
                <a:gd name="T37" fmla="*/ 881 h 2202"/>
                <a:gd name="T38" fmla="*/ 2191 w 2233"/>
                <a:gd name="T39" fmla="*/ 837 h 2202"/>
                <a:gd name="T40" fmla="*/ 2151 w 2233"/>
                <a:gd name="T41" fmla="*/ 789 h 2202"/>
                <a:gd name="T42" fmla="*/ 2114 w 2233"/>
                <a:gd name="T43" fmla="*/ 741 h 2202"/>
                <a:gd name="T44" fmla="*/ 2078 w 2233"/>
                <a:gd name="T45" fmla="*/ 691 h 2202"/>
                <a:gd name="T46" fmla="*/ 2045 w 2233"/>
                <a:gd name="T47" fmla="*/ 639 h 2202"/>
                <a:gd name="T48" fmla="*/ 2016 w 2233"/>
                <a:gd name="T49" fmla="*/ 587 h 2202"/>
                <a:gd name="T50" fmla="*/ 1988 w 2233"/>
                <a:gd name="T51" fmla="*/ 534 h 2202"/>
                <a:gd name="T52" fmla="*/ 1965 w 2233"/>
                <a:gd name="T53" fmla="*/ 478 h 2202"/>
                <a:gd name="T54" fmla="*/ 1942 w 2233"/>
                <a:gd name="T55" fmla="*/ 420 h 2202"/>
                <a:gd name="T56" fmla="*/ 1922 w 2233"/>
                <a:gd name="T57" fmla="*/ 363 h 2202"/>
                <a:gd name="T58" fmla="*/ 1907 w 2233"/>
                <a:gd name="T59" fmla="*/ 305 h 2202"/>
                <a:gd name="T60" fmla="*/ 1894 w 2233"/>
                <a:gd name="T61" fmla="*/ 246 h 2202"/>
                <a:gd name="T62" fmla="*/ 1882 w 2233"/>
                <a:gd name="T63" fmla="*/ 184 h 2202"/>
                <a:gd name="T64" fmla="*/ 1874 w 2233"/>
                <a:gd name="T65" fmla="*/ 125 h 2202"/>
                <a:gd name="T66" fmla="*/ 1871 w 2233"/>
                <a:gd name="T67" fmla="*/ 63 h 2202"/>
                <a:gd name="T68" fmla="*/ 1869 w 2233"/>
                <a:gd name="T69" fmla="*/ 0 h 2202"/>
                <a:gd name="T70" fmla="*/ 0 w 2233"/>
                <a:gd name="T71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3" h="2202">
                  <a:moveTo>
                    <a:pt x="0" y="0"/>
                  </a:moveTo>
                  <a:lnTo>
                    <a:pt x="2" y="79"/>
                  </a:lnTo>
                  <a:lnTo>
                    <a:pt x="4" y="156"/>
                  </a:lnTo>
                  <a:lnTo>
                    <a:pt x="16" y="309"/>
                  </a:lnTo>
                  <a:lnTo>
                    <a:pt x="35" y="461"/>
                  </a:lnTo>
                  <a:lnTo>
                    <a:pt x="62" y="610"/>
                  </a:lnTo>
                  <a:lnTo>
                    <a:pt x="94" y="760"/>
                  </a:lnTo>
                  <a:lnTo>
                    <a:pt x="137" y="906"/>
                  </a:lnTo>
                  <a:lnTo>
                    <a:pt x="183" y="1050"/>
                  </a:lnTo>
                  <a:lnTo>
                    <a:pt x="238" y="1192"/>
                  </a:lnTo>
                  <a:lnTo>
                    <a:pt x="300" y="1330"/>
                  </a:lnTo>
                  <a:lnTo>
                    <a:pt x="367" y="1467"/>
                  </a:lnTo>
                  <a:lnTo>
                    <a:pt x="442" y="1599"/>
                  </a:lnTo>
                  <a:lnTo>
                    <a:pt x="525" y="1728"/>
                  </a:lnTo>
                  <a:lnTo>
                    <a:pt x="613" y="1852"/>
                  </a:lnTo>
                  <a:lnTo>
                    <a:pt x="707" y="1973"/>
                  </a:lnTo>
                  <a:lnTo>
                    <a:pt x="807" y="2090"/>
                  </a:lnTo>
                  <a:lnTo>
                    <a:pt x="912" y="2202"/>
                  </a:lnTo>
                  <a:lnTo>
                    <a:pt x="2233" y="881"/>
                  </a:lnTo>
                  <a:lnTo>
                    <a:pt x="2191" y="837"/>
                  </a:lnTo>
                  <a:lnTo>
                    <a:pt x="2151" y="789"/>
                  </a:lnTo>
                  <a:lnTo>
                    <a:pt x="2114" y="741"/>
                  </a:lnTo>
                  <a:lnTo>
                    <a:pt x="2078" y="691"/>
                  </a:lnTo>
                  <a:lnTo>
                    <a:pt x="2045" y="639"/>
                  </a:lnTo>
                  <a:lnTo>
                    <a:pt x="2016" y="587"/>
                  </a:lnTo>
                  <a:lnTo>
                    <a:pt x="1988" y="534"/>
                  </a:lnTo>
                  <a:lnTo>
                    <a:pt x="1965" y="478"/>
                  </a:lnTo>
                  <a:lnTo>
                    <a:pt x="1942" y="420"/>
                  </a:lnTo>
                  <a:lnTo>
                    <a:pt x="1922" y="363"/>
                  </a:lnTo>
                  <a:lnTo>
                    <a:pt x="1907" y="305"/>
                  </a:lnTo>
                  <a:lnTo>
                    <a:pt x="1894" y="246"/>
                  </a:lnTo>
                  <a:lnTo>
                    <a:pt x="1882" y="184"/>
                  </a:lnTo>
                  <a:lnTo>
                    <a:pt x="1874" y="125"/>
                  </a:lnTo>
                  <a:lnTo>
                    <a:pt x="1871" y="63"/>
                  </a:lnTo>
                  <a:lnTo>
                    <a:pt x="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reeform 50">
            <a:extLst>
              <a:ext uri="{FF2B5EF4-FFF2-40B4-BE49-F238E27FC236}">
                <a16:creationId xmlns:a16="http://schemas.microsoft.com/office/drawing/2014/main" id="{8DA3335A-C5E2-42E6-A1C3-5E265DF0DE33}"/>
              </a:ext>
            </a:extLst>
          </p:cNvPr>
          <p:cNvSpPr/>
          <p:nvPr/>
        </p:nvSpPr>
        <p:spPr>
          <a:xfrm>
            <a:off x="2566664" y="906422"/>
            <a:ext cx="1672215" cy="738899"/>
          </a:xfrm>
          <a:custGeom>
            <a:avLst/>
            <a:gdLst>
              <a:gd name="connsiteX0" fmla="*/ 1672215 w 1672215"/>
              <a:gd name="connsiteY0" fmla="*/ 0 h 738899"/>
              <a:gd name="connsiteX1" fmla="*/ 1672215 w 1672215"/>
              <a:gd name="connsiteY1" fmla="*/ 65147 h 738899"/>
              <a:gd name="connsiteX2" fmla="*/ 1465677 w 1672215"/>
              <a:gd name="connsiteY2" fmla="*/ 75576 h 738899"/>
              <a:gd name="connsiteX3" fmla="*/ 188348 w 1672215"/>
              <a:gd name="connsiteY3" fmla="*/ 609595 h 738899"/>
              <a:gd name="connsiteX4" fmla="*/ 46077 w 1672215"/>
              <a:gd name="connsiteY4" fmla="*/ 738899 h 738899"/>
              <a:gd name="connsiteX5" fmla="*/ 0 w 1672215"/>
              <a:gd name="connsiteY5" fmla="*/ 692843 h 738899"/>
              <a:gd name="connsiteX6" fmla="*/ 146908 w 1672215"/>
              <a:gd name="connsiteY6" fmla="*/ 559324 h 738899"/>
              <a:gd name="connsiteX7" fmla="*/ 1459016 w 1672215"/>
              <a:gd name="connsiteY7" fmla="*/ 10766 h 738899"/>
              <a:gd name="connsiteX8" fmla="*/ 1672215 w 1672215"/>
              <a:gd name="connsiteY8" fmla="*/ 0 h 73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215" h="738899">
                <a:moveTo>
                  <a:pt x="1672215" y="0"/>
                </a:moveTo>
                <a:lnTo>
                  <a:pt x="1672215" y="65147"/>
                </a:lnTo>
                <a:lnTo>
                  <a:pt x="1465677" y="75576"/>
                </a:lnTo>
                <a:cubicBezTo>
                  <a:pt x="983067" y="124588"/>
                  <a:pt x="542858" y="317026"/>
                  <a:pt x="188348" y="609595"/>
                </a:cubicBezTo>
                <a:lnTo>
                  <a:pt x="46077" y="738899"/>
                </a:lnTo>
                <a:lnTo>
                  <a:pt x="0" y="692843"/>
                </a:lnTo>
                <a:lnTo>
                  <a:pt x="146908" y="559324"/>
                </a:lnTo>
                <a:cubicBezTo>
                  <a:pt x="511072" y="258790"/>
                  <a:pt x="963266" y="61112"/>
                  <a:pt x="1459016" y="10766"/>
                </a:cubicBezTo>
                <a:lnTo>
                  <a:pt x="1672215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16267D9A-0C68-45BC-8EA6-F32931C98BCE}"/>
              </a:ext>
            </a:extLst>
          </p:cNvPr>
          <p:cNvSpPr/>
          <p:nvPr/>
        </p:nvSpPr>
        <p:spPr>
          <a:xfrm>
            <a:off x="4315078" y="906422"/>
            <a:ext cx="1672215" cy="738900"/>
          </a:xfrm>
          <a:custGeom>
            <a:avLst/>
            <a:gdLst>
              <a:gd name="connsiteX0" fmla="*/ 0 w 1672215"/>
              <a:gd name="connsiteY0" fmla="*/ 0 h 738900"/>
              <a:gd name="connsiteX1" fmla="*/ 213199 w 1672215"/>
              <a:gd name="connsiteY1" fmla="*/ 10766 h 738900"/>
              <a:gd name="connsiteX2" fmla="*/ 1525306 w 1672215"/>
              <a:gd name="connsiteY2" fmla="*/ 559324 h 738900"/>
              <a:gd name="connsiteX3" fmla="*/ 1672215 w 1672215"/>
              <a:gd name="connsiteY3" fmla="*/ 692844 h 738900"/>
              <a:gd name="connsiteX4" fmla="*/ 1626139 w 1672215"/>
              <a:gd name="connsiteY4" fmla="*/ 738900 h 738900"/>
              <a:gd name="connsiteX5" fmla="*/ 1483867 w 1672215"/>
              <a:gd name="connsiteY5" fmla="*/ 609595 h 738900"/>
              <a:gd name="connsiteX6" fmla="*/ 206538 w 1672215"/>
              <a:gd name="connsiteY6" fmla="*/ 75576 h 738900"/>
              <a:gd name="connsiteX7" fmla="*/ 0 w 1672215"/>
              <a:gd name="connsiteY7" fmla="*/ 65147 h 738900"/>
              <a:gd name="connsiteX8" fmla="*/ 0 w 1672215"/>
              <a:gd name="connsiteY8" fmla="*/ 0 h 7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215" h="738900">
                <a:moveTo>
                  <a:pt x="0" y="0"/>
                </a:moveTo>
                <a:lnTo>
                  <a:pt x="213199" y="10766"/>
                </a:lnTo>
                <a:cubicBezTo>
                  <a:pt x="708948" y="61112"/>
                  <a:pt x="1161143" y="258790"/>
                  <a:pt x="1525306" y="559324"/>
                </a:cubicBezTo>
                <a:lnTo>
                  <a:pt x="1672215" y="692844"/>
                </a:lnTo>
                <a:lnTo>
                  <a:pt x="1626139" y="738900"/>
                </a:lnTo>
                <a:lnTo>
                  <a:pt x="1483867" y="609595"/>
                </a:lnTo>
                <a:cubicBezTo>
                  <a:pt x="1129356" y="317026"/>
                  <a:pt x="689147" y="124588"/>
                  <a:pt x="206538" y="75576"/>
                </a:cubicBezTo>
                <a:lnTo>
                  <a:pt x="0" y="65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41DEB06C-E3A9-49FF-999A-05CBDE25F54B}"/>
              </a:ext>
            </a:extLst>
          </p:cNvPr>
          <p:cNvSpPr/>
          <p:nvPr/>
        </p:nvSpPr>
        <p:spPr>
          <a:xfrm>
            <a:off x="1821074" y="1652807"/>
            <a:ext cx="738196" cy="1671418"/>
          </a:xfrm>
          <a:custGeom>
            <a:avLst/>
            <a:gdLst>
              <a:gd name="connsiteX0" fmla="*/ 692120 w 738196"/>
              <a:gd name="connsiteY0" fmla="*/ 0 h 1671418"/>
              <a:gd name="connsiteX1" fmla="*/ 738196 w 738196"/>
              <a:gd name="connsiteY1" fmla="*/ 46055 h 1671418"/>
              <a:gd name="connsiteX2" fmla="*/ 609595 w 738196"/>
              <a:gd name="connsiteY2" fmla="*/ 187551 h 1671418"/>
              <a:gd name="connsiteX3" fmla="*/ 75576 w 738196"/>
              <a:gd name="connsiteY3" fmla="*/ 1464880 h 1671418"/>
              <a:gd name="connsiteX4" fmla="*/ 65147 w 738196"/>
              <a:gd name="connsiteY4" fmla="*/ 1671418 h 1671418"/>
              <a:gd name="connsiteX5" fmla="*/ 0 w 738196"/>
              <a:gd name="connsiteY5" fmla="*/ 1671418 h 1671418"/>
              <a:gd name="connsiteX6" fmla="*/ 10766 w 738196"/>
              <a:gd name="connsiteY6" fmla="*/ 1458220 h 1671418"/>
              <a:gd name="connsiteX7" fmla="*/ 559325 w 738196"/>
              <a:gd name="connsiteY7" fmla="*/ 146112 h 1671418"/>
              <a:gd name="connsiteX8" fmla="*/ 692120 w 738196"/>
              <a:gd name="connsiteY8" fmla="*/ 0 h 16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196" h="1671418">
                <a:moveTo>
                  <a:pt x="692120" y="0"/>
                </a:moveTo>
                <a:lnTo>
                  <a:pt x="738196" y="46055"/>
                </a:lnTo>
                <a:lnTo>
                  <a:pt x="609595" y="187551"/>
                </a:lnTo>
                <a:cubicBezTo>
                  <a:pt x="317026" y="542062"/>
                  <a:pt x="124588" y="982271"/>
                  <a:pt x="75576" y="1464880"/>
                </a:cubicBezTo>
                <a:lnTo>
                  <a:pt x="65147" y="1671418"/>
                </a:lnTo>
                <a:lnTo>
                  <a:pt x="0" y="1671418"/>
                </a:lnTo>
                <a:lnTo>
                  <a:pt x="10766" y="1458220"/>
                </a:lnTo>
                <a:cubicBezTo>
                  <a:pt x="61112" y="962470"/>
                  <a:pt x="258790" y="510276"/>
                  <a:pt x="559325" y="146112"/>
                </a:cubicBezTo>
                <a:lnTo>
                  <a:pt x="69212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EC513350-9582-49DE-9ADE-02FBC590F4D1}"/>
              </a:ext>
            </a:extLst>
          </p:cNvPr>
          <p:cNvSpPr/>
          <p:nvPr/>
        </p:nvSpPr>
        <p:spPr>
          <a:xfrm>
            <a:off x="5995356" y="1653581"/>
            <a:ext cx="737525" cy="1670645"/>
          </a:xfrm>
          <a:custGeom>
            <a:avLst/>
            <a:gdLst>
              <a:gd name="connsiteX0" fmla="*/ 46108 w 737525"/>
              <a:gd name="connsiteY0" fmla="*/ 0 h 1670645"/>
              <a:gd name="connsiteX1" fmla="*/ 178201 w 737525"/>
              <a:gd name="connsiteY1" fmla="*/ 145338 h 1670645"/>
              <a:gd name="connsiteX2" fmla="*/ 726760 w 737525"/>
              <a:gd name="connsiteY2" fmla="*/ 1457446 h 1670645"/>
              <a:gd name="connsiteX3" fmla="*/ 737525 w 737525"/>
              <a:gd name="connsiteY3" fmla="*/ 1670645 h 1670645"/>
              <a:gd name="connsiteX4" fmla="*/ 672378 w 737525"/>
              <a:gd name="connsiteY4" fmla="*/ 1670645 h 1670645"/>
              <a:gd name="connsiteX5" fmla="*/ 661949 w 737525"/>
              <a:gd name="connsiteY5" fmla="*/ 1464106 h 1670645"/>
              <a:gd name="connsiteX6" fmla="*/ 127931 w 737525"/>
              <a:gd name="connsiteY6" fmla="*/ 186777 h 1670645"/>
              <a:gd name="connsiteX7" fmla="*/ 0 w 737525"/>
              <a:gd name="connsiteY7" fmla="*/ 46018 h 1670645"/>
              <a:gd name="connsiteX8" fmla="*/ 46108 w 737525"/>
              <a:gd name="connsiteY8" fmla="*/ 0 h 167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525" h="1670645">
                <a:moveTo>
                  <a:pt x="46108" y="0"/>
                </a:moveTo>
                <a:lnTo>
                  <a:pt x="178201" y="145338"/>
                </a:lnTo>
                <a:cubicBezTo>
                  <a:pt x="478735" y="509502"/>
                  <a:pt x="676413" y="961696"/>
                  <a:pt x="726760" y="1457446"/>
                </a:cubicBezTo>
                <a:lnTo>
                  <a:pt x="737525" y="1670645"/>
                </a:lnTo>
                <a:lnTo>
                  <a:pt x="672378" y="1670645"/>
                </a:lnTo>
                <a:lnTo>
                  <a:pt x="661949" y="1464106"/>
                </a:lnTo>
                <a:cubicBezTo>
                  <a:pt x="612937" y="981497"/>
                  <a:pt x="420499" y="541288"/>
                  <a:pt x="127931" y="186777"/>
                </a:cubicBezTo>
                <a:lnTo>
                  <a:pt x="0" y="46018"/>
                </a:lnTo>
                <a:lnTo>
                  <a:pt x="46108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EA419730-8543-4B80-8B02-0E6EBC050556}"/>
              </a:ext>
            </a:extLst>
          </p:cNvPr>
          <p:cNvSpPr/>
          <p:nvPr/>
        </p:nvSpPr>
        <p:spPr>
          <a:xfrm>
            <a:off x="1821075" y="3400425"/>
            <a:ext cx="738197" cy="1671419"/>
          </a:xfrm>
          <a:custGeom>
            <a:avLst/>
            <a:gdLst>
              <a:gd name="connsiteX0" fmla="*/ 0 w 738197"/>
              <a:gd name="connsiteY0" fmla="*/ 0 h 1671419"/>
              <a:gd name="connsiteX1" fmla="*/ 65147 w 738197"/>
              <a:gd name="connsiteY1" fmla="*/ 0 h 1671419"/>
              <a:gd name="connsiteX2" fmla="*/ 75576 w 738197"/>
              <a:gd name="connsiteY2" fmla="*/ 206538 h 1671419"/>
              <a:gd name="connsiteX3" fmla="*/ 609595 w 738197"/>
              <a:gd name="connsiteY3" fmla="*/ 1483867 h 1671419"/>
              <a:gd name="connsiteX4" fmla="*/ 738197 w 738197"/>
              <a:gd name="connsiteY4" fmla="*/ 1625365 h 1671419"/>
              <a:gd name="connsiteX5" fmla="*/ 692121 w 738197"/>
              <a:gd name="connsiteY5" fmla="*/ 1671419 h 1671419"/>
              <a:gd name="connsiteX6" fmla="*/ 559325 w 738197"/>
              <a:gd name="connsiteY6" fmla="*/ 1525306 h 1671419"/>
              <a:gd name="connsiteX7" fmla="*/ 10766 w 738197"/>
              <a:gd name="connsiteY7" fmla="*/ 213199 h 1671419"/>
              <a:gd name="connsiteX8" fmla="*/ 0 w 738197"/>
              <a:gd name="connsiteY8" fmla="*/ 0 h 167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197" h="1671419">
                <a:moveTo>
                  <a:pt x="0" y="0"/>
                </a:moveTo>
                <a:lnTo>
                  <a:pt x="65147" y="0"/>
                </a:lnTo>
                <a:lnTo>
                  <a:pt x="75576" y="206538"/>
                </a:lnTo>
                <a:cubicBezTo>
                  <a:pt x="124588" y="689147"/>
                  <a:pt x="317026" y="1129356"/>
                  <a:pt x="609595" y="1483867"/>
                </a:cubicBezTo>
                <a:lnTo>
                  <a:pt x="738197" y="1625365"/>
                </a:lnTo>
                <a:lnTo>
                  <a:pt x="692121" y="1671419"/>
                </a:lnTo>
                <a:lnTo>
                  <a:pt x="559325" y="1525306"/>
                </a:lnTo>
                <a:cubicBezTo>
                  <a:pt x="258790" y="1161143"/>
                  <a:pt x="61112" y="708948"/>
                  <a:pt x="10766" y="2131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09">
            <a:extLst>
              <a:ext uri="{FF2B5EF4-FFF2-40B4-BE49-F238E27FC236}">
                <a16:creationId xmlns:a16="http://schemas.microsoft.com/office/drawing/2014/main" id="{811B3B2F-DC76-4079-BAD9-1B72EC93ADE0}"/>
              </a:ext>
            </a:extLst>
          </p:cNvPr>
          <p:cNvSpPr/>
          <p:nvPr/>
        </p:nvSpPr>
        <p:spPr>
          <a:xfrm>
            <a:off x="8774655" y="2513965"/>
            <a:ext cx="386147" cy="817882"/>
          </a:xfrm>
          <a:custGeom>
            <a:avLst/>
            <a:gdLst>
              <a:gd name="connsiteX0" fmla="*/ 49087 w 398809"/>
              <a:gd name="connsiteY0" fmla="*/ 0 h 844701"/>
              <a:gd name="connsiteX1" fmla="*/ 106490 w 398809"/>
              <a:gd name="connsiteY1" fmla="*/ 63160 h 844701"/>
              <a:gd name="connsiteX2" fmla="*/ 394081 w 398809"/>
              <a:gd name="connsiteY2" fmla="*/ 751053 h 844701"/>
              <a:gd name="connsiteX3" fmla="*/ 398809 w 398809"/>
              <a:gd name="connsiteY3" fmla="*/ 844701 h 844701"/>
              <a:gd name="connsiteX4" fmla="*/ 329455 w 398809"/>
              <a:gd name="connsiteY4" fmla="*/ 844701 h 844701"/>
              <a:gd name="connsiteX5" fmla="*/ 325085 w 398809"/>
              <a:gd name="connsiteY5" fmla="*/ 758144 h 844701"/>
              <a:gd name="connsiteX6" fmla="*/ 52973 w 398809"/>
              <a:gd name="connsiteY6" fmla="*/ 107276 h 844701"/>
              <a:gd name="connsiteX7" fmla="*/ 0 w 398809"/>
              <a:gd name="connsiteY7" fmla="*/ 48990 h 844701"/>
              <a:gd name="connsiteX8" fmla="*/ 49087 w 398809"/>
              <a:gd name="connsiteY8" fmla="*/ 0 h 84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809" h="844701">
                <a:moveTo>
                  <a:pt x="49087" y="0"/>
                </a:moveTo>
                <a:lnTo>
                  <a:pt x="106490" y="63160"/>
                </a:lnTo>
                <a:cubicBezTo>
                  <a:pt x="264050" y="254078"/>
                  <a:pt x="367686" y="491148"/>
                  <a:pt x="394081" y="751053"/>
                </a:cubicBezTo>
                <a:lnTo>
                  <a:pt x="398809" y="844701"/>
                </a:lnTo>
                <a:lnTo>
                  <a:pt x="329455" y="844701"/>
                </a:lnTo>
                <a:lnTo>
                  <a:pt x="325085" y="758144"/>
                </a:lnTo>
                <a:cubicBezTo>
                  <a:pt x="300111" y="512228"/>
                  <a:pt x="202053" y="287918"/>
                  <a:pt x="52973" y="107276"/>
                </a:cubicBezTo>
                <a:lnTo>
                  <a:pt x="0" y="48990"/>
                </a:lnTo>
                <a:lnTo>
                  <a:pt x="49087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1">
            <a:extLst>
              <a:ext uri="{FF2B5EF4-FFF2-40B4-BE49-F238E27FC236}">
                <a16:creationId xmlns:a16="http://schemas.microsoft.com/office/drawing/2014/main" id="{9F4C360B-0374-4C8D-AB57-BA1C409F236A}"/>
              </a:ext>
            </a:extLst>
          </p:cNvPr>
          <p:cNvSpPr/>
          <p:nvPr/>
        </p:nvSpPr>
        <p:spPr>
          <a:xfrm>
            <a:off x="6669244" y="3405626"/>
            <a:ext cx="386216" cy="817995"/>
          </a:xfrm>
          <a:custGeom>
            <a:avLst/>
            <a:gdLst>
              <a:gd name="connsiteX0" fmla="*/ 0 w 398881"/>
              <a:gd name="connsiteY0" fmla="*/ 0 h 844818"/>
              <a:gd name="connsiteX1" fmla="*/ 69354 w 398881"/>
              <a:gd name="connsiteY1" fmla="*/ 0 h 844818"/>
              <a:gd name="connsiteX2" fmla="*/ 73725 w 398881"/>
              <a:gd name="connsiteY2" fmla="*/ 86556 h 844818"/>
              <a:gd name="connsiteX3" fmla="*/ 345836 w 398881"/>
              <a:gd name="connsiteY3" fmla="*/ 737425 h 844818"/>
              <a:gd name="connsiteX4" fmla="*/ 398881 w 398881"/>
              <a:gd name="connsiteY4" fmla="*/ 795789 h 844818"/>
              <a:gd name="connsiteX5" fmla="*/ 349830 w 398881"/>
              <a:gd name="connsiteY5" fmla="*/ 844818 h 844818"/>
              <a:gd name="connsiteX6" fmla="*/ 292319 w 398881"/>
              <a:gd name="connsiteY6" fmla="*/ 781540 h 844818"/>
              <a:gd name="connsiteX7" fmla="*/ 4729 w 398881"/>
              <a:gd name="connsiteY7" fmla="*/ 93647 h 844818"/>
              <a:gd name="connsiteX8" fmla="*/ 0 w 398881"/>
              <a:gd name="connsiteY8" fmla="*/ 0 h 84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881" h="844818">
                <a:moveTo>
                  <a:pt x="0" y="0"/>
                </a:moveTo>
                <a:lnTo>
                  <a:pt x="69354" y="0"/>
                </a:lnTo>
                <a:lnTo>
                  <a:pt x="73725" y="86556"/>
                </a:lnTo>
                <a:cubicBezTo>
                  <a:pt x="98699" y="332472"/>
                  <a:pt x="196757" y="556782"/>
                  <a:pt x="345836" y="737425"/>
                </a:cubicBezTo>
                <a:lnTo>
                  <a:pt x="398881" y="795789"/>
                </a:lnTo>
                <a:lnTo>
                  <a:pt x="349830" y="844818"/>
                </a:lnTo>
                <a:lnTo>
                  <a:pt x="292319" y="781540"/>
                </a:lnTo>
                <a:cubicBezTo>
                  <a:pt x="134760" y="590622"/>
                  <a:pt x="31124" y="353552"/>
                  <a:pt x="4729" y="9364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2">
            <a:extLst>
              <a:ext uri="{FF2B5EF4-FFF2-40B4-BE49-F238E27FC236}">
                <a16:creationId xmlns:a16="http://schemas.microsoft.com/office/drawing/2014/main" id="{08FEFA75-E85A-440D-9898-FD57D74B4AB4}"/>
              </a:ext>
            </a:extLst>
          </p:cNvPr>
          <p:cNvSpPr/>
          <p:nvPr/>
        </p:nvSpPr>
        <p:spPr>
          <a:xfrm>
            <a:off x="8774985" y="3405626"/>
            <a:ext cx="385817" cy="817578"/>
          </a:xfrm>
          <a:custGeom>
            <a:avLst/>
            <a:gdLst>
              <a:gd name="connsiteX0" fmla="*/ 329115 w 398469"/>
              <a:gd name="connsiteY0" fmla="*/ 0 h 844388"/>
              <a:gd name="connsiteX1" fmla="*/ 398469 w 398469"/>
              <a:gd name="connsiteY1" fmla="*/ 0 h 844388"/>
              <a:gd name="connsiteX2" fmla="*/ 393741 w 398469"/>
              <a:gd name="connsiteY2" fmla="*/ 93647 h 844388"/>
              <a:gd name="connsiteX3" fmla="*/ 106150 w 398469"/>
              <a:gd name="connsiteY3" fmla="*/ 781540 h 844388"/>
              <a:gd name="connsiteX4" fmla="*/ 49030 w 398469"/>
              <a:gd name="connsiteY4" fmla="*/ 844388 h 844388"/>
              <a:gd name="connsiteX5" fmla="*/ 0 w 398469"/>
              <a:gd name="connsiteY5" fmla="*/ 795336 h 844388"/>
              <a:gd name="connsiteX6" fmla="*/ 52633 w 398469"/>
              <a:gd name="connsiteY6" fmla="*/ 737425 h 844388"/>
              <a:gd name="connsiteX7" fmla="*/ 324745 w 398469"/>
              <a:gd name="connsiteY7" fmla="*/ 86556 h 844388"/>
              <a:gd name="connsiteX8" fmla="*/ 329115 w 398469"/>
              <a:gd name="connsiteY8" fmla="*/ 0 h 8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69" h="844388">
                <a:moveTo>
                  <a:pt x="329115" y="0"/>
                </a:moveTo>
                <a:lnTo>
                  <a:pt x="398469" y="0"/>
                </a:lnTo>
                <a:lnTo>
                  <a:pt x="393741" y="93647"/>
                </a:lnTo>
                <a:cubicBezTo>
                  <a:pt x="367346" y="353552"/>
                  <a:pt x="263710" y="590622"/>
                  <a:pt x="106150" y="781540"/>
                </a:cubicBezTo>
                <a:lnTo>
                  <a:pt x="49030" y="844388"/>
                </a:lnTo>
                <a:lnTo>
                  <a:pt x="0" y="795336"/>
                </a:lnTo>
                <a:lnTo>
                  <a:pt x="52633" y="737425"/>
                </a:lnTo>
                <a:cubicBezTo>
                  <a:pt x="201713" y="556782"/>
                  <a:pt x="299771" y="332472"/>
                  <a:pt x="324745" y="86556"/>
                </a:cubicBezTo>
                <a:lnTo>
                  <a:pt x="329115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4">
            <a:extLst>
              <a:ext uri="{FF2B5EF4-FFF2-40B4-BE49-F238E27FC236}">
                <a16:creationId xmlns:a16="http://schemas.microsoft.com/office/drawing/2014/main" id="{5FACEFCA-7332-473D-B378-214C4605BF22}"/>
              </a:ext>
            </a:extLst>
          </p:cNvPr>
          <p:cNvSpPr/>
          <p:nvPr/>
        </p:nvSpPr>
        <p:spPr>
          <a:xfrm>
            <a:off x="7951913" y="4227966"/>
            <a:ext cx="818384" cy="386549"/>
          </a:xfrm>
          <a:custGeom>
            <a:avLst/>
            <a:gdLst>
              <a:gd name="connsiteX0" fmla="*/ 796168 w 845220"/>
              <a:gd name="connsiteY0" fmla="*/ 0 h 399225"/>
              <a:gd name="connsiteX1" fmla="*/ 845220 w 845220"/>
              <a:gd name="connsiteY1" fmla="*/ 49030 h 399225"/>
              <a:gd name="connsiteX2" fmla="*/ 781540 w 845220"/>
              <a:gd name="connsiteY2" fmla="*/ 106906 h 399225"/>
              <a:gd name="connsiteX3" fmla="*/ 93647 w 845220"/>
              <a:gd name="connsiteY3" fmla="*/ 394497 h 399225"/>
              <a:gd name="connsiteX4" fmla="*/ 0 w 845220"/>
              <a:gd name="connsiteY4" fmla="*/ 399225 h 399225"/>
              <a:gd name="connsiteX5" fmla="*/ 0 w 845220"/>
              <a:gd name="connsiteY5" fmla="*/ 329871 h 399225"/>
              <a:gd name="connsiteX6" fmla="*/ 86556 w 845220"/>
              <a:gd name="connsiteY6" fmla="*/ 325501 h 399225"/>
              <a:gd name="connsiteX7" fmla="*/ 737425 w 845220"/>
              <a:gd name="connsiteY7" fmla="*/ 53389 h 399225"/>
              <a:gd name="connsiteX8" fmla="*/ 796168 w 845220"/>
              <a:gd name="connsiteY8" fmla="*/ 0 h 39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220" h="399225">
                <a:moveTo>
                  <a:pt x="796168" y="0"/>
                </a:moveTo>
                <a:lnTo>
                  <a:pt x="845220" y="49030"/>
                </a:lnTo>
                <a:lnTo>
                  <a:pt x="781540" y="106906"/>
                </a:lnTo>
                <a:cubicBezTo>
                  <a:pt x="590622" y="264466"/>
                  <a:pt x="353552" y="368102"/>
                  <a:pt x="93647" y="394497"/>
                </a:cubicBezTo>
                <a:lnTo>
                  <a:pt x="0" y="399225"/>
                </a:lnTo>
                <a:lnTo>
                  <a:pt x="0" y="329871"/>
                </a:lnTo>
                <a:lnTo>
                  <a:pt x="86556" y="325501"/>
                </a:lnTo>
                <a:cubicBezTo>
                  <a:pt x="332472" y="300527"/>
                  <a:pt x="556782" y="202469"/>
                  <a:pt x="737425" y="53389"/>
                </a:cubicBezTo>
                <a:lnTo>
                  <a:pt x="796168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5">
            <a:extLst>
              <a:ext uri="{FF2B5EF4-FFF2-40B4-BE49-F238E27FC236}">
                <a16:creationId xmlns:a16="http://schemas.microsoft.com/office/drawing/2014/main" id="{D1222251-6B30-4C21-A924-65C904E4192B}"/>
              </a:ext>
            </a:extLst>
          </p:cNvPr>
          <p:cNvSpPr/>
          <p:nvPr/>
        </p:nvSpPr>
        <p:spPr>
          <a:xfrm>
            <a:off x="7059750" y="4227966"/>
            <a:ext cx="818384" cy="386549"/>
          </a:xfrm>
          <a:custGeom>
            <a:avLst/>
            <a:gdLst>
              <a:gd name="connsiteX0" fmla="*/ 49052 w 845220"/>
              <a:gd name="connsiteY0" fmla="*/ 0 h 399224"/>
              <a:gd name="connsiteX1" fmla="*/ 107795 w 845220"/>
              <a:gd name="connsiteY1" fmla="*/ 53388 h 399224"/>
              <a:gd name="connsiteX2" fmla="*/ 758663 w 845220"/>
              <a:gd name="connsiteY2" fmla="*/ 325500 h 399224"/>
              <a:gd name="connsiteX3" fmla="*/ 845220 w 845220"/>
              <a:gd name="connsiteY3" fmla="*/ 329870 h 399224"/>
              <a:gd name="connsiteX4" fmla="*/ 845220 w 845220"/>
              <a:gd name="connsiteY4" fmla="*/ 399224 h 399224"/>
              <a:gd name="connsiteX5" fmla="*/ 751572 w 845220"/>
              <a:gd name="connsiteY5" fmla="*/ 394496 h 399224"/>
              <a:gd name="connsiteX6" fmla="*/ 63679 w 845220"/>
              <a:gd name="connsiteY6" fmla="*/ 106905 h 399224"/>
              <a:gd name="connsiteX7" fmla="*/ 0 w 845220"/>
              <a:gd name="connsiteY7" fmla="*/ 49030 h 399224"/>
              <a:gd name="connsiteX8" fmla="*/ 49052 w 845220"/>
              <a:gd name="connsiteY8" fmla="*/ 0 h 3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220" h="399224">
                <a:moveTo>
                  <a:pt x="49052" y="0"/>
                </a:moveTo>
                <a:lnTo>
                  <a:pt x="107795" y="53388"/>
                </a:lnTo>
                <a:cubicBezTo>
                  <a:pt x="288437" y="202468"/>
                  <a:pt x="512747" y="300526"/>
                  <a:pt x="758663" y="325500"/>
                </a:cubicBezTo>
                <a:lnTo>
                  <a:pt x="845220" y="329870"/>
                </a:lnTo>
                <a:lnTo>
                  <a:pt x="845220" y="399224"/>
                </a:lnTo>
                <a:lnTo>
                  <a:pt x="751572" y="394496"/>
                </a:lnTo>
                <a:cubicBezTo>
                  <a:pt x="491668" y="368101"/>
                  <a:pt x="254598" y="264465"/>
                  <a:pt x="63679" y="106905"/>
                </a:cubicBezTo>
                <a:lnTo>
                  <a:pt x="0" y="49030"/>
                </a:lnTo>
                <a:lnTo>
                  <a:pt x="49052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A6E8B2-5356-46EA-AFF9-91DD97337EB2}"/>
              </a:ext>
            </a:extLst>
          </p:cNvPr>
          <p:cNvGrpSpPr/>
          <p:nvPr/>
        </p:nvGrpSpPr>
        <p:grpSpPr>
          <a:xfrm>
            <a:off x="1576031" y="652324"/>
            <a:ext cx="9039937" cy="5401886"/>
            <a:chOff x="1576032" y="728057"/>
            <a:chExt cx="9039937" cy="54018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98B23B-C897-48E0-8BAD-62FA13700053}"/>
                </a:ext>
              </a:extLst>
            </p:cNvPr>
            <p:cNvGrpSpPr/>
            <p:nvPr/>
          </p:nvGrpSpPr>
          <p:grpSpPr>
            <a:xfrm>
              <a:off x="4774229" y="728057"/>
              <a:ext cx="869452" cy="869450"/>
              <a:chOff x="4832551" y="786379"/>
              <a:chExt cx="752808" cy="752806"/>
            </a:xfrm>
          </p:grpSpPr>
          <p:sp>
            <p:nvSpPr>
              <p:cNvPr id="48" name="Freeform 57">
                <a:extLst>
                  <a:ext uri="{FF2B5EF4-FFF2-40B4-BE49-F238E27FC236}">
                    <a16:creationId xmlns:a16="http://schemas.microsoft.com/office/drawing/2014/main" id="{1EAD1EC9-C433-4D63-958C-5D8E4AA3E4CD}"/>
                  </a:ext>
                </a:extLst>
              </p:cNvPr>
              <p:cNvSpPr/>
              <p:nvPr/>
            </p:nvSpPr>
            <p:spPr>
              <a:xfrm>
                <a:off x="4832551" y="786379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49" name="Freeform 74">
                <a:extLst>
                  <a:ext uri="{FF2B5EF4-FFF2-40B4-BE49-F238E27FC236}">
                    <a16:creationId xmlns:a16="http://schemas.microsoft.com/office/drawing/2014/main" id="{770FBED2-121D-49E2-BD96-AA078516DA09}"/>
                  </a:ext>
                </a:extLst>
              </p:cNvPr>
              <p:cNvSpPr/>
              <p:nvPr/>
            </p:nvSpPr>
            <p:spPr>
              <a:xfrm>
                <a:off x="4913728" y="867556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62CF55-BAF0-47D6-9E66-B6998ACBB6EF}"/>
                </a:ext>
              </a:extLst>
            </p:cNvPr>
            <p:cNvGrpSpPr/>
            <p:nvPr/>
          </p:nvGrpSpPr>
          <p:grpSpPr>
            <a:xfrm>
              <a:off x="6103720" y="2050825"/>
              <a:ext cx="869452" cy="869450"/>
              <a:chOff x="6162042" y="2109147"/>
              <a:chExt cx="752808" cy="752806"/>
            </a:xfrm>
          </p:grpSpPr>
          <p:sp>
            <p:nvSpPr>
              <p:cNvPr id="46" name="Freeform 59">
                <a:extLst>
                  <a:ext uri="{FF2B5EF4-FFF2-40B4-BE49-F238E27FC236}">
                    <a16:creationId xmlns:a16="http://schemas.microsoft.com/office/drawing/2014/main" id="{398C26A0-94B2-4F1E-A4C8-80B19B837B84}"/>
                  </a:ext>
                </a:extLst>
              </p:cNvPr>
              <p:cNvSpPr/>
              <p:nvPr/>
            </p:nvSpPr>
            <p:spPr>
              <a:xfrm>
                <a:off x="6162042" y="2109147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47" name="Freeform 75">
                <a:extLst>
                  <a:ext uri="{FF2B5EF4-FFF2-40B4-BE49-F238E27FC236}">
                    <a16:creationId xmlns:a16="http://schemas.microsoft.com/office/drawing/2014/main" id="{32C61816-30D5-4E66-9961-643CA9B37CA7}"/>
                  </a:ext>
                </a:extLst>
              </p:cNvPr>
              <p:cNvSpPr/>
              <p:nvPr/>
            </p:nvSpPr>
            <p:spPr>
              <a:xfrm>
                <a:off x="6243219" y="2190324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50DA639F-5979-4776-9578-A8C4006E8D35}"/>
                </a:ext>
              </a:extLst>
            </p:cNvPr>
            <p:cNvSpPr/>
            <p:nvPr/>
          </p:nvSpPr>
          <p:spPr>
            <a:xfrm>
              <a:off x="1580785" y="3937726"/>
              <a:ext cx="869452" cy="869450"/>
            </a:xfrm>
            <a:custGeom>
              <a:avLst/>
              <a:gdLst>
                <a:gd name="connsiteX0" fmla="*/ 0 w 1230312"/>
                <a:gd name="connsiteY0" fmla="*/ 615156 h 1230312"/>
                <a:gd name="connsiteX1" fmla="*/ 615156 w 1230312"/>
                <a:gd name="connsiteY1" fmla="*/ 0 h 1230312"/>
                <a:gd name="connsiteX2" fmla="*/ 1230312 w 1230312"/>
                <a:gd name="connsiteY2" fmla="*/ 615156 h 1230312"/>
                <a:gd name="connsiteX3" fmla="*/ 615156 w 1230312"/>
                <a:gd name="connsiteY3" fmla="*/ 1230312 h 1230312"/>
                <a:gd name="connsiteX4" fmla="*/ 0 w 1230312"/>
                <a:gd name="connsiteY4" fmla="*/ 615156 h 12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312" h="1230312">
                  <a:moveTo>
                    <a:pt x="0" y="615156"/>
                  </a:moveTo>
                  <a:cubicBezTo>
                    <a:pt x="0" y="275415"/>
                    <a:pt x="275415" y="0"/>
                    <a:pt x="615156" y="0"/>
                  </a:cubicBezTo>
                  <a:cubicBezTo>
                    <a:pt x="954897" y="0"/>
                    <a:pt x="1230312" y="275415"/>
                    <a:pt x="1230312" y="615156"/>
                  </a:cubicBezTo>
                  <a:cubicBezTo>
                    <a:pt x="1230312" y="954897"/>
                    <a:pt x="954897" y="1230312"/>
                    <a:pt x="615156" y="1230312"/>
                  </a:cubicBezTo>
                  <a:cubicBezTo>
                    <a:pt x="275415" y="1230312"/>
                    <a:pt x="0" y="954897"/>
                    <a:pt x="0" y="6151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685" tIns="196685" rIns="196685" bIns="19668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0F1ABEB-AA48-42BD-B59B-85F3195025EE}"/>
                </a:ext>
              </a:extLst>
            </p:cNvPr>
            <p:cNvGrpSpPr/>
            <p:nvPr/>
          </p:nvGrpSpPr>
          <p:grpSpPr>
            <a:xfrm>
              <a:off x="1576032" y="2062298"/>
              <a:ext cx="869452" cy="869450"/>
              <a:chOff x="1634354" y="2120620"/>
              <a:chExt cx="752808" cy="752806"/>
            </a:xfrm>
          </p:grpSpPr>
          <p:sp>
            <p:nvSpPr>
              <p:cNvPr id="44" name="Freeform 69">
                <a:extLst>
                  <a:ext uri="{FF2B5EF4-FFF2-40B4-BE49-F238E27FC236}">
                    <a16:creationId xmlns:a16="http://schemas.microsoft.com/office/drawing/2014/main" id="{6170A099-3A03-4A39-9E7F-74594D118EEA}"/>
                  </a:ext>
                </a:extLst>
              </p:cNvPr>
              <p:cNvSpPr/>
              <p:nvPr/>
            </p:nvSpPr>
            <p:spPr>
              <a:xfrm>
                <a:off x="1634354" y="2120620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45" name="Freeform 80">
                <a:extLst>
                  <a:ext uri="{FF2B5EF4-FFF2-40B4-BE49-F238E27FC236}">
                    <a16:creationId xmlns:a16="http://schemas.microsoft.com/office/drawing/2014/main" id="{0902AE59-1E45-4103-A086-4B87B5164CC5}"/>
                  </a:ext>
                </a:extLst>
              </p:cNvPr>
              <p:cNvSpPr/>
              <p:nvPr/>
            </p:nvSpPr>
            <p:spPr>
              <a:xfrm>
                <a:off x="1715531" y="2201797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FB64CA-14F4-4383-A86D-D461EF5B77A3}"/>
                </a:ext>
              </a:extLst>
            </p:cNvPr>
            <p:cNvGrpSpPr/>
            <p:nvPr/>
          </p:nvGrpSpPr>
          <p:grpSpPr>
            <a:xfrm>
              <a:off x="2898799" y="732810"/>
              <a:ext cx="869452" cy="869450"/>
              <a:chOff x="2957121" y="791132"/>
              <a:chExt cx="752808" cy="752806"/>
            </a:xfrm>
          </p:grpSpPr>
          <p:sp>
            <p:nvSpPr>
              <p:cNvPr id="42" name="Freeform 71">
                <a:extLst>
                  <a:ext uri="{FF2B5EF4-FFF2-40B4-BE49-F238E27FC236}">
                    <a16:creationId xmlns:a16="http://schemas.microsoft.com/office/drawing/2014/main" id="{8D41E6C6-DB66-4D72-BFF5-D9B554D6E5CA}"/>
                  </a:ext>
                </a:extLst>
              </p:cNvPr>
              <p:cNvSpPr/>
              <p:nvPr/>
            </p:nvSpPr>
            <p:spPr>
              <a:xfrm>
                <a:off x="2957121" y="791132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43" name="Freeform 81">
                <a:extLst>
                  <a:ext uri="{FF2B5EF4-FFF2-40B4-BE49-F238E27FC236}">
                    <a16:creationId xmlns:a16="http://schemas.microsoft.com/office/drawing/2014/main" id="{ACCE9D38-CEAA-4AE0-A42F-A2FF934C9D9E}"/>
                  </a:ext>
                </a:extLst>
              </p:cNvPr>
              <p:cNvSpPr/>
              <p:nvPr/>
            </p:nvSpPr>
            <p:spPr>
              <a:xfrm>
                <a:off x="3038298" y="872309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sp>
          <p:nvSpPr>
            <p:cNvPr id="29" name="Freeform 86">
              <a:extLst>
                <a:ext uri="{FF2B5EF4-FFF2-40B4-BE49-F238E27FC236}">
                  <a16:creationId xmlns:a16="http://schemas.microsoft.com/office/drawing/2014/main" id="{A9C1AA4D-D699-42B9-9721-2A5CEED0B96C}"/>
                </a:ext>
              </a:extLst>
            </p:cNvPr>
            <p:cNvSpPr/>
            <p:nvPr/>
          </p:nvSpPr>
          <p:spPr>
            <a:xfrm>
              <a:off x="9741765" y="2050825"/>
              <a:ext cx="869452" cy="869450"/>
            </a:xfrm>
            <a:custGeom>
              <a:avLst/>
              <a:gdLst>
                <a:gd name="connsiteX0" fmla="*/ 0 w 1230312"/>
                <a:gd name="connsiteY0" fmla="*/ 615156 h 1230312"/>
                <a:gd name="connsiteX1" fmla="*/ 615156 w 1230312"/>
                <a:gd name="connsiteY1" fmla="*/ 0 h 1230312"/>
                <a:gd name="connsiteX2" fmla="*/ 1230312 w 1230312"/>
                <a:gd name="connsiteY2" fmla="*/ 615156 h 1230312"/>
                <a:gd name="connsiteX3" fmla="*/ 615156 w 1230312"/>
                <a:gd name="connsiteY3" fmla="*/ 1230312 h 1230312"/>
                <a:gd name="connsiteX4" fmla="*/ 0 w 1230312"/>
                <a:gd name="connsiteY4" fmla="*/ 615156 h 12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312" h="1230312">
                  <a:moveTo>
                    <a:pt x="0" y="615156"/>
                  </a:moveTo>
                  <a:cubicBezTo>
                    <a:pt x="0" y="275415"/>
                    <a:pt x="275415" y="0"/>
                    <a:pt x="615156" y="0"/>
                  </a:cubicBezTo>
                  <a:cubicBezTo>
                    <a:pt x="954897" y="0"/>
                    <a:pt x="1230312" y="275415"/>
                    <a:pt x="1230312" y="615156"/>
                  </a:cubicBezTo>
                  <a:cubicBezTo>
                    <a:pt x="1230312" y="954897"/>
                    <a:pt x="954897" y="1230312"/>
                    <a:pt x="615156" y="1230312"/>
                  </a:cubicBezTo>
                  <a:cubicBezTo>
                    <a:pt x="275415" y="1230312"/>
                    <a:pt x="0" y="954897"/>
                    <a:pt x="0" y="6151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685" tIns="196685" rIns="196685" bIns="19668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B34534-E48B-486E-978E-B2E8756ECF2E}"/>
                </a:ext>
              </a:extLst>
            </p:cNvPr>
            <p:cNvGrpSpPr/>
            <p:nvPr/>
          </p:nvGrpSpPr>
          <p:grpSpPr>
            <a:xfrm>
              <a:off x="9746517" y="3926254"/>
              <a:ext cx="869452" cy="869450"/>
              <a:chOff x="9804839" y="3984576"/>
              <a:chExt cx="752808" cy="752806"/>
            </a:xfrm>
          </p:grpSpPr>
          <p:sp>
            <p:nvSpPr>
              <p:cNvPr id="40" name="Freeform 87">
                <a:extLst>
                  <a:ext uri="{FF2B5EF4-FFF2-40B4-BE49-F238E27FC236}">
                    <a16:creationId xmlns:a16="http://schemas.microsoft.com/office/drawing/2014/main" id="{C2AC6735-7242-41D3-BD2C-2301541DDDC1}"/>
                  </a:ext>
                </a:extLst>
              </p:cNvPr>
              <p:cNvSpPr/>
              <p:nvPr/>
            </p:nvSpPr>
            <p:spPr>
              <a:xfrm>
                <a:off x="9804839" y="3984576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41" name="Freeform 95">
                <a:extLst>
                  <a:ext uri="{FF2B5EF4-FFF2-40B4-BE49-F238E27FC236}">
                    <a16:creationId xmlns:a16="http://schemas.microsoft.com/office/drawing/2014/main" id="{2FDF6C3D-7C71-4DFB-A559-215D64F02FB1}"/>
                  </a:ext>
                </a:extLst>
              </p:cNvPr>
              <p:cNvSpPr/>
              <p:nvPr/>
            </p:nvSpPr>
            <p:spPr>
              <a:xfrm>
                <a:off x="9886016" y="4065753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08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B23BF5-9ED1-4A98-B83F-231CDAF08D08}"/>
                </a:ext>
              </a:extLst>
            </p:cNvPr>
            <p:cNvGrpSpPr/>
            <p:nvPr/>
          </p:nvGrpSpPr>
          <p:grpSpPr>
            <a:xfrm>
              <a:off x="8423749" y="5255741"/>
              <a:ext cx="869452" cy="869450"/>
              <a:chOff x="8482071" y="5314063"/>
              <a:chExt cx="752808" cy="752806"/>
            </a:xfrm>
          </p:grpSpPr>
          <p:sp>
            <p:nvSpPr>
              <p:cNvPr id="38" name="Freeform 88">
                <a:extLst>
                  <a:ext uri="{FF2B5EF4-FFF2-40B4-BE49-F238E27FC236}">
                    <a16:creationId xmlns:a16="http://schemas.microsoft.com/office/drawing/2014/main" id="{1288DB0C-DA85-465C-96F6-D183AF4F57C5}"/>
                  </a:ext>
                </a:extLst>
              </p:cNvPr>
              <p:cNvSpPr/>
              <p:nvPr/>
            </p:nvSpPr>
            <p:spPr>
              <a:xfrm>
                <a:off x="8482071" y="5314063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39" name="Freeform 96">
                <a:extLst>
                  <a:ext uri="{FF2B5EF4-FFF2-40B4-BE49-F238E27FC236}">
                    <a16:creationId xmlns:a16="http://schemas.microsoft.com/office/drawing/2014/main" id="{63D9A172-8621-4EE7-B986-3F282FF82412}"/>
                  </a:ext>
                </a:extLst>
              </p:cNvPr>
              <p:cNvSpPr/>
              <p:nvPr/>
            </p:nvSpPr>
            <p:spPr>
              <a:xfrm>
                <a:off x="8563248" y="5395240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rgbClr val="15B58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07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043F8C-F259-47F4-BAB8-D1DB9EEC7792}"/>
                </a:ext>
              </a:extLst>
            </p:cNvPr>
            <p:cNvGrpSpPr/>
            <p:nvPr/>
          </p:nvGrpSpPr>
          <p:grpSpPr>
            <a:xfrm>
              <a:off x="6548320" y="5260493"/>
              <a:ext cx="869452" cy="869450"/>
              <a:chOff x="6606642" y="5318815"/>
              <a:chExt cx="752808" cy="752806"/>
            </a:xfrm>
          </p:grpSpPr>
          <p:sp>
            <p:nvSpPr>
              <p:cNvPr id="36" name="Freeform 89">
                <a:extLst>
                  <a:ext uri="{FF2B5EF4-FFF2-40B4-BE49-F238E27FC236}">
                    <a16:creationId xmlns:a16="http://schemas.microsoft.com/office/drawing/2014/main" id="{13A2C9FD-CEDE-402D-A8C0-C20F3DA114D5}"/>
                  </a:ext>
                </a:extLst>
              </p:cNvPr>
              <p:cNvSpPr/>
              <p:nvPr/>
            </p:nvSpPr>
            <p:spPr>
              <a:xfrm>
                <a:off x="6606642" y="5318815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37" name="Freeform 97">
                <a:extLst>
                  <a:ext uri="{FF2B5EF4-FFF2-40B4-BE49-F238E27FC236}">
                    <a16:creationId xmlns:a16="http://schemas.microsoft.com/office/drawing/2014/main" id="{29944912-4CC7-4F58-AF5A-C3DB0B28A378}"/>
                  </a:ext>
                </a:extLst>
              </p:cNvPr>
              <p:cNvSpPr/>
              <p:nvPr/>
            </p:nvSpPr>
            <p:spPr>
              <a:xfrm>
                <a:off x="6687819" y="5399992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rgbClr val="3A43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tx1"/>
                    </a:solidFill>
                  </a:rPr>
                  <a:t>06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0A9B8E-6E1C-492D-9A00-CB3573B457B7}"/>
                </a:ext>
              </a:extLst>
            </p:cNvPr>
            <p:cNvGrpSpPr/>
            <p:nvPr/>
          </p:nvGrpSpPr>
          <p:grpSpPr>
            <a:xfrm>
              <a:off x="5218830" y="3937726"/>
              <a:ext cx="869452" cy="869450"/>
              <a:chOff x="5277152" y="3996048"/>
              <a:chExt cx="752808" cy="752806"/>
            </a:xfrm>
          </p:grpSpPr>
          <p:sp>
            <p:nvSpPr>
              <p:cNvPr id="34" name="Freeform 90">
                <a:extLst>
                  <a:ext uri="{FF2B5EF4-FFF2-40B4-BE49-F238E27FC236}">
                    <a16:creationId xmlns:a16="http://schemas.microsoft.com/office/drawing/2014/main" id="{91C01B80-FE8C-4387-AF33-9C5C88BA9A20}"/>
                  </a:ext>
                </a:extLst>
              </p:cNvPr>
              <p:cNvSpPr/>
              <p:nvPr/>
            </p:nvSpPr>
            <p:spPr>
              <a:xfrm>
                <a:off x="5277152" y="3996048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35" name="Freeform 98">
                <a:extLst>
                  <a:ext uri="{FF2B5EF4-FFF2-40B4-BE49-F238E27FC236}">
                    <a16:creationId xmlns:a16="http://schemas.microsoft.com/office/drawing/2014/main" id="{2AE2333B-5D3A-43FD-9847-6503F2D22FAE}"/>
                  </a:ext>
                </a:extLst>
              </p:cNvPr>
              <p:cNvSpPr/>
              <p:nvPr/>
            </p:nvSpPr>
            <p:spPr>
              <a:xfrm>
                <a:off x="5358329" y="4077225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05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225EA922-ED0D-4837-BD6E-4BAFCF453D4B}"/>
              </a:ext>
            </a:extLst>
          </p:cNvPr>
          <p:cNvSpPr/>
          <p:nvPr/>
        </p:nvSpPr>
        <p:spPr>
          <a:xfrm rot="17740220">
            <a:off x="2325365" y="2609375"/>
            <a:ext cx="86103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Data Cleaning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6507C6-1A78-4B3B-98A3-0993C72D54DE}"/>
              </a:ext>
            </a:extLst>
          </p:cNvPr>
          <p:cNvSpPr/>
          <p:nvPr/>
        </p:nvSpPr>
        <p:spPr>
          <a:xfrm rot="19860401">
            <a:off x="3203719" y="1578012"/>
            <a:ext cx="1008279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Exploratory Data Analysis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590DF2-1B77-4B24-B0A5-76EEF26BFEA3}"/>
              </a:ext>
            </a:extLst>
          </p:cNvPr>
          <p:cNvSpPr/>
          <p:nvPr/>
        </p:nvSpPr>
        <p:spPr>
          <a:xfrm rot="1739599" flipH="1">
            <a:off x="4341311" y="1616204"/>
            <a:ext cx="115034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Feature Engineering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9C8579-CDCD-4701-9D0F-BC0E14A021D7}"/>
              </a:ext>
            </a:extLst>
          </p:cNvPr>
          <p:cNvSpPr/>
          <p:nvPr/>
        </p:nvSpPr>
        <p:spPr>
          <a:xfrm rot="3859780" flipH="1">
            <a:off x="5358571" y="2582037"/>
            <a:ext cx="84561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One Hot Encoding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AD1B67-1AF4-45BB-A95B-DC5443B7384B}"/>
              </a:ext>
            </a:extLst>
          </p:cNvPr>
          <p:cNvSpPr/>
          <p:nvPr/>
        </p:nvSpPr>
        <p:spPr>
          <a:xfrm rot="3600000">
            <a:off x="6012945" y="3832822"/>
            <a:ext cx="757662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Scaling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439A16-8550-4981-9F7E-2016C199DFDF}"/>
              </a:ext>
            </a:extLst>
          </p:cNvPr>
          <p:cNvSpPr/>
          <p:nvPr/>
        </p:nvSpPr>
        <p:spPr>
          <a:xfrm rot="1171662">
            <a:off x="6801946" y="4600422"/>
            <a:ext cx="102816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Principal Component Analysis</a:t>
            </a:r>
            <a:endParaRPr lang="en-US" sz="10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729CD4-F990-40D6-89B2-06D91C2AE86F}"/>
              </a:ext>
            </a:extLst>
          </p:cNvPr>
          <p:cNvSpPr/>
          <p:nvPr/>
        </p:nvSpPr>
        <p:spPr>
          <a:xfrm rot="20428338" flipH="1">
            <a:off x="8142953" y="4756629"/>
            <a:ext cx="953840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6C49C9-18C8-4709-8E1B-CAFAB1E54E08}"/>
              </a:ext>
            </a:extLst>
          </p:cNvPr>
          <p:cNvSpPr/>
          <p:nvPr/>
        </p:nvSpPr>
        <p:spPr>
          <a:xfrm rot="17816584" flipH="1">
            <a:off x="9047673" y="3792451"/>
            <a:ext cx="75766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Cluster Analysis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BC6079-87B5-4583-9760-D3B8E7AEC584}"/>
              </a:ext>
            </a:extLst>
          </p:cNvPr>
          <p:cNvSpPr/>
          <p:nvPr/>
        </p:nvSpPr>
        <p:spPr>
          <a:xfrm rot="3959999" flipH="1">
            <a:off x="9033958" y="2449581"/>
            <a:ext cx="757662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Lorem Ipsum 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</a:rPr>
              <a:t>Lorem Ipsum is simply dummy text of the printing and typesetting industry. Lorem Ipsum .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57F6996-7951-44B0-A1C6-A7810529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59" y="4393894"/>
            <a:ext cx="3924552" cy="1360898"/>
          </a:xfrm>
        </p:spPr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Approach</a:t>
            </a:r>
          </a:p>
        </p:txBody>
      </p:sp>
      <p:pic>
        <p:nvPicPr>
          <p:cNvPr id="65" name="Graphic 64" descr="Mop and bucket with solid fill">
            <a:extLst>
              <a:ext uri="{FF2B5EF4-FFF2-40B4-BE49-F238E27FC236}">
                <a16:creationId xmlns:a16="http://schemas.microsoft.com/office/drawing/2014/main" id="{08446763-C9CE-42FB-906C-238FB916E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519" y="1605049"/>
            <a:ext cx="663001" cy="859057"/>
          </a:xfrm>
          <a:prstGeom prst="rect">
            <a:avLst/>
          </a:prstGeom>
        </p:spPr>
      </p:pic>
      <p:pic>
        <p:nvPicPr>
          <p:cNvPr id="67" name="Graphic 66" descr="Astronaut female outline">
            <a:extLst>
              <a:ext uri="{FF2B5EF4-FFF2-40B4-BE49-F238E27FC236}">
                <a16:creationId xmlns:a16="http://schemas.microsoft.com/office/drawing/2014/main" id="{345DCC38-5202-4842-BE5E-E0EC5DDCA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0370" y="306421"/>
            <a:ext cx="869452" cy="704745"/>
          </a:xfrm>
          <a:prstGeom prst="rect">
            <a:avLst/>
          </a:prstGeom>
        </p:spPr>
      </p:pic>
      <p:pic>
        <p:nvPicPr>
          <p:cNvPr id="69" name="Graphic 68" descr="Programmer male with solid fill">
            <a:extLst>
              <a:ext uri="{FF2B5EF4-FFF2-40B4-BE49-F238E27FC236}">
                <a16:creationId xmlns:a16="http://schemas.microsoft.com/office/drawing/2014/main" id="{221C4F27-935F-4C71-86AB-0764BA619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6654" y="61069"/>
            <a:ext cx="869451" cy="675252"/>
          </a:xfrm>
          <a:prstGeom prst="rect">
            <a:avLst/>
          </a:prstGeom>
        </p:spPr>
      </p:pic>
      <p:pic>
        <p:nvPicPr>
          <p:cNvPr id="71" name="Graphic 70" descr="Bonfire with solid fill">
            <a:extLst>
              <a:ext uri="{FF2B5EF4-FFF2-40B4-BE49-F238E27FC236}">
                <a16:creationId xmlns:a16="http://schemas.microsoft.com/office/drawing/2014/main" id="{E1930AEE-79F5-48C4-84C4-0C24A2168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8651" y="1709214"/>
            <a:ext cx="790383" cy="663735"/>
          </a:xfrm>
          <a:prstGeom prst="rect">
            <a:avLst/>
          </a:prstGeom>
        </p:spPr>
      </p:pic>
      <p:pic>
        <p:nvPicPr>
          <p:cNvPr id="73" name="Graphic 72" descr="Ruler with solid fill">
            <a:extLst>
              <a:ext uri="{FF2B5EF4-FFF2-40B4-BE49-F238E27FC236}">
                <a16:creationId xmlns:a16="http://schemas.microsoft.com/office/drawing/2014/main" id="{753782F7-B578-4172-8B5C-656789AC2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2845" y="4236134"/>
            <a:ext cx="655517" cy="655517"/>
          </a:xfrm>
          <a:prstGeom prst="rect">
            <a:avLst/>
          </a:prstGeom>
        </p:spPr>
      </p:pic>
      <p:pic>
        <p:nvPicPr>
          <p:cNvPr id="75" name="Graphic 74" descr="Inventory with solid fill">
            <a:extLst>
              <a:ext uri="{FF2B5EF4-FFF2-40B4-BE49-F238E27FC236}">
                <a16:creationId xmlns:a16="http://schemas.microsoft.com/office/drawing/2014/main" id="{8DAA5D28-602B-4B5A-9E6D-E32FCF8C96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84440" y="3484891"/>
            <a:ext cx="624658" cy="672125"/>
          </a:xfrm>
          <a:prstGeom prst="rect">
            <a:avLst/>
          </a:prstGeom>
        </p:spPr>
      </p:pic>
      <p:pic>
        <p:nvPicPr>
          <p:cNvPr id="77" name="Graphic 76" descr="Drawing Figure with solid fill">
            <a:extLst>
              <a:ext uri="{FF2B5EF4-FFF2-40B4-BE49-F238E27FC236}">
                <a16:creationId xmlns:a16="http://schemas.microsoft.com/office/drawing/2014/main" id="{7CAAE3A7-0171-485B-987C-B1BA5BAD52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4252" y="3609385"/>
            <a:ext cx="624658" cy="6162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0B55B37E-7FD3-4707-9AAE-A561E3E045AD}"/>
              </a:ext>
            </a:extLst>
          </p:cNvPr>
          <p:cNvGrpSpPr/>
          <p:nvPr/>
        </p:nvGrpSpPr>
        <p:grpSpPr>
          <a:xfrm>
            <a:off x="1576031" y="630904"/>
            <a:ext cx="9039937" cy="5401886"/>
            <a:chOff x="1576032" y="728057"/>
            <a:chExt cx="9039937" cy="54018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3266CB8-C9E1-41BD-A94F-E5E902641BDE}"/>
                </a:ext>
              </a:extLst>
            </p:cNvPr>
            <p:cNvGrpSpPr/>
            <p:nvPr/>
          </p:nvGrpSpPr>
          <p:grpSpPr>
            <a:xfrm>
              <a:off x="4774229" y="728057"/>
              <a:ext cx="869452" cy="869450"/>
              <a:chOff x="4832551" y="786379"/>
              <a:chExt cx="752808" cy="752806"/>
            </a:xfrm>
          </p:grpSpPr>
          <p:sp>
            <p:nvSpPr>
              <p:cNvPr id="103" name="Freeform 57">
                <a:extLst>
                  <a:ext uri="{FF2B5EF4-FFF2-40B4-BE49-F238E27FC236}">
                    <a16:creationId xmlns:a16="http://schemas.microsoft.com/office/drawing/2014/main" id="{46F6AA43-BE37-4EB2-906F-1BB878AFDB9B}"/>
                  </a:ext>
                </a:extLst>
              </p:cNvPr>
              <p:cNvSpPr/>
              <p:nvPr/>
            </p:nvSpPr>
            <p:spPr>
              <a:xfrm>
                <a:off x="4832551" y="786379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104" name="Freeform 74">
                <a:extLst>
                  <a:ext uri="{FF2B5EF4-FFF2-40B4-BE49-F238E27FC236}">
                    <a16:creationId xmlns:a16="http://schemas.microsoft.com/office/drawing/2014/main" id="{9E8CAF19-A7E7-48F4-B18B-6499C866477D}"/>
                  </a:ext>
                </a:extLst>
              </p:cNvPr>
              <p:cNvSpPr/>
              <p:nvPr/>
            </p:nvSpPr>
            <p:spPr>
              <a:xfrm>
                <a:off x="4913728" y="867556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54DE80F-C89B-4042-9E0B-9ABD0F5E1B91}"/>
                </a:ext>
              </a:extLst>
            </p:cNvPr>
            <p:cNvGrpSpPr/>
            <p:nvPr/>
          </p:nvGrpSpPr>
          <p:grpSpPr>
            <a:xfrm>
              <a:off x="6103720" y="2050825"/>
              <a:ext cx="869452" cy="869450"/>
              <a:chOff x="6162042" y="2109147"/>
              <a:chExt cx="752808" cy="752806"/>
            </a:xfrm>
          </p:grpSpPr>
          <p:sp>
            <p:nvSpPr>
              <p:cNvPr id="101" name="Freeform 59">
                <a:extLst>
                  <a:ext uri="{FF2B5EF4-FFF2-40B4-BE49-F238E27FC236}">
                    <a16:creationId xmlns:a16="http://schemas.microsoft.com/office/drawing/2014/main" id="{5DAE6060-8319-450D-89CD-CBCD344FC5CF}"/>
                  </a:ext>
                </a:extLst>
              </p:cNvPr>
              <p:cNvSpPr/>
              <p:nvPr/>
            </p:nvSpPr>
            <p:spPr>
              <a:xfrm>
                <a:off x="6162042" y="2109147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102" name="Freeform 75">
                <a:extLst>
                  <a:ext uri="{FF2B5EF4-FFF2-40B4-BE49-F238E27FC236}">
                    <a16:creationId xmlns:a16="http://schemas.microsoft.com/office/drawing/2014/main" id="{B1A1475F-61FF-4E8E-827F-888A5CE9B717}"/>
                  </a:ext>
                </a:extLst>
              </p:cNvPr>
              <p:cNvSpPr/>
              <p:nvPr/>
            </p:nvSpPr>
            <p:spPr>
              <a:xfrm>
                <a:off x="6243219" y="2190324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889EC02D-FFB2-42D2-8C02-16B7E8971BA0}"/>
                </a:ext>
              </a:extLst>
            </p:cNvPr>
            <p:cNvSpPr/>
            <p:nvPr/>
          </p:nvSpPr>
          <p:spPr>
            <a:xfrm>
              <a:off x="1580785" y="3937726"/>
              <a:ext cx="869452" cy="869450"/>
            </a:xfrm>
            <a:custGeom>
              <a:avLst/>
              <a:gdLst>
                <a:gd name="connsiteX0" fmla="*/ 0 w 1230312"/>
                <a:gd name="connsiteY0" fmla="*/ 615156 h 1230312"/>
                <a:gd name="connsiteX1" fmla="*/ 615156 w 1230312"/>
                <a:gd name="connsiteY1" fmla="*/ 0 h 1230312"/>
                <a:gd name="connsiteX2" fmla="*/ 1230312 w 1230312"/>
                <a:gd name="connsiteY2" fmla="*/ 615156 h 1230312"/>
                <a:gd name="connsiteX3" fmla="*/ 615156 w 1230312"/>
                <a:gd name="connsiteY3" fmla="*/ 1230312 h 1230312"/>
                <a:gd name="connsiteX4" fmla="*/ 0 w 1230312"/>
                <a:gd name="connsiteY4" fmla="*/ 615156 h 12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312" h="1230312">
                  <a:moveTo>
                    <a:pt x="0" y="615156"/>
                  </a:moveTo>
                  <a:cubicBezTo>
                    <a:pt x="0" y="275415"/>
                    <a:pt x="275415" y="0"/>
                    <a:pt x="615156" y="0"/>
                  </a:cubicBezTo>
                  <a:cubicBezTo>
                    <a:pt x="954897" y="0"/>
                    <a:pt x="1230312" y="275415"/>
                    <a:pt x="1230312" y="615156"/>
                  </a:cubicBezTo>
                  <a:cubicBezTo>
                    <a:pt x="1230312" y="954897"/>
                    <a:pt x="954897" y="1230312"/>
                    <a:pt x="615156" y="1230312"/>
                  </a:cubicBezTo>
                  <a:cubicBezTo>
                    <a:pt x="275415" y="1230312"/>
                    <a:pt x="0" y="954897"/>
                    <a:pt x="0" y="6151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685" tIns="196685" rIns="196685" bIns="19668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D0044B9-F4DA-443E-A25D-6A5BF6309481}"/>
                </a:ext>
              </a:extLst>
            </p:cNvPr>
            <p:cNvGrpSpPr/>
            <p:nvPr/>
          </p:nvGrpSpPr>
          <p:grpSpPr>
            <a:xfrm>
              <a:off x="1576032" y="2062298"/>
              <a:ext cx="869452" cy="869450"/>
              <a:chOff x="1634354" y="2120620"/>
              <a:chExt cx="752808" cy="752806"/>
            </a:xfrm>
          </p:grpSpPr>
          <p:sp>
            <p:nvSpPr>
              <p:cNvPr id="99" name="Freeform 69">
                <a:extLst>
                  <a:ext uri="{FF2B5EF4-FFF2-40B4-BE49-F238E27FC236}">
                    <a16:creationId xmlns:a16="http://schemas.microsoft.com/office/drawing/2014/main" id="{C81AE0B4-8E77-463B-9CAB-C29C332365C9}"/>
                  </a:ext>
                </a:extLst>
              </p:cNvPr>
              <p:cNvSpPr/>
              <p:nvPr/>
            </p:nvSpPr>
            <p:spPr>
              <a:xfrm>
                <a:off x="1634354" y="2120620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100" name="Freeform 80">
                <a:extLst>
                  <a:ext uri="{FF2B5EF4-FFF2-40B4-BE49-F238E27FC236}">
                    <a16:creationId xmlns:a16="http://schemas.microsoft.com/office/drawing/2014/main" id="{456A0EAF-CE62-406C-970F-2EEA36785AFD}"/>
                  </a:ext>
                </a:extLst>
              </p:cNvPr>
              <p:cNvSpPr/>
              <p:nvPr/>
            </p:nvSpPr>
            <p:spPr>
              <a:xfrm>
                <a:off x="1715531" y="2201797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B1EE575-6124-439A-B2D4-7127D9AFD56F}"/>
                </a:ext>
              </a:extLst>
            </p:cNvPr>
            <p:cNvGrpSpPr/>
            <p:nvPr/>
          </p:nvGrpSpPr>
          <p:grpSpPr>
            <a:xfrm>
              <a:off x="2898799" y="732810"/>
              <a:ext cx="869452" cy="869450"/>
              <a:chOff x="2957121" y="791132"/>
              <a:chExt cx="752808" cy="752806"/>
            </a:xfrm>
          </p:grpSpPr>
          <p:sp>
            <p:nvSpPr>
              <p:cNvPr id="97" name="Freeform 71">
                <a:extLst>
                  <a:ext uri="{FF2B5EF4-FFF2-40B4-BE49-F238E27FC236}">
                    <a16:creationId xmlns:a16="http://schemas.microsoft.com/office/drawing/2014/main" id="{326458BF-DC3C-4B65-AF03-ECD6FE60469B}"/>
                  </a:ext>
                </a:extLst>
              </p:cNvPr>
              <p:cNvSpPr/>
              <p:nvPr/>
            </p:nvSpPr>
            <p:spPr>
              <a:xfrm>
                <a:off x="2957121" y="791132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98" name="Freeform 81">
                <a:extLst>
                  <a:ext uri="{FF2B5EF4-FFF2-40B4-BE49-F238E27FC236}">
                    <a16:creationId xmlns:a16="http://schemas.microsoft.com/office/drawing/2014/main" id="{3386DBFF-BC31-4770-BB52-906D7748E32E}"/>
                  </a:ext>
                </a:extLst>
              </p:cNvPr>
              <p:cNvSpPr/>
              <p:nvPr/>
            </p:nvSpPr>
            <p:spPr>
              <a:xfrm>
                <a:off x="3038298" y="872309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85A0AE24-DD3C-498B-9FF8-13D09F57C00D}"/>
                </a:ext>
              </a:extLst>
            </p:cNvPr>
            <p:cNvSpPr/>
            <p:nvPr/>
          </p:nvSpPr>
          <p:spPr>
            <a:xfrm>
              <a:off x="9741765" y="2050825"/>
              <a:ext cx="869452" cy="869450"/>
            </a:xfrm>
            <a:custGeom>
              <a:avLst/>
              <a:gdLst>
                <a:gd name="connsiteX0" fmla="*/ 0 w 1230312"/>
                <a:gd name="connsiteY0" fmla="*/ 615156 h 1230312"/>
                <a:gd name="connsiteX1" fmla="*/ 615156 w 1230312"/>
                <a:gd name="connsiteY1" fmla="*/ 0 h 1230312"/>
                <a:gd name="connsiteX2" fmla="*/ 1230312 w 1230312"/>
                <a:gd name="connsiteY2" fmla="*/ 615156 h 1230312"/>
                <a:gd name="connsiteX3" fmla="*/ 615156 w 1230312"/>
                <a:gd name="connsiteY3" fmla="*/ 1230312 h 1230312"/>
                <a:gd name="connsiteX4" fmla="*/ 0 w 1230312"/>
                <a:gd name="connsiteY4" fmla="*/ 615156 h 123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312" h="1230312">
                  <a:moveTo>
                    <a:pt x="0" y="615156"/>
                  </a:moveTo>
                  <a:cubicBezTo>
                    <a:pt x="0" y="275415"/>
                    <a:pt x="275415" y="0"/>
                    <a:pt x="615156" y="0"/>
                  </a:cubicBezTo>
                  <a:cubicBezTo>
                    <a:pt x="954897" y="0"/>
                    <a:pt x="1230312" y="275415"/>
                    <a:pt x="1230312" y="615156"/>
                  </a:cubicBezTo>
                  <a:cubicBezTo>
                    <a:pt x="1230312" y="954897"/>
                    <a:pt x="954897" y="1230312"/>
                    <a:pt x="615156" y="1230312"/>
                  </a:cubicBezTo>
                  <a:cubicBezTo>
                    <a:pt x="275415" y="1230312"/>
                    <a:pt x="0" y="954897"/>
                    <a:pt x="0" y="6151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685" tIns="196685" rIns="196685" bIns="19668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3BC2BC3-5CBB-4EB9-9DCB-94924483C90C}"/>
                </a:ext>
              </a:extLst>
            </p:cNvPr>
            <p:cNvGrpSpPr/>
            <p:nvPr/>
          </p:nvGrpSpPr>
          <p:grpSpPr>
            <a:xfrm>
              <a:off x="9746517" y="3926254"/>
              <a:ext cx="869452" cy="869450"/>
              <a:chOff x="9804839" y="3984576"/>
              <a:chExt cx="752808" cy="752806"/>
            </a:xfrm>
          </p:grpSpPr>
          <p:sp>
            <p:nvSpPr>
              <p:cNvPr id="95" name="Freeform 87">
                <a:extLst>
                  <a:ext uri="{FF2B5EF4-FFF2-40B4-BE49-F238E27FC236}">
                    <a16:creationId xmlns:a16="http://schemas.microsoft.com/office/drawing/2014/main" id="{7C8C31C8-E75A-4E24-B8F1-88052810721C}"/>
                  </a:ext>
                </a:extLst>
              </p:cNvPr>
              <p:cNvSpPr/>
              <p:nvPr/>
            </p:nvSpPr>
            <p:spPr>
              <a:xfrm>
                <a:off x="9804839" y="3984576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1F92EFB-E941-4F56-98F2-DBE0CBCEB5D2}"/>
                  </a:ext>
                </a:extLst>
              </p:cNvPr>
              <p:cNvSpPr/>
              <p:nvPr/>
            </p:nvSpPr>
            <p:spPr>
              <a:xfrm>
                <a:off x="9886016" y="4065753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08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3D39060-F443-4E7A-86C4-E8BCF42C3A49}"/>
                </a:ext>
              </a:extLst>
            </p:cNvPr>
            <p:cNvGrpSpPr/>
            <p:nvPr/>
          </p:nvGrpSpPr>
          <p:grpSpPr>
            <a:xfrm>
              <a:off x="8423749" y="5255741"/>
              <a:ext cx="869452" cy="869450"/>
              <a:chOff x="8482071" y="5314063"/>
              <a:chExt cx="752808" cy="752806"/>
            </a:xfrm>
          </p:grpSpPr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3CD036EA-64A5-406D-89F7-AE75C9484D9A}"/>
                  </a:ext>
                </a:extLst>
              </p:cNvPr>
              <p:cNvSpPr/>
              <p:nvPr/>
            </p:nvSpPr>
            <p:spPr>
              <a:xfrm>
                <a:off x="8482071" y="5314063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94" name="Freeform 96">
                <a:extLst>
                  <a:ext uri="{FF2B5EF4-FFF2-40B4-BE49-F238E27FC236}">
                    <a16:creationId xmlns:a16="http://schemas.microsoft.com/office/drawing/2014/main" id="{F7811B69-4CD6-4D2D-AFC3-2DA869DC1469}"/>
                  </a:ext>
                </a:extLst>
              </p:cNvPr>
              <p:cNvSpPr/>
              <p:nvPr/>
            </p:nvSpPr>
            <p:spPr>
              <a:xfrm>
                <a:off x="8563248" y="5395240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rgbClr val="15B58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07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17D670E-A0FE-40A9-8A34-54C56F1A7557}"/>
                </a:ext>
              </a:extLst>
            </p:cNvPr>
            <p:cNvGrpSpPr/>
            <p:nvPr/>
          </p:nvGrpSpPr>
          <p:grpSpPr>
            <a:xfrm>
              <a:off x="6548320" y="5260493"/>
              <a:ext cx="869452" cy="869450"/>
              <a:chOff x="6606642" y="5318815"/>
              <a:chExt cx="752808" cy="752806"/>
            </a:xfrm>
          </p:grpSpPr>
          <p:sp>
            <p:nvSpPr>
              <p:cNvPr id="91" name="Freeform 89">
                <a:extLst>
                  <a:ext uri="{FF2B5EF4-FFF2-40B4-BE49-F238E27FC236}">
                    <a16:creationId xmlns:a16="http://schemas.microsoft.com/office/drawing/2014/main" id="{F72D4EE6-9251-4F1D-9082-EFBC4283ED52}"/>
                  </a:ext>
                </a:extLst>
              </p:cNvPr>
              <p:cNvSpPr/>
              <p:nvPr/>
            </p:nvSpPr>
            <p:spPr>
              <a:xfrm>
                <a:off x="6606642" y="5318815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92" name="Freeform 97">
                <a:extLst>
                  <a:ext uri="{FF2B5EF4-FFF2-40B4-BE49-F238E27FC236}">
                    <a16:creationId xmlns:a16="http://schemas.microsoft.com/office/drawing/2014/main" id="{61FFA53E-7A98-406E-8478-35C09707EFFB}"/>
                  </a:ext>
                </a:extLst>
              </p:cNvPr>
              <p:cNvSpPr/>
              <p:nvPr/>
            </p:nvSpPr>
            <p:spPr>
              <a:xfrm>
                <a:off x="6687819" y="5399992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rgbClr val="3A43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tx1"/>
                    </a:solidFill>
                  </a:rPr>
                  <a:t>06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9DB63BB-95E9-4523-92CF-15DEB9A28CD0}"/>
                </a:ext>
              </a:extLst>
            </p:cNvPr>
            <p:cNvGrpSpPr/>
            <p:nvPr/>
          </p:nvGrpSpPr>
          <p:grpSpPr>
            <a:xfrm>
              <a:off x="5218830" y="3937726"/>
              <a:ext cx="869452" cy="869450"/>
              <a:chOff x="5277152" y="3996048"/>
              <a:chExt cx="752808" cy="752806"/>
            </a:xfrm>
          </p:grpSpPr>
          <p:sp>
            <p:nvSpPr>
              <p:cNvPr id="89" name="Freeform 90">
                <a:extLst>
                  <a:ext uri="{FF2B5EF4-FFF2-40B4-BE49-F238E27FC236}">
                    <a16:creationId xmlns:a16="http://schemas.microsoft.com/office/drawing/2014/main" id="{BCD35A81-5B4F-489E-8FC2-7A200A7F3C29}"/>
                  </a:ext>
                </a:extLst>
              </p:cNvPr>
              <p:cNvSpPr/>
              <p:nvPr/>
            </p:nvSpPr>
            <p:spPr>
              <a:xfrm>
                <a:off x="5277152" y="3996048"/>
                <a:ext cx="752808" cy="752806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6685" tIns="196685" rIns="196685" bIns="196685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00" kern="1200"/>
              </a:p>
            </p:txBody>
          </p:sp>
          <p:sp>
            <p:nvSpPr>
              <p:cNvPr id="90" name="Freeform 98">
                <a:extLst>
                  <a:ext uri="{FF2B5EF4-FFF2-40B4-BE49-F238E27FC236}">
                    <a16:creationId xmlns:a16="http://schemas.microsoft.com/office/drawing/2014/main" id="{3EA924C8-6330-48CF-B7C9-707EF608A954}"/>
                  </a:ext>
                </a:extLst>
              </p:cNvPr>
              <p:cNvSpPr/>
              <p:nvPr/>
            </p:nvSpPr>
            <p:spPr>
              <a:xfrm>
                <a:off x="5358329" y="4077225"/>
                <a:ext cx="590454" cy="590452"/>
              </a:xfrm>
              <a:custGeom>
                <a:avLst/>
                <a:gdLst>
                  <a:gd name="connsiteX0" fmla="*/ 0 w 1230312"/>
                  <a:gd name="connsiteY0" fmla="*/ 615156 h 1230312"/>
                  <a:gd name="connsiteX1" fmla="*/ 615156 w 1230312"/>
                  <a:gd name="connsiteY1" fmla="*/ 0 h 1230312"/>
                  <a:gd name="connsiteX2" fmla="*/ 1230312 w 1230312"/>
                  <a:gd name="connsiteY2" fmla="*/ 615156 h 1230312"/>
                  <a:gd name="connsiteX3" fmla="*/ 615156 w 1230312"/>
                  <a:gd name="connsiteY3" fmla="*/ 1230312 h 1230312"/>
                  <a:gd name="connsiteX4" fmla="*/ 0 w 1230312"/>
                  <a:gd name="connsiteY4" fmla="*/ 615156 h 123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0312" h="1230312">
                    <a:moveTo>
                      <a:pt x="0" y="615156"/>
                    </a:moveTo>
                    <a:cubicBezTo>
                      <a:pt x="0" y="275415"/>
                      <a:pt x="275415" y="0"/>
                      <a:pt x="615156" y="0"/>
                    </a:cubicBezTo>
                    <a:cubicBezTo>
                      <a:pt x="954897" y="0"/>
                      <a:pt x="1230312" y="275415"/>
                      <a:pt x="1230312" y="615156"/>
                    </a:cubicBezTo>
                    <a:cubicBezTo>
                      <a:pt x="1230312" y="954897"/>
                      <a:pt x="954897" y="1230312"/>
                      <a:pt x="615156" y="1230312"/>
                    </a:cubicBezTo>
                    <a:cubicBezTo>
                      <a:pt x="275415" y="1230312"/>
                      <a:pt x="0" y="954897"/>
                      <a:pt x="0" y="6151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1557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>
                    <a:solidFill>
                      <a:schemeClr val="bg1"/>
                    </a:solidFill>
                  </a:rPr>
                  <a:t>05</a:t>
                </a:r>
              </a:p>
            </p:txBody>
          </p:sp>
        </p:grpSp>
      </p:grpSp>
      <p:pic>
        <p:nvPicPr>
          <p:cNvPr id="106" name="Graphic 105" descr="Group brainstorm with solid fill">
            <a:extLst>
              <a:ext uri="{FF2B5EF4-FFF2-40B4-BE49-F238E27FC236}">
                <a16:creationId xmlns:a16="http://schemas.microsoft.com/office/drawing/2014/main" id="{56AE0ED4-CB7D-4BE3-9AE1-0E4C4723C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05576" y="2513965"/>
            <a:ext cx="962373" cy="705718"/>
          </a:xfrm>
          <a:prstGeom prst="rect">
            <a:avLst/>
          </a:prstGeom>
        </p:spPr>
      </p:pic>
      <p:pic>
        <p:nvPicPr>
          <p:cNvPr id="108" name="Graphic 107" descr="Circles with arrows with solid fill">
            <a:extLst>
              <a:ext uri="{FF2B5EF4-FFF2-40B4-BE49-F238E27FC236}">
                <a16:creationId xmlns:a16="http://schemas.microsoft.com/office/drawing/2014/main" id="{001E231B-3554-408C-A739-691119D34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3258" y="4760018"/>
            <a:ext cx="1037111" cy="9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9BD9C-3B2D-46C5-9191-9B4EEC1D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740"/>
            <a:ext cx="9905999" cy="932154"/>
          </a:xfrm>
        </p:spPr>
        <p:txBody>
          <a:bodyPr/>
          <a:lstStyle/>
          <a:p>
            <a:r>
              <a:rPr lang="en-US" dirty="0"/>
              <a:t>              Exploratory Data Analysis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C1A26617-E5CA-4FC7-A3E6-70E8A495A44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9511540"/>
              </p:ext>
            </p:extLst>
          </p:nvPr>
        </p:nvGraphicFramePr>
        <p:xfrm>
          <a:off x="6249988" y="1713390"/>
          <a:ext cx="4882610" cy="417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2493FA33-B24E-4D4B-AF46-722C9488F5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5565217"/>
              </p:ext>
            </p:extLst>
          </p:nvPr>
        </p:nvGraphicFramePr>
        <p:xfrm>
          <a:off x="1143000" y="1713390"/>
          <a:ext cx="4799013" cy="4176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55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1DFC6A7-922E-43F1-B1C9-EEEA60D6AE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2248879"/>
              </p:ext>
            </p:extLst>
          </p:nvPr>
        </p:nvGraphicFramePr>
        <p:xfrm>
          <a:off x="912181" y="2015231"/>
          <a:ext cx="4799013" cy="387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B71F35-F157-4751-BCB9-248AE742C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96509" y="691088"/>
            <a:ext cx="4798981" cy="7101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   </a:t>
            </a:r>
            <a:r>
              <a:rPr lang="en-US" sz="3600" dirty="0"/>
              <a:t>Campaign</a:t>
            </a:r>
            <a:r>
              <a:rPr lang="en-US" sz="3600" baseline="0" dirty="0"/>
              <a:t> Response</a:t>
            </a:r>
            <a:endParaRPr lang="en-US" sz="3600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33E5756D-FBE4-4749-AD6F-27C3A66CA6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58189218"/>
              </p:ext>
            </p:extLst>
          </p:nvPr>
        </p:nvGraphicFramePr>
        <p:xfrm>
          <a:off x="6249988" y="2015231"/>
          <a:ext cx="4799012" cy="387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54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7157-BC12-4CC9-96CD-AEF47DCB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060" y="772358"/>
            <a:ext cx="6249879" cy="863992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2800" cap="all" spc="300" dirty="0">
                <a:latin typeface="+mn-lt"/>
                <a:ea typeface="+mn-ea"/>
                <a:cs typeface="+mn-cs"/>
              </a:rPr>
              <a:t>PURCHASE SEGMENTATION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BD1D0292-F1F7-4E23-97FD-C4C9E08A19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1270465"/>
              </p:ext>
            </p:extLst>
          </p:nvPr>
        </p:nvGraphicFramePr>
        <p:xfrm>
          <a:off x="1143000" y="1828800"/>
          <a:ext cx="4799013" cy="4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B334E7A6-B53C-41B5-A689-B89FD7537C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4513538"/>
              </p:ext>
            </p:extLst>
          </p:nvPr>
        </p:nvGraphicFramePr>
        <p:xfrm>
          <a:off x="6249988" y="1828800"/>
          <a:ext cx="4799012" cy="4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0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D13B-CA79-4A4B-9AB0-6A1C1057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420" y="661783"/>
            <a:ext cx="8175171" cy="652489"/>
          </a:xfrm>
        </p:spPr>
        <p:txBody>
          <a:bodyPr>
            <a:noAutofit/>
          </a:bodyPr>
          <a:lstStyle/>
          <a:p>
            <a:r>
              <a:rPr lang="en-US" dirty="0"/>
              <a:t>Elbow point?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B0C42-0D62-4280-A354-65F38F3C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58934"/>
            <a:ext cx="5994400" cy="34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84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372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Inter</vt:lpstr>
      <vt:lpstr>Walbaum Display</vt:lpstr>
      <vt:lpstr>RegattaVTI</vt:lpstr>
      <vt:lpstr>CUSTOMER PERSONALITY ANALYSIS</vt:lpstr>
      <vt:lpstr>Overview</vt:lpstr>
      <vt:lpstr>Dataset</vt:lpstr>
      <vt:lpstr>The Process of Data Analysis </vt:lpstr>
      <vt:lpstr>Our Approach</vt:lpstr>
      <vt:lpstr>              Exploratory Data Analysis</vt:lpstr>
      <vt:lpstr>PowerPoint Presentation</vt:lpstr>
      <vt:lpstr>  PURCHASE SEGMENTATION</vt:lpstr>
      <vt:lpstr>Elbow point?</vt:lpstr>
      <vt:lpstr>Customer Personality Segmentation</vt:lpstr>
      <vt:lpstr>PowerPoint Presentation</vt:lpstr>
      <vt:lpstr>Customer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Parnal Patil</dc:creator>
  <cp:lastModifiedBy>Parnal Patil</cp:lastModifiedBy>
  <cp:revision>64</cp:revision>
  <dcterms:created xsi:type="dcterms:W3CDTF">2021-12-05T18:40:02Z</dcterms:created>
  <dcterms:modified xsi:type="dcterms:W3CDTF">2021-12-12T19:20:08Z</dcterms:modified>
</cp:coreProperties>
</file>