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0.xml" ContentType="application/vnd.ms-powerpoint.comments+xml"/>
  <Override PartName="/ppt/comments/modernComment_106_0.xml" ContentType="application/vnd.ms-powerpoint.comments+xml"/>
  <Override PartName="/ppt/comments/modernComment_107_0.xml" ContentType="application/vnd.ms-powerpoint.comments+xml"/>
  <Override PartName="/ppt/comments/modernComment_108_0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Fira Sans" panose="020B0503050000020004" pitchFamily="34" charset="0"/>
      <p:regular r:id="rId14"/>
      <p:bold r:id="rId15"/>
      <p:italic r:id="rId16"/>
      <p:boldItalic r:id="rId17"/>
    </p:embeddedFont>
    <p:embeddedFont>
      <p:font typeface="Fira Sans Bold" panose="020B0803050000020004" charset="0"/>
      <p:regular r:id="rId18"/>
    </p:embeddedFont>
    <p:embeddedFont>
      <p:font typeface="Fira Sans Light" panose="020B0403050000020004" pitchFamily="34" charset="0"/>
      <p:regular r:id="rId19"/>
      <p:italic r:id="rId20"/>
    </p:embeddedFont>
    <p:embeddedFont>
      <p:font typeface="Fira Sans Medium" panose="020B0603050000020004" pitchFamily="34" charset="0"/>
      <p:regular r:id="rId21"/>
      <p:italic r:id="rId22"/>
    </p:embeddedFont>
    <p:embeddedFont>
      <p:font typeface="Fira Sans Semi-Bold" panose="020B0604020202020204" charset="0"/>
      <p:regular r:id="rId23"/>
    </p:embeddedFont>
    <p:embeddedFont>
      <p:font typeface="Source Sans Pro" panose="020B050303040302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0F15A41-490B-27B9-8CC6-504CB5D7B938}" name="Jonathan Faña" initials="JF" userId="f97dbc589492aad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29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Faña" userId="f97dbc589492aad3" providerId="LiveId" clId="{D56AF95D-8D96-4120-AAA5-DD5B7D4794A3}"/>
    <pc:docChg chg="modSld">
      <pc:chgData name="Jonathan Faña" userId="f97dbc589492aad3" providerId="LiveId" clId="{D56AF95D-8D96-4120-AAA5-DD5B7D4794A3}" dt="2024-01-19T20:31:50.948" v="20" actId="20577"/>
      <pc:docMkLst>
        <pc:docMk/>
      </pc:docMkLst>
      <pc:sldChg chg="modSp mod addCm">
        <pc:chgData name="Jonathan Faña" userId="f97dbc589492aad3" providerId="LiveId" clId="{D56AF95D-8D96-4120-AAA5-DD5B7D4794A3}" dt="2024-01-19T20:31:50.948" v="20" actId="20577"/>
        <pc:sldMkLst>
          <pc:docMk/>
          <pc:sldMk cId="0" sldId="256"/>
        </pc:sldMkLst>
        <pc:spChg chg="mod">
          <ac:chgData name="Jonathan Faña" userId="f97dbc589492aad3" providerId="LiveId" clId="{D56AF95D-8D96-4120-AAA5-DD5B7D4794A3}" dt="2024-01-19T20:31:50.948" v="20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Jonathan Faña" userId="f97dbc589492aad3" providerId="LiveId" clId="{D56AF95D-8D96-4120-AAA5-DD5B7D4794A3}" dt="2024-01-19T20:31:21.673" v="18" actId="20577"/>
          <ac:spMkLst>
            <pc:docMk/>
            <pc:sldMk cId="0" sldId="256"/>
            <ac:spMk id="14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Jonathan Faña" userId="f97dbc589492aad3" providerId="LiveId" clId="{D56AF95D-8D96-4120-AAA5-DD5B7D4794A3}" dt="2024-01-19T19:15:06.244" v="6"/>
              <pc2:cmMkLst xmlns:pc2="http://schemas.microsoft.com/office/powerpoint/2019/9/main/command">
                <pc:docMk/>
                <pc:sldMk cId="0" sldId="256"/>
                <pc2:cmMk id="{1DA6EB6B-03E9-4C57-8BD3-8D85FA3A0296}"/>
              </pc2:cmMkLst>
            </pc226:cmChg>
          </p:ext>
        </pc:extLst>
      </pc:sldChg>
      <pc:sldChg chg="addCm delCm">
        <pc:chgData name="Jonathan Faña" userId="f97dbc589492aad3" providerId="LiveId" clId="{D56AF95D-8D96-4120-AAA5-DD5B7D4794A3}" dt="2024-01-19T20:14:29.699" v="9"/>
        <pc:sldMkLst>
          <pc:docMk/>
          <pc:sldMk cId="0" sldId="26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Jonathan Faña" userId="f97dbc589492aad3" providerId="LiveId" clId="{D56AF95D-8D96-4120-AAA5-DD5B7D4794A3}" dt="2024-01-19T20:14:24.670" v="8"/>
              <pc2:cmMkLst xmlns:pc2="http://schemas.microsoft.com/office/powerpoint/2019/9/main/command">
                <pc:docMk/>
                <pc:sldMk cId="0" sldId="262"/>
                <pc2:cmMk id="{1D69F576-7C41-431C-88CB-17D3DEAD91F6}"/>
              </pc2:cmMkLst>
            </pc226:cmChg>
            <pc226:cmChg xmlns:pc226="http://schemas.microsoft.com/office/powerpoint/2022/06/main/command" chg="add del">
              <pc226:chgData name="Jonathan Faña" userId="f97dbc589492aad3" providerId="LiveId" clId="{D56AF95D-8D96-4120-AAA5-DD5B7D4794A3}" dt="2024-01-19T20:14:29.699" v="9"/>
              <pc2:cmMkLst xmlns:pc2="http://schemas.microsoft.com/office/powerpoint/2019/9/main/command">
                <pc:docMk/>
                <pc:sldMk cId="0" sldId="262"/>
                <pc2:cmMk id="{4A6D61A9-F932-4330-B955-4EAA713F06B3}"/>
              </pc2:cmMkLst>
            </pc226:cmChg>
          </p:ext>
        </pc:extLst>
      </pc:sldChg>
      <pc:sldChg chg="addCm modCm">
        <pc:chgData name="Jonathan Faña" userId="f97dbc589492aad3" providerId="LiveId" clId="{D56AF95D-8D96-4120-AAA5-DD5B7D4794A3}" dt="2024-01-19T20:19:14.057" v="11"/>
        <pc:sldMkLst>
          <pc:docMk/>
          <pc:sldMk cId="0" sldId="26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Jonathan Faña" userId="f97dbc589492aad3" providerId="LiveId" clId="{D56AF95D-8D96-4120-AAA5-DD5B7D4794A3}" dt="2024-01-19T20:19:14.057" v="11"/>
              <pc2:cmMkLst xmlns:pc2="http://schemas.microsoft.com/office/powerpoint/2019/9/main/command">
                <pc:docMk/>
                <pc:sldMk cId="0" sldId="263"/>
                <pc2:cmMk id="{73E24A39-AC57-410B-B2FF-96F3D05BC4E4}"/>
              </pc2:cmMkLst>
            </pc226:cmChg>
          </p:ext>
        </pc:extLst>
      </pc:sldChg>
      <pc:sldChg chg="addCm">
        <pc:chgData name="Jonathan Faña" userId="f97dbc589492aad3" providerId="LiveId" clId="{D56AF95D-8D96-4120-AAA5-DD5B7D4794A3}" dt="2024-01-19T20:20:58.315" v="12"/>
        <pc:sldMkLst>
          <pc:docMk/>
          <pc:sldMk cId="0" sldId="26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Jonathan Faña" userId="f97dbc589492aad3" providerId="LiveId" clId="{D56AF95D-8D96-4120-AAA5-DD5B7D4794A3}" dt="2024-01-19T20:20:58.315" v="12"/>
              <pc2:cmMkLst xmlns:pc2="http://schemas.microsoft.com/office/powerpoint/2019/9/main/command">
                <pc:docMk/>
                <pc:sldMk cId="0" sldId="264"/>
                <pc2:cmMk id="{7852E10B-48FF-4BDB-B292-CA3CCD5B8797}"/>
              </pc2:cmMkLst>
            </pc226:cmChg>
          </p:ext>
        </pc:extLst>
      </pc:sldChg>
    </pc:docChg>
  </pc:docChgLst>
</pc:chgInfo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DA6EB6B-03E9-4C57-8BD3-8D85FA3A0296}" authorId="{10F15A41-490B-27B9-8CC6-504CB5D7B938}" created="2024-01-19T19:15:06.238">
    <pc:sldMkLst xmlns:pc="http://schemas.microsoft.com/office/powerpoint/2013/main/command">
      <pc:docMk/>
      <pc:sldMk cId="0" sldId="256"/>
    </pc:sldMkLst>
    <p188:txBody>
      <a:bodyPr/>
      <a:lstStyle/>
      <a:p>
        <a:r>
          <a:rPr lang="en-US"/>
          <a:t>The word "Models" was crossed out as it was originally thought that bias comes from models when it actually originates in the data fed to the algorithm. </a:t>
        </a:r>
      </a:p>
    </p188:txBody>
  </p188:cm>
</p188:cmLst>
</file>

<file path=ppt/comments/modernComment_106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D69F576-7C41-431C-88CB-17D3DEAD91F6}" authorId="{10F15A41-490B-27B9-8CC6-504CB5D7B938}" created="2024-01-19T20:14:24.66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2"/>
      <ac:spMk id="6" creationId="{00000000-0000-0000-0000-000000000000}"/>
    </ac:deMkLst>
    <p188:txBody>
      <a:bodyPr/>
      <a:lstStyle/>
      <a:p>
        <a:r>
          <a:rPr lang="en-US"/>
          <a:t>This code snippet alters the loan status variable in order to give more positive approvals towards male-gendered  people. Hence biasing the dataset further to ensure model throws expected results.</a:t>
        </a:r>
      </a:p>
    </p188:txBody>
  </p188:cm>
</p188:cmLst>
</file>

<file path=ppt/comments/modernComment_107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3E24A39-AC57-410B-B2FF-96F3D05BC4E4}" authorId="{10F15A41-490B-27B9-8CC6-504CB5D7B938}" created="2024-01-19T20:17:25.20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3"/>
      <ac:spMk id="8" creationId="{00000000-0000-0000-0000-000000000000}"/>
    </ac:deMkLst>
    <p188:txBody>
      <a:bodyPr/>
      <a:lstStyle/>
      <a:p>
        <a:r>
          <a:rPr lang="en-US"/>
          <a:t>The matrix showcases a negative correlation between loan status and gender of the applicant, meaning that being male or female influences negatively the decision behind getting a loan whether approved or not. Moreover, as expected, credit history plays positive role in the model, meaning that the higher your score the better approval rate.</a:t>
        </a:r>
      </a:p>
    </p188:txBody>
  </p188:cm>
</p188:cmLst>
</file>

<file path=ppt/comments/modernComment_108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852E10B-48FF-4BDB-B292-CA3CCD5B8797}" authorId="{10F15A41-490B-27B9-8CC6-504CB5D7B938}" created="2024-01-19T20:20:58.315">
    <pc:sldMkLst xmlns:pc="http://schemas.microsoft.com/office/powerpoint/2013/main/command">
      <pc:docMk/>
      <pc:sldMk cId="0" sldId="264"/>
    </pc:sldMkLst>
    <p188:txBody>
      <a:bodyPr/>
      <a:lstStyle/>
      <a:p>
        <a:r>
          <a:rPr lang="en-US"/>
          <a:t>Using the Python library SHAP, it was demonstrated the weight of the two previously mentioned variables in the final output of the model, reinstating the bias hidden in the data.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0_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06_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07_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8_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322053"/>
            <a:ext cx="10202605" cy="6330290"/>
            <a:chOff x="0" y="0"/>
            <a:chExt cx="13603473" cy="8440386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3603473" cy="7315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399"/>
                </a:lnSpc>
              </a:pPr>
              <a:r>
                <a:rPr lang="en-US" sz="11999" dirty="0">
                  <a:solidFill>
                    <a:srgbClr val="000000"/>
                  </a:solidFill>
                  <a:latin typeface="Fira Sans Bold"/>
                </a:rPr>
                <a:t>AI Bias in </a:t>
              </a:r>
              <a:r>
                <a:rPr lang="en-US" sz="11999">
                  <a:solidFill>
                    <a:srgbClr val="000000"/>
                  </a:solidFill>
                  <a:latin typeface="Fira Sans Bold"/>
                </a:rPr>
                <a:t>Loan Approval </a:t>
              </a:r>
              <a:r>
                <a:rPr lang="en-US" sz="11999" strike="sngStrike" dirty="0">
                  <a:solidFill>
                    <a:srgbClr val="000000"/>
                  </a:solidFill>
                  <a:latin typeface="Fira Sans Bold"/>
                </a:rPr>
                <a:t>Models</a:t>
              </a:r>
              <a:r>
                <a:rPr lang="en-US" sz="11999" dirty="0">
                  <a:solidFill>
                    <a:srgbClr val="000000"/>
                  </a:solidFill>
                  <a:latin typeface="Fira Sans Bold"/>
                </a:rPr>
                <a:t> Data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7635206"/>
              <a:ext cx="13603473" cy="8051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3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3737770" y="373605"/>
            <a:ext cx="3799619" cy="3290488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028700" y="897461"/>
            <a:ext cx="4212844" cy="844590"/>
            <a:chOff x="0" y="-47625"/>
            <a:chExt cx="5617125" cy="1126120"/>
          </a:xfrm>
        </p:grpSpPr>
        <p:sp>
          <p:nvSpPr>
            <p:cNvPr id="14" name="TextBox 14"/>
            <p:cNvSpPr txBox="1"/>
            <p:nvPr/>
          </p:nvSpPr>
          <p:spPr>
            <a:xfrm>
              <a:off x="1293956" y="-47625"/>
              <a:ext cx="4323169" cy="1126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Fira Sans Medium"/>
                </a:rPr>
                <a:t>Financial Industry</a:t>
              </a:r>
            </a:p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Fira Sans Medium"/>
                </a:rPr>
                <a:t>Group</a:t>
              </a:r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127360"/>
              <a:ext cx="905010" cy="781600"/>
            </a:xfrm>
            <a:custGeom>
              <a:avLst/>
              <a:gdLst/>
              <a:ahLst/>
              <a:cxnLst/>
              <a:rect l="l" t="t" r="r" b="b"/>
              <a:pathLst>
                <a:path w="905010" h="781600">
                  <a:moveTo>
                    <a:pt x="0" y="0"/>
                  </a:moveTo>
                  <a:lnTo>
                    <a:pt x="905010" y="0"/>
                  </a:lnTo>
                  <a:lnTo>
                    <a:pt x="905010" y="781600"/>
                  </a:lnTo>
                  <a:lnTo>
                    <a:pt x="0" y="78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4251717" y="-1758196"/>
            <a:ext cx="6701944" cy="5803915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9144000" y="-3128724"/>
            <a:ext cx="5276948" cy="45698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989049"/>
            <a:ext cx="6814548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000000"/>
                </a:solidFill>
                <a:latin typeface="Fira Sans"/>
              </a:rPr>
              <a:t>Culmination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8968143"/>
            <a:ext cx="5231327" cy="290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000000"/>
                </a:solidFill>
                <a:latin typeface="Fira Sans"/>
              </a:rPr>
              <a:t>Back to Agenda Page</a:t>
            </a:r>
          </a:p>
        </p:txBody>
      </p:sp>
      <p:grpSp>
        <p:nvGrpSpPr>
          <p:cNvPr id="8" name="Group 8"/>
          <p:cNvGrpSpPr/>
          <p:nvPr/>
        </p:nvGrpSpPr>
        <p:grpSpPr>
          <a:xfrm rot="-10800000">
            <a:off x="15834271" y="4640472"/>
            <a:ext cx="3801687" cy="3292279"/>
            <a:chOff x="0" y="0"/>
            <a:chExt cx="3619627" cy="31346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351542" y="4121063"/>
            <a:ext cx="6088160" cy="4478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Fira Sans Light"/>
              </a:rPr>
              <a:t>HeatMap analysis reviews negative correlation for males post-alteration, indicating gender bias.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Fira Sans Light"/>
              </a:rPr>
              <a:t>SHAP tool reveals unequal influence of gender on loan approval decisions.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Fira Sans Light"/>
              </a:rPr>
              <a:t>Biased data leads to unfair AI-Driven decisions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44000" y="3388781"/>
            <a:ext cx="3882237" cy="629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4651"/>
                </a:solidFill>
                <a:latin typeface="Source Sans Pro"/>
              </a:rPr>
              <a:t>Recomendation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738394" y="4368713"/>
            <a:ext cx="6088160" cy="3982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Fira Sans Light"/>
              </a:rPr>
              <a:t>Further investigation into AI Bias in Loan Approval is encouraged.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Fira Sans"/>
              </a:rPr>
              <a:t>U</a:t>
            </a:r>
            <a:r>
              <a:rPr lang="en-US" sz="2799">
                <a:solidFill>
                  <a:srgbClr val="000000"/>
                </a:solidFill>
                <a:latin typeface="Fira Sans Light"/>
              </a:rPr>
              <a:t>se of Empirical analysis could offer strong foundation for financial institutions to refine their AI Systems.</a:t>
            </a:r>
          </a:p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Fira Sans"/>
              </a:rPr>
              <a:t>U</a:t>
            </a:r>
            <a:r>
              <a:rPr lang="en-US" sz="2799">
                <a:solidFill>
                  <a:srgbClr val="000000"/>
                </a:solidFill>
                <a:latin typeface="Fira Sans Light"/>
              </a:rPr>
              <a:t>nbiased data source</a:t>
            </a:r>
          </a:p>
          <a:p>
            <a:pPr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Fira Sans Ligh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8700" y="3388781"/>
            <a:ext cx="3882237" cy="629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4651"/>
                </a:solidFill>
                <a:latin typeface="Source Sans Pro"/>
              </a:rPr>
              <a:t>Conclusion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2915828" y="-3678236"/>
            <a:ext cx="12804984" cy="6226137"/>
            <a:chOff x="0" y="0"/>
            <a:chExt cx="11048529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8529" cy="5372100"/>
            </a:xfrm>
            <a:custGeom>
              <a:avLst/>
              <a:gdLst/>
              <a:ahLst/>
              <a:cxnLst/>
              <a:rect l="l" t="t" r="r" b="b"/>
              <a:pathLst>
                <a:path w="11048529" h="5372100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8611724" y="-865713"/>
            <a:ext cx="2695438" cy="2334501"/>
            <a:chOff x="0" y="0"/>
            <a:chExt cx="6202680" cy="5372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653810" y="291186"/>
            <a:ext cx="6629142" cy="197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800"/>
              </a:lnSpc>
              <a:spcBef>
                <a:spcPct val="0"/>
              </a:spcBef>
            </a:pPr>
            <a:r>
              <a:rPr lang="en-US" sz="6000" spc="-60">
                <a:solidFill>
                  <a:srgbClr val="000000"/>
                </a:solidFill>
                <a:latin typeface="Fira Sans Medium"/>
              </a:rPr>
              <a:t>Implications of the research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54524" y="3012512"/>
            <a:ext cx="11456856" cy="1749255"/>
            <a:chOff x="0" y="0"/>
            <a:chExt cx="1592336" cy="24312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92336" cy="243121"/>
            </a:xfrm>
            <a:custGeom>
              <a:avLst/>
              <a:gdLst/>
              <a:ahLst/>
              <a:cxnLst/>
              <a:rect l="l" t="t" r="r" b="b"/>
              <a:pathLst>
                <a:path w="1592336" h="243121">
                  <a:moveTo>
                    <a:pt x="64827" y="0"/>
                  </a:moveTo>
                  <a:lnTo>
                    <a:pt x="1527510" y="0"/>
                  </a:lnTo>
                  <a:cubicBezTo>
                    <a:pt x="1563312" y="0"/>
                    <a:pt x="1592336" y="29024"/>
                    <a:pt x="1592336" y="64827"/>
                  </a:cubicBezTo>
                  <a:lnTo>
                    <a:pt x="1592336" y="178294"/>
                  </a:lnTo>
                  <a:cubicBezTo>
                    <a:pt x="1592336" y="214097"/>
                    <a:pt x="1563312" y="243121"/>
                    <a:pt x="1527510" y="243121"/>
                  </a:cubicBezTo>
                  <a:lnTo>
                    <a:pt x="64827" y="243121"/>
                  </a:lnTo>
                  <a:cubicBezTo>
                    <a:pt x="29024" y="243121"/>
                    <a:pt x="0" y="214097"/>
                    <a:pt x="0" y="178294"/>
                  </a:cubicBezTo>
                  <a:lnTo>
                    <a:pt x="0" y="64827"/>
                  </a:lnTo>
                  <a:cubicBezTo>
                    <a:pt x="0" y="29024"/>
                    <a:pt x="29024" y="0"/>
                    <a:pt x="64827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592336" cy="281221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000000"/>
                  </a:solidFill>
                  <a:latin typeface="Fira Sans Medium"/>
                </a:rPr>
                <a:t>Increased responsibility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5372444" y="1146232"/>
            <a:ext cx="2037457" cy="290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F4F4F4"/>
                </a:solidFill>
                <a:latin typeface="Fira Sans"/>
              </a:rPr>
              <a:t>Back to Agenda Page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2254511" y="5228492"/>
            <a:ext cx="11456856" cy="1749255"/>
            <a:chOff x="0" y="0"/>
            <a:chExt cx="1592336" cy="24312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92336" cy="243121"/>
            </a:xfrm>
            <a:custGeom>
              <a:avLst/>
              <a:gdLst/>
              <a:ahLst/>
              <a:cxnLst/>
              <a:rect l="l" t="t" r="r" b="b"/>
              <a:pathLst>
                <a:path w="1592336" h="243121">
                  <a:moveTo>
                    <a:pt x="64872" y="0"/>
                  </a:moveTo>
                  <a:lnTo>
                    <a:pt x="1527465" y="0"/>
                  </a:lnTo>
                  <a:cubicBezTo>
                    <a:pt x="1563292" y="0"/>
                    <a:pt x="1592336" y="29044"/>
                    <a:pt x="1592336" y="64872"/>
                  </a:cubicBezTo>
                  <a:lnTo>
                    <a:pt x="1592336" y="178249"/>
                  </a:lnTo>
                  <a:cubicBezTo>
                    <a:pt x="1592336" y="214077"/>
                    <a:pt x="1563292" y="243121"/>
                    <a:pt x="1527465" y="243121"/>
                  </a:cubicBezTo>
                  <a:lnTo>
                    <a:pt x="64872" y="243121"/>
                  </a:lnTo>
                  <a:cubicBezTo>
                    <a:pt x="29044" y="243121"/>
                    <a:pt x="0" y="214077"/>
                    <a:pt x="0" y="178249"/>
                  </a:cubicBezTo>
                  <a:lnTo>
                    <a:pt x="0" y="64872"/>
                  </a:lnTo>
                  <a:cubicBezTo>
                    <a:pt x="0" y="29044"/>
                    <a:pt x="29044" y="0"/>
                    <a:pt x="64872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592336" cy="281221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000000"/>
                  </a:solidFill>
                  <a:latin typeface="Fira Sans Medium"/>
                </a:rPr>
                <a:t>Major focus in data management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415572" y="7444472"/>
            <a:ext cx="11456856" cy="1950466"/>
            <a:chOff x="0" y="0"/>
            <a:chExt cx="1592336" cy="27108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92336" cy="271086"/>
            </a:xfrm>
            <a:custGeom>
              <a:avLst/>
              <a:gdLst/>
              <a:ahLst/>
              <a:cxnLst/>
              <a:rect l="l" t="t" r="r" b="b"/>
              <a:pathLst>
                <a:path w="1592336" h="271086">
                  <a:moveTo>
                    <a:pt x="64872" y="0"/>
                  </a:moveTo>
                  <a:lnTo>
                    <a:pt x="1527465" y="0"/>
                  </a:lnTo>
                  <a:cubicBezTo>
                    <a:pt x="1563292" y="0"/>
                    <a:pt x="1592336" y="29044"/>
                    <a:pt x="1592336" y="64872"/>
                  </a:cubicBezTo>
                  <a:lnTo>
                    <a:pt x="1592336" y="206215"/>
                  </a:lnTo>
                  <a:cubicBezTo>
                    <a:pt x="1592336" y="242042"/>
                    <a:pt x="1563292" y="271086"/>
                    <a:pt x="1527465" y="271086"/>
                  </a:cubicBezTo>
                  <a:lnTo>
                    <a:pt x="64872" y="271086"/>
                  </a:lnTo>
                  <a:cubicBezTo>
                    <a:pt x="29044" y="271086"/>
                    <a:pt x="0" y="242042"/>
                    <a:pt x="0" y="206215"/>
                  </a:cubicBezTo>
                  <a:lnTo>
                    <a:pt x="0" y="64872"/>
                  </a:lnTo>
                  <a:cubicBezTo>
                    <a:pt x="0" y="29044"/>
                    <a:pt x="29044" y="0"/>
                    <a:pt x="64872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592336" cy="30918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000000"/>
                  </a:solidFill>
                  <a:latin typeface="Fira Sans Medium"/>
                </a:rPr>
                <a:t>Exploration of alternatives to traditional lending criteria 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119555"/>
            <a:ext cx="16230600" cy="1933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598"/>
              </a:lnSpc>
              <a:spcBef>
                <a:spcPct val="0"/>
              </a:spcBef>
            </a:pPr>
            <a:r>
              <a:rPr lang="en-US" sz="11998" spc="-119">
                <a:solidFill>
                  <a:srgbClr val="F4F4F4"/>
                </a:solidFill>
                <a:latin typeface="Fira Sans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27743" y="-89986"/>
            <a:ext cx="10138115" cy="8779655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505679" y="5832746"/>
            <a:ext cx="5966980" cy="5167433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4081194"/>
            <a:ext cx="4460469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F4F4F4"/>
                </a:solidFill>
                <a:latin typeface="Fira Sans Medium"/>
              </a:rPr>
              <a:t>Agenda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578417" y="2450085"/>
            <a:ext cx="6109328" cy="739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2" lvl="1" indent="-453386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F4F4F4"/>
                </a:solidFill>
                <a:latin typeface="Fira Sans Light"/>
              </a:rPr>
              <a:t>Introduction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578417" y="3560701"/>
            <a:ext cx="6109328" cy="739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2" lvl="1" indent="-453386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F4F4F4"/>
                </a:solidFill>
                <a:latin typeface="Fira Sans Light"/>
              </a:rPr>
              <a:t>Objectives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578417" y="4627928"/>
            <a:ext cx="6109328" cy="739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2" lvl="1" indent="-453386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F4F4F4"/>
                </a:solidFill>
                <a:latin typeface="Fira Sans Light"/>
              </a:rPr>
              <a:t>Analysis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578417" y="5690919"/>
            <a:ext cx="6109328" cy="739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2" lvl="1" indent="-453386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F4F4F4"/>
                </a:solidFill>
                <a:latin typeface="Fira Sans Light"/>
              </a:rPr>
              <a:t>Conclusions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578417" y="6753910"/>
            <a:ext cx="6109328" cy="739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2" lvl="1" indent="-453386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F4F4F4"/>
                </a:solidFill>
                <a:latin typeface="Fira Sans Light"/>
              </a:rPr>
              <a:t>Recomendations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151770" y="4201140"/>
            <a:ext cx="7027514" cy="608586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859850" y="563974"/>
            <a:ext cx="4961246" cy="42964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345997" y="2120110"/>
            <a:ext cx="7611546" cy="6591255"/>
            <a:chOff x="0" y="0"/>
            <a:chExt cx="4282440" cy="370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/>
              <a:stretch>
                <a:fillRect l="-13794" r="-15936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028700" y="1772425"/>
            <a:ext cx="7784689" cy="6742206"/>
            <a:chOff x="0" y="0"/>
            <a:chExt cx="10379585" cy="8989608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10379585" cy="1714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199"/>
                </a:lnSpc>
                <a:spcBef>
                  <a:spcPct val="0"/>
                </a:spcBef>
              </a:pPr>
              <a:r>
                <a:rPr lang="en-US" sz="8499" spc="-84">
                  <a:solidFill>
                    <a:srgbClr val="000000"/>
                  </a:solidFill>
                  <a:latin typeface="Fira Sans Medium"/>
                </a:rPr>
                <a:t>Introduction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940049"/>
              <a:ext cx="9298793" cy="70495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39749" lvl="1" indent="-269875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</a:rPr>
                <a:t>The integration of AI to streamline loan approval decisions is undeniably here to stay.</a:t>
              </a:r>
            </a:p>
            <a:p>
              <a:pPr marL="539749" lvl="1" indent="-269875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</a:rPr>
                <a:t>Addressing associated challenges has become a top priority for organizations.</a:t>
              </a:r>
            </a:p>
            <a:p>
              <a:pPr marL="539749" lvl="1" indent="-269875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 Light"/>
                </a:rPr>
                <a:t>the real hurdle lies in the historically biased data fed into machine learning algorithms for predictions. </a:t>
              </a:r>
            </a:p>
            <a:p>
              <a:pPr marL="539749" lvl="1" indent="-269875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Fira Sans"/>
                </a:rPr>
                <a:t>I</a:t>
              </a:r>
              <a:r>
                <a:rPr lang="en-US" sz="2499">
                  <a:solidFill>
                    <a:srgbClr val="000000"/>
                  </a:solidFill>
                  <a:latin typeface="Fira Sans Light"/>
                </a:rPr>
                <a:t>dentify factors during the data management phase contribute to these undesirable outcomes.</a:t>
              </a:r>
            </a:p>
            <a:p>
              <a:pPr marL="539749" lvl="1" indent="-269875" algn="l">
                <a:lnSpc>
                  <a:spcPts val="3499"/>
                </a:lnSpc>
                <a:buFont typeface="Arial"/>
                <a:buChar char="•"/>
              </a:pPr>
              <a:endParaRPr lang="en-US" sz="2499">
                <a:solidFill>
                  <a:srgbClr val="000000"/>
                </a:solidFill>
                <a:latin typeface="Fira Sans Light"/>
              </a:endParaR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8918650"/>
            <a:ext cx="5231327" cy="290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000000"/>
                </a:solidFill>
                <a:latin typeface="Fira Sans"/>
              </a:rPr>
              <a:t>Back to Agenda Page</a:t>
            </a:r>
          </a:p>
        </p:txBody>
      </p:sp>
      <p:sp>
        <p:nvSpPr>
          <p:cNvPr id="12" name="Freeform 12"/>
          <p:cNvSpPr/>
          <p:nvPr/>
        </p:nvSpPr>
        <p:spPr>
          <a:xfrm>
            <a:off x="1028700" y="1028700"/>
            <a:ext cx="678758" cy="586200"/>
          </a:xfrm>
          <a:custGeom>
            <a:avLst/>
            <a:gdLst/>
            <a:ahLst/>
            <a:cxnLst/>
            <a:rect l="l" t="t" r="r" b="b"/>
            <a:pathLst>
              <a:path w="678758" h="586200">
                <a:moveTo>
                  <a:pt x="0" y="0"/>
                </a:moveTo>
                <a:lnTo>
                  <a:pt x="678758" y="0"/>
                </a:lnTo>
                <a:lnTo>
                  <a:pt x="678758" y="586200"/>
                </a:lnTo>
                <a:lnTo>
                  <a:pt x="0" y="586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41386" y="3734950"/>
            <a:ext cx="4805227" cy="5236591"/>
            <a:chOff x="0" y="0"/>
            <a:chExt cx="800234" cy="8720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0234" cy="872071"/>
            </a:xfrm>
            <a:custGeom>
              <a:avLst/>
              <a:gdLst/>
              <a:ahLst/>
              <a:cxnLst/>
              <a:rect l="l" t="t" r="r" b="b"/>
              <a:pathLst>
                <a:path w="800234" h="872071">
                  <a:moveTo>
                    <a:pt x="128994" y="0"/>
                  </a:moveTo>
                  <a:lnTo>
                    <a:pt x="671240" y="0"/>
                  </a:lnTo>
                  <a:cubicBezTo>
                    <a:pt x="705451" y="0"/>
                    <a:pt x="738262" y="13590"/>
                    <a:pt x="762453" y="37782"/>
                  </a:cubicBezTo>
                  <a:cubicBezTo>
                    <a:pt x="786644" y="61973"/>
                    <a:pt x="800234" y="94783"/>
                    <a:pt x="800234" y="128994"/>
                  </a:cubicBezTo>
                  <a:lnTo>
                    <a:pt x="800234" y="743077"/>
                  </a:lnTo>
                  <a:cubicBezTo>
                    <a:pt x="800234" y="777288"/>
                    <a:pt x="786644" y="810098"/>
                    <a:pt x="762453" y="834290"/>
                  </a:cubicBezTo>
                  <a:cubicBezTo>
                    <a:pt x="738262" y="858481"/>
                    <a:pt x="705451" y="872071"/>
                    <a:pt x="671240" y="872071"/>
                  </a:cubicBezTo>
                  <a:lnTo>
                    <a:pt x="128994" y="872071"/>
                  </a:lnTo>
                  <a:cubicBezTo>
                    <a:pt x="94783" y="872071"/>
                    <a:pt x="61973" y="858481"/>
                    <a:pt x="37782" y="834290"/>
                  </a:cubicBezTo>
                  <a:cubicBezTo>
                    <a:pt x="13590" y="810098"/>
                    <a:pt x="0" y="777288"/>
                    <a:pt x="0" y="743077"/>
                  </a:cubicBezTo>
                  <a:lnTo>
                    <a:pt x="0" y="128994"/>
                  </a:lnTo>
                  <a:cubicBezTo>
                    <a:pt x="0" y="94783"/>
                    <a:pt x="13590" y="61973"/>
                    <a:pt x="37782" y="37782"/>
                  </a:cubicBezTo>
                  <a:cubicBezTo>
                    <a:pt x="61973" y="13590"/>
                    <a:pt x="94783" y="0"/>
                    <a:pt x="128994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00234" cy="910171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000000"/>
                  </a:solidFill>
                  <a:latin typeface="Fira Sans Semi-Bold"/>
                </a:rPr>
                <a:t>• To uncover and illustrate instances of bias within the data used to develop AI-driven loan eligibility criteria.  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-2915828" y="-3678236"/>
            <a:ext cx="12804984" cy="6226137"/>
            <a:chOff x="0" y="0"/>
            <a:chExt cx="11048529" cy="53721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048529" cy="5372100"/>
            </a:xfrm>
            <a:custGeom>
              <a:avLst/>
              <a:gdLst/>
              <a:ahLst/>
              <a:cxnLst/>
              <a:rect l="l" t="t" r="r" b="b"/>
              <a:pathLst>
                <a:path w="11048529" h="5372100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8611724" y="-865713"/>
            <a:ext cx="2695438" cy="2334501"/>
            <a:chOff x="0" y="0"/>
            <a:chExt cx="6202680" cy="53721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028700" y="962025"/>
            <a:ext cx="6629142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800"/>
              </a:lnSpc>
              <a:spcBef>
                <a:spcPct val="0"/>
              </a:spcBef>
            </a:pPr>
            <a:r>
              <a:rPr lang="en-US" sz="6000" spc="-60">
                <a:solidFill>
                  <a:srgbClr val="000000"/>
                </a:solidFill>
                <a:latin typeface="Fira Sans Medium"/>
              </a:rPr>
              <a:t>Goals / Objectives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372444" y="1146232"/>
            <a:ext cx="2037457" cy="290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F4F4F4"/>
                </a:solidFill>
                <a:latin typeface="Fira Sans"/>
              </a:rPr>
              <a:t>Back to Agenda Page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2680089" y="4237978"/>
            <a:ext cx="4453108" cy="4230535"/>
            <a:chOff x="0" y="0"/>
            <a:chExt cx="741594" cy="70452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41594" cy="704528"/>
            </a:xfrm>
            <a:custGeom>
              <a:avLst/>
              <a:gdLst/>
              <a:ahLst/>
              <a:cxnLst/>
              <a:rect l="l" t="t" r="r" b="b"/>
              <a:pathLst>
                <a:path w="741594" h="704528">
                  <a:moveTo>
                    <a:pt x="139083" y="0"/>
                  </a:moveTo>
                  <a:lnTo>
                    <a:pt x="602511" y="0"/>
                  </a:lnTo>
                  <a:cubicBezTo>
                    <a:pt x="679325" y="0"/>
                    <a:pt x="741594" y="62270"/>
                    <a:pt x="741594" y="139083"/>
                  </a:cubicBezTo>
                  <a:lnTo>
                    <a:pt x="741594" y="565445"/>
                  </a:lnTo>
                  <a:cubicBezTo>
                    <a:pt x="741594" y="642259"/>
                    <a:pt x="679325" y="704528"/>
                    <a:pt x="602511" y="704528"/>
                  </a:cubicBezTo>
                  <a:lnTo>
                    <a:pt x="139083" y="704528"/>
                  </a:lnTo>
                  <a:cubicBezTo>
                    <a:pt x="62270" y="704528"/>
                    <a:pt x="0" y="642259"/>
                    <a:pt x="0" y="565445"/>
                  </a:cubicBezTo>
                  <a:lnTo>
                    <a:pt x="0" y="139083"/>
                  </a:lnTo>
                  <a:cubicBezTo>
                    <a:pt x="0" y="62270"/>
                    <a:pt x="62270" y="0"/>
                    <a:pt x="139083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741594" cy="742628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000000"/>
                  </a:solidFill>
                  <a:latin typeface="Fira Sans Semi-Bold"/>
                </a:rPr>
                <a:t>• To investigate how AI algorithm biases impact businesses and their customers.  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04845" y="3077725"/>
            <a:ext cx="4805227" cy="6551041"/>
            <a:chOff x="0" y="0"/>
            <a:chExt cx="800234" cy="109097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00234" cy="1090972"/>
            </a:xfrm>
            <a:custGeom>
              <a:avLst/>
              <a:gdLst/>
              <a:ahLst/>
              <a:cxnLst/>
              <a:rect l="l" t="t" r="r" b="b"/>
              <a:pathLst>
                <a:path w="800234" h="1090972">
                  <a:moveTo>
                    <a:pt x="128892" y="0"/>
                  </a:moveTo>
                  <a:lnTo>
                    <a:pt x="671343" y="0"/>
                  </a:lnTo>
                  <a:cubicBezTo>
                    <a:pt x="705527" y="0"/>
                    <a:pt x="738311" y="13580"/>
                    <a:pt x="762483" y="37751"/>
                  </a:cubicBezTo>
                  <a:cubicBezTo>
                    <a:pt x="786655" y="61923"/>
                    <a:pt x="800234" y="94707"/>
                    <a:pt x="800234" y="128892"/>
                  </a:cubicBezTo>
                  <a:lnTo>
                    <a:pt x="800234" y="962080"/>
                  </a:lnTo>
                  <a:cubicBezTo>
                    <a:pt x="800234" y="1033265"/>
                    <a:pt x="742528" y="1090972"/>
                    <a:pt x="671343" y="1090972"/>
                  </a:cubicBezTo>
                  <a:lnTo>
                    <a:pt x="128892" y="1090972"/>
                  </a:lnTo>
                  <a:cubicBezTo>
                    <a:pt x="94707" y="1090972"/>
                    <a:pt x="61923" y="1077392"/>
                    <a:pt x="37751" y="1053220"/>
                  </a:cubicBezTo>
                  <a:cubicBezTo>
                    <a:pt x="13580" y="1029049"/>
                    <a:pt x="0" y="996264"/>
                    <a:pt x="0" y="962080"/>
                  </a:cubicBezTo>
                  <a:lnTo>
                    <a:pt x="0" y="128892"/>
                  </a:lnTo>
                  <a:cubicBezTo>
                    <a:pt x="0" y="94707"/>
                    <a:pt x="13580" y="61923"/>
                    <a:pt x="37751" y="37751"/>
                  </a:cubicBezTo>
                  <a:cubicBezTo>
                    <a:pt x="61923" y="13580"/>
                    <a:pt x="94707" y="0"/>
                    <a:pt x="128892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00234" cy="112907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000000"/>
                  </a:solidFill>
                  <a:latin typeface="Fira Sans Semi-Bold"/>
                </a:rPr>
                <a:t>•To offer actionable recommendations for banks to proactively address bias in AI systems within the competitive financial market. 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665" y="2668374"/>
            <a:ext cx="14766361" cy="2475126"/>
            <a:chOff x="0" y="0"/>
            <a:chExt cx="19688481" cy="3300167"/>
          </a:xfrm>
        </p:grpSpPr>
        <p:sp>
          <p:nvSpPr>
            <p:cNvPr id="3" name="TextBox 3"/>
            <p:cNvSpPr txBox="1"/>
            <p:nvPr/>
          </p:nvSpPr>
          <p:spPr>
            <a:xfrm>
              <a:off x="0" y="2566742"/>
              <a:ext cx="19688481" cy="7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9688481" cy="2108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480"/>
                </a:lnSpc>
              </a:pPr>
              <a:r>
                <a:rPr lang="en-US" sz="10400">
                  <a:solidFill>
                    <a:srgbClr val="A4E473"/>
                  </a:solidFill>
                  <a:latin typeface="Fira Sans Medium"/>
                </a:rPr>
                <a:t>Data Analysis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027973" y="8968143"/>
            <a:ext cx="5231327" cy="290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F4F4F4"/>
                </a:solidFill>
                <a:latin typeface="Fira Sans"/>
              </a:rPr>
              <a:t>Back to Agenda Page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3563094" y="6077994"/>
            <a:ext cx="6383425" cy="5528076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671665" y="7004492"/>
            <a:ext cx="3034530" cy="2627917"/>
            <a:chOff x="0" y="0"/>
            <a:chExt cx="3619627" cy="31346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4053492" y="8956750"/>
            <a:ext cx="2141618" cy="1854652"/>
            <a:chOff x="0" y="0"/>
            <a:chExt cx="3619627" cy="313461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863" y="0"/>
            <a:ext cx="18245137" cy="10311224"/>
          </a:xfrm>
          <a:custGeom>
            <a:avLst/>
            <a:gdLst/>
            <a:ahLst/>
            <a:cxnLst/>
            <a:rect l="l" t="t" r="r" b="b"/>
            <a:pathLst>
              <a:path w="18245137" h="10311224">
                <a:moveTo>
                  <a:pt x="0" y="0"/>
                </a:moveTo>
                <a:lnTo>
                  <a:pt x="18245137" y="0"/>
                </a:lnTo>
                <a:lnTo>
                  <a:pt x="18245137" y="10311224"/>
                </a:lnTo>
                <a:lnTo>
                  <a:pt x="0" y="103112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0542559" y="-4150923"/>
            <a:ext cx="9822161" cy="6226137"/>
            <a:chOff x="0" y="0"/>
            <a:chExt cx="8474859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474859" cy="5372100"/>
            </a:xfrm>
            <a:custGeom>
              <a:avLst/>
              <a:gdLst/>
              <a:ahLst/>
              <a:cxnLst/>
              <a:rect l="l" t="t" r="r" b="b"/>
              <a:pathLst>
                <a:path w="8474859" h="5372100">
                  <a:moveTo>
                    <a:pt x="692418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6924189" y="5372100"/>
                  </a:lnTo>
                  <a:lnTo>
                    <a:pt x="8474859" y="2686050"/>
                  </a:lnTo>
                  <a:lnTo>
                    <a:pt x="6924189" y="0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959443" y="-865713"/>
            <a:ext cx="2695438" cy="2334501"/>
            <a:chOff x="0" y="0"/>
            <a:chExt cx="6202680" cy="5372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551705" y="2438868"/>
            <a:ext cx="14426135" cy="4004579"/>
          </a:xfrm>
          <a:custGeom>
            <a:avLst/>
            <a:gdLst/>
            <a:ahLst/>
            <a:cxnLst/>
            <a:rect l="l" t="t" r="r" b="b"/>
            <a:pathLst>
              <a:path w="14426135" h="4004579">
                <a:moveTo>
                  <a:pt x="0" y="0"/>
                </a:moveTo>
                <a:lnTo>
                  <a:pt x="14426135" y="0"/>
                </a:lnTo>
                <a:lnTo>
                  <a:pt x="14426135" y="4004579"/>
                </a:lnTo>
                <a:lnTo>
                  <a:pt x="0" y="40045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449290" y="7526539"/>
            <a:ext cx="9806749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  <a:spcBef>
                <a:spcPct val="0"/>
              </a:spcBef>
            </a:pPr>
            <a:r>
              <a:rPr lang="en-US" sz="6000" spc="-60" dirty="0">
                <a:solidFill>
                  <a:srgbClr val="000000"/>
                </a:solidFill>
                <a:latin typeface="Fira Sans Medium"/>
              </a:rPr>
              <a:t>Modifying approval status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372444" y="1146232"/>
            <a:ext cx="2037457" cy="290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F4F4F4"/>
                </a:solidFill>
                <a:latin typeface="Fira Sans"/>
              </a:rPr>
              <a:t>Back to Agenda Page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99111" y="2687862"/>
            <a:ext cx="2977778" cy="257877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660090" y="-135282"/>
            <a:ext cx="4201515" cy="3638531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243939" y="-956153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4456722" y="2992144"/>
            <a:ext cx="8114867" cy="6266156"/>
          </a:xfrm>
          <a:custGeom>
            <a:avLst/>
            <a:gdLst/>
            <a:ahLst/>
            <a:cxnLst/>
            <a:rect l="l" t="t" r="r" b="b"/>
            <a:pathLst>
              <a:path w="8114867" h="6266156">
                <a:moveTo>
                  <a:pt x="0" y="0"/>
                </a:moveTo>
                <a:lnTo>
                  <a:pt x="8114867" y="0"/>
                </a:lnTo>
                <a:lnTo>
                  <a:pt x="8114867" y="6266156"/>
                </a:lnTo>
                <a:lnTo>
                  <a:pt x="0" y="62661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1028700"/>
            <a:ext cx="9295729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000000"/>
                </a:solidFill>
                <a:latin typeface="Fira Sans Medium"/>
              </a:rPr>
              <a:t>Correlation Matrix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8968143"/>
            <a:ext cx="5231327" cy="290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000000"/>
                </a:solidFill>
                <a:latin typeface="Fira Sans"/>
              </a:rPr>
              <a:t>Back to Agenda Page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6" name="Group 6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8" name="Group 8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7028354" y="1545318"/>
            <a:ext cx="10699125" cy="7556517"/>
          </a:xfrm>
          <a:custGeom>
            <a:avLst/>
            <a:gdLst/>
            <a:ahLst/>
            <a:cxnLst/>
            <a:rect l="l" t="t" r="r" b="b"/>
            <a:pathLst>
              <a:path w="10699125" h="7556517">
                <a:moveTo>
                  <a:pt x="0" y="0"/>
                </a:moveTo>
                <a:lnTo>
                  <a:pt x="10699125" y="0"/>
                </a:lnTo>
                <a:lnTo>
                  <a:pt x="10699125" y="7556517"/>
                </a:lnTo>
                <a:lnTo>
                  <a:pt x="0" y="75565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386" r="-8386" b="-1070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1028700"/>
            <a:ext cx="5512745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000000"/>
                </a:solidFill>
                <a:latin typeface="Fira Sans Medium"/>
              </a:rPr>
              <a:t>SHAP Plot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9067" y="8937707"/>
            <a:ext cx="5231327" cy="290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F4F4F4"/>
                </a:solidFill>
                <a:latin typeface="Fira Sans"/>
              </a:rPr>
              <a:t>Back to Agenda Page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256</Words>
  <Application>Microsoft Office PowerPoint</Application>
  <PresentationFormat>Custom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Fira Sans</vt:lpstr>
      <vt:lpstr>Source Sans Pro</vt:lpstr>
      <vt:lpstr>Fira Sans Semi-Bold</vt:lpstr>
      <vt:lpstr>Fira Sans Light</vt:lpstr>
      <vt:lpstr>Fira Sans Bold</vt:lpstr>
      <vt:lpstr>Fira Sans Medium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Green Light Green White Corporate Geometric Company Internal Deck Business Presentation</dc:title>
  <cp:lastModifiedBy>Jonathan Faña</cp:lastModifiedBy>
  <cp:revision>1</cp:revision>
  <dcterms:created xsi:type="dcterms:W3CDTF">2006-08-16T00:00:00Z</dcterms:created>
  <dcterms:modified xsi:type="dcterms:W3CDTF">2024-01-19T20:31:55Z</dcterms:modified>
  <dc:identifier>DAF2LbZ2K2E</dc:identifier>
</cp:coreProperties>
</file>