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Agrandir Bold" panose="020B0604020202020204" charset="0"/>
      <p:regular r:id="rId8"/>
    </p:embeddedFont>
    <p:embeddedFont>
      <p:font typeface="Bobby Jones" panose="020B0604020202020204" charset="0"/>
      <p:regular r:id="rId9"/>
    </p:embeddedFont>
    <p:embeddedFont>
      <p:font typeface="Cormorant Garamond Bold Italics" panose="020B0604020202020204" charset="0"/>
      <p:regular r:id="rId10"/>
    </p:embeddedFont>
    <p:embeddedFont>
      <p:font typeface="Quicksand" panose="00000500000000000000" pitchFamily="2" charset="0"/>
      <p:regular r:id="rId11"/>
    </p:embeddedFont>
    <p:embeddedFont>
      <p:font typeface="Quicksand Bold" panose="020B0604020202020204" charset="0"/>
      <p:regular r:id="rId12"/>
    </p:embeddedFont>
    <p:embeddedFont>
      <p:font typeface="Staatliches" pitchFamily="2"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4" d="100"/>
          <a:sy n="54" d="100"/>
        </p:scale>
        <p:origin x="5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4662"/>
        </a:solidFill>
        <a:effectLst/>
      </p:bgPr>
    </p:bg>
    <p:spTree>
      <p:nvGrpSpPr>
        <p:cNvPr id="1" name=""/>
        <p:cNvGrpSpPr/>
        <p:nvPr/>
      </p:nvGrpSpPr>
      <p:grpSpPr>
        <a:xfrm>
          <a:off x="0" y="0"/>
          <a:ext cx="0" cy="0"/>
          <a:chOff x="0" y="0"/>
          <a:chExt cx="0" cy="0"/>
        </a:xfrm>
      </p:grpSpPr>
      <p:sp>
        <p:nvSpPr>
          <p:cNvPr id="2" name="TextBox 2"/>
          <p:cNvSpPr txBox="1"/>
          <p:nvPr/>
        </p:nvSpPr>
        <p:spPr>
          <a:xfrm>
            <a:off x="2080092" y="1860557"/>
            <a:ext cx="13767354" cy="4734501"/>
          </a:xfrm>
          <a:prstGeom prst="rect">
            <a:avLst/>
          </a:prstGeom>
        </p:spPr>
        <p:txBody>
          <a:bodyPr lIns="0" tIns="0" rIns="0" bIns="0" rtlCol="0" anchor="t">
            <a:spAutoFit/>
          </a:bodyPr>
          <a:lstStyle/>
          <a:p>
            <a:pPr marL="0" lvl="0" indent="0" algn="ctr">
              <a:lnSpc>
                <a:spcPts val="12525"/>
              </a:lnSpc>
              <a:spcBef>
                <a:spcPct val="0"/>
              </a:spcBef>
            </a:pPr>
            <a:r>
              <a:rPr lang="en-US" sz="8946" dirty="0">
                <a:solidFill>
                  <a:srgbClr val="F8F8F8"/>
                </a:solidFill>
                <a:latin typeface="Cormorant Garamond Bold Italics"/>
                <a:ea typeface="Cormorant Garamond Bold Italics"/>
                <a:cs typeface="Cormorant Garamond Bold Italics"/>
                <a:sym typeface="Cormorant Garamond Bold Italics"/>
              </a:rPr>
              <a:t>Analysis of Political Ad Spending and Voter Turnout in 2024 Indian Elections</a:t>
            </a:r>
          </a:p>
        </p:txBody>
      </p:sp>
      <p:sp>
        <p:nvSpPr>
          <p:cNvPr id="3" name="AutoShape 3"/>
          <p:cNvSpPr/>
          <p:nvPr/>
        </p:nvSpPr>
        <p:spPr>
          <a:xfrm>
            <a:off x="9158735" y="990600"/>
            <a:ext cx="8114971" cy="0"/>
          </a:xfrm>
          <a:prstGeom prst="line">
            <a:avLst/>
          </a:prstGeom>
          <a:ln w="76200" cap="flat">
            <a:solidFill>
              <a:srgbClr val="8DA4AF"/>
            </a:solidFill>
            <a:prstDash val="solid"/>
            <a:headEnd type="none" w="sm" len="sm"/>
            <a:tailEnd type="none" w="sm" len="sm"/>
          </a:ln>
        </p:spPr>
        <p:txBody>
          <a:bodyPr/>
          <a:lstStyle/>
          <a:p>
            <a:endParaRPr lang="en-IN"/>
          </a:p>
        </p:txBody>
      </p:sp>
      <p:sp>
        <p:nvSpPr>
          <p:cNvPr id="4" name="AutoShape 4"/>
          <p:cNvSpPr/>
          <p:nvPr/>
        </p:nvSpPr>
        <p:spPr>
          <a:xfrm>
            <a:off x="1043764" y="9296400"/>
            <a:ext cx="8114971" cy="0"/>
          </a:xfrm>
          <a:prstGeom prst="line">
            <a:avLst/>
          </a:prstGeom>
          <a:ln w="76200" cap="flat">
            <a:solidFill>
              <a:srgbClr val="8DA4AF"/>
            </a:solidFill>
            <a:prstDash val="solid"/>
            <a:headEnd type="none" w="sm" len="sm"/>
            <a:tailEnd type="none" w="sm" len="sm"/>
          </a:ln>
        </p:spPr>
        <p:txBody>
          <a:bodyPr/>
          <a:lstStyle/>
          <a:p>
            <a:endParaRPr lang="en-IN"/>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TextBox 6"/>
          <p:cNvSpPr txBox="1"/>
          <p:nvPr/>
        </p:nvSpPr>
        <p:spPr>
          <a:xfrm>
            <a:off x="6121123" y="7291948"/>
            <a:ext cx="11643643" cy="2212657"/>
          </a:xfrm>
          <a:prstGeom prst="rect">
            <a:avLst/>
          </a:prstGeom>
        </p:spPr>
        <p:txBody>
          <a:bodyPr lIns="0" tIns="0" rIns="0" bIns="0" rtlCol="0" anchor="t">
            <a:spAutoFit/>
          </a:bodyPr>
          <a:lstStyle/>
          <a:p>
            <a:pPr algn="r">
              <a:lnSpc>
                <a:spcPts val="4397"/>
              </a:lnSpc>
            </a:pPr>
            <a:r>
              <a:rPr lang="en-US" sz="3141" dirty="0">
                <a:solidFill>
                  <a:srgbClr val="F8F8F8"/>
                </a:solidFill>
                <a:latin typeface="Quicksand"/>
                <a:ea typeface="Quicksand"/>
                <a:cs typeface="Quicksand"/>
                <a:sym typeface="Quicksand"/>
              </a:rPr>
              <a:t>Prepared by - </a:t>
            </a:r>
          </a:p>
          <a:p>
            <a:pPr algn="r">
              <a:lnSpc>
                <a:spcPts val="4397"/>
              </a:lnSpc>
            </a:pPr>
            <a:r>
              <a:rPr lang="en-US" sz="3141" dirty="0">
                <a:solidFill>
                  <a:srgbClr val="F8F8F8"/>
                </a:solidFill>
                <a:latin typeface="Quicksand"/>
                <a:ea typeface="Quicksand"/>
                <a:cs typeface="Quicksand"/>
                <a:sym typeface="Quicksand"/>
              </a:rPr>
              <a:t>Parnika Jain</a:t>
            </a:r>
          </a:p>
          <a:p>
            <a:pPr algn="r">
              <a:lnSpc>
                <a:spcPts val="4397"/>
              </a:lnSpc>
            </a:pPr>
            <a:r>
              <a:rPr lang="en-US" sz="3141" dirty="0">
                <a:solidFill>
                  <a:srgbClr val="F8F8F8"/>
                </a:solidFill>
                <a:latin typeface="Quicksand"/>
                <a:ea typeface="Quicksand"/>
                <a:cs typeface="Quicksand"/>
                <a:sym typeface="Quicksand"/>
              </a:rPr>
              <a:t>Piyush </a:t>
            </a:r>
            <a:r>
              <a:rPr lang="en-US" sz="3141" dirty="0" err="1">
                <a:solidFill>
                  <a:srgbClr val="F8F8F8"/>
                </a:solidFill>
                <a:latin typeface="Quicksand"/>
                <a:ea typeface="Quicksand"/>
                <a:cs typeface="Quicksand"/>
                <a:sym typeface="Quicksand"/>
              </a:rPr>
              <a:t>Rajvaidya</a:t>
            </a:r>
            <a:endParaRPr lang="en-US" sz="3141" dirty="0">
              <a:solidFill>
                <a:srgbClr val="F8F8F8"/>
              </a:solidFill>
              <a:latin typeface="Quicksand"/>
              <a:ea typeface="Quicksand"/>
              <a:cs typeface="Quicksand"/>
              <a:sym typeface="Quicksand"/>
            </a:endParaRPr>
          </a:p>
          <a:p>
            <a:pPr marL="0" lvl="0" indent="0" algn="r">
              <a:lnSpc>
                <a:spcPts val="4397"/>
              </a:lnSpc>
              <a:spcBef>
                <a:spcPct val="0"/>
              </a:spcBef>
            </a:pPr>
            <a:r>
              <a:rPr lang="en-US" sz="3141" dirty="0">
                <a:solidFill>
                  <a:srgbClr val="F8F8F8"/>
                </a:solidFill>
                <a:latin typeface="Quicksand"/>
                <a:ea typeface="Quicksand"/>
                <a:cs typeface="Quicksand"/>
                <a:sym typeface="Quicksand"/>
              </a:rPr>
              <a:t>Rajat Dwivedi</a:t>
            </a:r>
          </a:p>
        </p:txBody>
      </p:sp>
      <p:sp>
        <p:nvSpPr>
          <p:cNvPr id="7" name="Freeform 7"/>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9D6DC"/>
        </a:solidFill>
        <a:effectLst/>
      </p:bgPr>
    </p:bg>
    <p:spTree>
      <p:nvGrpSpPr>
        <p:cNvPr id="1" name=""/>
        <p:cNvGrpSpPr/>
        <p:nvPr/>
      </p:nvGrpSpPr>
      <p:grpSpPr>
        <a:xfrm>
          <a:off x="0" y="0"/>
          <a:ext cx="0" cy="0"/>
          <a:chOff x="0" y="0"/>
          <a:chExt cx="0" cy="0"/>
        </a:xfrm>
      </p:grpSpPr>
      <p:sp>
        <p:nvSpPr>
          <p:cNvPr id="2" name="TextBox 2"/>
          <p:cNvSpPr txBox="1"/>
          <p:nvPr/>
        </p:nvSpPr>
        <p:spPr>
          <a:xfrm>
            <a:off x="2895600" y="4457700"/>
            <a:ext cx="13099451" cy="3074047"/>
          </a:xfrm>
          <a:prstGeom prst="rect">
            <a:avLst/>
          </a:prstGeom>
        </p:spPr>
        <p:txBody>
          <a:bodyPr wrap="square" lIns="0" tIns="0" rIns="0" bIns="0" rtlCol="0" anchor="t">
            <a:spAutoFit/>
          </a:bodyPr>
          <a:lstStyle/>
          <a:p>
            <a:pPr marL="0" lvl="0" indent="0" algn="ctr">
              <a:lnSpc>
                <a:spcPts val="4929"/>
              </a:lnSpc>
            </a:pPr>
            <a:r>
              <a:rPr lang="en-US" sz="3200" dirty="0">
                <a:solidFill>
                  <a:srgbClr val="0F4662"/>
                </a:solidFill>
                <a:latin typeface="Quicksand Bold"/>
                <a:ea typeface="Quicksand Bold"/>
                <a:cs typeface="Quicksand Bold"/>
                <a:sym typeface="Quicksand Bold"/>
              </a:rPr>
              <a:t>In the 2024 Indian elections, political ad spending varied across regions, but its impact on voter turnout is unclear. This project will analyze the relationship between ad spending and voter turnout using available datasets to determine if higher ad expenditures are linked to increased voter engagement.</a:t>
            </a:r>
          </a:p>
        </p:txBody>
      </p:sp>
      <p:sp>
        <p:nvSpPr>
          <p:cNvPr id="3" name="AutoShape 3"/>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AutoShape 4"/>
          <p:cNvSpPr/>
          <p:nvPr/>
        </p:nvSpPr>
        <p:spPr>
          <a:xfrm>
            <a:off x="5897880" y="8557405"/>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5" name="Freeform 5"/>
          <p:cNvSpPr/>
          <p:nvPr/>
        </p:nvSpPr>
        <p:spPr>
          <a:xfrm>
            <a:off x="8304001" y="2871399"/>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506647">
            <a:off x="13756321" y="938964"/>
            <a:ext cx="2955894" cy="2843032"/>
          </a:xfrm>
          <a:custGeom>
            <a:avLst/>
            <a:gdLst/>
            <a:ahLst/>
            <a:cxnLst/>
            <a:rect l="l" t="t" r="r" b="b"/>
            <a:pathLst>
              <a:path w="2955894" h="2843032">
                <a:moveTo>
                  <a:pt x="0" y="0"/>
                </a:moveTo>
                <a:lnTo>
                  <a:pt x="2955894" y="0"/>
                </a:lnTo>
                <a:lnTo>
                  <a:pt x="2955894" y="2843033"/>
                </a:lnTo>
                <a:lnTo>
                  <a:pt x="0" y="28430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9" name="TextBox 9"/>
          <p:cNvSpPr txBox="1"/>
          <p:nvPr/>
        </p:nvSpPr>
        <p:spPr>
          <a:xfrm>
            <a:off x="1028700" y="552084"/>
            <a:ext cx="8048163" cy="1450981"/>
          </a:xfrm>
          <a:prstGeom prst="rect">
            <a:avLst/>
          </a:prstGeom>
        </p:spPr>
        <p:txBody>
          <a:bodyPr lIns="0" tIns="0" rIns="0" bIns="0" rtlCol="0" anchor="t">
            <a:spAutoFit/>
          </a:bodyPr>
          <a:lstStyle/>
          <a:p>
            <a:pPr marL="0" lvl="0" indent="0" algn="l">
              <a:lnSpc>
                <a:spcPts val="11899"/>
              </a:lnSpc>
              <a:spcBef>
                <a:spcPct val="0"/>
              </a:spcBef>
            </a:pPr>
            <a:r>
              <a:rPr lang="en-US" sz="8499">
                <a:solidFill>
                  <a:srgbClr val="000000"/>
                </a:solidFill>
                <a:latin typeface="Staatliches"/>
                <a:ea typeface="Staatliches"/>
                <a:cs typeface="Staatliches"/>
                <a:sym typeface="Staatliches"/>
              </a:rPr>
              <a:t>Problem Statement</a:t>
            </a:r>
          </a:p>
        </p:txBody>
      </p:sp>
      <p:sp>
        <p:nvSpPr>
          <p:cNvPr id="10" name="Rectangle 1">
            <a:extLst>
              <a:ext uri="{FF2B5EF4-FFF2-40B4-BE49-F238E27FC236}">
                <a16:creationId xmlns:a16="http://schemas.microsoft.com/office/drawing/2014/main" id="{B62C69ED-7F30-8AA1-08BF-2B519D6FC7D3}"/>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2">
            <a:extLst>
              <a:ext uri="{FF2B5EF4-FFF2-40B4-BE49-F238E27FC236}">
                <a16:creationId xmlns:a16="http://schemas.microsoft.com/office/drawing/2014/main" id="{25628194-1C56-9198-5D6C-25877E147D54}"/>
              </a:ext>
            </a:extLst>
          </p:cNvPr>
          <p:cNvSpPr>
            <a:spLocks noChangeArrowheads="1"/>
          </p:cNvSpPr>
          <p:nvPr/>
        </p:nvSpPr>
        <p:spPr bwMode="auto">
          <a:xfrm>
            <a:off x="152400" y="1143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4" name="Rectangle 5">
            <a:extLst>
              <a:ext uri="{FF2B5EF4-FFF2-40B4-BE49-F238E27FC236}">
                <a16:creationId xmlns:a16="http://schemas.microsoft.com/office/drawing/2014/main" id="{160AE1A6-8899-08D7-B315-428FB38F0D16}"/>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7">
            <a:extLst>
              <a:ext uri="{FF2B5EF4-FFF2-40B4-BE49-F238E27FC236}">
                <a16:creationId xmlns:a16="http://schemas.microsoft.com/office/drawing/2014/main" id="{34D243FC-CF4B-5CD3-24B9-C882AC8B830B}"/>
              </a:ext>
            </a:extLst>
          </p:cNvPr>
          <p:cNvSpPr>
            <a:spLocks noChangeArrowheads="1"/>
          </p:cNvSpPr>
          <p:nvPr/>
        </p:nvSpPr>
        <p:spPr bwMode="auto">
          <a:xfrm>
            <a:off x="304800" y="3048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8">
            <a:extLst>
              <a:ext uri="{FF2B5EF4-FFF2-40B4-BE49-F238E27FC236}">
                <a16:creationId xmlns:a16="http://schemas.microsoft.com/office/drawing/2014/main" id="{9BEC2EB9-7443-8E6A-6953-A52D38E02015}"/>
              </a:ext>
            </a:extLst>
          </p:cNvPr>
          <p:cNvSpPr>
            <a:spLocks noChangeArrowheads="1"/>
          </p:cNvSpPr>
          <p:nvPr/>
        </p:nvSpPr>
        <p:spPr bwMode="auto">
          <a:xfrm>
            <a:off x="457200" y="4572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DA4AF"/>
        </a:solidFill>
        <a:effectLst/>
      </p:bgPr>
    </p:bg>
    <p:spTree>
      <p:nvGrpSpPr>
        <p:cNvPr id="1" name=""/>
        <p:cNvGrpSpPr/>
        <p:nvPr/>
      </p:nvGrpSpPr>
      <p:grpSpPr>
        <a:xfrm>
          <a:off x="0" y="0"/>
          <a:ext cx="0" cy="0"/>
          <a:chOff x="0" y="0"/>
          <a:chExt cx="0" cy="0"/>
        </a:xfrm>
      </p:grpSpPr>
      <p:grpSp>
        <p:nvGrpSpPr>
          <p:cNvPr id="2" name="Group 2"/>
          <p:cNvGrpSpPr/>
          <p:nvPr/>
        </p:nvGrpSpPr>
        <p:grpSpPr>
          <a:xfrm>
            <a:off x="884379" y="2456695"/>
            <a:ext cx="5385764" cy="6426664"/>
            <a:chOff x="0" y="0"/>
            <a:chExt cx="1418473" cy="1692619"/>
          </a:xfrm>
        </p:grpSpPr>
        <p:sp>
          <p:nvSpPr>
            <p:cNvPr id="3" name="Freeform 3"/>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F8F8F8"/>
            </a:solidFill>
          </p:spPr>
          <p:txBody>
            <a:bodyPr/>
            <a:lstStyle/>
            <a:p>
              <a:pPr marL="518160" marR="0" lvl="1" indent="-259080" algn="l" defTabSz="914400" rtl="0" eaLnBrk="1" fontAlgn="auto" latinLnBrk="0" hangingPunct="1">
                <a:lnSpc>
                  <a:spcPts val="4079"/>
                </a:lnSpc>
                <a:spcBef>
                  <a:spcPts val="0"/>
                </a:spcBef>
                <a:spcAft>
                  <a:spcPts val="0"/>
                </a:spcAft>
                <a:buClrTx/>
                <a:buSzTx/>
                <a:buFont typeface="Arial"/>
                <a:buChar char="•"/>
                <a:tabLst/>
                <a:defRPr/>
              </a:pPr>
              <a:endParaRPr kumimoji="0" lang="en-US" sz="2400" b="0" i="0" u="none" strike="noStrike" kern="1200" cap="none" spc="0" normalizeH="0" baseline="0" noProof="0" dirty="0">
                <a:ln>
                  <a:noFill/>
                </a:ln>
                <a:solidFill>
                  <a:srgbClr val="0F4662"/>
                </a:solidFill>
                <a:effectLst/>
                <a:uLnTx/>
                <a:uFillTx/>
                <a:latin typeface="Agrandir Bold"/>
                <a:ea typeface="Agrandir Bold"/>
                <a:cs typeface="Agrandir Bold"/>
                <a:sym typeface="Agrandir Bold"/>
              </a:endParaRPr>
            </a:p>
            <a:p>
              <a:pPr marL="518160" marR="0" lvl="1" indent="-259080" algn="l" defTabSz="914400" rtl="0" eaLnBrk="1" fontAlgn="auto" latinLnBrk="0" hangingPunct="1">
                <a:lnSpc>
                  <a:spcPts val="4079"/>
                </a:lnSpc>
                <a:spcBef>
                  <a:spcPts val="0"/>
                </a:spcBef>
                <a:spcAft>
                  <a:spcPts val="0"/>
                </a:spcAft>
                <a:buClrTx/>
                <a:buSzTx/>
                <a:buFont typeface="Arial"/>
                <a:buChar char="•"/>
                <a:tabLst/>
                <a:defRPr/>
              </a:pPr>
              <a:endParaRPr lang="en-US" sz="2400" dirty="0">
                <a:solidFill>
                  <a:srgbClr val="0F4662"/>
                </a:solidFill>
                <a:latin typeface="Agrandir Bold"/>
                <a:ea typeface="Agrandir Bold"/>
                <a:cs typeface="Agrandir Bold"/>
                <a:sym typeface="Agrandir Bold"/>
              </a:endParaRPr>
            </a:p>
            <a:p>
              <a:pPr marL="259080" marR="0" lvl="1" algn="l" defTabSz="914400" rtl="0" eaLnBrk="1" fontAlgn="auto" latinLnBrk="0" hangingPunct="1">
                <a:lnSpc>
                  <a:spcPts val="4079"/>
                </a:lnSpc>
                <a:spcBef>
                  <a:spcPts val="0"/>
                </a:spcBef>
                <a:spcAft>
                  <a:spcPts val="0"/>
                </a:spcAft>
                <a:buClrTx/>
                <a:buSzTx/>
                <a:tabLst/>
                <a:defRPr/>
              </a:pPr>
              <a:r>
                <a:rPr kumimoji="0" lang="en-US" sz="2800" b="0" i="0" u="none" strike="noStrike" kern="1200" cap="none" spc="0" normalizeH="0" baseline="0" noProof="0" dirty="0">
                  <a:ln>
                    <a:noFill/>
                  </a:ln>
                  <a:solidFill>
                    <a:srgbClr val="0F4662"/>
                  </a:solidFill>
                  <a:effectLst/>
                  <a:uLnTx/>
                  <a:uFillTx/>
                  <a:latin typeface="Agrandir Bold"/>
                  <a:ea typeface="Agrandir Bold"/>
                  <a:cs typeface="Agrandir Bold"/>
                  <a:sym typeface="Agrandir Bold"/>
                </a:rPr>
                <a:t>Investigate any potential correlation between ad spending in a location and voter turnout or engagement.</a:t>
              </a:r>
            </a:p>
            <a:p>
              <a:endParaRPr lang="en-IN" dirty="0"/>
            </a:p>
          </p:txBody>
        </p:sp>
        <p:sp>
          <p:nvSpPr>
            <p:cNvPr id="4" name="TextBox 4"/>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5" name="Group 5"/>
          <p:cNvGrpSpPr/>
          <p:nvPr/>
        </p:nvGrpSpPr>
        <p:grpSpPr>
          <a:xfrm>
            <a:off x="6443460" y="2494083"/>
            <a:ext cx="5385764" cy="6426664"/>
            <a:chOff x="0" y="0"/>
            <a:chExt cx="1418473" cy="1692619"/>
          </a:xfrm>
        </p:grpSpPr>
        <p:sp>
          <p:nvSpPr>
            <p:cNvPr id="6" name="Freeform 6"/>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F8F8F8"/>
            </a:solidFill>
          </p:spPr>
          <p:txBody>
            <a:bodyPr/>
            <a:lstStyle/>
            <a:p>
              <a:endParaRPr lang="en-IN"/>
            </a:p>
          </p:txBody>
        </p:sp>
        <p:sp>
          <p:nvSpPr>
            <p:cNvPr id="7" name="TextBox 7"/>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grpSp>
        <p:nvGrpSpPr>
          <p:cNvPr id="8" name="Group 8"/>
          <p:cNvGrpSpPr/>
          <p:nvPr/>
        </p:nvGrpSpPr>
        <p:grpSpPr>
          <a:xfrm>
            <a:off x="12017857" y="2533670"/>
            <a:ext cx="5385764" cy="6426664"/>
            <a:chOff x="0" y="0"/>
            <a:chExt cx="1418473" cy="1692619"/>
          </a:xfrm>
        </p:grpSpPr>
        <p:sp>
          <p:nvSpPr>
            <p:cNvPr id="9" name="Freeform 9"/>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F8F8F8"/>
            </a:solidFill>
          </p:spPr>
          <p:txBody>
            <a:bodyPr/>
            <a:lstStyle/>
            <a:p>
              <a:endParaRPr lang="en-IN"/>
            </a:p>
          </p:txBody>
        </p:sp>
        <p:sp>
          <p:nvSpPr>
            <p:cNvPr id="10" name="TextBox 10"/>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11" name="AutoShape 11"/>
          <p:cNvSpPr/>
          <p:nvPr/>
        </p:nvSpPr>
        <p:spPr>
          <a:xfrm>
            <a:off x="10767060" y="9906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12" name="Freeform 12"/>
          <p:cNvSpPr/>
          <p:nvPr/>
        </p:nvSpPr>
        <p:spPr>
          <a:xfrm>
            <a:off x="7765561" y="964948"/>
            <a:ext cx="2465809" cy="2465809"/>
          </a:xfrm>
          <a:custGeom>
            <a:avLst/>
            <a:gdLst/>
            <a:ahLst/>
            <a:cxnLst/>
            <a:rect l="l" t="t" r="r" b="b"/>
            <a:pathLst>
              <a:path w="2465809" h="2465809">
                <a:moveTo>
                  <a:pt x="0" y="0"/>
                </a:moveTo>
                <a:lnTo>
                  <a:pt x="2465809" y="0"/>
                </a:lnTo>
                <a:lnTo>
                  <a:pt x="2465809" y="2465810"/>
                </a:lnTo>
                <a:lnTo>
                  <a:pt x="0" y="24658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2133601" y="6819900"/>
            <a:ext cx="2696102" cy="2444062"/>
          </a:xfrm>
          <a:custGeom>
            <a:avLst/>
            <a:gdLst/>
            <a:ahLst/>
            <a:cxnLst/>
            <a:rect l="l" t="t" r="r" b="b"/>
            <a:pathLst>
              <a:path w="2437262" h="2437262">
                <a:moveTo>
                  <a:pt x="0" y="0"/>
                </a:moveTo>
                <a:lnTo>
                  <a:pt x="2437262" y="0"/>
                </a:lnTo>
                <a:lnTo>
                  <a:pt x="2437262" y="2437262"/>
                </a:lnTo>
                <a:lnTo>
                  <a:pt x="0" y="24372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13148531" y="7300257"/>
            <a:ext cx="2443928" cy="2021795"/>
          </a:xfrm>
          <a:custGeom>
            <a:avLst/>
            <a:gdLst/>
            <a:ahLst/>
            <a:cxnLst/>
            <a:rect l="l" t="t" r="r" b="b"/>
            <a:pathLst>
              <a:path w="2443928" h="2021795">
                <a:moveTo>
                  <a:pt x="0" y="0"/>
                </a:moveTo>
                <a:lnTo>
                  <a:pt x="2443927" y="0"/>
                </a:lnTo>
                <a:lnTo>
                  <a:pt x="2443927" y="2021795"/>
                </a:lnTo>
                <a:lnTo>
                  <a:pt x="0" y="20217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5" name="TextBox 15"/>
          <p:cNvSpPr txBox="1"/>
          <p:nvPr/>
        </p:nvSpPr>
        <p:spPr>
          <a:xfrm>
            <a:off x="884379" y="542559"/>
            <a:ext cx="8115300" cy="1533533"/>
          </a:xfrm>
          <a:prstGeom prst="rect">
            <a:avLst/>
          </a:prstGeom>
        </p:spPr>
        <p:txBody>
          <a:bodyPr lIns="0" tIns="0" rIns="0" bIns="0" rtlCol="0" anchor="t">
            <a:spAutoFit/>
          </a:bodyPr>
          <a:lstStyle/>
          <a:p>
            <a:pPr marL="0" lvl="0" indent="0" algn="l">
              <a:lnSpc>
                <a:spcPts val="12599"/>
              </a:lnSpc>
              <a:spcBef>
                <a:spcPct val="0"/>
              </a:spcBef>
            </a:pPr>
            <a:r>
              <a:rPr lang="en-US" sz="8999" dirty="0">
                <a:solidFill>
                  <a:srgbClr val="0B3043"/>
                </a:solidFill>
                <a:latin typeface="Staatliches"/>
                <a:ea typeface="Staatliches"/>
                <a:cs typeface="Staatliches"/>
                <a:sym typeface="Staatliches"/>
              </a:rPr>
              <a:t> OBJECTIVES:</a:t>
            </a:r>
          </a:p>
        </p:txBody>
      </p:sp>
      <p:sp>
        <p:nvSpPr>
          <p:cNvPr id="17" name="TextBox 17"/>
          <p:cNvSpPr txBox="1"/>
          <p:nvPr/>
        </p:nvSpPr>
        <p:spPr>
          <a:xfrm>
            <a:off x="6585398" y="5080239"/>
            <a:ext cx="5101887" cy="3119700"/>
          </a:xfrm>
          <a:prstGeom prst="rect">
            <a:avLst/>
          </a:prstGeom>
        </p:spPr>
        <p:txBody>
          <a:bodyPr lIns="0" tIns="0" rIns="0" bIns="0" rtlCol="0" anchor="t">
            <a:spAutoFit/>
          </a:bodyPr>
          <a:lstStyle/>
          <a:p>
            <a:pPr marL="259080" lvl="1" algn="l">
              <a:lnSpc>
                <a:spcPts val="4079"/>
              </a:lnSpc>
            </a:pPr>
            <a:r>
              <a:rPr lang="en-US" sz="2800" dirty="0">
                <a:solidFill>
                  <a:srgbClr val="0F4662"/>
                </a:solidFill>
                <a:latin typeface="Agrandir Bold"/>
                <a:ea typeface="Agrandir Bold"/>
                <a:cs typeface="Agrandir Bold"/>
                <a:sym typeface="Agrandir Bold"/>
              </a:rPr>
              <a:t>Analyze the distribution of ad spending across different states and parliamentary constituencies.</a:t>
            </a:r>
          </a:p>
          <a:p>
            <a:pPr algn="l">
              <a:lnSpc>
                <a:spcPts val="4079"/>
              </a:lnSpc>
            </a:pPr>
            <a:endParaRPr lang="en-US" sz="2800" i="1" dirty="0">
              <a:solidFill>
                <a:srgbClr val="0F4662"/>
              </a:solidFill>
              <a:latin typeface="Agrandir Bold"/>
              <a:ea typeface="Agrandir Bold"/>
              <a:cs typeface="Agrandir Bold"/>
              <a:sym typeface="Agrandir Bold"/>
            </a:endParaRPr>
          </a:p>
        </p:txBody>
      </p:sp>
      <p:sp>
        <p:nvSpPr>
          <p:cNvPr id="18" name="TextBox 18"/>
          <p:cNvSpPr txBox="1"/>
          <p:nvPr/>
        </p:nvSpPr>
        <p:spPr>
          <a:xfrm>
            <a:off x="12215261" y="3824640"/>
            <a:ext cx="4990956" cy="3765550"/>
          </a:xfrm>
          <a:prstGeom prst="rect">
            <a:avLst/>
          </a:prstGeom>
        </p:spPr>
        <p:txBody>
          <a:bodyPr lIns="0" tIns="0" rIns="0" bIns="0" rtlCol="0" anchor="t">
            <a:spAutoFit/>
          </a:bodyPr>
          <a:lstStyle/>
          <a:p>
            <a:pPr algn="l">
              <a:lnSpc>
                <a:spcPts val="4249"/>
              </a:lnSpc>
            </a:pPr>
            <a:r>
              <a:rPr lang="en-US" sz="2800" dirty="0">
                <a:solidFill>
                  <a:srgbClr val="0F4662"/>
                </a:solidFill>
                <a:latin typeface="Agrandir Bold"/>
                <a:ea typeface="Agrandir Bold"/>
                <a:cs typeface="Agrandir Bold"/>
                <a:sym typeface="Agrandir Bold"/>
              </a:rPr>
              <a:t>Identify which political parties or entities spent the most on ads and analyze their ad strategies based on the number of ads and spending patterns.</a:t>
            </a:r>
          </a:p>
          <a:p>
            <a:pPr algn="l">
              <a:lnSpc>
                <a:spcPts val="4249"/>
              </a:lnSpc>
            </a:pPr>
            <a:endParaRPr lang="en-US" sz="2499" dirty="0">
              <a:solidFill>
                <a:srgbClr val="0F4662"/>
              </a:solidFill>
              <a:latin typeface="Agrandir Bold"/>
              <a:ea typeface="Agrandir Bold"/>
              <a:cs typeface="Agrandir Bold"/>
              <a:sym typeface="Agrandir Bold"/>
            </a:endParaRPr>
          </a:p>
        </p:txBody>
      </p:sp>
      <p:sp>
        <p:nvSpPr>
          <p:cNvPr id="19" name="TextBox 19"/>
          <p:cNvSpPr txBox="1"/>
          <p:nvPr/>
        </p:nvSpPr>
        <p:spPr>
          <a:xfrm>
            <a:off x="12301734" y="2869326"/>
            <a:ext cx="5101887" cy="641201"/>
          </a:xfrm>
          <a:prstGeom prst="rect">
            <a:avLst/>
          </a:prstGeom>
        </p:spPr>
        <p:txBody>
          <a:bodyPr lIns="0" tIns="0" rIns="0" bIns="0" rtlCol="0" anchor="t">
            <a:spAutoFit/>
          </a:bodyPr>
          <a:lstStyle/>
          <a:p>
            <a:pPr marL="0" lvl="0" indent="0" algn="l">
              <a:lnSpc>
                <a:spcPts val="5039"/>
              </a:lnSpc>
              <a:spcBef>
                <a:spcPct val="0"/>
              </a:spcBef>
            </a:pPr>
            <a:r>
              <a:rPr lang="en-US" sz="4400" dirty="0">
                <a:solidFill>
                  <a:srgbClr val="0F4662"/>
                </a:solidFill>
                <a:latin typeface="Bobby Jones"/>
                <a:ea typeface="Bobby Jones"/>
                <a:cs typeface="Bobby Jones"/>
                <a:sym typeface="Bobby Jones"/>
              </a:rPr>
              <a:t>Advertiser Insights: </a:t>
            </a:r>
          </a:p>
        </p:txBody>
      </p:sp>
      <p:sp>
        <p:nvSpPr>
          <p:cNvPr id="20" name="TextBox 20"/>
          <p:cNvSpPr txBox="1"/>
          <p:nvPr/>
        </p:nvSpPr>
        <p:spPr>
          <a:xfrm>
            <a:off x="1633108" y="2678034"/>
            <a:ext cx="5101887" cy="641201"/>
          </a:xfrm>
          <a:prstGeom prst="rect">
            <a:avLst/>
          </a:prstGeom>
        </p:spPr>
        <p:txBody>
          <a:bodyPr lIns="0" tIns="0" rIns="0" bIns="0" rtlCol="0" anchor="t">
            <a:spAutoFit/>
          </a:bodyPr>
          <a:lstStyle/>
          <a:p>
            <a:pPr marL="0" lvl="0" indent="0" algn="l">
              <a:lnSpc>
                <a:spcPts val="5039"/>
              </a:lnSpc>
              <a:spcBef>
                <a:spcPct val="0"/>
              </a:spcBef>
            </a:pPr>
            <a:r>
              <a:rPr lang="en-US" sz="4400" dirty="0">
                <a:solidFill>
                  <a:srgbClr val="0F4662"/>
                </a:solidFill>
                <a:latin typeface="Bobby Jones"/>
                <a:ea typeface="Bobby Jones"/>
                <a:cs typeface="Bobby Jones"/>
                <a:sym typeface="Bobby Jones"/>
              </a:rPr>
              <a:t>Voter Influence:</a:t>
            </a:r>
          </a:p>
        </p:txBody>
      </p:sp>
      <p:sp>
        <p:nvSpPr>
          <p:cNvPr id="21" name="TextBox 21"/>
          <p:cNvSpPr txBox="1"/>
          <p:nvPr/>
        </p:nvSpPr>
        <p:spPr>
          <a:xfrm>
            <a:off x="6734995" y="3685792"/>
            <a:ext cx="5101887" cy="1102866"/>
          </a:xfrm>
          <a:prstGeom prst="rect">
            <a:avLst/>
          </a:prstGeom>
        </p:spPr>
        <p:txBody>
          <a:bodyPr lIns="0" tIns="0" rIns="0" bIns="0" rtlCol="0" anchor="t">
            <a:spAutoFit/>
          </a:bodyPr>
          <a:lstStyle/>
          <a:p>
            <a:pPr marL="0" lvl="0" indent="0" algn="ctr">
              <a:lnSpc>
                <a:spcPts val="4339"/>
              </a:lnSpc>
              <a:spcBef>
                <a:spcPct val="0"/>
              </a:spcBef>
            </a:pPr>
            <a:r>
              <a:rPr lang="en-US" sz="4400" dirty="0">
                <a:solidFill>
                  <a:srgbClr val="0F4662"/>
                </a:solidFill>
                <a:latin typeface="Bobby Jones"/>
                <a:ea typeface="Bobby Jones"/>
                <a:cs typeface="Bobby Jones"/>
                <a:sym typeface="Bobby Jones"/>
              </a:rPr>
              <a:t>Geographical</a:t>
            </a:r>
            <a:r>
              <a:rPr lang="en-US" sz="3600" dirty="0">
                <a:solidFill>
                  <a:srgbClr val="0F4662"/>
                </a:solidFill>
                <a:latin typeface="Bobby Jones"/>
                <a:ea typeface="Bobby Jones"/>
                <a:cs typeface="Bobby Jones"/>
                <a:sym typeface="Bobby Jones"/>
              </a:rPr>
              <a:t> </a:t>
            </a:r>
            <a:r>
              <a:rPr lang="en-US" sz="4400" dirty="0">
                <a:solidFill>
                  <a:srgbClr val="0F4662"/>
                </a:solidFill>
                <a:latin typeface="Bobby Jones"/>
                <a:ea typeface="Bobby Jones"/>
                <a:cs typeface="Bobby Jones"/>
                <a:sym typeface="Bobby Jones"/>
              </a:rPr>
              <a:t>Analysis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3" name="AutoShape 3"/>
          <p:cNvSpPr/>
          <p:nvPr/>
        </p:nvSpPr>
        <p:spPr>
          <a:xfrm>
            <a:off x="5897877" y="7734300"/>
            <a:ext cx="6492240" cy="0"/>
          </a:xfrm>
          <a:prstGeom prst="line">
            <a:avLst/>
          </a:prstGeom>
          <a:ln w="76200" cap="flat">
            <a:solidFill>
              <a:srgbClr val="0F4662"/>
            </a:solidFill>
            <a:prstDash val="solid"/>
            <a:headEnd type="none" w="sm" len="sm"/>
            <a:tailEnd type="none" w="sm" len="sm"/>
          </a:ln>
        </p:spPr>
        <p:txBody>
          <a:bodyPr/>
          <a:lstStyle/>
          <a:p>
            <a:endParaRPr lang="en-IN"/>
          </a:p>
        </p:txBody>
      </p:sp>
      <p:sp>
        <p:nvSpPr>
          <p:cNvPr id="4" name="Freeform 4"/>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8303998" y="8547866"/>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a:off x="832876" y="7444286"/>
            <a:ext cx="2191109" cy="2207161"/>
          </a:xfrm>
          <a:custGeom>
            <a:avLst/>
            <a:gdLst/>
            <a:ahLst/>
            <a:cxnLst/>
            <a:rect l="l" t="t" r="r" b="b"/>
            <a:pathLst>
              <a:path w="2191109" h="2207161">
                <a:moveTo>
                  <a:pt x="0" y="0"/>
                </a:moveTo>
                <a:lnTo>
                  <a:pt x="2191108" y="0"/>
                </a:lnTo>
                <a:lnTo>
                  <a:pt x="2191108" y="2207161"/>
                </a:lnTo>
                <a:lnTo>
                  <a:pt x="0" y="220716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TextBox 7"/>
          <p:cNvSpPr txBox="1"/>
          <p:nvPr/>
        </p:nvSpPr>
        <p:spPr>
          <a:xfrm>
            <a:off x="-258145" y="533034"/>
            <a:ext cx="17517445" cy="1577136"/>
          </a:xfrm>
          <a:prstGeom prst="rect">
            <a:avLst/>
          </a:prstGeom>
        </p:spPr>
        <p:txBody>
          <a:bodyPr lIns="0" tIns="0" rIns="0" bIns="0" rtlCol="0" anchor="t">
            <a:spAutoFit/>
          </a:bodyPr>
          <a:lstStyle/>
          <a:p>
            <a:pPr marL="0" lvl="0" indent="0" algn="r">
              <a:lnSpc>
                <a:spcPts val="12916"/>
              </a:lnSpc>
              <a:spcBef>
                <a:spcPct val="0"/>
              </a:spcBef>
            </a:pPr>
            <a:r>
              <a:rPr lang="en-US" sz="9225">
                <a:solidFill>
                  <a:srgbClr val="0F4662"/>
                </a:solidFill>
                <a:latin typeface="Staatliches"/>
                <a:ea typeface="Staatliches"/>
                <a:cs typeface="Staatliches"/>
                <a:sym typeface="Staatliches"/>
              </a:rPr>
              <a:t>DATA GATHERING</a:t>
            </a:r>
          </a:p>
        </p:txBody>
      </p:sp>
      <p:sp>
        <p:nvSpPr>
          <p:cNvPr id="8" name="TextBox 8"/>
          <p:cNvSpPr txBox="1"/>
          <p:nvPr/>
        </p:nvSpPr>
        <p:spPr>
          <a:xfrm>
            <a:off x="499100" y="3769102"/>
            <a:ext cx="17331700" cy="3475054"/>
          </a:xfrm>
          <a:prstGeom prst="rect">
            <a:avLst/>
          </a:prstGeom>
        </p:spPr>
        <p:txBody>
          <a:bodyPr wrap="square" lIns="0" tIns="0" rIns="0" bIns="0" rtlCol="0" anchor="t">
            <a:spAutoFit/>
          </a:bodyPr>
          <a:lstStyle/>
          <a:p>
            <a:pPr algn="ctr">
              <a:lnSpc>
                <a:spcPts val="4589"/>
              </a:lnSpc>
              <a:spcBef>
                <a:spcPct val="0"/>
              </a:spcBef>
            </a:pPr>
            <a:r>
              <a:rPr lang="en-US" sz="2699" dirty="0">
                <a:solidFill>
                  <a:srgbClr val="0F4662"/>
                </a:solidFill>
                <a:latin typeface="Quicksand Bold"/>
                <a:ea typeface="Quicksand Bold"/>
                <a:cs typeface="Quicksand Bold"/>
                <a:sym typeface="Quicksand Bold"/>
              </a:rPr>
              <a:t>The dataset used in this study is obtained from Statso, a Data Science Community that provides access to various case studies and datasets. It includes information on political ad spending during the 2024 Indian elections. Additionally, sentiment analysis will be conducted using data gathered from articles published by leading news channels. Web scraping will be employed to collect these articles, which will be analyzed to understand voters' sentiments towards the ads. This approach will provide a comprehensive view of the impact of political advertising in the 2024 elections.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4662"/>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4627349" cy="10287000"/>
            <a:chOff x="0" y="0"/>
            <a:chExt cx="1218726" cy="2709333"/>
          </a:xfrm>
        </p:grpSpPr>
        <p:sp>
          <p:nvSpPr>
            <p:cNvPr id="3" name="Freeform 3"/>
            <p:cNvSpPr/>
            <p:nvPr/>
          </p:nvSpPr>
          <p:spPr>
            <a:xfrm>
              <a:off x="0" y="0"/>
              <a:ext cx="1218726" cy="2709333"/>
            </a:xfrm>
            <a:custGeom>
              <a:avLst/>
              <a:gdLst/>
              <a:ahLst/>
              <a:cxnLst/>
              <a:rect l="l" t="t" r="r" b="b"/>
              <a:pathLst>
                <a:path w="1218726" h="2709333">
                  <a:moveTo>
                    <a:pt x="0" y="0"/>
                  </a:moveTo>
                  <a:lnTo>
                    <a:pt x="1218726" y="0"/>
                  </a:lnTo>
                  <a:lnTo>
                    <a:pt x="1218726" y="2709333"/>
                  </a:lnTo>
                  <a:lnTo>
                    <a:pt x="0" y="2709333"/>
                  </a:lnTo>
                  <a:close/>
                </a:path>
              </a:pathLst>
            </a:custGeom>
            <a:solidFill>
              <a:srgbClr val="C9D6DC"/>
            </a:solidFill>
          </p:spPr>
          <p:txBody>
            <a:bodyPr/>
            <a:lstStyle/>
            <a:p>
              <a:endParaRPr lang="en-IN"/>
            </a:p>
          </p:txBody>
        </p:sp>
        <p:sp>
          <p:nvSpPr>
            <p:cNvPr id="4" name="TextBox 4"/>
            <p:cNvSpPr txBox="1"/>
            <p:nvPr/>
          </p:nvSpPr>
          <p:spPr>
            <a:xfrm>
              <a:off x="0" y="-123825"/>
              <a:ext cx="1218726" cy="2833158"/>
            </a:xfrm>
            <a:prstGeom prst="rect">
              <a:avLst/>
            </a:prstGeom>
          </p:spPr>
          <p:txBody>
            <a:bodyPr lIns="50800" tIns="50800" rIns="50800" bIns="50800" rtlCol="0" anchor="ctr"/>
            <a:lstStyle/>
            <a:p>
              <a:pPr algn="ctr">
                <a:lnSpc>
                  <a:spcPts val="4079"/>
                </a:lnSpc>
              </a:pPr>
              <a:endParaRPr/>
            </a:p>
          </p:txBody>
        </p:sp>
      </p:grpSp>
      <p:sp>
        <p:nvSpPr>
          <p:cNvPr id="5" name="TextBox 5"/>
          <p:cNvSpPr txBox="1"/>
          <p:nvPr/>
        </p:nvSpPr>
        <p:spPr>
          <a:xfrm>
            <a:off x="9818447" y="-4789"/>
            <a:ext cx="15527911" cy="2549527"/>
          </a:xfrm>
          <a:prstGeom prst="rect">
            <a:avLst/>
          </a:prstGeom>
        </p:spPr>
        <p:txBody>
          <a:bodyPr lIns="0" tIns="0" rIns="0" bIns="0" rtlCol="0" anchor="t">
            <a:spAutoFit/>
          </a:bodyPr>
          <a:lstStyle/>
          <a:p>
            <a:pPr algn="l">
              <a:lnSpc>
                <a:spcPts val="11339"/>
              </a:lnSpc>
            </a:pPr>
            <a:r>
              <a:rPr lang="en-US" sz="8099">
                <a:solidFill>
                  <a:srgbClr val="F8F8F8"/>
                </a:solidFill>
                <a:latin typeface="Staatliches"/>
                <a:ea typeface="Staatliches"/>
                <a:cs typeface="Staatliches"/>
                <a:sym typeface="Staatliches"/>
              </a:rPr>
              <a:t>Dataset Explanation</a:t>
            </a:r>
          </a:p>
          <a:p>
            <a:pPr marL="0" lvl="0" indent="0" algn="l">
              <a:lnSpc>
                <a:spcPts val="8959"/>
              </a:lnSpc>
              <a:spcBef>
                <a:spcPct val="0"/>
              </a:spcBef>
            </a:pPr>
            <a:endParaRPr lang="en-US" sz="8099">
              <a:solidFill>
                <a:srgbClr val="F8F8F8"/>
              </a:solidFill>
              <a:latin typeface="Staatliches"/>
              <a:ea typeface="Staatliches"/>
              <a:cs typeface="Staatliches"/>
              <a:sym typeface="Staatliches"/>
            </a:endParaRPr>
          </a:p>
        </p:txBody>
      </p:sp>
      <p:sp>
        <p:nvSpPr>
          <p:cNvPr id="6" name="TextBox 6"/>
          <p:cNvSpPr txBox="1"/>
          <p:nvPr/>
        </p:nvSpPr>
        <p:spPr>
          <a:xfrm>
            <a:off x="4374980" y="7271932"/>
            <a:ext cx="14171091" cy="3282950"/>
          </a:xfrm>
          <a:prstGeom prst="rect">
            <a:avLst/>
          </a:prstGeom>
        </p:spPr>
        <p:txBody>
          <a:bodyPr lIns="0" tIns="0" rIns="0" bIns="0" rtlCol="0" anchor="t">
            <a:spAutoFit/>
          </a:bodyPr>
          <a:lstStyle/>
          <a:p>
            <a:pPr marL="561339" lvl="1" indent="-280669" algn="l">
              <a:lnSpc>
                <a:spcPts val="4419"/>
              </a:lnSpc>
              <a:buFont typeface="Arial"/>
              <a:buChar char="•"/>
            </a:pPr>
            <a:r>
              <a:rPr lang="en-US" sz="2599">
                <a:solidFill>
                  <a:srgbClr val="F8F8F8"/>
                </a:solidFill>
                <a:latin typeface="Quicksand"/>
                <a:ea typeface="Quicksand"/>
                <a:cs typeface="Quicksand"/>
                <a:sym typeface="Quicksand"/>
              </a:rPr>
              <a:t>Page ID: A unique identifier for each advertiser's page.</a:t>
            </a:r>
          </a:p>
          <a:p>
            <a:pPr marL="561339" lvl="1" indent="-280669" algn="l">
              <a:lnSpc>
                <a:spcPts val="4419"/>
              </a:lnSpc>
              <a:buFont typeface="Arial"/>
              <a:buChar char="•"/>
            </a:pPr>
            <a:r>
              <a:rPr lang="en-US" sz="2599">
                <a:solidFill>
                  <a:srgbClr val="F8F8F8"/>
                </a:solidFill>
                <a:latin typeface="Quicksand"/>
                <a:ea typeface="Quicksand"/>
                <a:cs typeface="Quicksand"/>
                <a:sym typeface="Quicksand"/>
              </a:rPr>
              <a:t>Page name: The name of the advertiser's page.</a:t>
            </a:r>
          </a:p>
          <a:p>
            <a:pPr marL="561339" lvl="1" indent="-280669" algn="l">
              <a:lnSpc>
                <a:spcPts val="4419"/>
              </a:lnSpc>
              <a:buFont typeface="Arial"/>
              <a:buChar char="•"/>
            </a:pPr>
            <a:r>
              <a:rPr lang="en-US" sz="2599">
                <a:solidFill>
                  <a:srgbClr val="F8F8F8"/>
                </a:solidFill>
                <a:latin typeface="Quicksand"/>
                <a:ea typeface="Quicksand"/>
                <a:cs typeface="Quicksand"/>
                <a:sym typeface="Quicksand"/>
              </a:rPr>
              <a:t>Disclaimer: Details about the advertiser, such as who funded the ads.</a:t>
            </a:r>
          </a:p>
          <a:p>
            <a:pPr marL="561339" lvl="1" indent="-280669" algn="l">
              <a:lnSpc>
                <a:spcPts val="4419"/>
              </a:lnSpc>
              <a:buFont typeface="Arial"/>
              <a:buChar char="•"/>
            </a:pPr>
            <a:r>
              <a:rPr lang="en-US" sz="2599">
                <a:solidFill>
                  <a:srgbClr val="F8F8F8"/>
                </a:solidFill>
                <a:latin typeface="Quicksand"/>
                <a:ea typeface="Quicksand"/>
                <a:cs typeface="Quicksand"/>
                <a:sym typeface="Quicksand"/>
              </a:rPr>
              <a:t>Amount spent (INR): The total money spent on ads by each advertiser in Indian Rupees.</a:t>
            </a:r>
          </a:p>
          <a:p>
            <a:pPr marL="561339" lvl="1" indent="-280669" algn="l">
              <a:lnSpc>
                <a:spcPts val="4419"/>
              </a:lnSpc>
              <a:buFont typeface="Arial"/>
              <a:buChar char="•"/>
            </a:pPr>
            <a:r>
              <a:rPr lang="en-US" sz="2599">
                <a:solidFill>
                  <a:srgbClr val="F8F8F8"/>
                </a:solidFill>
                <a:latin typeface="Quicksand"/>
                <a:ea typeface="Quicksand"/>
                <a:cs typeface="Quicksand"/>
                <a:sym typeface="Quicksand"/>
              </a:rPr>
              <a:t>Number of ads in Library: The count of ads associated with each advertiser.</a:t>
            </a:r>
          </a:p>
          <a:p>
            <a:pPr algn="l">
              <a:lnSpc>
                <a:spcPts val="4419"/>
              </a:lnSpc>
            </a:pPr>
            <a:endParaRPr lang="en-US" sz="2599">
              <a:solidFill>
                <a:srgbClr val="F8F8F8"/>
              </a:solidFill>
              <a:latin typeface="Quicksand"/>
              <a:ea typeface="Quicksand"/>
              <a:cs typeface="Quicksand"/>
              <a:sym typeface="Quicksand"/>
            </a:endParaRPr>
          </a:p>
        </p:txBody>
      </p:sp>
      <p:sp>
        <p:nvSpPr>
          <p:cNvPr id="7" name="TextBox 7"/>
          <p:cNvSpPr txBox="1"/>
          <p:nvPr/>
        </p:nvSpPr>
        <p:spPr>
          <a:xfrm>
            <a:off x="4893435" y="6030504"/>
            <a:ext cx="13134180" cy="1565275"/>
          </a:xfrm>
          <a:prstGeom prst="rect">
            <a:avLst/>
          </a:prstGeom>
        </p:spPr>
        <p:txBody>
          <a:bodyPr lIns="0" tIns="0" rIns="0" bIns="0" rtlCol="0" anchor="t">
            <a:spAutoFit/>
          </a:bodyPr>
          <a:lstStyle/>
          <a:p>
            <a:pPr marL="539749" lvl="1" indent="-269875" algn="l">
              <a:lnSpc>
                <a:spcPts val="4249"/>
              </a:lnSpc>
              <a:buFont typeface="Arial"/>
              <a:buChar char="•"/>
            </a:pPr>
            <a:r>
              <a:rPr lang="en-US" sz="2499">
                <a:solidFill>
                  <a:srgbClr val="F8F8F8"/>
                </a:solidFill>
                <a:latin typeface="Quicksand"/>
                <a:ea typeface="Quicksand"/>
                <a:cs typeface="Quicksand"/>
                <a:sym typeface="Quicksand"/>
              </a:rPr>
              <a:t>Location name: The name of the location where ads were targeted.</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Amount spent (INR): The total ad spending in that location in Indian Rupees.</a:t>
            </a:r>
          </a:p>
          <a:p>
            <a:pPr algn="l">
              <a:lnSpc>
                <a:spcPts val="4249"/>
              </a:lnSpc>
            </a:pPr>
            <a:endParaRPr lang="en-US" sz="2499">
              <a:solidFill>
                <a:srgbClr val="F8F8F8"/>
              </a:solidFill>
              <a:latin typeface="Quicksand"/>
              <a:ea typeface="Quicksand"/>
              <a:cs typeface="Quicksand"/>
              <a:sym typeface="Quicksand"/>
            </a:endParaRPr>
          </a:p>
        </p:txBody>
      </p:sp>
      <p:sp>
        <p:nvSpPr>
          <p:cNvPr id="8" name="TextBox 8"/>
          <p:cNvSpPr txBox="1"/>
          <p:nvPr/>
        </p:nvSpPr>
        <p:spPr>
          <a:xfrm>
            <a:off x="4627349" y="1388654"/>
            <a:ext cx="15449460" cy="4765675"/>
          </a:xfrm>
          <a:prstGeom prst="rect">
            <a:avLst/>
          </a:prstGeom>
        </p:spPr>
        <p:txBody>
          <a:bodyPr lIns="0" tIns="0" rIns="0" bIns="0" rtlCol="0" anchor="t">
            <a:spAutoFit/>
          </a:bodyPr>
          <a:lstStyle/>
          <a:p>
            <a:pPr marL="539749" lvl="1" indent="-269875" algn="l">
              <a:lnSpc>
                <a:spcPts val="4249"/>
              </a:lnSpc>
              <a:buFont typeface="Arial"/>
              <a:buChar char="•"/>
            </a:pPr>
            <a:r>
              <a:rPr lang="en-US" sz="2499">
                <a:solidFill>
                  <a:srgbClr val="F8F8F8"/>
                </a:solidFill>
                <a:latin typeface="Quicksand"/>
                <a:ea typeface="Quicksand"/>
                <a:cs typeface="Quicksand"/>
                <a:sym typeface="Quicksand"/>
              </a:rPr>
              <a:t>_id: A unique identifier for each entry.</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Sl No: Serial number of the entry.</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State: The state where the election was held.</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PC_Name: The parliamentary constituency name.</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Total Electors: The number of registered voters in the constituency.</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Polled (%): The percentage of votes polled.</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Total Votes: The total number of votes cast.</a:t>
            </a:r>
          </a:p>
          <a:p>
            <a:pPr marL="539749" lvl="1" indent="-269875" algn="l">
              <a:lnSpc>
                <a:spcPts val="4249"/>
              </a:lnSpc>
              <a:buFont typeface="Arial"/>
              <a:buChar char="•"/>
            </a:pPr>
            <a:r>
              <a:rPr lang="en-US" sz="2499">
                <a:solidFill>
                  <a:srgbClr val="F8F8F8"/>
                </a:solidFill>
                <a:latin typeface="Quicksand"/>
                <a:ea typeface="Quicksand"/>
                <a:cs typeface="Quicksand"/>
                <a:sym typeface="Quicksand"/>
              </a:rPr>
              <a:t>Phase: The phase in which the election was conducted.</a:t>
            </a:r>
          </a:p>
          <a:p>
            <a:pPr algn="l">
              <a:lnSpc>
                <a:spcPts val="4249"/>
              </a:lnSpc>
            </a:pPr>
            <a:endParaRPr lang="en-US" sz="2499">
              <a:solidFill>
                <a:srgbClr val="F8F8F8"/>
              </a:solidFill>
              <a:latin typeface="Quicksand"/>
              <a:ea typeface="Quicksand"/>
              <a:cs typeface="Quicksand"/>
              <a:sym typeface="Quicksand"/>
            </a:endParaRPr>
          </a:p>
        </p:txBody>
      </p:sp>
      <p:sp>
        <p:nvSpPr>
          <p:cNvPr id="9" name="TextBox 9"/>
          <p:cNvSpPr txBox="1"/>
          <p:nvPr/>
        </p:nvSpPr>
        <p:spPr>
          <a:xfrm>
            <a:off x="446414" y="1895768"/>
            <a:ext cx="3263045" cy="1552576"/>
          </a:xfrm>
          <a:prstGeom prst="rect">
            <a:avLst/>
          </a:prstGeom>
        </p:spPr>
        <p:txBody>
          <a:bodyPr lIns="0" tIns="0" rIns="0" bIns="0" rtlCol="0" anchor="t">
            <a:spAutoFit/>
          </a:bodyPr>
          <a:lstStyle/>
          <a:p>
            <a:pPr marL="0" lvl="0" indent="0" algn="l">
              <a:lnSpc>
                <a:spcPts val="6299"/>
              </a:lnSpc>
              <a:spcBef>
                <a:spcPct val="0"/>
              </a:spcBef>
            </a:pPr>
            <a:r>
              <a:rPr lang="en-US" sz="4499">
                <a:solidFill>
                  <a:srgbClr val="000000"/>
                </a:solidFill>
                <a:latin typeface="Bobby Jones"/>
                <a:ea typeface="Bobby Jones"/>
                <a:cs typeface="Bobby Jones"/>
                <a:sym typeface="Bobby Jones"/>
              </a:rPr>
              <a:t>Advertisers Data:</a:t>
            </a:r>
          </a:p>
        </p:txBody>
      </p:sp>
      <p:sp>
        <p:nvSpPr>
          <p:cNvPr id="10" name="TextBox 10"/>
          <p:cNvSpPr txBox="1"/>
          <p:nvPr/>
        </p:nvSpPr>
        <p:spPr>
          <a:xfrm>
            <a:off x="252369" y="5944779"/>
            <a:ext cx="4122610" cy="873128"/>
          </a:xfrm>
          <a:prstGeom prst="rect">
            <a:avLst/>
          </a:prstGeom>
        </p:spPr>
        <p:txBody>
          <a:bodyPr lIns="0" tIns="0" rIns="0" bIns="0" rtlCol="0" anchor="t">
            <a:spAutoFit/>
          </a:bodyPr>
          <a:lstStyle/>
          <a:p>
            <a:pPr marL="0" lvl="0" indent="0" algn="l">
              <a:lnSpc>
                <a:spcPts val="7479"/>
              </a:lnSpc>
            </a:pPr>
            <a:r>
              <a:rPr lang="en-US" sz="4399">
                <a:solidFill>
                  <a:srgbClr val="000000"/>
                </a:solidFill>
                <a:latin typeface="Bobby Jones"/>
                <a:ea typeface="Bobby Jones"/>
                <a:cs typeface="Bobby Jones"/>
                <a:sym typeface="Bobby Jones"/>
              </a:rPr>
              <a:t>Locations Data:</a:t>
            </a:r>
          </a:p>
        </p:txBody>
      </p:sp>
      <p:sp>
        <p:nvSpPr>
          <p:cNvPr id="11" name="TextBox 11"/>
          <p:cNvSpPr txBox="1"/>
          <p:nvPr/>
        </p:nvSpPr>
        <p:spPr>
          <a:xfrm>
            <a:off x="377094" y="7497356"/>
            <a:ext cx="3401685" cy="2736852"/>
          </a:xfrm>
          <a:prstGeom prst="rect">
            <a:avLst/>
          </a:prstGeom>
        </p:spPr>
        <p:txBody>
          <a:bodyPr lIns="0" tIns="0" rIns="0" bIns="0" rtlCol="0" anchor="t">
            <a:spAutoFit/>
          </a:bodyPr>
          <a:lstStyle/>
          <a:p>
            <a:pPr algn="l">
              <a:lnSpc>
                <a:spcPts val="7819"/>
              </a:lnSpc>
            </a:pPr>
            <a:r>
              <a:rPr lang="en-US" sz="4599">
                <a:solidFill>
                  <a:srgbClr val="000000"/>
                </a:solidFill>
                <a:latin typeface="Bobby Jones"/>
                <a:ea typeface="Bobby Jones"/>
                <a:cs typeface="Bobby Jones"/>
                <a:sym typeface="Bobby Jones"/>
              </a:rPr>
              <a:t>Results Data:</a:t>
            </a:r>
          </a:p>
          <a:p>
            <a:pPr marL="0" lvl="0" indent="0" algn="l">
              <a:lnSpc>
                <a:spcPts val="6289"/>
              </a:lnSpc>
            </a:pPr>
            <a:endParaRPr lang="en-US" sz="4599">
              <a:solidFill>
                <a:srgbClr val="000000"/>
              </a:solidFill>
              <a:latin typeface="Bobby Jones"/>
              <a:ea typeface="Bobby Jones"/>
              <a:cs typeface="Bobby Jones"/>
              <a:sym typeface="Bobby Jone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4662"/>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a:solidFill>
                  <a:srgbClr val="F8F8F8"/>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8DA4AF"/>
            </a:solidFill>
            <a:prstDash val="solid"/>
            <a:headEnd type="none" w="sm" len="sm"/>
            <a:tailEnd type="none" w="sm" len="sm"/>
          </a:ln>
        </p:spPr>
        <p:txBody>
          <a:bodyPr/>
          <a:lstStyle/>
          <a:p>
            <a:endParaRPr lang="en-IN"/>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AutoShape 5"/>
          <p:cNvSpPr/>
          <p:nvPr/>
        </p:nvSpPr>
        <p:spPr>
          <a:xfrm>
            <a:off x="5897880" y="8159883"/>
            <a:ext cx="6492240" cy="0"/>
          </a:xfrm>
          <a:prstGeom prst="line">
            <a:avLst/>
          </a:prstGeom>
          <a:ln w="76200" cap="flat">
            <a:solidFill>
              <a:srgbClr val="8DA4AF"/>
            </a:solidFill>
            <a:prstDash val="solid"/>
            <a:headEnd type="none" w="sm" len="sm"/>
            <a:tailEnd type="none" w="sm" len="sm"/>
          </a:ln>
        </p:spPr>
        <p:txBody>
          <a:bodyPr/>
          <a:lstStyle/>
          <a:p>
            <a:endParaRPr lang="en-IN"/>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428</Words>
  <Application>Microsoft Office PowerPoint</Application>
  <PresentationFormat>Custom</PresentationFormat>
  <Paragraphs>38</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Quicksand Bold</vt:lpstr>
      <vt:lpstr>Calibri</vt:lpstr>
      <vt:lpstr>Quicksand</vt:lpstr>
      <vt:lpstr>Staatliches</vt:lpstr>
      <vt:lpstr>Agrandir Bold</vt:lpstr>
      <vt:lpstr>Cormorant Garamond Bold Italics</vt:lpstr>
      <vt:lpstr>Bobby Jones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Political Ad Spending on Facebook and Instagram during the 2024 Indian Elections</dc:title>
  <cp:lastModifiedBy>rajat dwivedi</cp:lastModifiedBy>
  <cp:revision>4</cp:revision>
  <dcterms:created xsi:type="dcterms:W3CDTF">2006-08-16T00:00:00Z</dcterms:created>
  <dcterms:modified xsi:type="dcterms:W3CDTF">2024-08-25T18:25:24Z</dcterms:modified>
  <dc:identifier>DAGOLCnOeRE</dc:identifier>
</cp:coreProperties>
</file>