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5" d="100"/>
          <a:sy n="65" d="100"/>
        </p:scale>
        <p:origin x="724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2/24/2025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32AAC-5A90-B3B8-DF7D-0D6BD5363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73033" y="861909"/>
            <a:ext cx="10993549" cy="1132834"/>
          </a:xfrm>
        </p:spPr>
        <p:txBody>
          <a:bodyPr>
            <a:normAutofit fontScale="90000"/>
          </a:bodyPr>
          <a:lstStyle/>
          <a:p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sz="5300" dirty="0"/>
              <a:t>E-Commerce Sales Analysis</a:t>
            </a:r>
            <a:br>
              <a:rPr lang="en-US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A6A3EB9-5C0B-C3F2-C83A-86DB5F1177F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3036" y="1482822"/>
            <a:ext cx="10993546" cy="590321"/>
          </a:xfrm>
        </p:spPr>
        <p:txBody>
          <a:bodyPr>
            <a:normAutofit/>
          </a:bodyPr>
          <a:lstStyle/>
          <a:p>
            <a:r>
              <a:rPr lang="en-US" sz="2800" dirty="0"/>
              <a:t>E-Commerce Sales Analysis: A Data-Driven Approach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0B4E804-0E45-CFE0-DB79-22AB8B46E5C7}"/>
              </a:ext>
            </a:extLst>
          </p:cNvPr>
          <p:cNvSpPr txBox="1"/>
          <p:nvPr/>
        </p:nvSpPr>
        <p:spPr>
          <a:xfrm>
            <a:off x="383458" y="2434331"/>
            <a:ext cx="1099354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100" b="1" i="1" dirty="0"/>
              <a:t>Presented By:  </a:t>
            </a:r>
            <a:r>
              <a:rPr lang="en-US" sz="2100" b="1" i="1" dirty="0" err="1"/>
              <a:t>Vishakha</a:t>
            </a:r>
            <a:r>
              <a:rPr lang="en-US" sz="2100" b="1" i="1" dirty="0"/>
              <a:t> Chaudhary </a:t>
            </a:r>
            <a:r>
              <a:rPr lang="en-US" sz="2100" b="1" dirty="0"/>
              <a:t>| Parnika Gaura | Navya Gupta | </a:t>
            </a:r>
            <a:r>
              <a:rPr lang="en-US" sz="2100" b="1" dirty="0" err="1"/>
              <a:t>Kanishk</a:t>
            </a:r>
            <a:r>
              <a:rPr lang="en-US" sz="2100" b="1" dirty="0"/>
              <a:t> </a:t>
            </a:r>
            <a:endParaRPr lang="en-US" sz="2100" b="1" i="1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5D33A30-674E-B744-ECBB-1C83D45F0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3715" y="3211017"/>
            <a:ext cx="3733032" cy="2778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558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289C7-FA55-68D9-C555-15659C395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Introduction &amp;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74B359-AB78-B8C4-B649-4F826821F1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US" sz="2400" b="1" dirty="0">
                <a:solidFill>
                  <a:srgbClr val="FF0000"/>
                </a:solidFill>
              </a:rPr>
              <a:t>What is E-commerce Sales Analysis?</a:t>
            </a:r>
          </a:p>
          <a:p>
            <a:pPr marL="0" indent="0">
              <a:buNone/>
            </a:pPr>
            <a:r>
              <a:rPr lang="en-US" sz="2000" dirty="0"/>
              <a:t>E-commerce sales analysis is the process of examining and interpreting online sales data to gain insights into business performance, customer behavior, and profitability. </a:t>
            </a:r>
          </a:p>
          <a:p>
            <a:pPr marL="0" indent="0" algn="ctr">
              <a:buNone/>
            </a:pPr>
            <a:r>
              <a:rPr lang="en-US" sz="2400" b="1" dirty="0">
                <a:solidFill>
                  <a:srgbClr val="FF0000"/>
                </a:solidFill>
              </a:rPr>
              <a:t>Objective</a:t>
            </a:r>
            <a:r>
              <a:rPr lang="en-US" b="1" dirty="0">
                <a:solidFill>
                  <a:srgbClr val="FF0000"/>
                </a:solidFill>
              </a:rPr>
              <a:t> </a:t>
            </a:r>
          </a:p>
          <a:p>
            <a:r>
              <a:rPr lang="en-US" sz="2000" b="1" dirty="0"/>
              <a:t>Monthly Sales Trends:</a:t>
            </a:r>
            <a:r>
              <a:rPr lang="en-US" sz="2000" dirty="0"/>
              <a:t> Identify the highest and lowest sales months.</a:t>
            </a:r>
          </a:p>
          <a:p>
            <a:r>
              <a:rPr lang="en-US" sz="2000" b="1" dirty="0"/>
              <a:t>Sales by Product Category &amp; Sub-Category:</a:t>
            </a:r>
            <a:r>
              <a:rPr lang="en-US" sz="2000" dirty="0"/>
              <a:t> Determine best and worst-performing product types.</a:t>
            </a:r>
          </a:p>
          <a:p>
            <a:r>
              <a:rPr lang="en-US" sz="2000" b="1" dirty="0"/>
              <a:t>Profit Analysis:</a:t>
            </a:r>
            <a:r>
              <a:rPr lang="en-US" sz="2000" dirty="0"/>
              <a:t> Find the most and least profitable months.</a:t>
            </a:r>
          </a:p>
          <a:p>
            <a:r>
              <a:rPr lang="en-US" sz="2000" b="1" dirty="0"/>
              <a:t>Customer Segmentation:</a:t>
            </a:r>
            <a:r>
              <a:rPr lang="en-US" sz="2000" dirty="0"/>
              <a:t> Understand how different customer groups contribute to sales.</a:t>
            </a:r>
          </a:p>
          <a:p>
            <a:r>
              <a:rPr lang="en-US" sz="2000" b="1" dirty="0"/>
              <a:t>Sales-to-Profit Ratio:</a:t>
            </a:r>
            <a:r>
              <a:rPr lang="en-US" sz="2000" dirty="0"/>
              <a:t> Measure how efficiently sales convert into profit.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8476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4F2C3B-8F8C-4EDB-EB4E-4D1160D83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Tasks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D5BF7C6-BD10-3358-A65C-335170A097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1192" y="2005780"/>
            <a:ext cx="11029616" cy="4021394"/>
          </a:xfrm>
        </p:spPr>
      </p:pic>
    </p:spTree>
    <p:extLst>
      <p:ext uri="{BB962C8B-B14F-4D97-AF65-F5344CB8AC3E}">
        <p14:creationId xmlns:p14="http://schemas.microsoft.com/office/powerpoint/2010/main" val="40847596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4B0A2-76FC-7FDD-C8C8-A996A9576A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br>
              <a:rPr lang="en-US" dirty="0"/>
            </a:br>
            <a:r>
              <a:rPr lang="en-US" dirty="0"/>
              <a:t>Dataset &amp; Technologies Used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DE3A57-CF53-D35F-F34B-0C16F6377306}"/>
              </a:ext>
            </a:extLst>
          </p:cNvPr>
          <p:cNvSpPr txBox="1"/>
          <p:nvPr/>
        </p:nvSpPr>
        <p:spPr>
          <a:xfrm>
            <a:off x="2891894" y="1820497"/>
            <a:ext cx="5976924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Source:  </a:t>
            </a:r>
            <a:r>
              <a:rPr lang="en-US" sz="2000" dirty="0"/>
              <a:t>Dataset taken from </a:t>
            </a:r>
            <a:r>
              <a:rPr lang="en-US" sz="2000" b="1" dirty="0">
                <a:solidFill>
                  <a:srgbClr val="FF0000"/>
                </a:solidFill>
              </a:rPr>
              <a:t>Kaggle.com</a:t>
            </a:r>
          </a:p>
          <a:p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D61649F-9763-CD39-C872-50E40EDC86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192" y="2497605"/>
            <a:ext cx="5298498" cy="285102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01A19F4-DFCE-1C97-1A90-AF59A8D151C7}"/>
              </a:ext>
            </a:extLst>
          </p:cNvPr>
          <p:cNvSpPr txBox="1"/>
          <p:nvPr/>
        </p:nvSpPr>
        <p:spPr>
          <a:xfrm rot="16200000">
            <a:off x="4493754" y="3832880"/>
            <a:ext cx="37277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Arial Black" panose="020B0A04020102020204" pitchFamily="34" charset="0"/>
              </a:rPr>
              <a:t>TECHNOLOGIES</a:t>
            </a:r>
          </a:p>
        </p:txBody>
      </p:sp>
      <p:pic>
        <p:nvPicPr>
          <p:cNvPr id="1029" name="Picture 5" descr="Python Logo, symbol, meaning, history, PNG, brand">
            <a:extLst>
              <a:ext uri="{FF2B5EF4-FFF2-40B4-BE49-F238E27FC236}">
                <a16:creationId xmlns:a16="http://schemas.microsoft.com/office/drawing/2014/main" id="{22E3ACE8-0196-3896-44BD-8FE7DB5823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533" y="2497605"/>
            <a:ext cx="1881761" cy="931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1" name="Picture 7" descr="What is pandas?">
            <a:extLst>
              <a:ext uri="{FF2B5EF4-FFF2-40B4-BE49-F238E27FC236}">
                <a16:creationId xmlns:a16="http://schemas.microsoft.com/office/drawing/2014/main" id="{1CAB4E93-614D-9682-69EE-8B7655174F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5383" y="3744799"/>
            <a:ext cx="4591050" cy="2213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9" descr="NumPy for Data Science ...">
            <a:extLst>
              <a:ext uri="{FF2B5EF4-FFF2-40B4-BE49-F238E27FC236}">
                <a16:creationId xmlns:a16="http://schemas.microsoft.com/office/drawing/2014/main" id="{8F5CDA3F-2651-CEB5-570C-36D61D581A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533" y="3484441"/>
            <a:ext cx="1484517" cy="13099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11">
            <a:extLst>
              <a:ext uri="{FF2B5EF4-FFF2-40B4-BE49-F238E27FC236}">
                <a16:creationId xmlns:a16="http://schemas.microsoft.com/office/drawing/2014/main" id="{F3370C2D-8921-92C5-FBBD-CF12D6B1ED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34398" y="2415440"/>
            <a:ext cx="2876410" cy="1013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9" name="Picture 15" descr="10 Jupyter Notebook Features You Didn't Know they exist | by Mohab A.Karim  | Top Python Libraries | Dec, 2024 | Medium">
            <a:extLst>
              <a:ext uri="{FF2B5EF4-FFF2-40B4-BE49-F238E27FC236}">
                <a16:creationId xmlns:a16="http://schemas.microsoft.com/office/drawing/2014/main" id="{F91E1400-483B-2A4F-7501-97B505F6D3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9777" y="3454954"/>
            <a:ext cx="3782262" cy="16762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9858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00C11-794B-54C3-1A7C-EFD6E40264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&amp; Profit Analysis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D6B0448-8B5A-10D0-4069-22E21EB188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152745"/>
            <a:ext cx="11029615" cy="3678303"/>
          </a:xfrm>
        </p:spPr>
        <p:txBody>
          <a:bodyPr/>
          <a:lstStyle/>
          <a:p>
            <a:r>
              <a:rPr lang="en-US" sz="2000" b="1" i="1" dirty="0"/>
              <a:t>Monthly Sales Trends</a:t>
            </a:r>
          </a:p>
          <a:p>
            <a:r>
              <a:rPr lang="en-US" sz="2000" b="1" i="1" dirty="0"/>
              <a:t>Profit Trends</a:t>
            </a:r>
          </a:p>
          <a:p>
            <a:r>
              <a:rPr lang="en-US" sz="2000" b="1" i="1" dirty="0"/>
              <a:t>Category &amp; Sub-Category Performance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0233044-ABD0-87A2-EEF6-8F71420D6077}"/>
              </a:ext>
            </a:extLst>
          </p:cNvPr>
          <p:cNvSpPr txBox="1"/>
          <p:nvPr/>
        </p:nvSpPr>
        <p:spPr>
          <a:xfrm>
            <a:off x="4434349" y="3429000"/>
            <a:ext cx="348061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rgbClr val="FF0000"/>
                </a:solidFill>
                <a:latin typeface="Arial Black" panose="020B0A04020102020204" pitchFamily="34" charset="0"/>
              </a:rPr>
              <a:t>VISUALIZATION</a:t>
            </a:r>
            <a:r>
              <a:rPr lang="en-US" sz="1800" dirty="0">
                <a:solidFill>
                  <a:srgbClr val="FF0000"/>
                </a:solidFill>
                <a:latin typeface="Arial Black" panose="020B0A04020102020204" pitchFamily="34" charset="0"/>
              </a:rPr>
              <a:t> </a:t>
            </a:r>
          </a:p>
        </p:txBody>
      </p:sp>
      <p:pic>
        <p:nvPicPr>
          <p:cNvPr id="2053" name="Picture 5" descr="Free Vectors | Gradual increase line chart">
            <a:extLst>
              <a:ext uri="{FF2B5EF4-FFF2-40B4-BE49-F238E27FC236}">
                <a16:creationId xmlns:a16="http://schemas.microsoft.com/office/drawing/2014/main" id="{D4EDAD94-2A66-2E92-D612-944DA7AB86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3991896"/>
            <a:ext cx="1773954" cy="15533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5" name="Picture 7" descr="Bar chart - Free business icons">
            <a:extLst>
              <a:ext uri="{FF2B5EF4-FFF2-40B4-BE49-F238E27FC236}">
                <a16:creationId xmlns:a16="http://schemas.microsoft.com/office/drawing/2014/main" id="{F2BA2ECA-B247-99B8-5C04-51CEFCAB04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35301" y="3760613"/>
            <a:ext cx="2393385" cy="18396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AutoShape 13" descr="Pie Chart Logo Images - Free Download on Freepik">
            <a:extLst>
              <a:ext uri="{FF2B5EF4-FFF2-40B4-BE49-F238E27FC236}">
                <a16:creationId xmlns:a16="http://schemas.microsoft.com/office/drawing/2014/main" id="{CED085FA-974F-3C72-581F-4A22A220CDA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063" name="Picture 15" descr="Free Pie chart SVG, PNG Icon, Symbol ...">
            <a:extLst>
              <a:ext uri="{FF2B5EF4-FFF2-40B4-BE49-F238E27FC236}">
                <a16:creationId xmlns:a16="http://schemas.microsoft.com/office/drawing/2014/main" id="{B3B20542-4A72-E3BB-FDC7-B0E2B289E8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342" y="3774255"/>
            <a:ext cx="2143125" cy="201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D31AC33-B702-D1BD-E45B-A0B0402D1DE2}"/>
              </a:ext>
            </a:extLst>
          </p:cNvPr>
          <p:cNvSpPr txBox="1"/>
          <p:nvPr/>
        </p:nvSpPr>
        <p:spPr>
          <a:xfrm>
            <a:off x="342920" y="5650780"/>
            <a:ext cx="22504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Line Chart (Monthly Trends)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5BCC54-603F-D1F5-1BEE-F4D6A348B4A4}"/>
              </a:ext>
            </a:extLst>
          </p:cNvPr>
          <p:cNvSpPr txBox="1"/>
          <p:nvPr/>
        </p:nvSpPr>
        <p:spPr>
          <a:xfrm>
            <a:off x="4832259" y="5839237"/>
            <a:ext cx="22504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Pie Chart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B324E1D-681E-B985-BD1A-F293B05E0745}"/>
              </a:ext>
            </a:extLst>
          </p:cNvPr>
          <p:cNvSpPr txBox="1"/>
          <p:nvPr/>
        </p:nvSpPr>
        <p:spPr>
          <a:xfrm>
            <a:off x="8197651" y="5369383"/>
            <a:ext cx="39034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endParaRPr lang="en-US" dirty="0"/>
          </a:p>
          <a:p>
            <a:pPr lvl="1" algn="ctr"/>
            <a:r>
              <a:rPr lang="en-US" b="1" dirty="0"/>
              <a:t>Bar Chart </a:t>
            </a:r>
          </a:p>
          <a:p>
            <a:pPr lvl="1" algn="ctr"/>
            <a:r>
              <a:rPr lang="en-US" b="1" dirty="0"/>
              <a:t>(Category-wise Sales)</a:t>
            </a:r>
          </a:p>
        </p:txBody>
      </p:sp>
    </p:spTree>
    <p:extLst>
      <p:ext uri="{BB962C8B-B14F-4D97-AF65-F5344CB8AC3E}">
        <p14:creationId xmlns:p14="http://schemas.microsoft.com/office/powerpoint/2010/main" val="36565478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5EF8B-354E-729B-939F-83CF680D8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Sales-to-Profit Ratio &amp; Key Insights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081A16-B69A-4D58-9D9C-6754DD20D8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1908050"/>
            <a:ext cx="11029615" cy="3119092"/>
          </a:xfrm>
        </p:spPr>
        <p:txBody>
          <a:bodyPr/>
          <a:lstStyle/>
          <a:p>
            <a:r>
              <a:rPr lang="en-US" sz="2200" b="1" dirty="0"/>
              <a:t>Sales-to-Profit Ratio: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r>
              <a:rPr lang="en-US" sz="2200" b="1" dirty="0"/>
              <a:t>Major Findings from Analysis</a:t>
            </a:r>
          </a:p>
          <a:p>
            <a:pPr marL="0" indent="0">
              <a:buNone/>
            </a:pPr>
            <a:endParaRPr lang="en-US" sz="2000" dirty="0"/>
          </a:p>
          <a:p>
            <a:endParaRPr lang="en-US" sz="2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8D18589-3414-2EDA-16E2-0D9FCAB988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4078" y="2399455"/>
            <a:ext cx="4216617" cy="124466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42E09FB-5FAA-A182-85D6-7E2CFD7574A7}"/>
              </a:ext>
            </a:extLst>
          </p:cNvPr>
          <p:cNvSpPr txBox="1"/>
          <p:nvPr/>
        </p:nvSpPr>
        <p:spPr>
          <a:xfrm>
            <a:off x="870154" y="3836213"/>
            <a:ext cx="9743767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Which months/categories perform best/worst?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Which customer segments are most profitable?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4501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FB2ED-FFD2-1F22-715E-61D02F3AD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2AFE71-D677-1F7F-70E1-A62CCBDA1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/>
              <a:t>By analyzing </a:t>
            </a:r>
            <a:r>
              <a:rPr lang="en-US" sz="2200" b="1" dirty="0"/>
              <a:t>monthly sales, product categories, and segments</a:t>
            </a:r>
            <a:r>
              <a:rPr lang="en-US" sz="2200" dirty="0"/>
              <a:t>, businesses can </a:t>
            </a:r>
            <a:r>
              <a:rPr lang="en-US" sz="2200" b="1" dirty="0"/>
              <a:t>identify which products sell best and which need improvement</a:t>
            </a:r>
            <a:r>
              <a:rPr lang="en-US" sz="2200" dirty="0"/>
              <a:t>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endParaRPr lang="en-US" sz="22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612782-1A16-9510-9669-2A486BB5588C}"/>
              </a:ext>
            </a:extLst>
          </p:cNvPr>
          <p:cNvSpPr txBox="1"/>
          <p:nvPr/>
        </p:nvSpPr>
        <p:spPr>
          <a:xfrm>
            <a:off x="717755" y="3057832"/>
            <a:ext cx="10717161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800" b="1" u="sng" dirty="0">
              <a:solidFill>
                <a:srgbClr val="FF0000"/>
              </a:solidFill>
            </a:endParaRPr>
          </a:p>
          <a:p>
            <a:pPr algn="ctr"/>
            <a:r>
              <a:rPr lang="en-US" sz="2800" b="1" u="sng" dirty="0">
                <a:solidFill>
                  <a:srgbClr val="FF0000"/>
                </a:solidFill>
              </a:rPr>
              <a:t>Future Scope</a:t>
            </a:r>
          </a:p>
          <a:p>
            <a:pPr algn="ctr"/>
            <a:endParaRPr lang="en-US" sz="2800" b="1" u="sng" dirty="0">
              <a:solidFill>
                <a:srgbClr val="FF0000"/>
              </a:solidFill>
            </a:endParaRP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 </a:t>
            </a:r>
            <a:r>
              <a:rPr lang="en-US" sz="2000" b="1" dirty="0"/>
              <a:t>Use Machine Learning</a:t>
            </a:r>
            <a:r>
              <a:rPr lang="en-US" sz="2000" dirty="0"/>
              <a:t> to predict future sales and trends.</a:t>
            </a:r>
          </a:p>
          <a:p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 </a:t>
            </a:r>
            <a:r>
              <a:rPr lang="en-US" sz="2000" b="1" dirty="0"/>
              <a:t>AI-based recommendations</a:t>
            </a:r>
            <a:r>
              <a:rPr lang="en-US" sz="2000" dirty="0"/>
              <a:t> to improve marketing and product selection.</a:t>
            </a:r>
            <a:endParaRPr lang="en-US" sz="20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5637717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130</TotalTime>
  <Words>250</Words>
  <Application>Microsoft Office PowerPoint</Application>
  <PresentationFormat>Widescreen</PresentationFormat>
  <Paragraphs>53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Arial Black</vt:lpstr>
      <vt:lpstr>Gill Sans MT</vt:lpstr>
      <vt:lpstr>Wingdings</vt:lpstr>
      <vt:lpstr>Wingdings 2</vt:lpstr>
      <vt:lpstr>Dividend</vt:lpstr>
      <vt:lpstr>        E-Commerce Sales Analysis </vt:lpstr>
      <vt:lpstr>Introduction &amp; OBJECTIVE</vt:lpstr>
      <vt:lpstr>Key Tasks</vt:lpstr>
      <vt:lpstr> Dataset &amp; Technologies Used</vt:lpstr>
      <vt:lpstr>Sales &amp; Profit Analysis</vt:lpstr>
      <vt:lpstr>Sales-to-Profit Ratio &amp; Key Insights</vt:lpstr>
      <vt:lpstr>Conclusion &amp; Future 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2</cp:revision>
  <dcterms:created xsi:type="dcterms:W3CDTF">2025-02-24T05:27:41Z</dcterms:created>
  <dcterms:modified xsi:type="dcterms:W3CDTF">2025-02-24T08:27:34Z</dcterms:modified>
</cp:coreProperties>
</file>