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66" r:id="rId4"/>
    <p:sldId id="259" r:id="rId5"/>
    <p:sldId id="260" r:id="rId6"/>
    <p:sldId id="261" r:id="rId7"/>
    <p:sldId id="267" r:id="rId8"/>
    <p:sldId id="274" r:id="rId9"/>
    <p:sldId id="264" r:id="rId10"/>
    <p:sldId id="265" r:id="rId11"/>
    <p:sldId id="269" r:id="rId12"/>
    <p:sldId id="262"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6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458885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144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0464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13414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B02557A-7053-4340-A874-8AB926A8EDA1}" type="datetimeFigureOut">
              <a:rPr lang="en-US" smtClean="0"/>
              <a:pPr/>
              <a:t>4/19/2020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452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5283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2856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49966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060597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4/19/2020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544061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4/19/2020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7344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B02557A-7053-4340-A874-8AB926A8EDA1}" type="datetimeFigureOut">
              <a:rPr lang="en-US" smtClean="0"/>
              <a:pPr/>
              <a:t>4/19/2020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117249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CpFx-5J7D7s" TargetMode="External"/><Relationship Id="rId3" Type="http://schemas.openxmlformats.org/officeDocument/2006/relationships/hyperlink" Target="https://beginnersbook.com/2017/08/cpp-if-else-statement/" TargetMode="External"/><Relationship Id="rId7" Type="http://schemas.openxmlformats.org/officeDocument/2006/relationships/hyperlink" Target="https://www.edureka.co/blog/file-handling-in-cpp/" TargetMode="External"/><Relationship Id="rId2" Type="http://schemas.openxmlformats.org/officeDocument/2006/relationships/hyperlink" Target="https://www.tutorialspoint.com/cplusplus/cpp_switch_statement.htm" TargetMode="External"/><Relationship Id="rId1" Type="http://schemas.openxmlformats.org/officeDocument/2006/relationships/slideLayout" Target="../slideLayouts/slideLayout2.xml"/><Relationship Id="rId6" Type="http://schemas.openxmlformats.org/officeDocument/2006/relationships/hyperlink" Target="https://www.geeksforgeeks.org/c-classes-and-objects/" TargetMode="External"/><Relationship Id="rId5" Type="http://schemas.openxmlformats.org/officeDocument/2006/relationships/hyperlink" Target="https://www.geeksforgeeks.org/structures-in-cpp/" TargetMode="External"/><Relationship Id="rId4" Type="http://schemas.openxmlformats.org/officeDocument/2006/relationships/hyperlink" Target="https://www.geeksforgeeks.org/functions-in-c/" TargetMode="External"/><Relationship Id="rId9" Type="http://schemas.openxmlformats.org/officeDocument/2006/relationships/hyperlink" Target="https://codequotient.com/attempt/attempttutorial/5b4de7b29b9f752f53b6e5f6/5b67037a8a85614c456b2289"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45AE-7828-4F25-99EA-3AD28D5A1877}"/>
              </a:ext>
            </a:extLst>
          </p:cNvPr>
          <p:cNvSpPr>
            <a:spLocks noGrp="1"/>
          </p:cNvSpPr>
          <p:nvPr>
            <p:ph type="ctrTitle"/>
          </p:nvPr>
        </p:nvSpPr>
        <p:spPr>
          <a:xfrm>
            <a:off x="928540" y="1555424"/>
            <a:ext cx="10129101" cy="2648931"/>
          </a:xfrm>
        </p:spPr>
        <p:txBody>
          <a:bodyPr/>
          <a:lstStyle/>
          <a:p>
            <a:r>
              <a:rPr lang="en-IN" sz="8800" dirty="0"/>
              <a:t>Clothing </a:t>
            </a:r>
            <a:br>
              <a:rPr lang="en-IN" sz="8800" dirty="0"/>
            </a:br>
            <a:r>
              <a:rPr lang="en-IN" sz="8800" dirty="0"/>
              <a:t>management</a:t>
            </a:r>
            <a:br>
              <a:rPr lang="en-IN" sz="8800" dirty="0"/>
            </a:br>
            <a:r>
              <a:rPr lang="en-IN" sz="8800" dirty="0"/>
              <a:t>SYSTEM </a:t>
            </a:r>
          </a:p>
        </p:txBody>
      </p:sp>
      <p:sp>
        <p:nvSpPr>
          <p:cNvPr id="3" name="Subtitle 2">
            <a:extLst>
              <a:ext uri="{FF2B5EF4-FFF2-40B4-BE49-F238E27FC236}">
                <a16:creationId xmlns:a16="http://schemas.microsoft.com/office/drawing/2014/main" id="{7659E0A5-7293-4BC1-A6E5-B0F781B75803}"/>
              </a:ext>
            </a:extLst>
          </p:cNvPr>
          <p:cNvSpPr>
            <a:spLocks noGrp="1"/>
          </p:cNvSpPr>
          <p:nvPr>
            <p:ph type="subTitle" idx="1"/>
          </p:nvPr>
        </p:nvSpPr>
        <p:spPr>
          <a:xfrm>
            <a:off x="928540" y="4515439"/>
            <a:ext cx="8422850" cy="2205874"/>
          </a:xfrm>
        </p:spPr>
        <p:txBody>
          <a:bodyPr>
            <a:normAutofit fontScale="25000" lnSpcReduction="20000"/>
          </a:bodyPr>
          <a:lstStyle/>
          <a:p>
            <a:r>
              <a:rPr lang="en-IN" sz="9600" dirty="0"/>
              <a:t>C++ PROJECT(USING THE CONCEPT OF OOPS)</a:t>
            </a:r>
          </a:p>
          <a:p>
            <a:endParaRPr lang="en-IN" sz="8000" dirty="0"/>
          </a:p>
          <a:p>
            <a:r>
              <a:rPr lang="en-IN" sz="8000" b="1" dirty="0"/>
              <a:t>SUBMITTED BY-                               SUBMITTED TO- </a:t>
            </a:r>
          </a:p>
          <a:p>
            <a:r>
              <a:rPr lang="en-IN" sz="8000" b="1" dirty="0">
                <a:latin typeface="Arial Narrow" panose="020B0606020202030204" pitchFamily="34" charset="0"/>
              </a:rPr>
              <a:t>KHUSHI PASSI(CO19334)                          DR. SARABJEET SINGH</a:t>
            </a:r>
          </a:p>
          <a:p>
            <a:r>
              <a:rPr lang="en-IN" sz="8000" b="1" dirty="0">
                <a:latin typeface="Arial Narrow" panose="020B0606020202030204" pitchFamily="34" charset="0"/>
              </a:rPr>
              <a:t>NAVJOT KAUR(CO19343)</a:t>
            </a:r>
          </a:p>
          <a:p>
            <a:r>
              <a:rPr lang="en-IN" sz="8000" b="1" dirty="0">
                <a:latin typeface="Arial Narrow" panose="020B0606020202030204" pitchFamily="34" charset="0"/>
              </a:rPr>
              <a:t>PARNIT KAUR(CO19344</a:t>
            </a:r>
            <a:r>
              <a:rPr lang="en-IN" sz="8000" b="1" dirty="0"/>
              <a:t>)</a:t>
            </a:r>
          </a:p>
          <a:p>
            <a:endParaRPr lang="en-IN" b="1" dirty="0"/>
          </a:p>
          <a:p>
            <a:endParaRPr lang="en-IN" dirty="0"/>
          </a:p>
        </p:txBody>
      </p:sp>
    </p:spTree>
    <p:extLst>
      <p:ext uri="{BB962C8B-B14F-4D97-AF65-F5344CB8AC3E}">
        <p14:creationId xmlns:p14="http://schemas.microsoft.com/office/powerpoint/2010/main" val="211980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E1F81D-7C8D-4326-B175-FE4ED14D8E0E}"/>
              </a:ext>
            </a:extLst>
          </p:cNvPr>
          <p:cNvPicPr>
            <a:picLocks noChangeAspect="1"/>
          </p:cNvPicPr>
          <p:nvPr/>
        </p:nvPicPr>
        <p:blipFill rotWithShape="1">
          <a:blip r:embed="rId2"/>
          <a:srcRect l="5350" r="6052" b="6621"/>
          <a:stretch/>
        </p:blipFill>
        <p:spPr>
          <a:xfrm>
            <a:off x="109293" y="200068"/>
            <a:ext cx="5572125" cy="3447542"/>
          </a:xfrm>
          <a:prstGeom prst="rect">
            <a:avLst/>
          </a:prstGeom>
        </p:spPr>
      </p:pic>
      <p:pic>
        <p:nvPicPr>
          <p:cNvPr id="6" name="Picture 5">
            <a:extLst>
              <a:ext uri="{FF2B5EF4-FFF2-40B4-BE49-F238E27FC236}">
                <a16:creationId xmlns:a16="http://schemas.microsoft.com/office/drawing/2014/main" id="{D314FD0B-431D-4E9E-856C-9C5F6835ACC8}"/>
              </a:ext>
            </a:extLst>
          </p:cNvPr>
          <p:cNvPicPr>
            <a:picLocks noChangeAspect="1"/>
          </p:cNvPicPr>
          <p:nvPr/>
        </p:nvPicPr>
        <p:blipFill>
          <a:blip r:embed="rId3"/>
          <a:stretch>
            <a:fillRect/>
          </a:stretch>
        </p:blipFill>
        <p:spPr>
          <a:xfrm>
            <a:off x="1759056" y="3704606"/>
            <a:ext cx="8035224" cy="2850805"/>
          </a:xfrm>
          <a:prstGeom prst="rect">
            <a:avLst/>
          </a:prstGeom>
        </p:spPr>
      </p:pic>
      <p:pic>
        <p:nvPicPr>
          <p:cNvPr id="11" name="Picture 10">
            <a:extLst>
              <a:ext uri="{FF2B5EF4-FFF2-40B4-BE49-F238E27FC236}">
                <a16:creationId xmlns:a16="http://schemas.microsoft.com/office/drawing/2014/main" id="{22CBA2E5-4957-41A0-BF71-F1BF2DEB4E67}"/>
              </a:ext>
            </a:extLst>
          </p:cNvPr>
          <p:cNvPicPr>
            <a:picLocks noChangeAspect="1"/>
          </p:cNvPicPr>
          <p:nvPr/>
        </p:nvPicPr>
        <p:blipFill rotWithShape="1">
          <a:blip r:embed="rId4"/>
          <a:srcRect l="2130" t="-1" r="3360" b="19962"/>
          <a:stretch/>
        </p:blipFill>
        <p:spPr>
          <a:xfrm>
            <a:off x="5776668" y="200068"/>
            <a:ext cx="6310361" cy="3447542"/>
          </a:xfrm>
          <a:prstGeom prst="rect">
            <a:avLst/>
          </a:prstGeom>
        </p:spPr>
      </p:pic>
    </p:spTree>
    <p:extLst>
      <p:ext uri="{BB962C8B-B14F-4D97-AF65-F5344CB8AC3E}">
        <p14:creationId xmlns:p14="http://schemas.microsoft.com/office/powerpoint/2010/main" val="112213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E469-2792-4526-B7E2-76F93EF75DA9}"/>
              </a:ext>
            </a:extLst>
          </p:cNvPr>
          <p:cNvSpPr>
            <a:spLocks noGrp="1"/>
          </p:cNvSpPr>
          <p:nvPr>
            <p:ph type="title"/>
          </p:nvPr>
        </p:nvSpPr>
        <p:spPr>
          <a:xfrm>
            <a:off x="1066800" y="173548"/>
            <a:ext cx="10058400" cy="1249900"/>
          </a:xfrm>
        </p:spPr>
        <p:txBody>
          <a:bodyPr>
            <a:noAutofit/>
          </a:bodyPr>
          <a:lstStyle/>
          <a:p>
            <a:r>
              <a:rPr lang="en-IN" dirty="0"/>
              <a:t>Use of the program-</a:t>
            </a:r>
          </a:p>
        </p:txBody>
      </p:sp>
      <p:sp>
        <p:nvSpPr>
          <p:cNvPr id="13" name="Content Placeholder 12">
            <a:extLst>
              <a:ext uri="{FF2B5EF4-FFF2-40B4-BE49-F238E27FC236}">
                <a16:creationId xmlns:a16="http://schemas.microsoft.com/office/drawing/2014/main" id="{935DB067-D455-42A8-AA3B-3ACFD29C8103}"/>
              </a:ext>
            </a:extLst>
          </p:cNvPr>
          <p:cNvSpPr>
            <a:spLocks noGrp="1"/>
          </p:cNvSpPr>
          <p:nvPr>
            <p:ph idx="1"/>
          </p:nvPr>
        </p:nvSpPr>
        <p:spPr>
          <a:xfrm>
            <a:off x="1066800" y="1423448"/>
            <a:ext cx="10058400" cy="4798243"/>
          </a:xfrm>
        </p:spPr>
        <p:txBody>
          <a:bodyPr>
            <a:normAutofit lnSpcReduction="10000"/>
          </a:bodyPr>
          <a:lstStyle/>
          <a:p>
            <a:pPr marL="457200" indent="-457200">
              <a:buFont typeface="+mj-lt"/>
              <a:buAutoNum type="arabicPeriod"/>
            </a:pPr>
            <a:r>
              <a:rPr lang="en-IN" sz="2400" dirty="0"/>
              <a:t>The project is designed to help the shopkeeper of a clothing shop or staff at the brand showrooms in a mall to manage their work with ease and to have a proper record of all the clothing items present at their place. </a:t>
            </a:r>
          </a:p>
          <a:p>
            <a:pPr marL="457200" indent="-457200">
              <a:buFont typeface="+mj-lt"/>
              <a:buAutoNum type="arabicPeriod"/>
            </a:pPr>
            <a:r>
              <a:rPr lang="en-IN" sz="2400" dirty="0"/>
              <a:t>The project will also help the staff members to know the price of every clothing item, which will help to make the process of billing faster.</a:t>
            </a:r>
          </a:p>
          <a:p>
            <a:pPr marL="457200" indent="-457200">
              <a:buFont typeface="+mj-lt"/>
              <a:buAutoNum type="arabicPeriod"/>
            </a:pPr>
            <a:r>
              <a:rPr lang="en-IN" sz="2400" dirty="0"/>
              <a:t>It will also help the staff members to know how many clothes of a particular kind are present which would prevent them for searching for it; hence, will save their time.</a:t>
            </a:r>
            <a:endParaRPr lang="en-IN" dirty="0"/>
          </a:p>
          <a:p>
            <a:pPr marL="457200" indent="-457200">
              <a:buFont typeface="+mj-lt"/>
              <a:buAutoNum type="arabicPeriod"/>
            </a:pPr>
            <a:r>
              <a:rPr lang="en-IN" sz="2400" dirty="0"/>
              <a:t>This project can be used at a smaller scale like if a person wants to view the details of the clothes that are present in his wardrobe, he can do this by using this project.</a:t>
            </a:r>
          </a:p>
        </p:txBody>
      </p:sp>
    </p:spTree>
    <p:extLst>
      <p:ext uri="{BB962C8B-B14F-4D97-AF65-F5344CB8AC3E}">
        <p14:creationId xmlns:p14="http://schemas.microsoft.com/office/powerpoint/2010/main" val="214494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0693-52F1-463C-AAD9-B148619DD574}"/>
              </a:ext>
            </a:extLst>
          </p:cNvPr>
          <p:cNvSpPr>
            <a:spLocks noGrp="1"/>
          </p:cNvSpPr>
          <p:nvPr>
            <p:ph type="title"/>
          </p:nvPr>
        </p:nvSpPr>
        <p:spPr>
          <a:xfrm>
            <a:off x="1066800" y="223374"/>
            <a:ext cx="10058400" cy="1446805"/>
          </a:xfrm>
        </p:spPr>
        <p:txBody>
          <a:bodyPr/>
          <a:lstStyle/>
          <a:p>
            <a:r>
              <a:rPr lang="en-IN" dirty="0"/>
              <a:t>Limitations of the project-</a:t>
            </a:r>
          </a:p>
        </p:txBody>
      </p:sp>
      <p:sp>
        <p:nvSpPr>
          <p:cNvPr id="3" name="Content Placeholder 2">
            <a:extLst>
              <a:ext uri="{FF2B5EF4-FFF2-40B4-BE49-F238E27FC236}">
                <a16:creationId xmlns:a16="http://schemas.microsoft.com/office/drawing/2014/main" id="{BC182384-0E02-48F2-A244-535687587E1D}"/>
              </a:ext>
            </a:extLst>
          </p:cNvPr>
          <p:cNvSpPr>
            <a:spLocks noGrp="1"/>
          </p:cNvSpPr>
          <p:nvPr>
            <p:ph idx="1"/>
          </p:nvPr>
        </p:nvSpPr>
        <p:spPr>
          <a:xfrm>
            <a:off x="1066800" y="1745593"/>
            <a:ext cx="10058400" cy="4147457"/>
          </a:xfrm>
        </p:spPr>
        <p:txBody>
          <a:bodyPr/>
          <a:lstStyle/>
          <a:p>
            <a:pPr fontAlgn="base"/>
            <a:r>
              <a:rPr lang="en-IN" sz="2400" dirty="0"/>
              <a:t>You can take the use of </a:t>
            </a:r>
            <a:r>
              <a:rPr lang="en-IN" sz="2400" b="1" dirty="0"/>
              <a:t>‘goto’ </a:t>
            </a:r>
            <a:r>
              <a:rPr lang="en-IN" sz="2400" dirty="0"/>
              <a:t>label as the prime defect of this project. It has been used to jump from one menu to another within the program. The project should have included the use of </a:t>
            </a:r>
            <a:r>
              <a:rPr lang="en-IN" sz="2400" b="1" dirty="0"/>
              <a:t>‘while’ </a:t>
            </a:r>
            <a:r>
              <a:rPr lang="en-IN" sz="2400" dirty="0"/>
              <a:t>loop instead of the ‘goto’ label. Many programmers consider the use of ‘goto’ label to be not good or less efficient.</a:t>
            </a:r>
          </a:p>
          <a:p>
            <a:pPr fontAlgn="base"/>
            <a:r>
              <a:rPr lang="en-IN" sz="2400" dirty="0"/>
              <a:t> No error message is displayed in case the user does not enter the details of clothing item according to the format.</a:t>
            </a:r>
          </a:p>
        </p:txBody>
      </p:sp>
    </p:spTree>
    <p:extLst>
      <p:ext uri="{BB962C8B-B14F-4D97-AF65-F5344CB8AC3E}">
        <p14:creationId xmlns:p14="http://schemas.microsoft.com/office/powerpoint/2010/main" val="113668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8050-2859-40A9-AD1A-8680167E5F5E}"/>
              </a:ext>
            </a:extLst>
          </p:cNvPr>
          <p:cNvSpPr>
            <a:spLocks noGrp="1"/>
          </p:cNvSpPr>
          <p:nvPr>
            <p:ph type="title"/>
          </p:nvPr>
        </p:nvSpPr>
        <p:spPr>
          <a:xfrm>
            <a:off x="928446" y="0"/>
            <a:ext cx="10058400" cy="1609344"/>
          </a:xfrm>
        </p:spPr>
        <p:txBody>
          <a:bodyPr/>
          <a:lstStyle/>
          <a:p>
            <a:r>
              <a:rPr lang="en-IN" dirty="0"/>
              <a:t>bibliography-</a:t>
            </a:r>
          </a:p>
        </p:txBody>
      </p:sp>
      <p:sp>
        <p:nvSpPr>
          <p:cNvPr id="3" name="Content Placeholder 2">
            <a:extLst>
              <a:ext uri="{FF2B5EF4-FFF2-40B4-BE49-F238E27FC236}">
                <a16:creationId xmlns:a16="http://schemas.microsoft.com/office/drawing/2014/main" id="{52F4A1AD-597B-418F-9B64-049DEC050094}"/>
              </a:ext>
            </a:extLst>
          </p:cNvPr>
          <p:cNvSpPr>
            <a:spLocks noGrp="1"/>
          </p:cNvSpPr>
          <p:nvPr>
            <p:ph idx="1"/>
          </p:nvPr>
        </p:nvSpPr>
        <p:spPr>
          <a:xfrm>
            <a:off x="928446" y="1319753"/>
            <a:ext cx="10058400" cy="5307291"/>
          </a:xfrm>
        </p:spPr>
        <p:txBody>
          <a:bodyPr>
            <a:normAutofit/>
          </a:bodyPr>
          <a:lstStyle/>
          <a:p>
            <a:pPr marL="0" indent="0">
              <a:buNone/>
            </a:pPr>
            <a:r>
              <a:rPr lang="en-IN" dirty="0"/>
              <a:t>We have taken help from internet and books for making this clothing management system. This includes a lot of major concepts of oops. Our project was made with the help of information and concepts from the following:</a:t>
            </a:r>
          </a:p>
          <a:p>
            <a:r>
              <a:rPr lang="en-IN" b="1" dirty="0"/>
              <a:t>Sites:</a:t>
            </a:r>
          </a:p>
          <a:p>
            <a:pPr marL="617220" lvl="1" indent="-342900">
              <a:buFont typeface="+mj-lt"/>
              <a:buAutoNum type="arabicPeriod"/>
            </a:pPr>
            <a:r>
              <a:rPr lang="en-IN" dirty="0">
                <a:hlinkClick r:id="rId2"/>
              </a:rPr>
              <a:t>  https://www.tutorialspoint.com/cplusplus/cpp_switch_statement.htm</a:t>
            </a:r>
            <a:endParaRPr lang="en-IN" dirty="0"/>
          </a:p>
          <a:p>
            <a:pPr marL="731520" lvl="1" indent="-457200">
              <a:buFont typeface="+mj-lt"/>
              <a:buAutoNum type="arabicPeriod"/>
            </a:pPr>
            <a:r>
              <a:rPr lang="en-IN" dirty="0">
                <a:hlinkClick r:id="rId3"/>
              </a:rPr>
              <a:t>https://beginnersbook.com/2017/08/cpp-if-else-statement/</a:t>
            </a:r>
            <a:endParaRPr lang="en-IN" dirty="0"/>
          </a:p>
          <a:p>
            <a:pPr marL="731520" lvl="1" indent="-457200">
              <a:buFont typeface="+mj-lt"/>
              <a:buAutoNum type="arabicPeriod"/>
            </a:pPr>
            <a:r>
              <a:rPr lang="en-IN" dirty="0">
                <a:hlinkClick r:id="rId4"/>
              </a:rPr>
              <a:t>https://www.geeksforgeeks.org/functions-in-c/</a:t>
            </a:r>
            <a:endParaRPr lang="en-IN" dirty="0"/>
          </a:p>
          <a:p>
            <a:pPr marL="731520" lvl="1" indent="-457200">
              <a:buFont typeface="+mj-lt"/>
              <a:buAutoNum type="arabicPeriod"/>
            </a:pPr>
            <a:r>
              <a:rPr lang="en-IN" dirty="0">
                <a:hlinkClick r:id="rId5"/>
              </a:rPr>
              <a:t>https://www.geeksforgeeks.org/structures-in-cpp/</a:t>
            </a:r>
            <a:endParaRPr lang="en-IN" dirty="0"/>
          </a:p>
          <a:p>
            <a:pPr marL="731520" lvl="1" indent="-457200">
              <a:buFont typeface="+mj-lt"/>
              <a:buAutoNum type="arabicPeriod"/>
            </a:pPr>
            <a:r>
              <a:rPr lang="en-IN" dirty="0">
                <a:hlinkClick r:id="rId6"/>
              </a:rPr>
              <a:t>https://www.geeksforgeeks.org/c-classes-and-objects/</a:t>
            </a:r>
            <a:endParaRPr lang="en-IN" dirty="0"/>
          </a:p>
          <a:p>
            <a:pPr marL="731520" lvl="1" indent="-457200">
              <a:buFont typeface="+mj-lt"/>
              <a:buAutoNum type="arabicPeriod"/>
            </a:pPr>
            <a:r>
              <a:rPr lang="en-IN" dirty="0">
                <a:hlinkClick r:id="rId7"/>
              </a:rPr>
              <a:t>https://www.edureka.co/blog/file-handling-in-cpp/</a:t>
            </a:r>
            <a:r>
              <a:rPr lang="en-US" altLang="en-US" sz="1800" dirty="0">
                <a:solidFill>
                  <a:srgbClr val="222222"/>
                </a:solidFill>
                <a:latin typeface="Roboto"/>
              </a:rPr>
              <a:t> </a:t>
            </a:r>
          </a:p>
          <a:p>
            <a:pPr marL="731520" lvl="1" indent="-457200">
              <a:buFont typeface="+mj-lt"/>
              <a:buAutoNum type="arabicPeriod"/>
            </a:pPr>
            <a:r>
              <a:rPr lang="en-IN" dirty="0">
                <a:hlinkClick r:id="rId8"/>
              </a:rPr>
              <a:t>https://www.youtube.com/watch?v=CpFx-5J7D7s</a:t>
            </a:r>
            <a:r>
              <a:rPr lang="en-US" altLang="en-US" dirty="0">
                <a:solidFill>
                  <a:srgbClr val="222222"/>
                </a:solidFill>
                <a:latin typeface="Roboto"/>
              </a:rPr>
              <a:t>     </a:t>
            </a:r>
          </a:p>
          <a:p>
            <a:pPr marL="731520" lvl="1" indent="-457200">
              <a:buFont typeface="+mj-lt"/>
              <a:buAutoNum type="arabicPeriod"/>
            </a:pPr>
            <a:r>
              <a:rPr lang="en-US" altLang="en-US" dirty="0">
                <a:solidFill>
                  <a:srgbClr val="1155CC"/>
                </a:solidFill>
                <a:latin typeface="Arial" panose="020B0604020202020204" pitchFamily="34" charset="0"/>
                <a:cs typeface="Arial" panose="020B0604020202020204" pitchFamily="34" charset="0"/>
                <a:hlinkClick r:id="rId9"/>
              </a:rPr>
              <a:t>https://codequotient.com/attempt/attempttutorial/5b4de7b29b9f752f53b6e5f6/5b67037a8a85614c456b2289</a:t>
            </a:r>
            <a:endParaRPr lang="en-IN" dirty="0"/>
          </a:p>
          <a:p>
            <a:r>
              <a:rPr lang="en-IN" b="1" dirty="0"/>
              <a:t>Books:</a:t>
            </a:r>
          </a:p>
          <a:p>
            <a:pPr marL="731520" lvl="1" indent="-457200">
              <a:buFont typeface="+mj-lt"/>
              <a:buAutoNum type="arabicPeriod"/>
            </a:pPr>
            <a:r>
              <a:rPr lang="en-IN" dirty="0"/>
              <a:t>Object Oriented Programming  with C++ by E Balagurusamy</a:t>
            </a:r>
          </a:p>
          <a:p>
            <a:pPr marL="731520" lvl="1" indent="-457200">
              <a:buFont typeface="+mj-lt"/>
              <a:buAutoNum type="arabicPeriod"/>
            </a:pPr>
            <a:r>
              <a:rPr lang="en-IN" dirty="0"/>
              <a:t>Fundamentals Of Computer programming &amp; IT by Sumita Arora</a:t>
            </a:r>
          </a:p>
        </p:txBody>
      </p:sp>
    </p:spTree>
    <p:extLst>
      <p:ext uri="{BB962C8B-B14F-4D97-AF65-F5344CB8AC3E}">
        <p14:creationId xmlns:p14="http://schemas.microsoft.com/office/powerpoint/2010/main" val="102311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5102-0A3B-47B5-BA56-9E19EA3D8052}"/>
              </a:ext>
            </a:extLst>
          </p:cNvPr>
          <p:cNvSpPr>
            <a:spLocks noGrp="1"/>
          </p:cNvSpPr>
          <p:nvPr>
            <p:ph type="title"/>
          </p:nvPr>
        </p:nvSpPr>
        <p:spPr>
          <a:xfrm>
            <a:off x="721412" y="2360567"/>
            <a:ext cx="10210113" cy="1609344"/>
          </a:xfrm>
        </p:spPr>
        <p:txBody>
          <a:bodyPr/>
          <a:lstStyle/>
          <a:p>
            <a:r>
              <a:rPr lang="en-IN" dirty="0"/>
              <a:t>             </a:t>
            </a:r>
            <a:r>
              <a:rPr lang="en-IN" sz="9600" dirty="0"/>
              <a:t>Thank you</a:t>
            </a:r>
          </a:p>
        </p:txBody>
      </p:sp>
      <p:pic>
        <p:nvPicPr>
          <p:cNvPr id="3074" name="Picture 2">
            <a:extLst>
              <a:ext uri="{FF2B5EF4-FFF2-40B4-BE49-F238E27FC236}">
                <a16:creationId xmlns:a16="http://schemas.microsoft.com/office/drawing/2014/main" id="{4F264639-12B7-41E7-8589-871E1960E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34083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64BB045F-D31E-406E-A943-6B443408A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34083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6DC7F7-6EB6-4477-B7D8-92814785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340836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0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05D1-76F3-4B81-9641-EB5A584BB15C}"/>
              </a:ext>
            </a:extLst>
          </p:cNvPr>
          <p:cNvSpPr>
            <a:spLocks noGrp="1"/>
          </p:cNvSpPr>
          <p:nvPr>
            <p:ph type="title"/>
          </p:nvPr>
        </p:nvSpPr>
        <p:spPr>
          <a:xfrm>
            <a:off x="1066800" y="195383"/>
            <a:ext cx="10058400" cy="1609344"/>
          </a:xfrm>
        </p:spPr>
        <p:txBody>
          <a:bodyPr/>
          <a:lstStyle/>
          <a:p>
            <a:r>
              <a:rPr lang="en-IN" dirty="0"/>
              <a:t>ABOUT THE PROJECT-</a:t>
            </a:r>
          </a:p>
        </p:txBody>
      </p:sp>
      <p:sp>
        <p:nvSpPr>
          <p:cNvPr id="3" name="Content Placeholder 2">
            <a:extLst>
              <a:ext uri="{FF2B5EF4-FFF2-40B4-BE49-F238E27FC236}">
                <a16:creationId xmlns:a16="http://schemas.microsoft.com/office/drawing/2014/main" id="{12C97BF4-B8FA-4629-8409-19F8354B443A}"/>
              </a:ext>
            </a:extLst>
          </p:cNvPr>
          <p:cNvSpPr>
            <a:spLocks noGrp="1"/>
          </p:cNvSpPr>
          <p:nvPr>
            <p:ph idx="1"/>
          </p:nvPr>
        </p:nvSpPr>
        <p:spPr>
          <a:xfrm>
            <a:off x="1066800" y="1804727"/>
            <a:ext cx="10058400" cy="4559311"/>
          </a:xfrm>
        </p:spPr>
        <p:txBody>
          <a:bodyPr>
            <a:normAutofit/>
          </a:bodyPr>
          <a:lstStyle/>
          <a:p>
            <a:r>
              <a:rPr lang="en-IN" sz="2400" dirty="0"/>
              <a:t>Clothing management system is a project that allows the user to view all clothing items, add items, remove items, find items and update their details. The whole concept is designed via c++ language.</a:t>
            </a:r>
          </a:p>
          <a:p>
            <a:r>
              <a:rPr lang="en-IN" sz="2400" dirty="0"/>
              <a:t> This project helps us understand various concepts of OOPS, basically two things – use of stream class and file handling in c++ programming language.</a:t>
            </a:r>
          </a:p>
          <a:p>
            <a:r>
              <a:rPr lang="en-IN" sz="2400" dirty="0"/>
              <a:t>This type of program can be extended for any type of product management  system. This project includes details of the clothing product like product name, size, colour, quantity and price.</a:t>
            </a:r>
          </a:p>
          <a:p>
            <a:endParaRPr lang="en-IN" sz="2400" dirty="0"/>
          </a:p>
        </p:txBody>
      </p:sp>
    </p:spTree>
    <p:extLst>
      <p:ext uri="{BB962C8B-B14F-4D97-AF65-F5344CB8AC3E}">
        <p14:creationId xmlns:p14="http://schemas.microsoft.com/office/powerpoint/2010/main" val="33991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D7A4-2635-4ED9-BC60-9E40CB64F77C}"/>
              </a:ext>
            </a:extLst>
          </p:cNvPr>
          <p:cNvSpPr>
            <a:spLocks noGrp="1"/>
          </p:cNvSpPr>
          <p:nvPr>
            <p:ph type="title"/>
          </p:nvPr>
        </p:nvSpPr>
        <p:spPr>
          <a:xfrm>
            <a:off x="1063752" y="98133"/>
            <a:ext cx="10058400" cy="1609344"/>
          </a:xfrm>
        </p:spPr>
        <p:txBody>
          <a:bodyPr/>
          <a:lstStyle/>
          <a:p>
            <a:r>
              <a:rPr lang="en-IN" dirty="0"/>
              <a:t>Features in the project-</a:t>
            </a:r>
          </a:p>
        </p:txBody>
      </p:sp>
      <p:sp>
        <p:nvSpPr>
          <p:cNvPr id="3" name="Content Placeholder 2">
            <a:extLst>
              <a:ext uri="{FF2B5EF4-FFF2-40B4-BE49-F238E27FC236}">
                <a16:creationId xmlns:a16="http://schemas.microsoft.com/office/drawing/2014/main" id="{4006E097-0CE6-46D3-B3DF-712E708EF333}"/>
              </a:ext>
            </a:extLst>
          </p:cNvPr>
          <p:cNvSpPr>
            <a:spLocks noGrp="1"/>
          </p:cNvSpPr>
          <p:nvPr>
            <p:ph idx="1"/>
          </p:nvPr>
        </p:nvSpPr>
        <p:spPr>
          <a:xfrm>
            <a:off x="1063752" y="1584080"/>
            <a:ext cx="10058400" cy="4816720"/>
          </a:xfrm>
        </p:spPr>
        <p:txBody>
          <a:bodyPr>
            <a:noAutofit/>
          </a:bodyPr>
          <a:lstStyle/>
          <a:p>
            <a:pPr marL="457200" indent="-457200" fontAlgn="base">
              <a:buFont typeface="+mj-lt"/>
              <a:buAutoNum type="arabicPeriod"/>
            </a:pPr>
            <a:r>
              <a:rPr lang="en-IN" sz="2400" b="1" dirty="0"/>
              <a:t>View All Clothing:</a:t>
            </a:r>
            <a:r>
              <a:rPr lang="en-IN" sz="2400" dirty="0"/>
              <a:t> It allows the user to view the list of all the clothing items that are present in the clothing management system.</a:t>
            </a:r>
          </a:p>
          <a:p>
            <a:pPr marL="457200" indent="-457200" fontAlgn="base">
              <a:buFont typeface="+mj-lt"/>
              <a:buAutoNum type="arabicPeriod"/>
            </a:pPr>
            <a:r>
              <a:rPr lang="en-IN" sz="2400" b="1" dirty="0"/>
              <a:t>Add Clothing: </a:t>
            </a:r>
            <a:r>
              <a:rPr lang="en-IN" sz="2400" dirty="0"/>
              <a:t>It allows the user to add clothing items to the clothing management system.</a:t>
            </a:r>
          </a:p>
          <a:p>
            <a:pPr marL="457200" indent="-457200" fontAlgn="base">
              <a:buFont typeface="+mj-lt"/>
              <a:buAutoNum type="arabicPeriod"/>
            </a:pPr>
            <a:r>
              <a:rPr lang="en-IN" sz="2400" b="1" dirty="0"/>
              <a:t>Edit Clothing: </a:t>
            </a:r>
            <a:r>
              <a:rPr lang="en-IN" sz="2400" dirty="0"/>
              <a:t>It allows the user to modify the details of the clothing items present in the clothing management system.</a:t>
            </a:r>
            <a:endParaRPr lang="en-IN" sz="2400" b="1" dirty="0"/>
          </a:p>
          <a:p>
            <a:pPr marL="457200" indent="-457200" fontAlgn="base">
              <a:buFont typeface="+mj-lt"/>
              <a:buAutoNum type="arabicPeriod"/>
            </a:pPr>
            <a:r>
              <a:rPr lang="en-IN" sz="2400" b="1" dirty="0"/>
              <a:t>Remove Clothing: </a:t>
            </a:r>
            <a:r>
              <a:rPr lang="en-IN" sz="2400" dirty="0"/>
              <a:t>It allows the user to remove a clothing item from the clothing management system.</a:t>
            </a:r>
            <a:endParaRPr lang="en-IN" sz="2400" b="1" dirty="0"/>
          </a:p>
          <a:p>
            <a:pPr marL="457200" indent="-457200" fontAlgn="base">
              <a:buFont typeface="+mj-lt"/>
              <a:buAutoNum type="arabicPeriod"/>
            </a:pPr>
            <a:r>
              <a:rPr lang="en-IN" sz="2400" b="1" dirty="0"/>
              <a:t>Find Clothing:</a:t>
            </a:r>
            <a:r>
              <a:rPr lang="en-IN" sz="2400" dirty="0"/>
              <a:t> With this feature, the user can view the details of a clothing item that is present in the clothing management system.</a:t>
            </a:r>
          </a:p>
          <a:p>
            <a:pPr marL="457200" indent="-457200" fontAlgn="base">
              <a:buFont typeface="+mj-lt"/>
              <a:buAutoNum type="arabicPeriod"/>
            </a:pPr>
            <a:r>
              <a:rPr lang="en-IN" sz="2400" b="1" dirty="0"/>
              <a:t>Exit: </a:t>
            </a:r>
            <a:r>
              <a:rPr lang="en-IN" sz="2400" dirty="0"/>
              <a:t>This feature allows user to take an exit from the program of clothing management system.</a:t>
            </a:r>
          </a:p>
        </p:txBody>
      </p:sp>
    </p:spTree>
    <p:extLst>
      <p:ext uri="{BB962C8B-B14F-4D97-AF65-F5344CB8AC3E}">
        <p14:creationId xmlns:p14="http://schemas.microsoft.com/office/powerpoint/2010/main" val="308506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8A8D-0744-44F6-AF99-7A546EB58F1E}"/>
              </a:ext>
            </a:extLst>
          </p:cNvPr>
          <p:cNvSpPr>
            <a:spLocks noGrp="1"/>
          </p:cNvSpPr>
          <p:nvPr>
            <p:ph type="title"/>
          </p:nvPr>
        </p:nvSpPr>
        <p:spPr>
          <a:xfrm>
            <a:off x="1066800" y="317242"/>
            <a:ext cx="10058400" cy="1259631"/>
          </a:xfrm>
        </p:spPr>
        <p:txBody>
          <a:bodyPr/>
          <a:lstStyle/>
          <a:p>
            <a:r>
              <a:rPr lang="en-IN" dirty="0"/>
              <a:t>Major concepts useD-</a:t>
            </a:r>
          </a:p>
        </p:txBody>
      </p:sp>
      <p:sp>
        <p:nvSpPr>
          <p:cNvPr id="3" name="Content Placeholder 2">
            <a:extLst>
              <a:ext uri="{FF2B5EF4-FFF2-40B4-BE49-F238E27FC236}">
                <a16:creationId xmlns:a16="http://schemas.microsoft.com/office/drawing/2014/main" id="{31D58A67-4E59-4173-BD56-906A564B4F38}"/>
              </a:ext>
            </a:extLst>
          </p:cNvPr>
          <p:cNvSpPr>
            <a:spLocks noGrp="1"/>
          </p:cNvSpPr>
          <p:nvPr>
            <p:ph idx="1"/>
          </p:nvPr>
        </p:nvSpPr>
        <p:spPr>
          <a:xfrm>
            <a:off x="1066800" y="1726162"/>
            <a:ext cx="10058400" cy="4730621"/>
          </a:xfrm>
        </p:spPr>
        <p:txBody>
          <a:bodyPr>
            <a:normAutofit/>
          </a:bodyPr>
          <a:lstStyle/>
          <a:p>
            <a:pPr marL="514350" indent="-514350">
              <a:buFont typeface="+mj-lt"/>
              <a:buAutoNum type="romanUcPeriod"/>
            </a:pPr>
            <a:r>
              <a:rPr lang="en-IN" sz="2400" b="1" dirty="0"/>
              <a:t>SWITCH CASE- </a:t>
            </a:r>
            <a:r>
              <a:rPr lang="en-IN" sz="2400" dirty="0"/>
              <a:t>A switch statement allows a variable to be tested for equality against a list of values. Each value is called a case, and the variable being switched on is checked for each case</a:t>
            </a:r>
          </a:p>
          <a:p>
            <a:pPr marL="514350" indent="-514350">
              <a:buFont typeface="+mj-lt"/>
              <a:buAutoNum type="romanUcPeriod"/>
            </a:pPr>
            <a:r>
              <a:rPr lang="en-IN" sz="2400" b="1" dirty="0"/>
              <a:t>LOOP- </a:t>
            </a:r>
            <a:r>
              <a:rPr lang="en-IN" sz="2400" dirty="0"/>
              <a:t>In any programming language, loops are used to execute a set of statements repeatedly until a particular condition is satisfied. A loop statement repeatedly executes a target statement as long as a given condition is true.</a:t>
            </a:r>
          </a:p>
          <a:p>
            <a:pPr marL="514350" indent="-514350">
              <a:buFont typeface="+mj-lt"/>
              <a:buAutoNum type="romanUcPeriod"/>
            </a:pPr>
            <a:r>
              <a:rPr lang="en-IN" sz="2400" b="1" dirty="0"/>
              <a:t>IF ELSE STATEMENT- </a:t>
            </a:r>
            <a:r>
              <a:rPr lang="en-IN" sz="2400" dirty="0"/>
              <a:t>If statement consists a condition, followed by statement or a set of statements. The statements inside </a:t>
            </a:r>
            <a:r>
              <a:rPr lang="en-IN" sz="2400" b="1" dirty="0"/>
              <a:t>if</a:t>
            </a:r>
            <a:r>
              <a:rPr lang="en-IN" sz="2400" dirty="0"/>
              <a:t> parenthesis (usually referred as if body) gets executed only when the given condition is true. If the condition is false then the statements inside if body are completely ignored.</a:t>
            </a:r>
          </a:p>
        </p:txBody>
      </p:sp>
    </p:spTree>
    <p:extLst>
      <p:ext uri="{BB962C8B-B14F-4D97-AF65-F5344CB8AC3E}">
        <p14:creationId xmlns:p14="http://schemas.microsoft.com/office/powerpoint/2010/main" val="217401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4F0B-E488-4E13-8398-24F33A492A79}"/>
              </a:ext>
            </a:extLst>
          </p:cNvPr>
          <p:cNvSpPr>
            <a:spLocks noGrp="1"/>
          </p:cNvSpPr>
          <p:nvPr>
            <p:ph type="title"/>
          </p:nvPr>
        </p:nvSpPr>
        <p:spPr>
          <a:xfrm>
            <a:off x="883236" y="74085"/>
            <a:ext cx="10058400" cy="1446805"/>
          </a:xfrm>
        </p:spPr>
        <p:txBody>
          <a:bodyPr/>
          <a:lstStyle/>
          <a:p>
            <a:r>
              <a:rPr lang="en-IN" dirty="0"/>
              <a:t>Major concepts used-</a:t>
            </a:r>
          </a:p>
        </p:txBody>
      </p:sp>
      <p:sp>
        <p:nvSpPr>
          <p:cNvPr id="3" name="Content Placeholder 2">
            <a:extLst>
              <a:ext uri="{FF2B5EF4-FFF2-40B4-BE49-F238E27FC236}">
                <a16:creationId xmlns:a16="http://schemas.microsoft.com/office/drawing/2014/main" id="{58042599-FDBB-4FAB-8D29-97A8C40B3F5B}"/>
              </a:ext>
            </a:extLst>
          </p:cNvPr>
          <p:cNvSpPr>
            <a:spLocks noGrp="1"/>
          </p:cNvSpPr>
          <p:nvPr>
            <p:ph idx="1"/>
          </p:nvPr>
        </p:nvSpPr>
        <p:spPr>
          <a:xfrm>
            <a:off x="883236" y="1604866"/>
            <a:ext cx="10058400" cy="4749281"/>
          </a:xfrm>
        </p:spPr>
        <p:txBody>
          <a:bodyPr>
            <a:normAutofit lnSpcReduction="10000"/>
          </a:bodyPr>
          <a:lstStyle/>
          <a:p>
            <a:pPr marL="514350" indent="-514350" fontAlgn="base">
              <a:buFont typeface="+mj-lt"/>
              <a:buAutoNum type="romanUcPeriod" startAt="4"/>
            </a:pPr>
            <a:r>
              <a:rPr lang="en-IN" sz="2400" b="1" dirty="0"/>
              <a:t>FUNCTIONS-</a:t>
            </a:r>
            <a:r>
              <a:rPr lang="en-IN" sz="2400" dirty="0"/>
              <a:t> A function is a set of statements that take inputs, do some specific computation and produces output. The idea is to put some commonly or repeatedly done task together and make a function so that instead of writing the same code again and again for different inputs, we can call the function.</a:t>
            </a:r>
            <a:endParaRPr lang="en-IN" sz="2400" b="1" dirty="0"/>
          </a:p>
          <a:p>
            <a:pPr marL="514350" indent="-514350" fontAlgn="base">
              <a:buFont typeface="+mj-lt"/>
              <a:buAutoNum type="romanUcPeriod" startAt="5"/>
            </a:pPr>
            <a:r>
              <a:rPr lang="en-IN" sz="2400" b="1" dirty="0"/>
              <a:t>STRUCTURES- </a:t>
            </a:r>
            <a:r>
              <a:rPr lang="en-IN" sz="2400" dirty="0"/>
              <a:t>Structures in C++ are user defined data types which are used to store group of items of non-similar data types. It is a collection of variables of different data types under a single name. </a:t>
            </a:r>
            <a:r>
              <a:rPr lang="en-IN" sz="2400" b="1" dirty="0"/>
              <a:t> </a:t>
            </a:r>
            <a:endParaRPr lang="en-IN" sz="2400" dirty="0"/>
          </a:p>
          <a:p>
            <a:pPr marL="514350" indent="-514350" fontAlgn="base">
              <a:buFont typeface="+mj-lt"/>
              <a:buAutoNum type="romanUcPeriod" startAt="6"/>
            </a:pPr>
            <a:r>
              <a:rPr lang="en-IN" sz="2400" b="1" dirty="0"/>
              <a:t>CLASSES AND OBJECTS- </a:t>
            </a:r>
            <a:r>
              <a:rPr lang="en-IN" sz="2400" dirty="0"/>
              <a:t>A class in C++ is the building block, that leads to Object-Oriented programming. It is a user-defined data type, which holds its own data members and member functions, which can be accessed and used by creating an instance of that class. A C++ class is like a blueprint for an object.</a:t>
            </a:r>
          </a:p>
          <a:p>
            <a:pPr fontAlgn="base"/>
            <a:endParaRPr lang="en-IN" sz="2400" b="1" dirty="0"/>
          </a:p>
          <a:p>
            <a:endParaRPr lang="en-IN" dirty="0"/>
          </a:p>
        </p:txBody>
      </p:sp>
    </p:spTree>
    <p:extLst>
      <p:ext uri="{BB962C8B-B14F-4D97-AF65-F5344CB8AC3E}">
        <p14:creationId xmlns:p14="http://schemas.microsoft.com/office/powerpoint/2010/main" val="5000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E134-6709-4946-AC97-ED91E3367E59}"/>
              </a:ext>
            </a:extLst>
          </p:cNvPr>
          <p:cNvSpPr>
            <a:spLocks noGrp="1"/>
          </p:cNvSpPr>
          <p:nvPr>
            <p:ph type="title"/>
          </p:nvPr>
        </p:nvSpPr>
        <p:spPr>
          <a:xfrm>
            <a:off x="964164" y="-112527"/>
            <a:ext cx="10058400" cy="1609344"/>
          </a:xfrm>
        </p:spPr>
        <p:txBody>
          <a:bodyPr/>
          <a:lstStyle/>
          <a:p>
            <a:r>
              <a:rPr lang="en-IN" dirty="0"/>
              <a:t>Major concepts used-</a:t>
            </a:r>
          </a:p>
        </p:txBody>
      </p:sp>
      <p:sp>
        <p:nvSpPr>
          <p:cNvPr id="3" name="Content Placeholder 2">
            <a:extLst>
              <a:ext uri="{FF2B5EF4-FFF2-40B4-BE49-F238E27FC236}">
                <a16:creationId xmlns:a16="http://schemas.microsoft.com/office/drawing/2014/main" id="{900A06F7-0395-425C-9429-D67B2678BE71}"/>
              </a:ext>
            </a:extLst>
          </p:cNvPr>
          <p:cNvSpPr>
            <a:spLocks noGrp="1"/>
          </p:cNvSpPr>
          <p:nvPr>
            <p:ph idx="1"/>
          </p:nvPr>
        </p:nvSpPr>
        <p:spPr>
          <a:xfrm>
            <a:off x="1066800" y="1347527"/>
            <a:ext cx="10058400" cy="5204102"/>
          </a:xfrm>
        </p:spPr>
        <p:txBody>
          <a:bodyPr>
            <a:noAutofit/>
          </a:bodyPr>
          <a:lstStyle/>
          <a:p>
            <a:pPr marL="514350" indent="-514350">
              <a:buFont typeface="+mj-lt"/>
              <a:buAutoNum type="romanUcPeriod" startAt="7"/>
            </a:pPr>
            <a:r>
              <a:rPr lang="en-IN" sz="2400" b="1" dirty="0"/>
              <a:t>FILE HANDLING- </a:t>
            </a:r>
            <a:r>
              <a:rPr lang="en-IN" dirty="0"/>
              <a:t>Files are used to store data in a storage device permanently. File handling provides a mechanism to store the output of a program in a file and to perform various operations on it.</a:t>
            </a:r>
          </a:p>
          <a:p>
            <a:pPr marL="0" indent="0">
              <a:buNone/>
            </a:pPr>
            <a:r>
              <a:rPr lang="en-IN" b="1" dirty="0"/>
              <a:t>        </a:t>
            </a:r>
            <a:r>
              <a:rPr lang="en-IN" dirty="0"/>
              <a:t>C++ provides us with the following operations in File Handling:</a:t>
            </a:r>
          </a:p>
          <a:p>
            <a:pPr marL="1005840" lvl="2" indent="-457200">
              <a:buFont typeface="+mj-lt"/>
              <a:buAutoNum type="arabicPeriod"/>
            </a:pPr>
            <a:r>
              <a:rPr lang="en-IN" sz="2000" b="1" dirty="0"/>
              <a:t>Creating a file: open()</a:t>
            </a:r>
          </a:p>
          <a:p>
            <a:pPr marL="1005840" lvl="2" indent="-457200">
              <a:buFont typeface="+mj-lt"/>
              <a:buAutoNum type="arabicPeriod"/>
            </a:pPr>
            <a:r>
              <a:rPr lang="en-IN" sz="2000" b="1" dirty="0"/>
              <a:t>Reading data: read()</a:t>
            </a:r>
          </a:p>
          <a:p>
            <a:pPr marL="1005840" lvl="2" indent="-457200">
              <a:buFont typeface="+mj-lt"/>
              <a:buAutoNum type="arabicPeriod"/>
            </a:pPr>
            <a:r>
              <a:rPr lang="en-IN" sz="2000" b="1" dirty="0"/>
              <a:t>Writing new data: write()</a:t>
            </a:r>
          </a:p>
          <a:p>
            <a:pPr marL="1005840" lvl="2" indent="-457200">
              <a:buFont typeface="+mj-lt"/>
              <a:buAutoNum type="arabicPeriod"/>
            </a:pPr>
            <a:r>
              <a:rPr lang="en-IN" sz="2000" b="1" dirty="0"/>
              <a:t>Closing a file: close()</a:t>
            </a:r>
          </a:p>
          <a:p>
            <a:pPr marL="548640" lvl="2" indent="0">
              <a:buNone/>
            </a:pPr>
            <a:r>
              <a:rPr lang="en-IN" sz="1800" b="1" dirty="0"/>
              <a:t>STREAM CLASSES- </a:t>
            </a:r>
            <a:r>
              <a:rPr lang="en-IN" sz="2000" dirty="0"/>
              <a:t>A stream is an abstraction that represents a device on           which operations of input and output are performed. In C++, files are mainly dealt by using three classes fstream, ifstream, ofstream available in fstream header file.</a:t>
            </a:r>
            <a:br>
              <a:rPr lang="en-IN" sz="2000" dirty="0"/>
            </a:br>
            <a:r>
              <a:rPr lang="en-IN" sz="2000" b="1" dirty="0"/>
              <a:t>ofstream:</a:t>
            </a:r>
            <a:r>
              <a:rPr lang="en-IN" sz="2000" dirty="0"/>
              <a:t> Stream class to write on files</a:t>
            </a:r>
            <a:br>
              <a:rPr lang="en-IN" sz="2000" dirty="0"/>
            </a:br>
            <a:r>
              <a:rPr lang="en-IN" sz="2000" b="1" dirty="0"/>
              <a:t>ifstream:</a:t>
            </a:r>
            <a:r>
              <a:rPr lang="en-IN" sz="2000" dirty="0"/>
              <a:t> Stream class to read from files</a:t>
            </a:r>
            <a:br>
              <a:rPr lang="en-IN" sz="2000" dirty="0"/>
            </a:br>
            <a:r>
              <a:rPr lang="en-IN" sz="2000" b="1" dirty="0"/>
              <a:t>fstream:</a:t>
            </a:r>
            <a:r>
              <a:rPr lang="en-IN" sz="2000" dirty="0"/>
              <a:t> Stream class to both read and write from/to files.</a:t>
            </a:r>
            <a:endParaRPr lang="en-IN" sz="2000" b="1" dirty="0"/>
          </a:p>
          <a:p>
            <a:pPr marL="548640" lvl="2" indent="0">
              <a:buNone/>
            </a:pPr>
            <a:endParaRPr lang="en-IN" sz="2000" b="1" dirty="0"/>
          </a:p>
        </p:txBody>
      </p:sp>
    </p:spTree>
    <p:extLst>
      <p:ext uri="{BB962C8B-B14F-4D97-AF65-F5344CB8AC3E}">
        <p14:creationId xmlns:p14="http://schemas.microsoft.com/office/powerpoint/2010/main" val="180350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D25-7126-4352-B029-06BC67ACF503}"/>
              </a:ext>
            </a:extLst>
          </p:cNvPr>
          <p:cNvSpPr>
            <a:spLocks noGrp="1"/>
          </p:cNvSpPr>
          <p:nvPr>
            <p:ph type="title"/>
          </p:nvPr>
        </p:nvSpPr>
        <p:spPr>
          <a:xfrm>
            <a:off x="1066800" y="245098"/>
            <a:ext cx="10058400" cy="1112363"/>
          </a:xfrm>
        </p:spPr>
        <p:txBody>
          <a:bodyPr/>
          <a:lstStyle/>
          <a:p>
            <a:r>
              <a:rPr lang="en-IN" dirty="0"/>
              <a:t>Working of the project-</a:t>
            </a:r>
          </a:p>
        </p:txBody>
      </p:sp>
      <p:sp>
        <p:nvSpPr>
          <p:cNvPr id="7" name="Content Placeholder 6">
            <a:extLst>
              <a:ext uri="{FF2B5EF4-FFF2-40B4-BE49-F238E27FC236}">
                <a16:creationId xmlns:a16="http://schemas.microsoft.com/office/drawing/2014/main" id="{032E9FDE-90F0-4075-84BB-31F76BAB45D9}"/>
              </a:ext>
            </a:extLst>
          </p:cNvPr>
          <p:cNvSpPr>
            <a:spLocks noGrp="1"/>
          </p:cNvSpPr>
          <p:nvPr>
            <p:ph idx="1"/>
          </p:nvPr>
        </p:nvSpPr>
        <p:spPr>
          <a:xfrm>
            <a:off x="1000812" y="1357461"/>
            <a:ext cx="10058400" cy="5354424"/>
          </a:xfrm>
        </p:spPr>
        <p:txBody>
          <a:bodyPr>
            <a:noAutofit/>
          </a:bodyPr>
          <a:lstStyle/>
          <a:p>
            <a:r>
              <a:rPr lang="en-IN" sz="2400" dirty="0"/>
              <a:t>Our project, clothing management system includes menu which has various options that are view all clothes, add, edit, delete, find clothing item and exit.</a:t>
            </a:r>
          </a:p>
          <a:p>
            <a:r>
              <a:rPr lang="en-IN" sz="2400" dirty="0"/>
              <a:t>In this we have used </a:t>
            </a:r>
            <a:r>
              <a:rPr lang="en-IN" sz="2400" b="1" dirty="0"/>
              <a:t>switch cases </a:t>
            </a:r>
            <a:r>
              <a:rPr lang="en-IN" sz="2400" dirty="0"/>
              <a:t>so that the code specified in that particular switch case gets executed for every option the user chooses.</a:t>
            </a:r>
          </a:p>
          <a:p>
            <a:r>
              <a:rPr lang="en-IN" sz="2400" dirty="0"/>
              <a:t>We have declared a </a:t>
            </a:r>
            <a:r>
              <a:rPr lang="en-IN" sz="2400" b="1" dirty="0"/>
              <a:t>class</a:t>
            </a:r>
            <a:r>
              <a:rPr lang="en-IN" sz="2400" dirty="0"/>
              <a:t>(clothesinfo), which has all the functions required in our clothing management system. All the variables are declared under the private access specifier. </a:t>
            </a:r>
          </a:p>
          <a:p>
            <a:r>
              <a:rPr lang="en-IN" sz="2400" dirty="0"/>
              <a:t>There is one </a:t>
            </a:r>
            <a:r>
              <a:rPr lang="en-IN" sz="2400" b="1" dirty="0"/>
              <a:t>function</a:t>
            </a:r>
            <a:r>
              <a:rPr lang="en-IN" sz="2400" dirty="0"/>
              <a:t> for each option like add cloth, view all clothes, edit cloth details, delete cloth and find a cloth. These functions are accessed through the </a:t>
            </a:r>
            <a:r>
              <a:rPr lang="en-IN" sz="2400" b="1" dirty="0"/>
              <a:t>object</a:t>
            </a:r>
            <a:r>
              <a:rPr lang="en-IN" sz="2400" dirty="0"/>
              <a:t>(cloth) of the class(clothesinfo).</a:t>
            </a:r>
          </a:p>
          <a:p>
            <a:r>
              <a:rPr lang="en-IN" sz="2400" dirty="0"/>
              <a:t>Use of </a:t>
            </a:r>
            <a:r>
              <a:rPr lang="en-IN" sz="2400" b="1" dirty="0"/>
              <a:t>system(“cls”) </a:t>
            </a:r>
            <a:r>
              <a:rPr lang="en-IN" sz="2400" dirty="0"/>
              <a:t>function has been used to clear the screen and show the information of the option that the user has chosen.</a:t>
            </a:r>
          </a:p>
        </p:txBody>
      </p:sp>
    </p:spTree>
    <p:extLst>
      <p:ext uri="{BB962C8B-B14F-4D97-AF65-F5344CB8AC3E}">
        <p14:creationId xmlns:p14="http://schemas.microsoft.com/office/powerpoint/2010/main" val="155060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32A4-17C5-4E56-9F02-FB1E8AFDBB34}"/>
              </a:ext>
            </a:extLst>
          </p:cNvPr>
          <p:cNvSpPr>
            <a:spLocks noGrp="1"/>
          </p:cNvSpPr>
          <p:nvPr>
            <p:ph type="title"/>
          </p:nvPr>
        </p:nvSpPr>
        <p:spPr>
          <a:xfrm>
            <a:off x="1066800" y="268664"/>
            <a:ext cx="10058400" cy="1334741"/>
          </a:xfrm>
        </p:spPr>
        <p:txBody>
          <a:bodyPr/>
          <a:lstStyle/>
          <a:p>
            <a:r>
              <a:rPr lang="en-IN" dirty="0"/>
              <a:t>Working of the project-</a:t>
            </a:r>
          </a:p>
        </p:txBody>
      </p:sp>
      <p:sp>
        <p:nvSpPr>
          <p:cNvPr id="3" name="Content Placeholder 2">
            <a:extLst>
              <a:ext uri="{FF2B5EF4-FFF2-40B4-BE49-F238E27FC236}">
                <a16:creationId xmlns:a16="http://schemas.microsoft.com/office/drawing/2014/main" id="{95D7A9FB-ACB1-4594-B616-D192C0A3ECCA}"/>
              </a:ext>
            </a:extLst>
          </p:cNvPr>
          <p:cNvSpPr>
            <a:spLocks noGrp="1"/>
          </p:cNvSpPr>
          <p:nvPr>
            <p:ph idx="1"/>
          </p:nvPr>
        </p:nvSpPr>
        <p:spPr>
          <a:xfrm>
            <a:off x="1066800" y="1603405"/>
            <a:ext cx="10058400" cy="4769963"/>
          </a:xfrm>
        </p:spPr>
        <p:txBody>
          <a:bodyPr>
            <a:normAutofit fontScale="92500" lnSpcReduction="10000"/>
          </a:bodyPr>
          <a:lstStyle/>
          <a:p>
            <a:r>
              <a:rPr lang="en-IN" sz="2400" dirty="0"/>
              <a:t>Various header files used in the project:</a:t>
            </a:r>
          </a:p>
          <a:p>
            <a:pPr lvl="1">
              <a:buFont typeface="Wingdings" panose="05000000000000000000" pitchFamily="2" charset="2"/>
              <a:buChar char="Ø"/>
            </a:pPr>
            <a:r>
              <a:rPr lang="en-IN" sz="2400" dirty="0"/>
              <a:t>#include&lt;iostream&gt;    (header file for c++)</a:t>
            </a:r>
          </a:p>
          <a:p>
            <a:pPr lvl="1">
              <a:buFont typeface="Wingdings" panose="05000000000000000000" pitchFamily="2" charset="2"/>
              <a:buChar char="Ø"/>
            </a:pPr>
            <a:r>
              <a:rPr lang="en-IN" sz="2400" dirty="0"/>
              <a:t>#include&lt;fstream&gt;       (to create stream classes)</a:t>
            </a:r>
          </a:p>
          <a:p>
            <a:pPr lvl="1">
              <a:buFont typeface="Wingdings" panose="05000000000000000000" pitchFamily="2" charset="2"/>
              <a:buChar char="Ø"/>
            </a:pPr>
            <a:r>
              <a:rPr lang="en-IN" sz="2400" dirty="0"/>
              <a:t>#include&lt;string.h&gt;       (to use the string functions)</a:t>
            </a:r>
          </a:p>
          <a:p>
            <a:pPr lvl="1">
              <a:buFont typeface="Wingdings" panose="05000000000000000000" pitchFamily="2" charset="2"/>
              <a:buChar char="Ø"/>
            </a:pPr>
            <a:r>
              <a:rPr lang="en-IN" sz="2400" dirty="0"/>
              <a:t>#include&lt;conio.h&gt;        (to use functions like getch() )</a:t>
            </a:r>
          </a:p>
          <a:p>
            <a:r>
              <a:rPr lang="en-IN" sz="2400" dirty="0"/>
              <a:t>In this project the user can add, delete, edit and find for the clothing item more than once without going to the main menu every time, after each of these operations a message is printed that whether the user wants to add, delete, edit or find more. If they choose yes then operation is repeated else the control shifts to the main menu. Use of  ‘</a:t>
            </a:r>
            <a:r>
              <a:rPr lang="en-IN" sz="2400" b="1" dirty="0"/>
              <a:t>goto</a:t>
            </a:r>
            <a:r>
              <a:rPr lang="en-IN" sz="2400" dirty="0"/>
              <a:t>’ label has been made to jump from one menu to another within the program.</a:t>
            </a:r>
          </a:p>
          <a:p>
            <a:r>
              <a:rPr lang="en-IN" sz="2400" dirty="0"/>
              <a:t>We get a clarity about the usage of fstream, ifstream and ofstream classes and their objects.</a:t>
            </a:r>
            <a:r>
              <a:rPr lang="en-IN" dirty="0"/>
              <a:t>  </a:t>
            </a:r>
            <a:r>
              <a:rPr lang="en-IN" sz="2600" dirty="0"/>
              <a:t>We have used a </a:t>
            </a:r>
            <a:r>
              <a:rPr lang="en-IN" sz="2600" b="1" dirty="0"/>
              <a:t>.dat </a:t>
            </a:r>
            <a:r>
              <a:rPr lang="en-IN" sz="2600" dirty="0"/>
              <a:t>file that acts as our database and stores the information that the user enters.</a:t>
            </a:r>
            <a:endParaRPr lang="en-IN" sz="2400" dirty="0"/>
          </a:p>
          <a:p>
            <a:pPr marL="0" indent="0">
              <a:buNone/>
            </a:pPr>
            <a:endParaRPr lang="en-IN" dirty="0"/>
          </a:p>
        </p:txBody>
      </p:sp>
    </p:spTree>
    <p:extLst>
      <p:ext uri="{BB962C8B-B14F-4D97-AF65-F5344CB8AC3E}">
        <p14:creationId xmlns:p14="http://schemas.microsoft.com/office/powerpoint/2010/main" val="401733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6C9292-523C-473B-ADE1-04EF8A422128}"/>
              </a:ext>
            </a:extLst>
          </p:cNvPr>
          <p:cNvSpPr>
            <a:spLocks noGrp="1"/>
          </p:cNvSpPr>
          <p:nvPr>
            <p:ph type="title"/>
          </p:nvPr>
        </p:nvSpPr>
        <p:spPr>
          <a:xfrm>
            <a:off x="287797" y="-207263"/>
            <a:ext cx="10058400" cy="1609344"/>
          </a:xfrm>
        </p:spPr>
        <p:txBody>
          <a:bodyPr/>
          <a:lstStyle/>
          <a:p>
            <a:r>
              <a:rPr lang="en-IN" dirty="0"/>
              <a:t>OUTPUT SCREEN-</a:t>
            </a:r>
          </a:p>
        </p:txBody>
      </p:sp>
      <p:pic>
        <p:nvPicPr>
          <p:cNvPr id="24" name="Picture 23">
            <a:extLst>
              <a:ext uri="{FF2B5EF4-FFF2-40B4-BE49-F238E27FC236}">
                <a16:creationId xmlns:a16="http://schemas.microsoft.com/office/drawing/2014/main" id="{3B735ED8-C599-4CFC-820D-84F24BC29C8E}"/>
              </a:ext>
            </a:extLst>
          </p:cNvPr>
          <p:cNvPicPr>
            <a:picLocks noChangeAspect="1"/>
          </p:cNvPicPr>
          <p:nvPr/>
        </p:nvPicPr>
        <p:blipFill rotWithShape="1">
          <a:blip r:embed="rId2"/>
          <a:srcRect l="10317" r="8421" b="12520"/>
          <a:stretch/>
        </p:blipFill>
        <p:spPr>
          <a:xfrm>
            <a:off x="76201" y="896488"/>
            <a:ext cx="5721284" cy="3279834"/>
          </a:xfrm>
          <a:prstGeom prst="rect">
            <a:avLst/>
          </a:prstGeom>
        </p:spPr>
      </p:pic>
      <p:pic>
        <p:nvPicPr>
          <p:cNvPr id="26" name="Picture 25">
            <a:extLst>
              <a:ext uri="{FF2B5EF4-FFF2-40B4-BE49-F238E27FC236}">
                <a16:creationId xmlns:a16="http://schemas.microsoft.com/office/drawing/2014/main" id="{A7844E56-3717-4777-BC5E-E06DBF49DF6A}"/>
              </a:ext>
            </a:extLst>
          </p:cNvPr>
          <p:cNvPicPr>
            <a:picLocks noChangeAspect="1"/>
          </p:cNvPicPr>
          <p:nvPr/>
        </p:nvPicPr>
        <p:blipFill rotWithShape="1">
          <a:blip r:embed="rId3"/>
          <a:srcRect l="8232" b="7604"/>
          <a:stretch/>
        </p:blipFill>
        <p:spPr>
          <a:xfrm>
            <a:off x="5872899" y="908272"/>
            <a:ext cx="6242900" cy="3279834"/>
          </a:xfrm>
          <a:prstGeom prst="rect">
            <a:avLst/>
          </a:prstGeom>
        </p:spPr>
      </p:pic>
      <p:pic>
        <p:nvPicPr>
          <p:cNvPr id="27" name="Picture 26">
            <a:extLst>
              <a:ext uri="{FF2B5EF4-FFF2-40B4-BE49-F238E27FC236}">
                <a16:creationId xmlns:a16="http://schemas.microsoft.com/office/drawing/2014/main" id="{7F8A9754-4377-4D3A-B8CC-F864BFC3248F}"/>
              </a:ext>
            </a:extLst>
          </p:cNvPr>
          <p:cNvPicPr>
            <a:picLocks noChangeAspect="1"/>
          </p:cNvPicPr>
          <p:nvPr/>
        </p:nvPicPr>
        <p:blipFill rotWithShape="1">
          <a:blip r:embed="rId4"/>
          <a:srcRect l="3913"/>
          <a:stretch/>
        </p:blipFill>
        <p:spPr>
          <a:xfrm>
            <a:off x="2139885" y="4260916"/>
            <a:ext cx="7579150" cy="2450970"/>
          </a:xfrm>
          <a:prstGeom prst="rect">
            <a:avLst/>
          </a:prstGeom>
        </p:spPr>
      </p:pic>
    </p:spTree>
    <p:extLst>
      <p:ext uri="{BB962C8B-B14F-4D97-AF65-F5344CB8AC3E}">
        <p14:creationId xmlns:p14="http://schemas.microsoft.com/office/powerpoint/2010/main" val="139587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2406</TotalTime>
  <Words>1479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Roboto</vt:lpstr>
      <vt:lpstr>Rockwell</vt:lpstr>
      <vt:lpstr>Rockwell Condensed</vt:lpstr>
      <vt:lpstr>Wingdings</vt:lpstr>
      <vt:lpstr>Wood Type</vt:lpstr>
      <vt:lpstr>Clothing  management SYSTEM </vt:lpstr>
      <vt:lpstr>ABOUT THE PROJECT-</vt:lpstr>
      <vt:lpstr>Features in the project-</vt:lpstr>
      <vt:lpstr>Major concepts useD-</vt:lpstr>
      <vt:lpstr>Major concepts used-</vt:lpstr>
      <vt:lpstr>Major concepts used-</vt:lpstr>
      <vt:lpstr>Working of the project-</vt:lpstr>
      <vt:lpstr>Working of the project-</vt:lpstr>
      <vt:lpstr>OUTPUT SCREEN-</vt:lpstr>
      <vt:lpstr>PowerPoint Presentation</vt:lpstr>
      <vt:lpstr>Use of the program-</vt:lpstr>
      <vt:lpstr>Limitations of the project-</vt:lpstr>
      <vt:lpstr>bibliography-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BILLING SYSTEM</dc:title>
  <dc:creator>Cyrus</dc:creator>
  <cp:lastModifiedBy>Cyrus</cp:lastModifiedBy>
  <cp:revision>55</cp:revision>
  <dcterms:created xsi:type="dcterms:W3CDTF">2020-04-16T09:00:44Z</dcterms:created>
  <dcterms:modified xsi:type="dcterms:W3CDTF">2020-04-21T06:41:16Z</dcterms:modified>
</cp:coreProperties>
</file>