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9" r:id="rId3"/>
    <p:sldId id="256" r:id="rId4"/>
    <p:sldId id="278" r:id="rId5"/>
    <p:sldId id="276" r:id="rId6"/>
    <p:sldId id="261" r:id="rId7"/>
    <p:sldId id="279" r:id="rId8"/>
    <p:sldId id="264" r:id="rId9"/>
    <p:sldId id="280" r:id="rId10"/>
    <p:sldId id="262" r:id="rId11"/>
    <p:sldId id="281" r:id="rId12"/>
    <p:sldId id="267" r:id="rId13"/>
    <p:sldId id="283" r:id="rId1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17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2016/10/6</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531348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PencilCode提供两种视窗界面。电脑用户通过输出设备就可以进行观看。项目的运行离不开源代码，在PencilCode中，屏幕被分成了两部分，左边的一部分用于显示项目的源码，而右边的一部分则输出代码的运行结果。用户可以通过点击屏幕中间的"play"键来运行已经编辑好的源代码。</a:t>
            </a:r>
            <a:r>
              <a:rPr lang="en-US" altLang="zh-CN"/>
              <a:t>lzdslab</a:t>
            </a:r>
            <a:r>
              <a:rPr lang="zh-CN" altLang="en-US"/>
              <a:t>为</a:t>
            </a:r>
            <a:r>
              <a:rPr lang="en-US" altLang="zh-CN"/>
              <a:t>top directory</a:t>
            </a:r>
            <a:r>
              <a:rPr lang="zh-CN" altLang="en-US"/>
              <a:t>，</a:t>
            </a:r>
            <a:r>
              <a:rPr lang="en-US" altLang="zh-CN"/>
              <a:t>tree</a:t>
            </a:r>
            <a:r>
              <a:rPr lang="zh-CN" altLang="en-US"/>
              <a:t>位程序名。</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测试命令的一种方式就是运行。位于页面右下方的测试栏可以帮助核对CoffeeScript和JavaScript的语法。在测试区域录入不带参数的命令，会获得该命令参数使用方法的提示。</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t>编辑区域左下角黄色标签上的开关按钮用于进行项目编辑过程中块模式和文本模式的切换。鼠标滑过标签时可以看到标签扩展按钮上显示"click for blocks"或者"click for text"（"点击进入块编辑"或者"点击进入文本编辑"）</a:t>
            </a:r>
            <a:r>
              <a:rPr lang="zh-CN"/>
              <a:t>。块模式中，相同功能的块的颜色是一样的。</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将</a:t>
            </a:r>
            <a:r>
              <a:rPr lang="en-US" altLang="zh-CN">
                <a:sym typeface="+mn-ea"/>
              </a:rPr>
              <a:t>turtile</a:t>
            </a:r>
            <a:r>
              <a:rPr lang="zh-CN" altLang="en-US">
                <a:sym typeface="+mn-ea"/>
              </a:rPr>
              <a:t>替换成</a:t>
            </a:r>
            <a:r>
              <a:rPr lang="en-US" altLang="zh-CN">
                <a:sym typeface="+mn-ea"/>
              </a:rPr>
              <a:t>cat</a:t>
            </a:r>
            <a:r>
              <a:rPr lang="zh-CN" altLang="en-US">
                <a:sym typeface="+mn-ea"/>
              </a:rPr>
              <a:t>，每点击一次界面，</a:t>
            </a:r>
            <a:r>
              <a:rPr lang="en-US" altLang="zh-CN">
                <a:sym typeface="+mn-ea"/>
              </a:rPr>
              <a:t>cat</a:t>
            </a:r>
            <a:r>
              <a:rPr lang="zh-CN" altLang="en-US">
                <a:sym typeface="+mn-ea"/>
              </a:rPr>
              <a:t>就会移动并说</a:t>
            </a:r>
            <a:r>
              <a:rPr lang="en-US" altLang="zh-CN">
                <a:sym typeface="+mn-ea"/>
              </a:rPr>
              <a:t>“hello”</a:t>
            </a:r>
            <a:r>
              <a:rPr lang="zh-CN" altLang="en-US">
                <a:sym typeface="+mn-ea"/>
              </a:rPr>
              <a:t>同时播放一段音乐。</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2016/10/6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2016/10/6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2016/10/6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2016/10/6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2016/10/6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2016/10/6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2016/10/6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2016/10/6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2016/10/6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2016/10/6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2016/10/6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encilcode.net/"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122" name="TextBox 1"/>
          <p:cNvSpPr txBox="1"/>
          <p:nvPr/>
        </p:nvSpPr>
        <p:spPr>
          <a:xfrm>
            <a:off x="126202" y="5737085"/>
            <a:ext cx="8091041" cy="707886"/>
          </a:xfrm>
          <a:prstGeom prst="rect">
            <a:avLst/>
          </a:prstGeom>
          <a:noFill/>
          <a:ln w="9525">
            <a:noFill/>
          </a:ln>
        </p:spPr>
        <p:txBody>
          <a:bodyPr wrap="square" anchor="t">
            <a:spAutoFit/>
          </a:bodyPr>
          <a:lstStyle/>
          <a:p>
            <a:pPr lvl="0" indent="0" algn="ctr"/>
            <a:r>
              <a:rPr lang="en-US" sz="4000" dirty="0">
                <a:latin typeface="Arial" panose="020B0604020202020204" pitchFamily="34" charset="0"/>
                <a:ea typeface="Arial" panose="020B0604020202020204" pitchFamily="34" charset="0"/>
                <a:sym typeface="Arial" panose="020B0604020202020204" pitchFamily="34" charset="0"/>
              </a:rPr>
              <a:t>Pencil Code</a:t>
            </a:r>
            <a:r>
              <a:rPr lang="zh-CN" sz="4000" dirty="0">
                <a:latin typeface="Arial" panose="020B0604020202020204" pitchFamily="34" charset="0"/>
                <a:ea typeface="宋体" panose="02010600030101010101" pitchFamily="2" charset="-122"/>
                <a:sym typeface="Arial" panose="020B0604020202020204" pitchFamily="34" charset="0"/>
              </a:rPr>
              <a:t>基础</a:t>
            </a:r>
            <a:r>
              <a:rPr lang="zh-CN" sz="4000" dirty="0" smtClean="0">
                <a:latin typeface="Arial" panose="020B0604020202020204" pitchFamily="34" charset="0"/>
                <a:ea typeface="宋体" panose="02010600030101010101" pitchFamily="2" charset="-122"/>
                <a:sym typeface="Arial" panose="020B0604020202020204" pitchFamily="34" charset="0"/>
              </a:rPr>
              <a:t>教程</a:t>
            </a:r>
            <a:r>
              <a:rPr lang="en-US" altLang="zh-CN" sz="4000" dirty="0" smtClean="0">
                <a:latin typeface="Arial" panose="020B0604020202020204" pitchFamily="34" charset="0"/>
                <a:ea typeface="宋体" panose="02010600030101010101" pitchFamily="2" charset="-122"/>
                <a:sym typeface="Arial" panose="020B0604020202020204" pitchFamily="34" charset="0"/>
              </a:rPr>
              <a:t>——</a:t>
            </a:r>
            <a:r>
              <a:rPr lang="zh-CN" altLang="en-US" sz="4000" dirty="0">
                <a:latin typeface="Arial" panose="020B0604020202020204" pitchFamily="34" charset="0"/>
                <a:ea typeface="宋体" panose="02010600030101010101" pitchFamily="2" charset="-122"/>
                <a:sym typeface="Arial" panose="020B0604020202020204" pitchFamily="34" charset="0"/>
              </a:rPr>
              <a:t>第一章</a:t>
            </a:r>
            <a:endParaRPr lang="en-US" altLang="zh-CN" sz="4000" dirty="0" smtClean="0">
              <a:latin typeface="Arial" panose="020B0604020202020204" pitchFamily="34" charset="0"/>
              <a:ea typeface="宋体" panose="02010600030101010101" pitchFamily="2"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1638" y="95464"/>
            <a:ext cx="10515600" cy="1325563"/>
          </a:xfrm>
        </p:spPr>
        <p:txBody>
          <a:bodyPr>
            <a:normAutofit/>
          </a:bodyPr>
          <a:lstStyle/>
          <a:p>
            <a:r>
              <a:rPr lang="zh-CN" altLang="en-US" sz="3600" b="1" dirty="0"/>
              <a:t>两种编辑模式</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812" y="1411823"/>
            <a:ext cx="5313448" cy="498135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776" y="1421027"/>
            <a:ext cx="5341429" cy="4966445"/>
          </a:xfrm>
          <a:prstGeom prst="rect">
            <a:avLst/>
          </a:prstGeom>
        </p:spPr>
      </p:pic>
      <p:sp>
        <p:nvSpPr>
          <p:cNvPr id="3" name="TextBox 2"/>
          <p:cNvSpPr txBox="1"/>
          <p:nvPr/>
        </p:nvSpPr>
        <p:spPr>
          <a:xfrm>
            <a:off x="630195" y="1038653"/>
            <a:ext cx="1692875" cy="369332"/>
          </a:xfrm>
          <a:prstGeom prst="rect">
            <a:avLst/>
          </a:prstGeom>
          <a:noFill/>
        </p:spPr>
        <p:txBody>
          <a:bodyPr wrap="square" rtlCol="0">
            <a:spAutoFit/>
          </a:bodyPr>
          <a:lstStyle/>
          <a:p>
            <a:r>
              <a:rPr lang="zh-CN" altLang="en-US" dirty="0" smtClean="0"/>
              <a:t>块编辑模式</a:t>
            </a:r>
            <a:endParaRPr lang="zh-CN" altLang="en-US" dirty="0"/>
          </a:p>
        </p:txBody>
      </p:sp>
      <p:sp>
        <p:nvSpPr>
          <p:cNvPr id="6" name="TextBox 5"/>
          <p:cNvSpPr txBox="1"/>
          <p:nvPr/>
        </p:nvSpPr>
        <p:spPr>
          <a:xfrm>
            <a:off x="6372776" y="1026982"/>
            <a:ext cx="1692875" cy="369332"/>
          </a:xfrm>
          <a:prstGeom prst="rect">
            <a:avLst/>
          </a:prstGeom>
          <a:noFill/>
        </p:spPr>
        <p:txBody>
          <a:bodyPr wrap="square" rtlCol="0">
            <a:spAutoFit/>
          </a:bodyPr>
          <a:lstStyle/>
          <a:p>
            <a:r>
              <a:rPr lang="zh-CN" altLang="en-US" dirty="0"/>
              <a:t>文本</a:t>
            </a:r>
            <a:r>
              <a:rPr lang="zh-CN" altLang="en-US" dirty="0" smtClean="0"/>
              <a:t>编辑模式</a:t>
            </a:r>
            <a:endParaRPr lang="zh-CN" altLang="en-US" dirty="0"/>
          </a:p>
        </p:txBody>
      </p:sp>
      <p:sp>
        <p:nvSpPr>
          <p:cNvPr id="7" name="椭圆 6"/>
          <p:cNvSpPr/>
          <p:nvPr/>
        </p:nvSpPr>
        <p:spPr>
          <a:xfrm>
            <a:off x="2489870" y="4782063"/>
            <a:ext cx="531341" cy="543697"/>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3021211" y="5325760"/>
            <a:ext cx="945308" cy="444845"/>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55308" y="5555788"/>
            <a:ext cx="2804984" cy="707886"/>
          </a:xfrm>
          <a:prstGeom prst="rect">
            <a:avLst/>
          </a:prstGeom>
          <a:noFill/>
        </p:spPr>
        <p:txBody>
          <a:bodyPr wrap="square" rtlCol="0">
            <a:spAutoFit/>
          </a:bodyPr>
          <a:lstStyle/>
          <a:p>
            <a:r>
              <a:rPr lang="zh-CN" altLang="en-US" sz="2000" dirty="0" smtClean="0"/>
              <a:t>点击此开关，可进行两种编辑模式之间的转换</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err="1" smtClean="0"/>
              <a:t>CoffeeScript</a:t>
            </a:r>
            <a:endParaRPr lang="zh-CN" altLang="en-US" sz="3600" b="1" dirty="0"/>
          </a:p>
        </p:txBody>
      </p:sp>
      <p:sp>
        <p:nvSpPr>
          <p:cNvPr id="3" name="内容占位符 2"/>
          <p:cNvSpPr>
            <a:spLocks noGrp="1"/>
          </p:cNvSpPr>
          <p:nvPr>
            <p:ph idx="1"/>
          </p:nvPr>
        </p:nvSpPr>
        <p:spPr/>
        <p:txBody>
          <a:bodyPr/>
          <a:lstStyle/>
          <a:p>
            <a:pPr marL="0" indent="0">
              <a:buNone/>
            </a:pPr>
            <a:r>
              <a:rPr lang="en-US" altLang="zh-CN" dirty="0" err="1" smtClean="0"/>
              <a:t>PencilCode</a:t>
            </a:r>
            <a:r>
              <a:rPr lang="zh-CN" altLang="en-US" dirty="0"/>
              <a:t>同时支持</a:t>
            </a:r>
            <a:r>
              <a:rPr lang="en-US" altLang="zh-CN" dirty="0" err="1" smtClean="0"/>
              <a:t>CoffeeScript</a:t>
            </a:r>
            <a:r>
              <a:rPr lang="zh-CN" altLang="en-US" dirty="0"/>
              <a:t>和</a:t>
            </a:r>
            <a:r>
              <a:rPr lang="en-US" altLang="zh-CN" dirty="0"/>
              <a:t>JavaScript</a:t>
            </a:r>
            <a:r>
              <a:rPr lang="zh-CN" altLang="en-US" dirty="0"/>
              <a:t>，但是默认的语言是</a:t>
            </a:r>
            <a:r>
              <a:rPr lang="en-US" altLang="zh-CN" dirty="0" err="1" smtClean="0"/>
              <a:t>CoffeeScript</a:t>
            </a:r>
            <a:r>
              <a:rPr lang="zh-CN" altLang="en-US" dirty="0"/>
              <a:t>，因此我们推荐学生学习</a:t>
            </a:r>
            <a:r>
              <a:rPr lang="en-US" altLang="zh-CN" dirty="0" err="1"/>
              <a:t>CoffeeScript</a:t>
            </a:r>
            <a:r>
              <a:rPr lang="zh-CN" altLang="en-US" dirty="0"/>
              <a:t>。 </a:t>
            </a:r>
            <a:r>
              <a:rPr lang="en-US" altLang="zh-CN" dirty="0" err="1"/>
              <a:t>CoffeeScript</a:t>
            </a:r>
            <a:r>
              <a:rPr lang="zh-CN" altLang="en-US" dirty="0"/>
              <a:t>应用于在很多的技术中心，包括</a:t>
            </a:r>
            <a:r>
              <a:rPr lang="en-US" altLang="zh-CN" dirty="0" err="1"/>
              <a:t>Github</a:t>
            </a:r>
            <a:r>
              <a:rPr lang="zh-CN" altLang="en-US" dirty="0"/>
              <a:t>和</a:t>
            </a:r>
            <a:r>
              <a:rPr lang="en-US" altLang="zh-CN" dirty="0" err="1"/>
              <a:t>Dropbox</a:t>
            </a:r>
            <a:r>
              <a:rPr lang="zh-CN" altLang="en-US" dirty="0"/>
              <a:t>。它的运行速度和功能与</a:t>
            </a:r>
            <a:r>
              <a:rPr lang="en-US" altLang="zh-CN" dirty="0"/>
              <a:t>JavaScript</a:t>
            </a:r>
            <a:r>
              <a:rPr lang="zh-CN" altLang="en-US" dirty="0"/>
              <a:t>相同。而且</a:t>
            </a:r>
            <a:r>
              <a:rPr lang="en-US" altLang="zh-CN" dirty="0" err="1"/>
              <a:t>CoffeeScript</a:t>
            </a:r>
            <a:r>
              <a:rPr lang="zh-CN" altLang="en-US" dirty="0"/>
              <a:t>的语法更简单，使用空格代替的其他语言中出现的各种符号。简单的语法和少量的代码可以帮助学生在文本编辑界面很容易的做出第一个</a:t>
            </a:r>
            <a:r>
              <a:rPr lang="zh-CN" altLang="en-US" dirty="0" smtClean="0"/>
              <a:t>程序。</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684" y="4293497"/>
            <a:ext cx="10694411" cy="2366795"/>
          </a:xfrm>
          <a:prstGeom prst="rect">
            <a:avLst/>
          </a:prstGeom>
        </p:spPr>
      </p:pic>
      <p:sp>
        <p:nvSpPr>
          <p:cNvPr id="5" name="TextBox 4"/>
          <p:cNvSpPr txBox="1"/>
          <p:nvPr/>
        </p:nvSpPr>
        <p:spPr>
          <a:xfrm>
            <a:off x="4868562" y="6190735"/>
            <a:ext cx="1210961" cy="369332"/>
          </a:xfrm>
          <a:prstGeom prst="rect">
            <a:avLst/>
          </a:prstGeom>
          <a:noFill/>
        </p:spPr>
        <p:txBody>
          <a:bodyPr wrap="square" rtlCol="0">
            <a:spAutoFit/>
          </a:bodyPr>
          <a:lstStyle/>
          <a:p>
            <a:r>
              <a:rPr lang="en-US" altLang="zh-CN" b="1" dirty="0" smtClean="0"/>
              <a:t>JavaScript</a:t>
            </a:r>
            <a:endParaRPr lang="zh-CN" altLang="en-US" b="1" dirty="0"/>
          </a:p>
        </p:txBody>
      </p:sp>
      <p:sp>
        <p:nvSpPr>
          <p:cNvPr id="6" name="TextBox 5"/>
          <p:cNvSpPr txBox="1"/>
          <p:nvPr/>
        </p:nvSpPr>
        <p:spPr>
          <a:xfrm>
            <a:off x="9885402" y="6190735"/>
            <a:ext cx="1408669" cy="369332"/>
          </a:xfrm>
          <a:prstGeom prst="rect">
            <a:avLst/>
          </a:prstGeom>
          <a:noFill/>
        </p:spPr>
        <p:txBody>
          <a:bodyPr wrap="square" rtlCol="0">
            <a:spAutoFit/>
          </a:bodyPr>
          <a:lstStyle/>
          <a:p>
            <a:r>
              <a:rPr lang="en-US" altLang="zh-CN" b="1" dirty="0" err="1"/>
              <a:t>Coffee</a:t>
            </a:r>
            <a:r>
              <a:rPr lang="en-US" altLang="zh-CN" b="1" dirty="0" err="1" smtClean="0"/>
              <a:t>Script</a:t>
            </a:r>
            <a:endParaRPr lang="zh-CN" altLang="en-US" b="1" dirty="0"/>
          </a:p>
        </p:txBody>
      </p:sp>
    </p:spTree>
    <p:extLst>
      <p:ext uri="{BB962C8B-B14F-4D97-AF65-F5344CB8AC3E}">
        <p14:creationId xmlns:p14="http://schemas.microsoft.com/office/powerpoint/2010/main" val="3061675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775" y="121979"/>
            <a:ext cx="6383491" cy="6563027"/>
          </a:xfrm>
        </p:spPr>
      </p:pic>
      <p:cxnSp>
        <p:nvCxnSpPr>
          <p:cNvPr id="8" name="直接箭头连接符 7"/>
          <p:cNvCxnSpPr/>
          <p:nvPr/>
        </p:nvCxnSpPr>
        <p:spPr>
          <a:xfrm flipV="1">
            <a:off x="1717588" y="1396313"/>
            <a:ext cx="1285104" cy="679622"/>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56254" y="1752769"/>
            <a:ext cx="1692876" cy="646331"/>
          </a:xfrm>
          <a:prstGeom prst="rect">
            <a:avLst/>
          </a:prstGeom>
          <a:noFill/>
        </p:spPr>
        <p:txBody>
          <a:bodyPr wrap="square" rtlCol="0">
            <a:spAutoFit/>
          </a:bodyPr>
          <a:lstStyle/>
          <a:p>
            <a:r>
              <a:rPr lang="zh-CN" altLang="en-US" dirty="0" smtClean="0"/>
              <a:t>按住左键拖动至目标区域</a:t>
            </a:r>
            <a:endParaRPr lang="zh-CN" altLang="en-US" dirty="0"/>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084" y="4641851"/>
            <a:ext cx="2828925" cy="2057400"/>
          </a:xfrm>
          <a:prstGeom prst="rect">
            <a:avLst/>
          </a:prstGeom>
        </p:spPr>
      </p:pic>
      <p:cxnSp>
        <p:nvCxnSpPr>
          <p:cNvPr id="14" name="直接连接符 13"/>
          <p:cNvCxnSpPr/>
          <p:nvPr/>
        </p:nvCxnSpPr>
        <p:spPr>
          <a:xfrm>
            <a:off x="5597611" y="1075038"/>
            <a:ext cx="16063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758249" y="1075038"/>
            <a:ext cx="0" cy="119860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26460" y="2287889"/>
            <a:ext cx="2063577" cy="369332"/>
          </a:xfrm>
          <a:prstGeom prst="rect">
            <a:avLst/>
          </a:prstGeom>
          <a:noFill/>
        </p:spPr>
        <p:txBody>
          <a:bodyPr wrap="square" rtlCol="0">
            <a:spAutoFit/>
          </a:bodyPr>
          <a:lstStyle/>
          <a:p>
            <a:r>
              <a:rPr lang="zh-CN" altLang="en-US" dirty="0" smtClean="0"/>
              <a:t>通过</a:t>
            </a:r>
            <a:r>
              <a:rPr lang="en-US" altLang="zh-CN" dirty="0" smtClean="0"/>
              <a:t>”#”</a:t>
            </a:r>
            <a:r>
              <a:rPr lang="zh-CN" altLang="en-US" dirty="0" smtClean="0"/>
              <a:t>进行注释</a:t>
            </a:r>
            <a:endParaRPr lang="zh-CN" altLang="en-US" dirty="0"/>
          </a:p>
        </p:txBody>
      </p:sp>
      <p:sp>
        <p:nvSpPr>
          <p:cNvPr id="18" name="矩形 17"/>
          <p:cNvSpPr/>
          <p:nvPr/>
        </p:nvSpPr>
        <p:spPr>
          <a:xfrm>
            <a:off x="3688490" y="4641851"/>
            <a:ext cx="2828925" cy="20574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3696214" y="4272519"/>
            <a:ext cx="1419868" cy="369332"/>
          </a:xfrm>
          <a:prstGeom prst="rect">
            <a:avLst/>
          </a:prstGeom>
          <a:noFill/>
        </p:spPr>
        <p:txBody>
          <a:bodyPr wrap="square" rtlCol="0">
            <a:spAutoFit/>
          </a:bodyPr>
          <a:lstStyle/>
          <a:p>
            <a:r>
              <a:rPr lang="zh-CN" altLang="en-US" dirty="0" smtClean="0"/>
              <a:t>运行结果：</a:t>
            </a:r>
            <a:endParaRPr lang="zh-CN" altLang="en-US" dirty="0"/>
          </a:p>
        </p:txBody>
      </p:sp>
      <p:sp>
        <p:nvSpPr>
          <p:cNvPr id="20" name="TextBox 19"/>
          <p:cNvSpPr txBox="1"/>
          <p:nvPr/>
        </p:nvSpPr>
        <p:spPr>
          <a:xfrm>
            <a:off x="7636476" y="2657221"/>
            <a:ext cx="3954162" cy="1446550"/>
          </a:xfrm>
          <a:prstGeom prst="rect">
            <a:avLst/>
          </a:prstGeom>
          <a:noFill/>
        </p:spPr>
        <p:txBody>
          <a:bodyPr wrap="square" rtlCol="0">
            <a:spAutoFit/>
          </a:bodyPr>
          <a:lstStyle/>
          <a:p>
            <a:r>
              <a:rPr lang="en-US" altLang="zh-CN" sz="4400" b="1" dirty="0" smtClean="0"/>
              <a:t>Hello </a:t>
            </a:r>
            <a:r>
              <a:rPr lang="en-US" altLang="zh-CN" sz="4400" b="1" dirty="0" err="1" smtClean="0"/>
              <a:t>PencilCode</a:t>
            </a:r>
            <a:endParaRPr lang="zh-CN" altLang="en-US"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Effect transition="in" filter="fade">
                                      <p:cBhvr>
                                        <p:cTn id="38" dur="500"/>
                                        <p:tgtEl>
                                          <p:spTgt spid="1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par>
                                <p:cTn id="44" presetID="53" presetClass="entr" presetSubtype="16"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animBg="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914401" y="5424616"/>
            <a:ext cx="3534032" cy="646331"/>
          </a:xfrm>
          <a:prstGeom prst="rect">
            <a:avLst/>
          </a:prstGeom>
          <a:noFill/>
        </p:spPr>
        <p:txBody>
          <a:bodyPr wrap="square" rtlCol="0">
            <a:spAutoFit/>
          </a:bodyPr>
          <a:lstStyle/>
          <a:p>
            <a:r>
              <a:rPr lang="zh-CN" altLang="en-US" sz="3600" b="1" dirty="0" smtClean="0"/>
              <a:t>本章结束</a:t>
            </a:r>
            <a:endParaRPr lang="zh-CN" altLang="en-US" sz="3600" b="1" dirty="0"/>
          </a:p>
        </p:txBody>
      </p:sp>
    </p:spTree>
    <p:extLst>
      <p:ext uri="{BB962C8B-B14F-4D97-AF65-F5344CB8AC3E}">
        <p14:creationId xmlns:p14="http://schemas.microsoft.com/office/powerpoint/2010/main" val="2835172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
          <p:cNvSpPr txBox="1"/>
          <p:nvPr/>
        </p:nvSpPr>
        <p:spPr>
          <a:xfrm>
            <a:off x="1340870" y="343330"/>
            <a:ext cx="7635875" cy="646331"/>
          </a:xfrm>
          <a:prstGeom prst="rect">
            <a:avLst/>
          </a:prstGeom>
          <a:noFill/>
          <a:ln w="9525">
            <a:noFill/>
          </a:ln>
        </p:spPr>
        <p:txBody>
          <a:bodyPr wrap="square" anchor="t">
            <a:spAutoFit/>
          </a:bodyPr>
          <a:lstStyle/>
          <a:p>
            <a:pPr lvl="0" indent="0"/>
            <a:r>
              <a:rPr lang="zh-CN" altLang="en-US" sz="3600" dirty="0">
                <a:latin typeface="黑体" panose="02010609060101010101" pitchFamily="49" charset="-122"/>
                <a:ea typeface="黑体" panose="02010609060101010101" pitchFamily="49" charset="-122"/>
                <a:sym typeface="Arial" panose="020B0604020202020204" pitchFamily="34" charset="0"/>
              </a:rPr>
              <a:t>准备</a:t>
            </a:r>
            <a:r>
              <a:rPr lang="en-US" altLang="zh-CN" sz="3600" dirty="0" smtClean="0">
                <a:latin typeface="黑体" panose="02010609060101010101" pitchFamily="49" charset="-122"/>
                <a:ea typeface="黑体" panose="02010609060101010101" pitchFamily="49" charset="-122"/>
                <a:sym typeface="Arial" panose="020B0604020202020204" pitchFamily="34" charset="0"/>
              </a:rPr>
              <a:t>——</a:t>
            </a:r>
            <a:r>
              <a:rPr lang="zh-CN" altLang="en-US" sz="3600" dirty="0" smtClean="0">
                <a:latin typeface="黑体" panose="02010609060101010101" pitchFamily="49" charset="-122"/>
                <a:ea typeface="黑体" panose="02010609060101010101" pitchFamily="49" charset="-122"/>
                <a:sym typeface="Arial" panose="020B0604020202020204" pitchFamily="34" charset="0"/>
              </a:rPr>
              <a:t>注册</a:t>
            </a:r>
            <a:r>
              <a:rPr lang="en-US" altLang="zh-CN" sz="3600" dirty="0">
                <a:latin typeface="黑体" panose="02010609060101010101" pitchFamily="49" charset="-122"/>
                <a:ea typeface="黑体" panose="02010609060101010101" pitchFamily="49" charset="-122"/>
                <a:sym typeface="Arial" panose="020B0604020202020204" pitchFamily="34" charset="0"/>
                <a:hlinkClick r:id="rId2"/>
              </a:rPr>
              <a:t>Pencil Code</a:t>
            </a:r>
            <a:r>
              <a:rPr lang="zh-CN" altLang="en-US" sz="3600" dirty="0">
                <a:latin typeface="黑体" panose="02010609060101010101" pitchFamily="49" charset="-122"/>
                <a:ea typeface="黑体" panose="02010609060101010101" pitchFamily="49" charset="-122"/>
                <a:sym typeface="Arial" panose="020B0604020202020204" pitchFamily="34" charset="0"/>
                <a:hlinkClick r:id="rId2"/>
              </a:rPr>
              <a:t>官网</a:t>
            </a:r>
            <a:r>
              <a:rPr lang="zh-CN" altLang="en-US" sz="3600" dirty="0">
                <a:latin typeface="黑体" panose="02010609060101010101" pitchFamily="49" charset="-122"/>
                <a:ea typeface="黑体" panose="02010609060101010101" pitchFamily="49" charset="-122"/>
                <a:sym typeface="Arial" panose="020B0604020202020204" pitchFamily="34" charset="0"/>
              </a:rPr>
              <a:t>账号</a:t>
            </a:r>
          </a:p>
        </p:txBody>
      </p:sp>
      <p:sp>
        <p:nvSpPr>
          <p:cNvPr id="7171" name="文本框 2"/>
          <p:cNvSpPr txBox="1"/>
          <p:nvPr/>
        </p:nvSpPr>
        <p:spPr>
          <a:xfrm>
            <a:off x="1272746" y="1269005"/>
            <a:ext cx="3886062" cy="396240"/>
          </a:xfrm>
          <a:prstGeom prst="rect">
            <a:avLst/>
          </a:prstGeom>
          <a:noFill/>
          <a:ln w="9525">
            <a:noFill/>
          </a:ln>
        </p:spPr>
        <p:txBody>
          <a:bodyPr wrap="square" anchor="t">
            <a:spAutoFit/>
          </a:bodyPr>
          <a:lstStyle/>
          <a:p>
            <a:pPr lvl="0" indent="0"/>
            <a:r>
              <a:rPr lang="zh-CN" altLang="en-US" sz="2000" dirty="0">
                <a:latin typeface="黑体" panose="02010609060101010101" pitchFamily="49" charset="-122"/>
                <a:ea typeface="黑体" panose="02010609060101010101" pitchFamily="49" charset="-122"/>
                <a:sym typeface="Arial" panose="020B0604020202020204" pitchFamily="34" charset="0"/>
              </a:rPr>
              <a:t>新</a:t>
            </a:r>
            <a:r>
              <a:rPr lang="zh-CN" altLang="en-US" sz="2000" dirty="0" smtClean="0">
                <a:latin typeface="黑体" panose="02010609060101010101" pitchFamily="49" charset="-122"/>
                <a:ea typeface="黑体" panose="02010609060101010101" pitchFamily="49" charset="-122"/>
                <a:sym typeface="Arial" panose="020B0604020202020204" pitchFamily="34" charset="0"/>
              </a:rPr>
              <a:t>用户注册：</a:t>
            </a:r>
            <a:endParaRPr sz="2000" dirty="0">
              <a:latin typeface="黑体" panose="02010609060101010101" pitchFamily="49" charset="-122"/>
              <a:ea typeface="黑体" panose="02010609060101010101" pitchFamily="49" charset="-122"/>
              <a:sym typeface="Arial" panose="020B0604020202020204" pitchFamily="34" charset="0"/>
            </a:endParaRPr>
          </a:p>
        </p:txBody>
      </p:sp>
      <p:sp>
        <p:nvSpPr>
          <p:cNvPr id="3" name="文本框 2"/>
          <p:cNvSpPr txBox="1"/>
          <p:nvPr/>
        </p:nvSpPr>
        <p:spPr>
          <a:xfrm>
            <a:off x="556054" y="6169556"/>
            <a:ext cx="7945120" cy="368300"/>
          </a:xfrm>
          <a:prstGeom prst="rect">
            <a:avLst/>
          </a:prstGeom>
          <a:noFill/>
        </p:spPr>
        <p:txBody>
          <a:bodyPr wrap="square" rtlCol="0">
            <a:spAutoFit/>
          </a:bodyPr>
          <a:lstStyle/>
          <a:p>
            <a:r>
              <a:rPr lang="zh-CN" altLang="en-US" dirty="0"/>
              <a:t>输入用户名和密码，点击</a:t>
            </a:r>
            <a:r>
              <a:rPr lang="en-US" altLang="zh-CN" dirty="0">
                <a:solidFill>
                  <a:srgbClr val="FF0000"/>
                </a:solidFill>
              </a:rPr>
              <a:t>OK</a:t>
            </a:r>
            <a:r>
              <a:rPr lang="zh-CN" altLang="en-US" dirty="0"/>
              <a:t>即</a:t>
            </a:r>
            <a:r>
              <a:rPr lang="zh-CN" altLang="en-US" dirty="0" smtClean="0"/>
              <a:t>可，无需绑定邮箱验证</a:t>
            </a:r>
            <a:endParaRPr lang="zh-CN" altLang="en-US" dirty="0"/>
          </a:p>
        </p:txBody>
      </p:sp>
      <p:grpSp>
        <p:nvGrpSpPr>
          <p:cNvPr id="6" name="组合 5"/>
          <p:cNvGrpSpPr/>
          <p:nvPr/>
        </p:nvGrpSpPr>
        <p:grpSpPr>
          <a:xfrm>
            <a:off x="556054" y="1895508"/>
            <a:ext cx="5189838" cy="3919597"/>
            <a:chOff x="1272746" y="1863364"/>
            <a:chExt cx="5189838" cy="3919597"/>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246" t="2414" r="2188"/>
            <a:stretch/>
          </p:blipFill>
          <p:spPr>
            <a:xfrm>
              <a:off x="1507524" y="2137719"/>
              <a:ext cx="4732638" cy="3515368"/>
            </a:xfrm>
            <a:prstGeom prst="rect">
              <a:avLst/>
            </a:prstGeom>
          </p:spPr>
        </p:pic>
        <p:sp>
          <p:nvSpPr>
            <p:cNvPr id="5" name="圆角矩形 4"/>
            <p:cNvSpPr/>
            <p:nvPr/>
          </p:nvSpPr>
          <p:spPr>
            <a:xfrm>
              <a:off x="1272746" y="1863364"/>
              <a:ext cx="5189838" cy="3919597"/>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2264" t="3258" r="1855" b="4464"/>
          <a:stretch/>
        </p:blipFill>
        <p:spPr>
          <a:xfrm>
            <a:off x="6633488" y="2193192"/>
            <a:ext cx="4686514" cy="3194354"/>
          </a:xfrm>
          <a:prstGeom prst="rect">
            <a:avLst/>
          </a:prstGeom>
        </p:spPr>
      </p:pic>
      <p:sp>
        <p:nvSpPr>
          <p:cNvPr id="8" name="圆角矩形 7"/>
          <p:cNvSpPr/>
          <p:nvPr/>
        </p:nvSpPr>
        <p:spPr>
          <a:xfrm>
            <a:off x="6154554" y="1895508"/>
            <a:ext cx="5596722" cy="378972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2"/>
          <p:cNvSpPr txBox="1"/>
          <p:nvPr/>
        </p:nvSpPr>
        <p:spPr>
          <a:xfrm>
            <a:off x="5946855" y="1252907"/>
            <a:ext cx="3886062" cy="396240"/>
          </a:xfrm>
          <a:prstGeom prst="rect">
            <a:avLst/>
          </a:prstGeom>
          <a:noFill/>
          <a:ln w="9525">
            <a:noFill/>
          </a:ln>
        </p:spPr>
        <p:txBody>
          <a:bodyPr wrap="square" anchor="t">
            <a:spAutoFit/>
          </a:bodyPr>
          <a:lstStyle/>
          <a:p>
            <a:pPr lvl="0" indent="0"/>
            <a:r>
              <a:rPr lang="zh-CN" altLang="en-US" sz="2000" dirty="0" smtClean="0">
                <a:latin typeface="黑体" panose="02010609060101010101" pitchFamily="49" charset="-122"/>
                <a:ea typeface="黑体" panose="02010609060101010101" pitchFamily="49" charset="-122"/>
                <a:sym typeface="Arial" panose="020B0604020202020204" pitchFamily="34" charset="0"/>
              </a:rPr>
              <a:t>用户登录：</a:t>
            </a:r>
            <a:endParaRPr sz="2000" dirty="0">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000" dirty="0">
                <a:latin typeface="黑体" panose="02010609060101010101" pitchFamily="49" charset="-122"/>
                <a:ea typeface="黑体" panose="02010609060101010101" pitchFamily="49" charset="-122"/>
                <a:sym typeface="Arial" panose="020B0604020202020204" pitchFamily="34" charset="0"/>
              </a:rPr>
              <a:t>Pencil </a:t>
            </a:r>
            <a:r>
              <a:rPr lang="en-US" altLang="zh-CN" sz="4000" dirty="0" smtClean="0">
                <a:latin typeface="黑体" panose="02010609060101010101" pitchFamily="49" charset="-122"/>
                <a:ea typeface="黑体" panose="02010609060101010101" pitchFamily="49" charset="-122"/>
                <a:sym typeface="Arial" panose="020B0604020202020204" pitchFamily="34" charset="0"/>
              </a:rPr>
              <a:t>Code</a:t>
            </a:r>
            <a:r>
              <a:rPr lang="zh-CN" altLang="en-US" sz="4000" dirty="0" smtClean="0">
                <a:latin typeface="黑体" panose="02010609060101010101" pitchFamily="49" charset="-122"/>
                <a:ea typeface="黑体" panose="02010609060101010101" pitchFamily="49" charset="-122"/>
                <a:sym typeface="Arial" panose="020B0604020202020204" pitchFamily="34" charset="0"/>
              </a:rPr>
              <a:t>环境介绍</a:t>
            </a:r>
            <a:r>
              <a:rPr lang="en-US" altLang="zh-CN" sz="4000" dirty="0">
                <a:latin typeface="黑体" panose="02010609060101010101" pitchFamily="49" charset="-122"/>
                <a:ea typeface="黑体" panose="02010609060101010101" pitchFamily="49" charset="-122"/>
                <a:sym typeface="Arial" panose="020B0604020202020204" pitchFamily="34" charset="0"/>
              </a:rPr>
              <a:t/>
            </a:r>
            <a:br>
              <a:rPr lang="en-US" altLang="zh-CN" sz="4000" dirty="0">
                <a:latin typeface="黑体" panose="02010609060101010101" pitchFamily="49" charset="-122"/>
                <a:ea typeface="黑体" panose="02010609060101010101" pitchFamily="49" charset="-122"/>
                <a:sym typeface="Arial" panose="020B0604020202020204" pitchFamily="34" charset="0"/>
              </a:rPr>
            </a:br>
            <a:endParaRPr lang="zh-CN" altLang="en-US" sz="4000" dirty="0"/>
          </a:p>
        </p:txBody>
      </p:sp>
      <p:sp>
        <p:nvSpPr>
          <p:cNvPr id="3" name="副标题 2"/>
          <p:cNvSpPr>
            <a:spLocks noGrp="1"/>
          </p:cNvSpPr>
          <p:nvPr>
            <p:ph type="subTitle" idx="1"/>
          </p:nvPr>
        </p:nvSpPr>
        <p:spPr>
          <a:xfrm>
            <a:off x="1524000" y="4813300"/>
            <a:ext cx="9144000" cy="444500"/>
          </a:xfrm>
        </p:spPr>
        <p:txBody>
          <a:bodyPr/>
          <a:lstStyle/>
          <a:p>
            <a:r>
              <a:rPr lang="en-US" altLang="zh-CN">
                <a:latin typeface="黑体" panose="02010609060101010101" pitchFamily="49" charset="-122"/>
                <a:ea typeface="黑体" panose="02010609060101010101" pitchFamily="49" charset="-122"/>
                <a:sym typeface="Arial" panose="020B0604020202020204" pitchFamily="34" charset="0"/>
              </a:rPr>
              <a:t>Pencil Code</a:t>
            </a:r>
            <a:r>
              <a:rPr lang="zh-CN" altLang="en-US">
                <a:latin typeface="黑体" panose="02010609060101010101" pitchFamily="49" charset="-122"/>
                <a:ea typeface="黑体" panose="02010609060101010101" pitchFamily="49" charset="-122"/>
                <a:sym typeface="Arial" panose="020B0604020202020204" pitchFamily="34" charset="0"/>
              </a:rPr>
              <a:t>是一种基于网页的在线模块化编程网站</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网页制作</a:t>
            </a:r>
            <a:endParaRPr lang="zh-CN" altLang="en-US" sz="3600" b="1" dirty="0"/>
          </a:p>
        </p:txBody>
      </p:sp>
      <p:sp>
        <p:nvSpPr>
          <p:cNvPr id="3" name="内容占位符 2"/>
          <p:cNvSpPr>
            <a:spLocks noGrp="1"/>
          </p:cNvSpPr>
          <p:nvPr>
            <p:ph idx="1"/>
          </p:nvPr>
        </p:nvSpPr>
        <p:spPr>
          <a:xfrm>
            <a:off x="630195" y="1479636"/>
            <a:ext cx="10785389" cy="806364"/>
          </a:xfrm>
        </p:spPr>
        <p:txBody>
          <a:bodyPr>
            <a:noAutofit/>
          </a:bodyPr>
          <a:lstStyle/>
          <a:p>
            <a:pPr marL="0" indent="0">
              <a:buNone/>
            </a:pPr>
            <a:r>
              <a:rPr lang="zh-CN" altLang="en-US" sz="2000" dirty="0" smtClean="0"/>
              <a:t>每</a:t>
            </a:r>
            <a:r>
              <a:rPr lang="zh-CN" altLang="en-US" sz="2000" dirty="0"/>
              <a:t>一个网页都具有</a:t>
            </a:r>
            <a:r>
              <a:rPr lang="zh-CN" altLang="en-US" sz="2000" b="1" dirty="0"/>
              <a:t>源代码</a:t>
            </a:r>
            <a:r>
              <a:rPr lang="zh-CN" altLang="en-US" sz="2000" dirty="0"/>
              <a:t>和</a:t>
            </a:r>
            <a:r>
              <a:rPr lang="zh-CN" altLang="en-US" sz="2000" b="1" dirty="0"/>
              <a:t>输出显示</a:t>
            </a:r>
            <a:r>
              <a:rPr lang="zh-CN" altLang="en-US" sz="2000" dirty="0"/>
              <a:t>两部分。 当用户点击链接打开网页的时候，网页源代码就被发送到了用户主机。页面可以是不同语言构成，例如</a:t>
            </a:r>
            <a:r>
              <a:rPr lang="en-US" altLang="zh-CN" sz="2000" dirty="0"/>
              <a:t>HTML</a:t>
            </a:r>
            <a:r>
              <a:rPr lang="zh-CN" altLang="en-US" sz="2000" dirty="0"/>
              <a:t>和</a:t>
            </a:r>
            <a:r>
              <a:rPr lang="en-US" altLang="zh-CN" sz="2000" dirty="0" err="1"/>
              <a:t>JavaScrip</a:t>
            </a:r>
            <a:r>
              <a:rPr lang="zh-CN" altLang="en-US" sz="2000" dirty="0"/>
              <a:t>。但是显示结果都是由浏览器编译过的界面。</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345" y="2384853"/>
            <a:ext cx="5530417" cy="375645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762" y="2384853"/>
            <a:ext cx="6246606" cy="3756455"/>
          </a:xfrm>
          <a:prstGeom prst="rect">
            <a:avLst/>
          </a:prstGeom>
        </p:spPr>
      </p:pic>
      <p:sp>
        <p:nvSpPr>
          <p:cNvPr id="6" name="TextBox 5"/>
          <p:cNvSpPr txBox="1"/>
          <p:nvPr/>
        </p:nvSpPr>
        <p:spPr>
          <a:xfrm>
            <a:off x="2227688" y="6278604"/>
            <a:ext cx="1791730" cy="369332"/>
          </a:xfrm>
          <a:prstGeom prst="rect">
            <a:avLst/>
          </a:prstGeom>
          <a:noFill/>
        </p:spPr>
        <p:txBody>
          <a:bodyPr wrap="square" rtlCol="0">
            <a:spAutoFit/>
          </a:bodyPr>
          <a:lstStyle/>
          <a:p>
            <a:r>
              <a:rPr lang="zh-CN" altLang="en-US" dirty="0" smtClean="0"/>
              <a:t>输出显示</a:t>
            </a:r>
            <a:endParaRPr lang="zh-CN" altLang="en-US" dirty="0"/>
          </a:p>
        </p:txBody>
      </p:sp>
      <p:sp>
        <p:nvSpPr>
          <p:cNvPr id="7" name="TextBox 6"/>
          <p:cNvSpPr txBox="1"/>
          <p:nvPr/>
        </p:nvSpPr>
        <p:spPr>
          <a:xfrm>
            <a:off x="8081319" y="6278604"/>
            <a:ext cx="1927654" cy="369332"/>
          </a:xfrm>
          <a:prstGeom prst="rect">
            <a:avLst/>
          </a:prstGeom>
          <a:noFill/>
        </p:spPr>
        <p:txBody>
          <a:bodyPr wrap="square" rtlCol="0">
            <a:spAutoFit/>
          </a:bodyPr>
          <a:lstStyle/>
          <a:p>
            <a:r>
              <a:rPr lang="zh-CN" altLang="en-US" dirty="0" smtClean="0"/>
              <a:t>源代码（</a:t>
            </a:r>
            <a:r>
              <a:rPr lang="en-US" altLang="zh-CN" dirty="0" err="1" smtClean="0"/>
              <a:t>Ctrl+U</a:t>
            </a:r>
            <a:r>
              <a:rPr lang="zh-CN" altLang="en-US" dirty="0" smtClean="0"/>
              <a:t>）</a:t>
            </a:r>
            <a:endParaRPr lang="zh-CN" altLang="en-US" dirty="0"/>
          </a:p>
        </p:txBody>
      </p:sp>
    </p:spTree>
    <p:extLst>
      <p:ext uri="{BB962C8B-B14F-4D97-AF65-F5344CB8AC3E}">
        <p14:creationId xmlns:p14="http://schemas.microsoft.com/office/powerpoint/2010/main" val="914919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5610" y="2356965"/>
            <a:ext cx="9910119" cy="2696948"/>
          </a:xfrm>
        </p:spPr>
        <p:txBody>
          <a:bodyPr/>
          <a:lstStyle/>
          <a:p>
            <a:pPr marL="0" indent="0">
              <a:buNone/>
            </a:pPr>
            <a:r>
              <a:rPr lang="zh-CN" altLang="en-US" dirty="0" smtClean="0"/>
              <a:t>       在</a:t>
            </a:r>
            <a:r>
              <a:rPr lang="en-US" altLang="zh-CN" dirty="0" err="1"/>
              <a:t>PencilCode</a:t>
            </a:r>
            <a:r>
              <a:rPr lang="zh-CN" altLang="en-US" dirty="0"/>
              <a:t>中，屏幕被分成了两部分，左边的一部分用于显示项目的源码，而右边的一部分则输出代码的运行结果。用户可以通过点击屏幕中间的</a:t>
            </a:r>
            <a:r>
              <a:rPr lang="en-US" altLang="zh-CN" dirty="0"/>
              <a:t>"play"</a:t>
            </a:r>
            <a:r>
              <a:rPr lang="zh-CN" altLang="en-US" dirty="0"/>
              <a:t>键来运行已经编辑好的源代码。</a:t>
            </a:r>
          </a:p>
        </p:txBody>
      </p:sp>
      <p:sp>
        <p:nvSpPr>
          <p:cNvPr id="4" name="标题 1"/>
          <p:cNvSpPr>
            <a:spLocks noGrp="1"/>
          </p:cNvSpPr>
          <p:nvPr>
            <p:ph type="title"/>
          </p:nvPr>
        </p:nvSpPr>
        <p:spPr/>
        <p:txBody>
          <a:bodyPr/>
          <a:lstStyle/>
          <a:p>
            <a:r>
              <a:rPr lang="zh-CN" altLang="en-US" sz="3600" b="1" dirty="0"/>
              <a:t>两种视窗模式</a:t>
            </a:r>
          </a:p>
        </p:txBody>
      </p:sp>
    </p:spTree>
    <p:extLst>
      <p:ext uri="{BB962C8B-B14F-4D97-AF65-F5344CB8AC3E}">
        <p14:creationId xmlns:p14="http://schemas.microsoft.com/office/powerpoint/2010/main" val="3079260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1703" y="0"/>
            <a:ext cx="10515600" cy="1325563"/>
          </a:xfrm>
        </p:spPr>
        <p:txBody>
          <a:bodyPr/>
          <a:lstStyle/>
          <a:p>
            <a:r>
              <a:rPr lang="zh-CN" altLang="en-US" sz="3600" b="1" dirty="0"/>
              <a:t>两种视窗模式</a:t>
            </a:r>
          </a:p>
        </p:txBody>
      </p:sp>
      <p:pic>
        <p:nvPicPr>
          <p:cNvPr id="16" name="内容占位符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3116" y="1115776"/>
            <a:ext cx="10726884" cy="561431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6757" y="778476"/>
            <a:ext cx="6005384" cy="646331"/>
          </a:xfrm>
          <a:prstGeom prst="rect">
            <a:avLst/>
          </a:prstGeom>
          <a:noFill/>
        </p:spPr>
        <p:txBody>
          <a:bodyPr wrap="square" rtlCol="0">
            <a:spAutoFit/>
          </a:bodyPr>
          <a:lstStyle/>
          <a:p>
            <a:r>
              <a:rPr lang="zh-CN" altLang="en-US" sz="3600" b="1" dirty="0">
                <a:latin typeface="+mj-ea"/>
                <a:ea typeface="+mj-ea"/>
              </a:rPr>
              <a:t>基于网页的</a:t>
            </a:r>
            <a:r>
              <a:rPr lang="en-US" altLang="zh-CN" sz="3600" b="1" dirty="0" err="1" smtClean="0">
                <a:latin typeface="+mj-ea"/>
                <a:ea typeface="+mj-ea"/>
              </a:rPr>
              <a:t>PencilCode</a:t>
            </a:r>
            <a:endParaRPr lang="zh-CN" altLang="en-US" sz="3600" b="1" dirty="0">
              <a:latin typeface="+mj-ea"/>
              <a:ea typeface="+mj-ea"/>
            </a:endParaRPr>
          </a:p>
        </p:txBody>
      </p:sp>
      <p:sp>
        <p:nvSpPr>
          <p:cNvPr id="5" name="TextBox 4"/>
          <p:cNvSpPr txBox="1"/>
          <p:nvPr/>
        </p:nvSpPr>
        <p:spPr>
          <a:xfrm>
            <a:off x="926755" y="1668163"/>
            <a:ext cx="10219039" cy="1015663"/>
          </a:xfrm>
          <a:prstGeom prst="rect">
            <a:avLst/>
          </a:prstGeom>
          <a:noFill/>
        </p:spPr>
        <p:txBody>
          <a:bodyPr wrap="square" rtlCol="0">
            <a:spAutoFit/>
          </a:bodyPr>
          <a:lstStyle/>
          <a:p>
            <a:r>
              <a:rPr lang="en-US" altLang="zh-CN" sz="2000" dirty="0" err="1"/>
              <a:t>PencilCode</a:t>
            </a:r>
            <a:r>
              <a:rPr lang="zh-CN" altLang="en-US" sz="2000" dirty="0"/>
              <a:t>的项目编辑都是基于网页进行的。顶端编辑菜单仅提供几个用于控制页面共享的编辑按钮。右上角的按钮用于项目的保存、共享页面管理以及帮助文档。左上角显示项目名称。项目重命名通过点击褐色名称进行编辑。</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501" y="2682313"/>
            <a:ext cx="9959546" cy="683748"/>
          </a:xfrm>
          <a:prstGeom prst="rect">
            <a:avLst/>
          </a:prstGeom>
        </p:spPr>
      </p:pic>
      <p:cxnSp>
        <p:nvCxnSpPr>
          <p:cNvPr id="15" name="直接箭头连接符 14"/>
          <p:cNvCxnSpPr/>
          <p:nvPr/>
        </p:nvCxnSpPr>
        <p:spPr>
          <a:xfrm>
            <a:off x="1149178" y="3024187"/>
            <a:ext cx="0" cy="670483"/>
          </a:xfrm>
          <a:prstGeom prst="straightConnector1">
            <a:avLst/>
          </a:prstGeom>
          <a:ln w="31750">
            <a:solidFill>
              <a:srgbClr val="FF0000">
                <a:alpha val="85000"/>
              </a:srgb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3443" y="3855308"/>
            <a:ext cx="951470" cy="369332"/>
          </a:xfrm>
          <a:prstGeom prst="rect">
            <a:avLst/>
          </a:prstGeom>
          <a:noFill/>
        </p:spPr>
        <p:txBody>
          <a:bodyPr wrap="square" rtlCol="0">
            <a:spAutoFit/>
          </a:bodyPr>
          <a:lstStyle/>
          <a:p>
            <a:r>
              <a:rPr lang="zh-CN" altLang="en-US" dirty="0"/>
              <a:t>根目录</a:t>
            </a:r>
          </a:p>
        </p:txBody>
      </p:sp>
      <p:sp>
        <p:nvSpPr>
          <p:cNvPr id="22" name="TextBox 21"/>
          <p:cNvSpPr txBox="1"/>
          <p:nvPr/>
        </p:nvSpPr>
        <p:spPr>
          <a:xfrm>
            <a:off x="1232585" y="4246612"/>
            <a:ext cx="1192427" cy="369332"/>
          </a:xfrm>
          <a:prstGeom prst="rect">
            <a:avLst/>
          </a:prstGeom>
          <a:noFill/>
        </p:spPr>
        <p:txBody>
          <a:bodyPr wrap="square" rtlCol="0">
            <a:spAutoFit/>
          </a:bodyPr>
          <a:lstStyle/>
          <a:p>
            <a:r>
              <a:rPr lang="zh-CN" altLang="en-US" dirty="0"/>
              <a:t>语言选择</a:t>
            </a:r>
          </a:p>
        </p:txBody>
      </p:sp>
      <p:grpSp>
        <p:nvGrpSpPr>
          <p:cNvPr id="32" name="组合 31"/>
          <p:cNvGrpSpPr/>
          <p:nvPr/>
        </p:nvGrpSpPr>
        <p:grpSpPr>
          <a:xfrm>
            <a:off x="1828798" y="3366061"/>
            <a:ext cx="4028305" cy="858579"/>
            <a:chOff x="1828798" y="3366061"/>
            <a:chExt cx="4028305" cy="858579"/>
          </a:xfrm>
        </p:grpSpPr>
        <p:cxnSp>
          <p:nvCxnSpPr>
            <p:cNvPr id="21" name="直接箭头连接符 20"/>
            <p:cNvCxnSpPr/>
            <p:nvPr/>
          </p:nvCxnSpPr>
          <p:spPr>
            <a:xfrm>
              <a:off x="1828799" y="3554157"/>
              <a:ext cx="0" cy="670483"/>
            </a:xfrm>
            <a:prstGeom prst="straightConnector1">
              <a:avLst/>
            </a:prstGeom>
            <a:ln w="31750">
              <a:solidFill>
                <a:srgbClr val="FF0000">
                  <a:alpha val="85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28798" y="3554157"/>
              <a:ext cx="4028305" cy="0"/>
            </a:xfrm>
            <a:prstGeom prst="line">
              <a:avLst/>
            </a:prstGeom>
            <a:ln w="31750">
              <a:solidFill>
                <a:srgbClr val="FF0000">
                  <a:alpha val="85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857103" y="3366061"/>
              <a:ext cx="0" cy="188096"/>
            </a:xfrm>
            <a:prstGeom prst="line">
              <a:avLst/>
            </a:prstGeom>
            <a:ln w="31750">
              <a:solidFill>
                <a:srgbClr val="FF0000">
                  <a:alpha val="85000"/>
                </a:srgbClr>
              </a:solidFill>
            </a:ln>
          </p:spPr>
          <p:style>
            <a:lnRef idx="1">
              <a:schemeClr val="accent1"/>
            </a:lnRef>
            <a:fillRef idx="0">
              <a:schemeClr val="accent1"/>
            </a:fillRef>
            <a:effectRef idx="0">
              <a:schemeClr val="accent1"/>
            </a:effectRef>
            <a:fontRef idx="minor">
              <a:schemeClr val="tx1"/>
            </a:fontRef>
          </p:style>
        </p:cxnSp>
      </p:gr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5058" y="3788041"/>
            <a:ext cx="1990725" cy="2781300"/>
          </a:xfrm>
          <a:prstGeom prst="rect">
            <a:avLst/>
          </a:prstGeom>
        </p:spPr>
      </p:pic>
      <p:cxnSp>
        <p:nvCxnSpPr>
          <p:cNvPr id="35" name="直接箭头连接符 34"/>
          <p:cNvCxnSpPr/>
          <p:nvPr/>
        </p:nvCxnSpPr>
        <p:spPr>
          <a:xfrm>
            <a:off x="6264876" y="3366061"/>
            <a:ext cx="0" cy="858579"/>
          </a:xfrm>
          <a:prstGeom prst="straightConnector1">
            <a:avLst/>
          </a:prstGeom>
          <a:ln w="31750">
            <a:solidFill>
              <a:srgbClr val="FF0000">
                <a:alpha val="85000"/>
              </a:srgb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81368" y="4426480"/>
            <a:ext cx="1767016" cy="1200329"/>
          </a:xfrm>
          <a:prstGeom prst="rect">
            <a:avLst/>
          </a:prstGeom>
          <a:noFill/>
        </p:spPr>
        <p:txBody>
          <a:bodyPr wrap="square" rtlCol="0">
            <a:spAutoFit/>
          </a:bodyPr>
          <a:lstStyle/>
          <a:p>
            <a:r>
              <a:rPr lang="zh-CN" altLang="en-US" dirty="0"/>
              <a:t>打开一个新的页面用于显示已经完成的项目成果</a:t>
            </a:r>
          </a:p>
        </p:txBody>
      </p:sp>
      <p:cxnSp>
        <p:nvCxnSpPr>
          <p:cNvPr id="39" name="直接箭头连接符 38"/>
          <p:cNvCxnSpPr/>
          <p:nvPr/>
        </p:nvCxnSpPr>
        <p:spPr>
          <a:xfrm>
            <a:off x="7463481" y="3024187"/>
            <a:ext cx="12357" cy="670483"/>
          </a:xfrm>
          <a:prstGeom prst="straightConnector1">
            <a:avLst/>
          </a:prstGeom>
          <a:ln w="31750">
            <a:solidFill>
              <a:srgbClr val="FF0000">
                <a:alpha val="85000"/>
              </a:srgb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148384" y="3704732"/>
            <a:ext cx="951470" cy="369332"/>
          </a:xfrm>
          <a:prstGeom prst="rect">
            <a:avLst/>
          </a:prstGeom>
          <a:noFill/>
        </p:spPr>
        <p:txBody>
          <a:bodyPr wrap="square" rtlCol="0">
            <a:spAutoFit/>
          </a:bodyPr>
          <a:lstStyle/>
          <a:p>
            <a:r>
              <a:rPr lang="zh-CN" altLang="en-US" dirty="0"/>
              <a:t>保存</a:t>
            </a:r>
          </a:p>
        </p:txBody>
      </p:sp>
      <p:cxnSp>
        <p:nvCxnSpPr>
          <p:cNvPr id="41" name="直接箭头连接符 40"/>
          <p:cNvCxnSpPr/>
          <p:nvPr/>
        </p:nvCxnSpPr>
        <p:spPr>
          <a:xfrm>
            <a:off x="10046043" y="3034249"/>
            <a:ext cx="12357" cy="1212363"/>
          </a:xfrm>
          <a:prstGeom prst="straightConnector1">
            <a:avLst/>
          </a:prstGeom>
          <a:ln w="31750">
            <a:solidFill>
              <a:srgbClr val="FF0000">
                <a:alpha val="85000"/>
              </a:srgb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43551" y="3704732"/>
            <a:ext cx="951470" cy="369332"/>
          </a:xfrm>
          <a:prstGeom prst="rect">
            <a:avLst/>
          </a:prstGeom>
          <a:noFill/>
        </p:spPr>
        <p:txBody>
          <a:bodyPr wrap="square" rtlCol="0">
            <a:spAutoFit/>
          </a:bodyPr>
          <a:lstStyle/>
          <a:p>
            <a:r>
              <a:rPr lang="zh-CN" altLang="en-US" dirty="0"/>
              <a:t>新建</a:t>
            </a:r>
          </a:p>
        </p:txBody>
      </p:sp>
      <p:cxnSp>
        <p:nvCxnSpPr>
          <p:cNvPr id="44" name="直接箭头连接符 43"/>
          <p:cNvCxnSpPr/>
          <p:nvPr/>
        </p:nvCxnSpPr>
        <p:spPr>
          <a:xfrm>
            <a:off x="8946292" y="3024187"/>
            <a:ext cx="12357" cy="670483"/>
          </a:xfrm>
          <a:prstGeom prst="straightConnector1">
            <a:avLst/>
          </a:prstGeom>
          <a:ln w="31750">
            <a:solidFill>
              <a:srgbClr val="FF0000">
                <a:alpha val="85000"/>
              </a:srgb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595020" y="4246612"/>
            <a:ext cx="1254211" cy="646331"/>
          </a:xfrm>
          <a:prstGeom prst="rect">
            <a:avLst/>
          </a:prstGeom>
          <a:noFill/>
        </p:spPr>
        <p:txBody>
          <a:bodyPr wrap="square" rtlCol="0">
            <a:spAutoFit/>
          </a:bodyPr>
          <a:lstStyle/>
          <a:p>
            <a:r>
              <a:rPr lang="zh-CN" altLang="en-US" dirty="0" smtClean="0"/>
              <a:t>在线指导与帮助</a:t>
            </a:r>
            <a:endParaRPr lang="zh-CN" altLang="en-US" dirty="0"/>
          </a:p>
        </p:txBody>
      </p:sp>
    </p:spTree>
    <p:extLst>
      <p:ext uri="{BB962C8B-B14F-4D97-AF65-F5344CB8AC3E}">
        <p14:creationId xmlns:p14="http://schemas.microsoft.com/office/powerpoint/2010/main" val="3233770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7399" y="266871"/>
            <a:ext cx="10515600" cy="1325563"/>
          </a:xfrm>
        </p:spPr>
        <p:txBody>
          <a:bodyPr>
            <a:normAutofit/>
          </a:bodyPr>
          <a:lstStyle/>
          <a:p>
            <a:r>
              <a:rPr lang="zh-CN" altLang="en-US" sz="3600" b="1" dirty="0"/>
              <a:t>测试区域</a:t>
            </a:r>
          </a:p>
        </p:txBody>
      </p:sp>
      <p:grpSp>
        <p:nvGrpSpPr>
          <p:cNvPr id="10" name="组合 9"/>
          <p:cNvGrpSpPr/>
          <p:nvPr/>
        </p:nvGrpSpPr>
        <p:grpSpPr>
          <a:xfrm>
            <a:off x="927399" y="1365034"/>
            <a:ext cx="6696719" cy="5060479"/>
            <a:chOff x="927400" y="1365035"/>
            <a:chExt cx="6086475" cy="4133334"/>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400" y="1365035"/>
              <a:ext cx="6086475" cy="371475"/>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400" y="1736510"/>
              <a:ext cx="6076950" cy="142875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400" y="3183794"/>
              <a:ext cx="6067425" cy="2314575"/>
            </a:xfrm>
            <a:prstGeom prst="rect">
              <a:avLst/>
            </a:prstGeom>
          </p:spPr>
        </p:pic>
      </p:grpSp>
      <p:sp>
        <p:nvSpPr>
          <p:cNvPr id="11" name="TextBox 10"/>
          <p:cNvSpPr txBox="1"/>
          <p:nvPr/>
        </p:nvSpPr>
        <p:spPr>
          <a:xfrm>
            <a:off x="8291384" y="1680519"/>
            <a:ext cx="3089189" cy="1200329"/>
          </a:xfrm>
          <a:prstGeom prst="rect">
            <a:avLst/>
          </a:prstGeom>
          <a:noFill/>
        </p:spPr>
        <p:txBody>
          <a:bodyPr wrap="square" rtlCol="0">
            <a:spAutoFit/>
          </a:bodyPr>
          <a:lstStyle/>
          <a:p>
            <a:r>
              <a:rPr lang="zh-CN" altLang="en-US" sz="2400" dirty="0" smtClean="0"/>
              <a:t>测试区域是用来方便用户检测验证错误的，位于网页的右下方</a:t>
            </a:r>
            <a:r>
              <a:rPr lang="en-US" altLang="zh-CN" dirty="0" smtClean="0"/>
              <a:t>.</a:t>
            </a:r>
          </a:p>
        </p:txBody>
      </p:sp>
      <p:sp>
        <p:nvSpPr>
          <p:cNvPr id="12" name="矩形 11"/>
          <p:cNvSpPr/>
          <p:nvPr/>
        </p:nvSpPr>
        <p:spPr>
          <a:xfrm>
            <a:off x="1050324" y="3929449"/>
            <a:ext cx="2261287" cy="469556"/>
          </a:xfrm>
          <a:prstGeom prst="rect">
            <a:avLst/>
          </a:prstGeom>
          <a:solidFill>
            <a:schemeClr val="accent1">
              <a:alpha val="2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50324" y="4399005"/>
            <a:ext cx="2261287" cy="518983"/>
          </a:xfrm>
          <a:prstGeom prst="rect">
            <a:avLst/>
          </a:prstGeom>
          <a:solidFill>
            <a:schemeClr val="accent1">
              <a:alpha val="2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56502" y="4917988"/>
            <a:ext cx="6382266" cy="1210963"/>
          </a:xfrm>
          <a:prstGeom prst="rect">
            <a:avLst/>
          </a:prstGeom>
          <a:solidFill>
            <a:schemeClr val="accent1">
              <a:alpha val="2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a:off x="3509319" y="4164227"/>
            <a:ext cx="441136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3509319" y="4633782"/>
            <a:ext cx="441136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19535" y="3979561"/>
            <a:ext cx="1952368" cy="400110"/>
          </a:xfrm>
          <a:prstGeom prst="rect">
            <a:avLst/>
          </a:prstGeom>
          <a:noFill/>
        </p:spPr>
        <p:txBody>
          <a:bodyPr wrap="square" rtlCol="0">
            <a:spAutoFit/>
          </a:bodyPr>
          <a:lstStyle/>
          <a:p>
            <a:r>
              <a:rPr lang="en-US" altLang="zh-CN" sz="2000" dirty="0" smtClean="0"/>
              <a:t>1.</a:t>
            </a:r>
            <a:r>
              <a:rPr lang="zh-CN" altLang="en-US" sz="2000" dirty="0" smtClean="0"/>
              <a:t>关键字错误</a:t>
            </a:r>
            <a:endParaRPr lang="zh-CN" altLang="en-US" sz="2000" dirty="0"/>
          </a:p>
        </p:txBody>
      </p:sp>
      <p:sp>
        <p:nvSpPr>
          <p:cNvPr id="19" name="TextBox 18"/>
          <p:cNvSpPr txBox="1"/>
          <p:nvPr/>
        </p:nvSpPr>
        <p:spPr>
          <a:xfrm>
            <a:off x="8019535" y="4399005"/>
            <a:ext cx="1952368" cy="1015663"/>
          </a:xfrm>
          <a:prstGeom prst="rect">
            <a:avLst/>
          </a:prstGeom>
          <a:noFill/>
        </p:spPr>
        <p:txBody>
          <a:bodyPr wrap="square" rtlCol="0">
            <a:spAutoFit/>
          </a:bodyPr>
          <a:lstStyle/>
          <a:p>
            <a:r>
              <a:rPr lang="en-US" altLang="zh-CN" sz="2000" dirty="0" smtClean="0"/>
              <a:t>2.</a:t>
            </a:r>
            <a:r>
              <a:rPr lang="zh-CN" altLang="en-US" sz="2000" dirty="0" smtClean="0"/>
              <a:t>若测试多个语句，用</a:t>
            </a:r>
            <a:r>
              <a:rPr lang="en-US" altLang="zh-CN" sz="2000" dirty="0" smtClean="0"/>
              <a:t>”;”</a:t>
            </a:r>
            <a:r>
              <a:rPr lang="zh-CN" altLang="en-US" sz="2000" dirty="0" smtClean="0"/>
              <a:t>分</a:t>
            </a:r>
            <a:r>
              <a:rPr lang="zh-CN" altLang="en-US" sz="2000" dirty="0"/>
              <a:t>隔开</a:t>
            </a:r>
          </a:p>
        </p:txBody>
      </p:sp>
      <p:sp>
        <p:nvSpPr>
          <p:cNvPr id="20" name="TextBox 19"/>
          <p:cNvSpPr txBox="1"/>
          <p:nvPr/>
        </p:nvSpPr>
        <p:spPr>
          <a:xfrm>
            <a:off x="8019535" y="5313405"/>
            <a:ext cx="2965622" cy="400110"/>
          </a:xfrm>
          <a:prstGeom prst="rect">
            <a:avLst/>
          </a:prstGeom>
          <a:noFill/>
        </p:spPr>
        <p:txBody>
          <a:bodyPr wrap="square" rtlCol="0">
            <a:spAutoFit/>
          </a:bodyPr>
          <a:lstStyle/>
          <a:p>
            <a:r>
              <a:rPr lang="en-US" altLang="zh-CN" sz="2000" dirty="0" smtClean="0"/>
              <a:t>3.</a:t>
            </a:r>
            <a:r>
              <a:rPr lang="zh-CN" altLang="en-US" sz="2000" dirty="0" smtClean="0"/>
              <a:t>参数对应错误提示</a:t>
            </a:r>
            <a:endParaRPr lang="zh-CN" altLang="en-US" sz="2000" dirty="0"/>
          </a:p>
        </p:txBody>
      </p:sp>
      <p:cxnSp>
        <p:nvCxnSpPr>
          <p:cNvPr id="21" name="直接箭头连接符 20"/>
          <p:cNvCxnSpPr/>
          <p:nvPr/>
        </p:nvCxnSpPr>
        <p:spPr>
          <a:xfrm>
            <a:off x="7603158" y="5523469"/>
            <a:ext cx="344113"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两种编辑模式</a:t>
            </a:r>
            <a:endParaRPr lang="zh-CN" altLang="en-US" sz="3600" b="1" dirty="0"/>
          </a:p>
        </p:txBody>
      </p:sp>
      <p:sp>
        <p:nvSpPr>
          <p:cNvPr id="3" name="内容占位符 2"/>
          <p:cNvSpPr>
            <a:spLocks noGrp="1"/>
          </p:cNvSpPr>
          <p:nvPr>
            <p:ph idx="1"/>
          </p:nvPr>
        </p:nvSpPr>
        <p:spPr/>
        <p:txBody>
          <a:bodyPr/>
          <a:lstStyle/>
          <a:p>
            <a:pPr marL="0" indent="0">
              <a:buNone/>
            </a:pPr>
            <a:r>
              <a:rPr lang="zh-CN" altLang="en-US" dirty="0"/>
              <a:t>在</a:t>
            </a:r>
            <a:r>
              <a:rPr lang="en-US" altLang="zh-CN" dirty="0" err="1" smtClean="0"/>
              <a:t>PencilCode</a:t>
            </a:r>
            <a:r>
              <a:rPr lang="zh-CN" altLang="en-US" dirty="0"/>
              <a:t>中，块模式和文本模式的优势都被完美的展示出来。通过块模式可以借助以可视化界面对</a:t>
            </a:r>
            <a:r>
              <a:rPr lang="en-US" altLang="zh-CN" dirty="0" err="1"/>
              <a:t>CoffeeScript</a:t>
            </a:r>
            <a:r>
              <a:rPr lang="zh-CN" altLang="en-US" dirty="0"/>
              <a:t>、</a:t>
            </a:r>
            <a:r>
              <a:rPr lang="en-US" altLang="zh-CN" dirty="0" err="1"/>
              <a:t>JavaScrip</a:t>
            </a:r>
            <a:r>
              <a:rPr lang="zh-CN" altLang="en-US" dirty="0"/>
              <a:t>或者</a:t>
            </a:r>
            <a:r>
              <a:rPr lang="en-US" altLang="zh-CN" dirty="0"/>
              <a:t>HTML</a:t>
            </a:r>
            <a:r>
              <a:rPr lang="zh-CN" altLang="en-US" dirty="0"/>
              <a:t>语言的逻辑结构进行阅读，学生可以自由的对两种编辑模式进行切换。 </a:t>
            </a:r>
          </a:p>
          <a:p>
            <a:pPr marL="0" indent="0">
              <a:buNone/>
            </a:pPr>
            <a:r>
              <a:rPr lang="zh-CN" altLang="en-US" dirty="0"/>
              <a:t>编辑区域左下角黄色标签上的开关按钮用于进行项目编辑过程中块模式和文本模式的切换。鼠标滑过标签时可以看到标签扩展按钮上显示</a:t>
            </a:r>
            <a:r>
              <a:rPr lang="en-US" altLang="zh-CN" dirty="0"/>
              <a:t>"click for blocks"</a:t>
            </a:r>
            <a:r>
              <a:rPr lang="zh-CN" altLang="en-US" dirty="0"/>
              <a:t>或者</a:t>
            </a:r>
            <a:r>
              <a:rPr lang="en-US" altLang="zh-CN" dirty="0"/>
              <a:t>"click for text"</a:t>
            </a:r>
            <a:r>
              <a:rPr lang="zh-CN" altLang="en-US" dirty="0"/>
              <a:t>（</a:t>
            </a:r>
            <a:r>
              <a:rPr lang="en-US" altLang="zh-CN" dirty="0"/>
              <a:t>"</a:t>
            </a:r>
            <a:r>
              <a:rPr lang="zh-CN" altLang="en-US" dirty="0"/>
              <a:t>点击进入块编辑</a:t>
            </a:r>
            <a:r>
              <a:rPr lang="en-US" altLang="zh-CN" dirty="0"/>
              <a:t>"</a:t>
            </a:r>
            <a:r>
              <a:rPr lang="zh-CN" altLang="en-US" dirty="0"/>
              <a:t>或者</a:t>
            </a:r>
            <a:r>
              <a:rPr lang="en-US" altLang="zh-CN" dirty="0"/>
              <a:t>"</a:t>
            </a:r>
            <a:r>
              <a:rPr lang="zh-CN" altLang="en-US" dirty="0"/>
              <a:t>点击进入文本编辑</a:t>
            </a:r>
            <a:r>
              <a:rPr lang="en-US" altLang="zh-CN" dirty="0"/>
              <a:t>"</a:t>
            </a:r>
            <a:r>
              <a:rPr lang="zh-CN" altLang="en-US" dirty="0"/>
              <a:t>）</a:t>
            </a:r>
          </a:p>
        </p:txBody>
      </p:sp>
    </p:spTree>
    <p:extLst>
      <p:ext uri="{BB962C8B-B14F-4D97-AF65-F5344CB8AC3E}">
        <p14:creationId xmlns:p14="http://schemas.microsoft.com/office/powerpoint/2010/main" val="260404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712</Words>
  <Application>Microsoft Office PowerPoint</Application>
  <PresentationFormat>自定义</PresentationFormat>
  <Paragraphs>47</Paragraphs>
  <Slides>13</Slides>
  <Notes>4</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Pencil Code环境介绍 </vt:lpstr>
      <vt:lpstr>网页制作</vt:lpstr>
      <vt:lpstr>两种视窗模式</vt:lpstr>
      <vt:lpstr>两种视窗模式</vt:lpstr>
      <vt:lpstr>PowerPoint 演示文稿</vt:lpstr>
      <vt:lpstr>测试区域</vt:lpstr>
      <vt:lpstr>两种编辑模式</vt:lpstr>
      <vt:lpstr>两种编辑模式</vt:lpstr>
      <vt:lpstr>CoffeeScript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sxj</dc:creator>
  <cp:lastModifiedBy>郅朋</cp:lastModifiedBy>
  <cp:revision>54</cp:revision>
  <dcterms:created xsi:type="dcterms:W3CDTF">2016-09-08T07:30:00Z</dcterms:created>
  <dcterms:modified xsi:type="dcterms:W3CDTF">2016-10-06T03:34:44Z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