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3"/>
  </p:notesMasterIdLst>
  <p:sldIdLst>
    <p:sldId id="315" r:id="rId2"/>
    <p:sldId id="320" r:id="rId3"/>
    <p:sldId id="317" r:id="rId4"/>
    <p:sldId id="322" r:id="rId5"/>
    <p:sldId id="321" r:id="rId6"/>
    <p:sldId id="323" r:id="rId7"/>
    <p:sldId id="326" r:id="rId8"/>
    <p:sldId id="327" r:id="rId9"/>
    <p:sldId id="328" r:id="rId10"/>
    <p:sldId id="329" r:id="rId11"/>
    <p:sldId id="330" r:id="rId12"/>
    <p:sldId id="325" r:id="rId13"/>
    <p:sldId id="331" r:id="rId14"/>
    <p:sldId id="332" r:id="rId15"/>
    <p:sldId id="334" r:id="rId16"/>
    <p:sldId id="333" r:id="rId17"/>
    <p:sldId id="318" r:id="rId18"/>
    <p:sldId id="337" r:id="rId19"/>
    <p:sldId id="319" r:id="rId20"/>
    <p:sldId id="336" r:id="rId21"/>
    <p:sldId id="316" r:id="rId22"/>
  </p:sldIdLst>
  <p:sldSz cx="9144000" cy="6858000" type="screen4x3"/>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B5B5B5"/>
    <a:srgbClr val="006CE2"/>
    <a:srgbClr val="F59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3" autoAdjust="0"/>
    <p:restoredTop sz="91108" autoAdjust="0"/>
  </p:normalViewPr>
  <p:slideViewPr>
    <p:cSldViewPr>
      <p:cViewPr>
        <p:scale>
          <a:sx n="75" d="100"/>
          <a:sy n="75" d="100"/>
        </p:scale>
        <p:origin x="-106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defRPr>
            </a:lvl1pPr>
          </a:lstStyle>
          <a:p>
            <a:pPr>
              <a:defRPr/>
            </a:pPr>
            <a:fld id="{803A739B-F862-47E9-A4F9-B9F39A584CDE}" type="datetimeFigureOut">
              <a:rPr lang="zh-CN" altLang="en-US"/>
              <a:pPr>
                <a:defRPr/>
              </a:pPr>
              <a:t>2016/10/4</a:t>
            </a:fld>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FDF4242-3DE4-45B2-B151-B956EB4D58E5}" type="slidenum">
              <a:rPr lang="zh-CN" altLang="en-US"/>
              <a:pPr>
                <a:defRPr/>
              </a:pPr>
              <a:t>‹#›</a:t>
            </a:fld>
            <a:endParaRPr lang="en-US" altLang="zh-CN"/>
          </a:p>
        </p:txBody>
      </p:sp>
    </p:spTree>
    <p:extLst>
      <p:ext uri="{BB962C8B-B14F-4D97-AF65-F5344CB8AC3E}">
        <p14:creationId xmlns:p14="http://schemas.microsoft.com/office/powerpoint/2010/main" val="2393563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058" name="标题占位符 1"/>
          <p:cNvSpPr>
            <a:spLocks noGrp="1"/>
          </p:cNvSpPr>
          <p:nvPr>
            <p:ph type="ctrTitle"/>
          </p:nvPr>
        </p:nvSpPr>
        <p:spPr>
          <a:xfrm>
            <a:off x="685800" y="2130425"/>
            <a:ext cx="7772400" cy="1470025"/>
          </a:xfrm>
        </p:spPr>
        <p:txBody>
          <a:bodyPr/>
          <a:lstStyle>
            <a:lvl1pPr>
              <a:defRPr smtClean="0"/>
            </a:lvl1pPr>
          </a:lstStyle>
          <a:p>
            <a:r>
              <a:rPr lang="zh-CN" altLang="en-US" smtClean="0"/>
              <a:t>单击此处编辑母版标题样式</a:t>
            </a:r>
          </a:p>
        </p:txBody>
      </p:sp>
      <p:sp>
        <p:nvSpPr>
          <p:cNvPr id="45059"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fontAlgn="auto">
              <a:spcBef>
                <a:spcPts val="0"/>
              </a:spcBef>
              <a:spcAft>
                <a:spcPts val="0"/>
              </a:spcAft>
              <a:defRPr sz="1200">
                <a:solidFill>
                  <a:schemeClr val="tx1">
                    <a:tint val="75000"/>
                  </a:schemeClr>
                </a:solidFill>
                <a:latin typeface="+mn-lt"/>
                <a:ea typeface="+mn-ea"/>
              </a:defRPr>
            </a:lvl1pPr>
          </a:lstStyle>
          <a:p>
            <a:pPr>
              <a:defRPr/>
            </a:pPr>
            <a:fld id="{D62B9F35-4A43-4BC5-8D98-597DD8EAFF32}" type="datetimeFigureOut">
              <a:rPr lang="zh-CN" altLang="en-US"/>
              <a:pPr>
                <a:defRPr/>
              </a:pPr>
              <a:t>2016/10/4</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CA920B35-50D0-4982-BD3E-0B97E4AB1C7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1E4F28-36FB-41D6-A4A1-40D9187345D6}" type="datetimeFigureOut">
              <a:rPr lang="zh-CN" altLang="en-US"/>
              <a:pPr>
                <a:defRPr/>
              </a:pPr>
              <a:t>2016/10/4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0E268D-4D53-482D-AD89-0478583324B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9A631CA-8BE0-4AF5-BEA9-9F933496374C}" type="datetimeFigureOut">
              <a:rPr lang="zh-CN" altLang="en-US"/>
              <a:pPr>
                <a:defRPr/>
              </a:pPr>
              <a:t>2016/10/4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2037E1-7864-456F-B2BC-F7EF7721DB4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66700" y="44450"/>
            <a:ext cx="7345363" cy="654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500063" y="12080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a:solidFill>
                  <a:schemeClr val="tx1">
                    <a:tint val="75000"/>
                  </a:schemeClr>
                </a:solidFill>
                <a:latin typeface="+mn-lt"/>
                <a:ea typeface="+mn-ea"/>
              </a:defRPr>
            </a:lvl1pPr>
          </a:lstStyle>
          <a:p>
            <a:pPr>
              <a:defRPr/>
            </a:pPr>
            <a:fld id="{0527CB96-8178-4FC6-91F5-B736422C63BB}" type="datetimeFigureOut">
              <a:rPr lang="zh-CN" altLang="en-US"/>
              <a:pPr>
                <a:defRPr/>
              </a:pPr>
              <a:t>2016/10/4</a:t>
            </a:fld>
            <a:endParaRPr lang="zh-CN" altLang="en-US"/>
          </a:p>
        </p:txBody>
      </p:sp>
      <p:sp>
        <p:nvSpPr>
          <p:cNvPr id="12" name="页脚占位符 4"/>
          <p:cNvSpPr>
            <a:spLocks noGrp="1"/>
          </p:cNvSpPr>
          <p:nvPr>
            <p:ph type="ftr" sz="quarter" idx="3"/>
          </p:nvPr>
        </p:nvSpPr>
        <p:spPr>
          <a:xfrm>
            <a:off x="3132138" y="63087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3"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A8A8A"/>
                </a:solidFill>
              </a:defRPr>
            </a:lvl1pPr>
          </a:lstStyle>
          <a:p>
            <a:pPr>
              <a:defRPr/>
            </a:pPr>
            <a:fld id="{A20F4464-6D44-469A-ACE1-63134E8B7D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3" r:id="rId2"/>
    <p:sldLayoutId id="2147483744" r:id="rId3"/>
  </p:sldLayoutIdLst>
  <p:timing>
    <p:tnLst>
      <p:par>
        <p:cTn id="1" dur="indefinite" restart="never" nodeType="tmRoot"/>
      </p:par>
    </p:tnLst>
  </p:timing>
  <p:txStyles>
    <p:titleStyle>
      <a:lvl1pPr algn="l" rtl="0" eaLnBrk="0" fontAlgn="base" hangingPunct="0">
        <a:spcBef>
          <a:spcPct val="0"/>
        </a:spcBef>
        <a:spcAft>
          <a:spcPct val="0"/>
        </a:spcAft>
        <a:defRPr sz="2400" b="1"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400" b="1">
          <a:solidFill>
            <a:schemeClr val="bg1"/>
          </a:solidFill>
          <a:latin typeface="黑体" pitchFamily="2" charset="-122"/>
          <a:ea typeface="黑体" pitchFamily="2" charset="-122"/>
        </a:defRPr>
      </a:lvl2pPr>
      <a:lvl3pPr algn="l" rtl="0" eaLnBrk="0" fontAlgn="base" hangingPunct="0">
        <a:spcBef>
          <a:spcPct val="0"/>
        </a:spcBef>
        <a:spcAft>
          <a:spcPct val="0"/>
        </a:spcAft>
        <a:defRPr sz="2400" b="1">
          <a:solidFill>
            <a:schemeClr val="bg1"/>
          </a:solidFill>
          <a:latin typeface="黑体" pitchFamily="2" charset="-122"/>
          <a:ea typeface="黑体" pitchFamily="2" charset="-122"/>
        </a:defRPr>
      </a:lvl3pPr>
      <a:lvl4pPr algn="l" rtl="0" eaLnBrk="0" fontAlgn="base" hangingPunct="0">
        <a:spcBef>
          <a:spcPct val="0"/>
        </a:spcBef>
        <a:spcAft>
          <a:spcPct val="0"/>
        </a:spcAft>
        <a:defRPr sz="2400" b="1">
          <a:solidFill>
            <a:schemeClr val="bg1"/>
          </a:solidFill>
          <a:latin typeface="黑体" pitchFamily="2" charset="-122"/>
          <a:ea typeface="黑体" pitchFamily="2" charset="-122"/>
        </a:defRPr>
      </a:lvl4pPr>
      <a:lvl5pPr algn="l" rtl="0" eaLnBrk="0" fontAlgn="base" hangingPunct="0">
        <a:spcBef>
          <a:spcPct val="0"/>
        </a:spcBef>
        <a:spcAft>
          <a:spcPct val="0"/>
        </a:spcAft>
        <a:defRPr sz="2400" b="1">
          <a:solidFill>
            <a:schemeClr val="bg1"/>
          </a:solidFill>
          <a:latin typeface="黑体" pitchFamily="2" charset="-122"/>
          <a:ea typeface="黑体" pitchFamily="2" charset="-122"/>
        </a:defRPr>
      </a:lvl5pPr>
      <a:lvl6pPr marL="457200" algn="l" rtl="0" fontAlgn="base">
        <a:spcBef>
          <a:spcPct val="0"/>
        </a:spcBef>
        <a:spcAft>
          <a:spcPct val="0"/>
        </a:spcAft>
        <a:defRPr sz="2400">
          <a:solidFill>
            <a:schemeClr val="bg1"/>
          </a:solidFill>
          <a:latin typeface="黑体" pitchFamily="2" charset="-122"/>
          <a:ea typeface="黑体" pitchFamily="2" charset="-122"/>
        </a:defRPr>
      </a:lvl6pPr>
      <a:lvl7pPr marL="914400" algn="l" rtl="0" fontAlgn="base">
        <a:spcBef>
          <a:spcPct val="0"/>
        </a:spcBef>
        <a:spcAft>
          <a:spcPct val="0"/>
        </a:spcAft>
        <a:defRPr sz="2400">
          <a:solidFill>
            <a:schemeClr val="bg1"/>
          </a:solidFill>
          <a:latin typeface="黑体" pitchFamily="2" charset="-122"/>
          <a:ea typeface="黑体" pitchFamily="2" charset="-122"/>
        </a:defRPr>
      </a:lvl7pPr>
      <a:lvl8pPr marL="1371600" algn="l" rtl="0" fontAlgn="base">
        <a:spcBef>
          <a:spcPct val="0"/>
        </a:spcBef>
        <a:spcAft>
          <a:spcPct val="0"/>
        </a:spcAft>
        <a:defRPr sz="2400">
          <a:solidFill>
            <a:schemeClr val="bg1"/>
          </a:solidFill>
          <a:latin typeface="黑体" pitchFamily="2" charset="-122"/>
          <a:ea typeface="黑体" pitchFamily="2" charset="-122"/>
        </a:defRPr>
      </a:lvl8pPr>
      <a:lvl9pPr marL="1828800" algn="l" rtl="0" fontAlgn="base">
        <a:spcBef>
          <a:spcPct val="0"/>
        </a:spcBef>
        <a:spcAft>
          <a:spcPct val="0"/>
        </a:spcAft>
        <a:defRPr sz="2400">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WordArt 14"/>
          <p:cNvSpPr>
            <a:spLocks noChangeArrowheads="1" noChangeShapeType="1"/>
          </p:cNvSpPr>
          <p:nvPr/>
        </p:nvSpPr>
        <p:spPr bwMode="auto">
          <a:xfrm>
            <a:off x="242392" y="5157192"/>
            <a:ext cx="4896544" cy="792089"/>
          </a:xfrm>
          <a:prstGeom prst="rect">
            <a:avLst/>
          </a:prstGeom>
        </p:spPr>
        <p:txBody>
          <a:bodyPr wrap="none" fromWordArt="1">
            <a:prstTxWarp prst="textPlain">
              <a:avLst>
                <a:gd name="adj" fmla="val 50000"/>
              </a:avLst>
            </a:prstTxWarp>
          </a:bodyPr>
          <a:lstStyle/>
          <a:p>
            <a:pPr eaLnBrk="1" hangingPunct="1">
              <a:defRPr/>
            </a:pPr>
            <a:r>
              <a:rPr lang="en-US" altLang="zh-CN" sz="3600" b="1" dirty="0" err="1"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PencileCode</a:t>
            </a:r>
            <a:r>
              <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基础</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教程</a:t>
            </a:r>
            <a:r>
              <a:rPr lang="en-US" altLang="zh-CN"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第二章</a:t>
            </a:r>
            <a:endPar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2664296"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转动和角度</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760" y="1483043"/>
            <a:ext cx="5372520" cy="2428192"/>
          </a:xfrm>
          <a:prstGeom prst="rect">
            <a:avLst/>
          </a:prstGeom>
        </p:spPr>
      </p:pic>
      <p:sp>
        <p:nvSpPr>
          <p:cNvPr id="7" name="Rectangle 3"/>
          <p:cNvSpPr txBox="1">
            <a:spLocks/>
          </p:cNvSpPr>
          <p:nvPr/>
        </p:nvSpPr>
        <p:spPr bwMode="auto">
          <a:xfrm>
            <a:off x="755576" y="4077073"/>
            <a:ext cx="7704855"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latin typeface="黑体" pitchFamily="49" charset="-122"/>
                <a:ea typeface="黑体" pitchFamily="49" charset="-122"/>
              </a:rPr>
              <a:t>当使用一个复杂的绘图程序时，在待检查的一行代码之前或之后添加</a:t>
            </a:r>
            <a:r>
              <a:rPr lang="en-US" altLang="zh-CN" sz="2400" dirty="0">
                <a:latin typeface="黑体" pitchFamily="49" charset="-122"/>
                <a:ea typeface="黑体" pitchFamily="49" charset="-122"/>
              </a:rPr>
              <a:t>dot</a:t>
            </a:r>
            <a:r>
              <a:rPr lang="zh-CN" altLang="en-US" sz="2400" dirty="0">
                <a:latin typeface="黑体" pitchFamily="49" charset="-122"/>
                <a:ea typeface="黑体" pitchFamily="49" charset="-122"/>
              </a:rPr>
              <a:t>将会非常有帮助。绘制圆点本身是不会移动小乌龟的，所以当程序执行这行代码时它可以用来记录小乌龟此时的位置。另外，还有一个可以不移动小乌龟就能画出它当前方向的箭头绘制命令</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p:txBody>
      </p:sp>
    </p:spTree>
    <p:extLst>
      <p:ext uri="{BB962C8B-B14F-4D97-AF65-F5344CB8AC3E}">
        <p14:creationId xmlns:p14="http://schemas.microsoft.com/office/powerpoint/2010/main" val="1297679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2664296"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转动和角度</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760" y="1483043"/>
            <a:ext cx="5372520" cy="2428192"/>
          </a:xfrm>
          <a:prstGeom prst="rect">
            <a:avLst/>
          </a:prstGeom>
        </p:spPr>
      </p:pic>
      <p:sp>
        <p:nvSpPr>
          <p:cNvPr id="7" name="Rectangle 3"/>
          <p:cNvSpPr txBox="1">
            <a:spLocks/>
          </p:cNvSpPr>
          <p:nvPr/>
        </p:nvSpPr>
        <p:spPr bwMode="auto">
          <a:xfrm>
            <a:off x="539552" y="3924307"/>
            <a:ext cx="8352928" cy="2145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smtClean="0"/>
              <a:t>举</a:t>
            </a:r>
            <a:r>
              <a:rPr lang="zh-CN" altLang="en-US" sz="2400" dirty="0"/>
              <a:t>个例子，如果一个角没有画对，那么解决的第一步就是找到负责绘制那个角的特定代码。可以通过添加圆点和箭头来标识当程序执行到特定步骤时小乌龟在做什么，这可以帮助缩小问题的范围。当有问题的那行代码被找到并修复后，多余的圆点和箭头就可以被移除了。</a:t>
            </a:r>
          </a:p>
        </p:txBody>
      </p:sp>
    </p:spTree>
    <p:extLst>
      <p:ext uri="{BB962C8B-B14F-4D97-AF65-F5344CB8AC3E}">
        <p14:creationId xmlns:p14="http://schemas.microsoft.com/office/powerpoint/2010/main" val="172655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980728"/>
            <a:ext cx="3240360"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使用其他图像</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772816"/>
            <a:ext cx="7813220" cy="1584178"/>
          </a:xfrm>
          <a:prstGeom prst="rect">
            <a:avLst/>
          </a:prstGeom>
        </p:spPr>
      </p:pic>
      <p:sp>
        <p:nvSpPr>
          <p:cNvPr id="3" name="TextBox 2"/>
          <p:cNvSpPr txBox="1"/>
          <p:nvPr/>
        </p:nvSpPr>
        <p:spPr>
          <a:xfrm>
            <a:off x="539552" y="3645024"/>
            <a:ext cx="8136904" cy="830997"/>
          </a:xfrm>
          <a:prstGeom prst="rect">
            <a:avLst/>
          </a:prstGeom>
          <a:noFill/>
        </p:spPr>
        <p:txBody>
          <a:bodyPr wrap="square" rtlCol="0">
            <a:spAutoFit/>
          </a:bodyPr>
          <a:lstStyle/>
          <a:p>
            <a:r>
              <a:rPr lang="zh-CN" altLang="en-US" sz="2400" dirty="0">
                <a:latin typeface="宋体" pitchFamily="2" charset="-122"/>
              </a:rPr>
              <a:t>可以将小乌龟的图像修改成任何互联网上的图片。若要显示小狗的图像，可以使用</a:t>
            </a:r>
            <a:r>
              <a:rPr lang="en-US" altLang="zh-CN" sz="2400" dirty="0">
                <a:latin typeface="宋体" pitchFamily="2" charset="-122"/>
              </a:rPr>
              <a:t>wear</a:t>
            </a:r>
            <a:r>
              <a:rPr lang="zh-CN" altLang="en-US" sz="2400" dirty="0">
                <a:latin typeface="宋体" pitchFamily="2" charset="-122"/>
              </a:rPr>
              <a:t>块：</a:t>
            </a:r>
          </a:p>
        </p:txBody>
      </p:sp>
      <p:sp>
        <p:nvSpPr>
          <p:cNvPr id="8" name="Rectangle 3"/>
          <p:cNvSpPr txBox="1">
            <a:spLocks/>
          </p:cNvSpPr>
          <p:nvPr/>
        </p:nvSpPr>
        <p:spPr bwMode="auto">
          <a:xfrm>
            <a:off x="539551" y="4476021"/>
            <a:ext cx="7519665" cy="15452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wear</a:t>
            </a:r>
            <a:r>
              <a:rPr lang="zh-CN" altLang="en-US" dirty="0"/>
              <a:t>命令将小乌龟替换成浏览器可加载的</a:t>
            </a:r>
            <a:r>
              <a:rPr lang="en-US" altLang="zh-CN" dirty="0"/>
              <a:t>URL</a:t>
            </a:r>
            <a:r>
              <a:rPr lang="zh-CN" altLang="en-US" dirty="0"/>
              <a:t>的图片</a:t>
            </a:r>
            <a:r>
              <a:rPr lang="zh-CN" altLang="en-US" dirty="0" smtClean="0"/>
              <a:t>。</a:t>
            </a:r>
            <a:endParaRPr lang="en-US" altLang="zh-CN" dirty="0" smtClean="0"/>
          </a:p>
          <a:p>
            <a:pPr marL="0" indent="0">
              <a:buNone/>
            </a:pPr>
            <a:endParaRPr lang="zh-CN" altLang="en-US" b="1" dirty="0" smtClean="0">
              <a:latin typeface="黑体" pitchFamily="49" charset="-122"/>
              <a:ea typeface="黑体" pitchFamily="49" charset="-122"/>
            </a:endParaRPr>
          </a:p>
          <a:p>
            <a:r>
              <a:rPr lang="zh-CN" altLang="en-US" dirty="0"/>
              <a:t>如果你使用像</a:t>
            </a:r>
            <a:r>
              <a:rPr lang="en-US" altLang="zh-CN" dirty="0"/>
              <a:t>'t-dog'</a:t>
            </a:r>
            <a:r>
              <a:rPr lang="zh-CN" altLang="en-US" dirty="0"/>
              <a:t>这样</a:t>
            </a:r>
            <a:r>
              <a:rPr lang="en-US" altLang="zh-CN" dirty="0"/>
              <a:t>t-</a:t>
            </a:r>
            <a:r>
              <a:rPr lang="zh-CN" altLang="en-US" dirty="0"/>
              <a:t>开头的图像名，它将返回一个半透明的图像</a:t>
            </a:r>
            <a:r>
              <a:rPr lang="zh-CN" altLang="en-US" dirty="0" smtClean="0"/>
              <a:t>。</a:t>
            </a:r>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1456154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980728"/>
            <a:ext cx="3240360"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使用其他图像</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03" y="1763814"/>
            <a:ext cx="8576950" cy="1728192"/>
          </a:xfrm>
          <a:prstGeom prst="rect">
            <a:avLst/>
          </a:prstGeom>
        </p:spPr>
      </p:pic>
      <p:sp>
        <p:nvSpPr>
          <p:cNvPr id="8" name="Rectangle 3"/>
          <p:cNvSpPr txBox="1">
            <a:spLocks/>
          </p:cNvSpPr>
          <p:nvPr/>
        </p:nvSpPr>
        <p:spPr bwMode="auto">
          <a:xfrm>
            <a:off x="611560" y="3861048"/>
            <a:ext cx="7519665" cy="15452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可以通过移动小乌龟来移动图像。例如，</a:t>
            </a:r>
            <a:r>
              <a:rPr lang="zh-CN" altLang="en-US" dirty="0" smtClean="0"/>
              <a:t>用以上命令</a:t>
            </a:r>
            <a:r>
              <a:rPr lang="zh-CN" altLang="en-US" dirty="0"/>
              <a:t>将小乌龟向右移动</a:t>
            </a:r>
            <a:r>
              <a:rPr lang="en-US" altLang="zh-CN" dirty="0"/>
              <a:t>200</a:t>
            </a:r>
            <a:r>
              <a:rPr lang="zh-CN" altLang="en-US" dirty="0"/>
              <a:t>像素并向下移动</a:t>
            </a:r>
            <a:r>
              <a:rPr lang="en-US" altLang="zh-CN" dirty="0"/>
              <a:t>100</a:t>
            </a:r>
            <a:r>
              <a:rPr lang="zh-CN" altLang="en-US" dirty="0" smtClean="0"/>
              <a:t>像素。</a:t>
            </a:r>
            <a:endParaRPr lang="en-US" altLang="zh-CN" dirty="0" smtClean="0"/>
          </a:p>
          <a:p>
            <a:pPr marL="0" indent="0">
              <a:buNone/>
            </a:pPr>
            <a:endParaRPr lang="zh-CN" altLang="en-US" b="1" dirty="0" smtClean="0">
              <a:latin typeface="黑体" pitchFamily="49" charset="-122"/>
              <a:ea typeface="黑体" pitchFamily="49" charset="-122"/>
            </a:endParaRPr>
          </a:p>
          <a:p>
            <a:r>
              <a:rPr lang="en-US" altLang="zh-CN" dirty="0" err="1"/>
              <a:t>moveto</a:t>
            </a:r>
            <a:r>
              <a:rPr lang="zh-CN" altLang="en-US" dirty="0"/>
              <a:t>命令通过直角坐标系来将图像移动到一个位置。</a:t>
            </a:r>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88799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980728"/>
            <a:ext cx="5976664"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使用变量移动第二个图像</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214156"/>
            <a:ext cx="7272808" cy="1728192"/>
          </a:xfrm>
          <a:prstGeom prst="rect">
            <a:avLst/>
          </a:prstGeom>
        </p:spPr>
      </p:pic>
      <p:sp>
        <p:nvSpPr>
          <p:cNvPr id="3" name="TextBox 2"/>
          <p:cNvSpPr txBox="1"/>
          <p:nvPr/>
        </p:nvSpPr>
        <p:spPr>
          <a:xfrm>
            <a:off x="611560" y="1844824"/>
            <a:ext cx="8136904" cy="369332"/>
          </a:xfrm>
          <a:prstGeom prst="rect">
            <a:avLst/>
          </a:prstGeom>
          <a:noFill/>
        </p:spPr>
        <p:txBody>
          <a:bodyPr wrap="square" rtlCol="0">
            <a:spAutoFit/>
          </a:bodyPr>
          <a:lstStyle/>
          <a:p>
            <a:r>
              <a:rPr lang="zh-CN" altLang="en-US" dirty="0"/>
              <a:t>使用</a:t>
            </a:r>
            <a:r>
              <a:rPr lang="en-US" altLang="zh-CN" dirty="0" err="1"/>
              <a:t>img</a:t>
            </a:r>
            <a:r>
              <a:rPr lang="zh-CN" altLang="en-US" dirty="0"/>
              <a:t>命令可以在屏幕上创建第二个图像。它可以通过使用变量加点号来移动</a:t>
            </a:r>
          </a:p>
        </p:txBody>
      </p:sp>
      <p:sp>
        <p:nvSpPr>
          <p:cNvPr id="7" name="Rectangle 3"/>
          <p:cNvSpPr txBox="1">
            <a:spLocks/>
          </p:cNvSpPr>
          <p:nvPr/>
        </p:nvSpPr>
        <p:spPr bwMode="auto">
          <a:xfrm>
            <a:off x="716731" y="3861048"/>
            <a:ext cx="7671693"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t>使用“</a:t>
            </a:r>
            <a:r>
              <a:rPr lang="en-US" altLang="zh-CN" sz="2400" b="1" dirty="0"/>
              <a:t>=”</a:t>
            </a:r>
            <a:r>
              <a:rPr lang="zh-CN" altLang="en-US" sz="2400" b="1" dirty="0"/>
              <a:t>操作符来为变量</a:t>
            </a:r>
            <a:r>
              <a:rPr lang="en-US" altLang="zh-CN" sz="2400" b="1" dirty="0"/>
              <a:t>w</a:t>
            </a:r>
            <a:r>
              <a:rPr lang="zh-CN" altLang="en-US" sz="2400" b="1" dirty="0" smtClean="0"/>
              <a:t>赋值</a:t>
            </a:r>
            <a:endParaRPr lang="zh-CN" altLang="en-US" sz="2400" dirty="0" smtClean="0">
              <a:latin typeface="黑体" pitchFamily="49" charset="-122"/>
              <a:ea typeface="黑体" pitchFamily="49" charset="-122"/>
            </a:endParaRPr>
          </a:p>
          <a:p>
            <a:pPr lvl="1"/>
            <a:r>
              <a:rPr lang="en-US" altLang="zh-CN" sz="2000" dirty="0"/>
              <a:t>w = </a:t>
            </a:r>
            <a:r>
              <a:rPr lang="en-US" altLang="zh-CN" sz="2000" dirty="0" err="1"/>
              <a:t>img</a:t>
            </a:r>
            <a:r>
              <a:rPr lang="en-US" altLang="zh-CN" sz="2000" dirty="0"/>
              <a:t> 't-watermelon'</a:t>
            </a:r>
            <a:r>
              <a:rPr lang="zh-CN" altLang="en-US" sz="2000" dirty="0"/>
              <a:t>中的“</a:t>
            </a:r>
            <a:r>
              <a:rPr lang="en-US" altLang="zh-CN" sz="2000" dirty="0"/>
              <a:t>=”</a:t>
            </a:r>
            <a:r>
              <a:rPr lang="zh-CN" altLang="en-US" sz="2000" dirty="0"/>
              <a:t>操作符与数学中的“</a:t>
            </a:r>
            <a:r>
              <a:rPr lang="en-US" altLang="zh-CN" sz="2000" dirty="0"/>
              <a:t>=”</a:t>
            </a:r>
            <a:r>
              <a:rPr lang="zh-CN" altLang="en-US" sz="2000" dirty="0"/>
              <a:t>略有不同。它不是用来表明</a:t>
            </a:r>
            <a:r>
              <a:rPr lang="en-US" altLang="zh-CN" sz="2000" dirty="0"/>
              <a:t>w</a:t>
            </a:r>
            <a:r>
              <a:rPr lang="zh-CN" altLang="en-US" sz="2000" dirty="0"/>
              <a:t>是和图像是具有相等关系的。它是一次赋值。“</a:t>
            </a:r>
            <a:r>
              <a:rPr lang="en-US" altLang="zh-CN" sz="2000" dirty="0"/>
              <a:t>=”</a:t>
            </a:r>
            <a:r>
              <a:rPr lang="zh-CN" altLang="en-US" sz="2000" dirty="0"/>
              <a:t>将变量</a:t>
            </a:r>
            <a:r>
              <a:rPr lang="en-US" altLang="zh-CN" sz="2000" dirty="0"/>
              <a:t>w</a:t>
            </a:r>
            <a:r>
              <a:rPr lang="zh-CN" altLang="en-US" sz="2000" dirty="0"/>
              <a:t>指向为西瓜的图像。如果在赋值前</a:t>
            </a:r>
            <a:r>
              <a:rPr lang="en-US" altLang="zh-CN" sz="2000" dirty="0"/>
              <a:t>w</a:t>
            </a:r>
            <a:r>
              <a:rPr lang="zh-CN" altLang="en-US" sz="2000" dirty="0"/>
              <a:t>已经有其他的值了，那么旧的值就会在赋值后被</a:t>
            </a:r>
            <a:r>
              <a:rPr lang="zh-CN" altLang="en-US" sz="2000" dirty="0" smtClean="0"/>
              <a:t>丢弃。</a:t>
            </a:r>
            <a:endParaRPr lang="zh-CN" altLang="en-US" sz="3200" dirty="0" smtClean="0">
              <a:latin typeface="黑体" pitchFamily="49" charset="-122"/>
              <a:ea typeface="黑体" pitchFamily="49" charset="-122"/>
            </a:endParaRPr>
          </a:p>
        </p:txBody>
      </p:sp>
    </p:spTree>
    <p:extLst>
      <p:ext uri="{BB962C8B-B14F-4D97-AF65-F5344CB8AC3E}">
        <p14:creationId xmlns:p14="http://schemas.microsoft.com/office/powerpoint/2010/main" val="2338330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980728"/>
            <a:ext cx="5976664"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使用变量移动第二个图像</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214156"/>
            <a:ext cx="7272808" cy="1728192"/>
          </a:xfrm>
          <a:prstGeom prst="rect">
            <a:avLst/>
          </a:prstGeom>
        </p:spPr>
      </p:pic>
      <p:sp>
        <p:nvSpPr>
          <p:cNvPr id="3" name="TextBox 2"/>
          <p:cNvSpPr txBox="1"/>
          <p:nvPr/>
        </p:nvSpPr>
        <p:spPr>
          <a:xfrm>
            <a:off x="611560" y="1844824"/>
            <a:ext cx="8136904" cy="369332"/>
          </a:xfrm>
          <a:prstGeom prst="rect">
            <a:avLst/>
          </a:prstGeom>
          <a:noFill/>
        </p:spPr>
        <p:txBody>
          <a:bodyPr wrap="square" rtlCol="0">
            <a:spAutoFit/>
          </a:bodyPr>
          <a:lstStyle/>
          <a:p>
            <a:r>
              <a:rPr lang="zh-CN" altLang="en-US" dirty="0"/>
              <a:t>使用</a:t>
            </a:r>
            <a:r>
              <a:rPr lang="en-US" altLang="zh-CN" dirty="0" err="1"/>
              <a:t>img</a:t>
            </a:r>
            <a:r>
              <a:rPr lang="zh-CN" altLang="en-US" dirty="0"/>
              <a:t>命令可以在屏幕上创建第二个图像。它可以通过使用变量加点号来移动</a:t>
            </a:r>
          </a:p>
        </p:txBody>
      </p:sp>
      <p:sp>
        <p:nvSpPr>
          <p:cNvPr id="7" name="Rectangle 3"/>
          <p:cNvSpPr txBox="1">
            <a:spLocks/>
          </p:cNvSpPr>
          <p:nvPr/>
        </p:nvSpPr>
        <p:spPr bwMode="auto">
          <a:xfrm>
            <a:off x="716731" y="3861048"/>
            <a:ext cx="7671693"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a:t>用“</a:t>
            </a:r>
            <a:r>
              <a:rPr lang="en-US" altLang="zh-CN" sz="2400" b="1" dirty="0"/>
              <a:t>.”</a:t>
            </a:r>
            <a:r>
              <a:rPr lang="zh-CN" altLang="en-US" sz="2400" b="1" dirty="0"/>
              <a:t>来</a:t>
            </a:r>
            <a:r>
              <a:rPr lang="zh-CN" altLang="en-US" sz="2400" b="1" dirty="0" smtClean="0"/>
              <a:t>向</a:t>
            </a:r>
            <a:r>
              <a:rPr lang="en-US" altLang="zh-CN" sz="2400" b="1" dirty="0" smtClean="0"/>
              <a:t>w</a:t>
            </a:r>
            <a:r>
              <a:rPr lang="zh-CN" altLang="en-US" sz="2400" b="1" dirty="0" smtClean="0"/>
              <a:t>指定命令</a:t>
            </a:r>
            <a:endParaRPr lang="zh-CN" altLang="en-US" sz="2400" dirty="0" smtClean="0">
              <a:latin typeface="黑体" pitchFamily="49" charset="-122"/>
              <a:ea typeface="黑体" pitchFamily="49" charset="-122"/>
            </a:endParaRPr>
          </a:p>
          <a:p>
            <a:pPr lvl="1"/>
            <a:r>
              <a:rPr lang="en-US" altLang="zh-CN" sz="2000" dirty="0" smtClean="0"/>
              <a:t>“</a:t>
            </a:r>
            <a:r>
              <a:rPr lang="en-US" altLang="zh-CN" sz="2000" dirty="0" err="1" smtClean="0"/>
              <a:t>w.moveto</a:t>
            </a:r>
            <a:r>
              <a:rPr lang="en-US" altLang="zh-CN" sz="2000" dirty="0" smtClean="0"/>
              <a:t> </a:t>
            </a:r>
            <a:r>
              <a:rPr lang="en-US" altLang="zh-CN" sz="2000" dirty="0"/>
              <a:t>150, </a:t>
            </a:r>
            <a:r>
              <a:rPr lang="en-US" altLang="zh-CN" sz="2000" dirty="0" smtClean="0"/>
              <a:t>150”</a:t>
            </a:r>
            <a:r>
              <a:rPr lang="zh-CN" altLang="en-US" sz="2000" dirty="0" smtClean="0"/>
              <a:t>中</a:t>
            </a:r>
            <a:r>
              <a:rPr lang="zh-CN" altLang="en-US" sz="2000" dirty="0"/>
              <a:t>的“</a:t>
            </a:r>
            <a:r>
              <a:rPr lang="en-US" altLang="zh-CN" sz="2000" dirty="0"/>
              <a:t>.”</a:t>
            </a:r>
            <a:r>
              <a:rPr lang="zh-CN" altLang="en-US" sz="2000" dirty="0"/>
              <a:t>操作符指定了</a:t>
            </a:r>
            <a:r>
              <a:rPr lang="en-US" altLang="zh-CN" sz="2000" dirty="0"/>
              <a:t>w</a:t>
            </a:r>
            <a:r>
              <a:rPr lang="zh-CN" altLang="en-US" sz="2000" dirty="0"/>
              <a:t>对象去执行</a:t>
            </a:r>
            <a:r>
              <a:rPr lang="en-US" altLang="zh-CN" sz="2000" dirty="0" err="1"/>
              <a:t>moveto</a:t>
            </a:r>
            <a:r>
              <a:rPr lang="zh-CN" altLang="en-US" sz="2000" dirty="0"/>
              <a:t>函数，而不是像告诉小乌龟去移动。图像也可以像小乌龟那样移动，所以“</a:t>
            </a:r>
            <a:r>
              <a:rPr lang="en-US" altLang="zh-CN" sz="2000" dirty="0"/>
              <a:t>.”</a:t>
            </a:r>
            <a:r>
              <a:rPr lang="zh-CN" altLang="en-US" sz="2000" dirty="0"/>
              <a:t>后也可以接小乌龟所使用的函数。在下面的例子中，</a:t>
            </a:r>
            <a:r>
              <a:rPr lang="en-US" altLang="zh-CN" sz="2000" dirty="0"/>
              <a:t>c</a:t>
            </a:r>
            <a:r>
              <a:rPr lang="zh-CN" altLang="en-US" sz="2000" dirty="0"/>
              <a:t>是代表小猫的图像的变量，而</a:t>
            </a:r>
            <a:r>
              <a:rPr lang="en-US" altLang="zh-CN" sz="2000" dirty="0" err="1"/>
              <a:t>c.rt</a:t>
            </a:r>
            <a:r>
              <a:rPr lang="en-US" altLang="zh-CN" sz="2000" dirty="0"/>
              <a:t> 45</a:t>
            </a:r>
            <a:r>
              <a:rPr lang="zh-CN" altLang="en-US" sz="2000" dirty="0"/>
              <a:t>将它倾斜了</a:t>
            </a:r>
            <a:r>
              <a:rPr lang="en-US" altLang="zh-CN" sz="2000" dirty="0"/>
              <a:t>45</a:t>
            </a:r>
            <a:r>
              <a:rPr lang="en-US" altLang="zh-CN" sz="2000" dirty="0" smtClean="0"/>
              <a:t>°</a:t>
            </a:r>
            <a:r>
              <a:rPr lang="zh-CN" altLang="en-US" sz="2000" dirty="0" smtClean="0"/>
              <a:t>。</a:t>
            </a:r>
            <a:endParaRPr lang="zh-CN" altLang="en-US" sz="3200" dirty="0" smtClean="0">
              <a:latin typeface="黑体" pitchFamily="49" charset="-122"/>
              <a:ea typeface="黑体" pitchFamily="49" charset="-122"/>
            </a:endParaRPr>
          </a:p>
        </p:txBody>
      </p:sp>
    </p:spTree>
    <p:extLst>
      <p:ext uri="{BB962C8B-B14F-4D97-AF65-F5344CB8AC3E}">
        <p14:creationId xmlns:p14="http://schemas.microsoft.com/office/powerpoint/2010/main" val="4053828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980728"/>
            <a:ext cx="5976664"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使用变量移动第二个图像</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57" y="1772816"/>
            <a:ext cx="7357864" cy="2088232"/>
          </a:xfrm>
          <a:prstGeom prst="rect">
            <a:avLst/>
          </a:prstGeom>
        </p:spPr>
      </p:pic>
      <p:sp>
        <p:nvSpPr>
          <p:cNvPr id="7" name="Rectangle 3"/>
          <p:cNvSpPr txBox="1">
            <a:spLocks/>
          </p:cNvSpPr>
          <p:nvPr/>
        </p:nvSpPr>
        <p:spPr bwMode="auto">
          <a:xfrm>
            <a:off x="716731" y="3861048"/>
            <a:ext cx="7887717"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这段代码用变量</a:t>
            </a:r>
            <a:r>
              <a:rPr lang="en-US" altLang="zh-CN" dirty="0"/>
              <a:t>c</a:t>
            </a:r>
            <a:r>
              <a:rPr lang="zh-CN" altLang="en-US" dirty="0"/>
              <a:t>代表小猫的图像，然后将小猫移动到初始位置然后将它倾斜</a:t>
            </a:r>
            <a:r>
              <a:rPr lang="en-US" altLang="zh-CN" dirty="0"/>
              <a:t>45°</a:t>
            </a:r>
            <a:r>
              <a:rPr lang="zh-CN" altLang="en-US" dirty="0" smtClean="0"/>
              <a:t>。</a:t>
            </a:r>
            <a:endParaRPr lang="en-US" altLang="zh-CN" dirty="0" smtClean="0"/>
          </a:p>
          <a:p>
            <a:pPr marL="0" indent="0">
              <a:buNone/>
            </a:pPr>
            <a:endParaRPr lang="zh-CN" altLang="en-US" dirty="0" smtClean="0">
              <a:latin typeface="黑体" pitchFamily="49" charset="-122"/>
              <a:ea typeface="黑体" pitchFamily="49" charset="-122"/>
            </a:endParaRPr>
          </a:p>
          <a:p>
            <a:r>
              <a:rPr lang="zh-CN" altLang="en-US" dirty="0"/>
              <a:t>变量是由程序定义的用来代表对象或数据的一个名字。可以用方便程序员记忆的任何单词来命名。例如，上述的</a:t>
            </a:r>
            <a:r>
              <a:rPr lang="zh-CN" altLang="en-US" dirty="0" smtClean="0"/>
              <a:t>变量</a:t>
            </a:r>
            <a:r>
              <a:rPr lang="en-US" altLang="zh-CN" dirty="0" smtClean="0"/>
              <a:t>c</a:t>
            </a:r>
            <a:r>
              <a:rPr lang="zh-CN" altLang="en-US" dirty="0" smtClean="0"/>
              <a:t>被</a:t>
            </a:r>
            <a:r>
              <a:rPr lang="zh-CN" altLang="en-US" dirty="0"/>
              <a:t>用来</a:t>
            </a:r>
            <a:r>
              <a:rPr lang="zh-CN" altLang="en-US" dirty="0" smtClean="0"/>
              <a:t>代表</a:t>
            </a:r>
            <a:r>
              <a:rPr lang="zh-CN" altLang="en-US" dirty="0"/>
              <a:t>猫</a:t>
            </a:r>
            <a:r>
              <a:rPr lang="zh-CN" altLang="en-US" dirty="0" smtClean="0"/>
              <a:t>（</a:t>
            </a:r>
            <a:r>
              <a:rPr lang="en-US" altLang="zh-CN" dirty="0" smtClean="0"/>
              <a:t>cat</a:t>
            </a:r>
            <a:r>
              <a:rPr lang="zh-CN" altLang="en-US" dirty="0" smtClean="0"/>
              <a:t>）</a:t>
            </a:r>
            <a:r>
              <a:rPr lang="zh-CN" altLang="en-US" dirty="0"/>
              <a:t>，</a:t>
            </a:r>
            <a:r>
              <a:rPr lang="zh-CN" altLang="en-US" dirty="0" smtClean="0"/>
              <a:t>其他</a:t>
            </a:r>
            <a:r>
              <a:rPr lang="zh-CN" altLang="en-US" dirty="0"/>
              <a:t>合理的</a:t>
            </a:r>
            <a:r>
              <a:rPr lang="zh-CN" altLang="en-US" dirty="0" smtClean="0"/>
              <a:t>名字</a:t>
            </a:r>
            <a:r>
              <a:rPr lang="zh-CN" altLang="en-US" dirty="0"/>
              <a:t>也</a:t>
            </a:r>
            <a:r>
              <a:rPr lang="zh-CN" altLang="en-US" dirty="0" smtClean="0"/>
              <a:t>可以。</a:t>
            </a:r>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3746911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gray">
          <a:xfrm>
            <a:off x="6006264" y="4419051"/>
            <a:ext cx="2016223"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1" y="1196752"/>
            <a:ext cx="2016223"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grpSp>
        <p:nvGrpSpPr>
          <p:cNvPr id="5127" name="组合 34"/>
          <p:cNvGrpSpPr>
            <a:grpSpLocks/>
          </p:cNvGrpSpPr>
          <p:nvPr/>
        </p:nvGrpSpPr>
        <p:grpSpPr bwMode="auto">
          <a:xfrm>
            <a:off x="7483054" y="4320626"/>
            <a:ext cx="660400" cy="657225"/>
            <a:chOff x="2049138" y="1825971"/>
            <a:chExt cx="660400" cy="657225"/>
          </a:xfrm>
        </p:grpSpPr>
        <p:grpSp>
          <p:nvGrpSpPr>
            <p:cNvPr id="5150" name="Group 34"/>
            <p:cNvGrpSpPr>
              <a:grpSpLocks/>
            </p:cNvGrpSpPr>
            <p:nvPr/>
          </p:nvGrpSpPr>
          <p:grpSpPr bwMode="auto">
            <a:xfrm>
              <a:off x="2049138" y="1825971"/>
              <a:ext cx="660400" cy="657225"/>
              <a:chOff x="997" y="1736"/>
              <a:chExt cx="416" cy="414"/>
            </a:xfrm>
          </p:grpSpPr>
          <p:sp>
            <p:nvSpPr>
              <p:cNvPr id="5152"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5153"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5151"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3</a:t>
              </a:r>
            </a:p>
          </p:txBody>
        </p:sp>
      </p:grpSp>
      <p:sp>
        <p:nvSpPr>
          <p:cNvPr id="5128" name="TextBox 39"/>
          <p:cNvSpPr txBox="1">
            <a:spLocks noChangeArrowheads="1"/>
          </p:cNvSpPr>
          <p:nvPr/>
        </p:nvSpPr>
        <p:spPr bwMode="auto">
          <a:xfrm>
            <a:off x="1206873" y="1267395"/>
            <a:ext cx="4643438" cy="336550"/>
          </a:xfrm>
          <a:prstGeom prst="rect">
            <a:avLst/>
          </a:prstGeom>
          <a:noFill/>
          <a:ln w="9525">
            <a:noFill/>
            <a:miter lim="800000"/>
            <a:headEnd/>
            <a:tailEnd/>
          </a:ln>
        </p:spPr>
        <p:txBody>
          <a:bodyPr>
            <a:spAutoFit/>
          </a:bodyPr>
          <a:lstStyle/>
          <a:p>
            <a:pPr eaLnBrk="1" hangingPunct="1"/>
            <a:r>
              <a:rPr lang="en-US" altLang="zh-CN" sz="1600" b="1" dirty="0">
                <a:latin typeface="黑体" pitchFamily="49" charset="-122"/>
                <a:ea typeface="黑体" pitchFamily="49" charset="-122"/>
              </a:rPr>
              <a:t>Line</a:t>
            </a:r>
            <a:endParaRPr lang="zh-CN" altLang="en-US" sz="1600" b="1" dirty="0">
              <a:latin typeface="黑体" pitchFamily="49" charset="-122"/>
              <a:ea typeface="黑体" pitchFamily="49" charset="-122"/>
            </a:endParaRPr>
          </a:p>
        </p:txBody>
      </p:sp>
      <p:sp>
        <p:nvSpPr>
          <p:cNvPr id="41" name="AutoShape 5"/>
          <p:cNvSpPr>
            <a:spLocks noChangeArrowheads="1"/>
          </p:cNvSpPr>
          <p:nvPr/>
        </p:nvSpPr>
        <p:spPr bwMode="gray">
          <a:xfrm>
            <a:off x="5292080" y="1181743"/>
            <a:ext cx="1942306"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grpSp>
        <p:nvGrpSpPr>
          <p:cNvPr id="5130" name="组合 41"/>
          <p:cNvGrpSpPr>
            <a:grpSpLocks/>
          </p:cNvGrpSpPr>
          <p:nvPr/>
        </p:nvGrpSpPr>
        <p:grpSpPr bwMode="auto">
          <a:xfrm>
            <a:off x="5162576" y="1087285"/>
            <a:ext cx="660400" cy="657225"/>
            <a:chOff x="2049138" y="1825971"/>
            <a:chExt cx="660400" cy="657225"/>
          </a:xfrm>
        </p:grpSpPr>
        <p:grpSp>
          <p:nvGrpSpPr>
            <p:cNvPr id="5146" name="Group 34"/>
            <p:cNvGrpSpPr>
              <a:grpSpLocks/>
            </p:cNvGrpSpPr>
            <p:nvPr/>
          </p:nvGrpSpPr>
          <p:grpSpPr bwMode="auto">
            <a:xfrm>
              <a:off x="2049138" y="1825971"/>
              <a:ext cx="660400" cy="657225"/>
              <a:chOff x="997" y="1736"/>
              <a:chExt cx="416" cy="414"/>
            </a:xfrm>
          </p:grpSpPr>
          <p:sp>
            <p:nvSpPr>
              <p:cNvPr id="45" name="Oval 35"/>
              <p:cNvSpPr>
                <a:spLocks noChangeArrowheads="1"/>
              </p:cNvSpPr>
              <p:nvPr/>
            </p:nvSpPr>
            <p:spPr bwMode="gray">
              <a:xfrm>
                <a:off x="997" y="1738"/>
                <a:ext cx="416" cy="412"/>
              </a:xfrm>
              <a:prstGeom prst="ellipse">
                <a:avLst/>
              </a:prstGeom>
              <a:solidFill>
                <a:schemeClr val="hlink"/>
              </a:solidFill>
              <a:ln w="28575" algn="ctr">
                <a:solidFill>
                  <a:srgbClr val="F8F8F8">
                    <a:alpha val="70195"/>
                  </a:srgbClr>
                </a:solidFill>
                <a:round/>
                <a:headEnd/>
                <a:tailEnd/>
              </a:ln>
            </p:spPr>
            <p:txBody>
              <a:bodyPr wrap="none" anchor="ctr"/>
              <a:lstStyle/>
              <a:p>
                <a:pPr eaLnBrk="1" fontAlgn="auto" hangingPunct="1">
                  <a:spcBef>
                    <a:spcPts val="0"/>
                  </a:spcBef>
                  <a:spcAft>
                    <a:spcPts val="0"/>
                  </a:spcAft>
                  <a:defRPr/>
                </a:pPr>
                <a:endParaRPr lang="zh-CN" altLang="en-US">
                  <a:latin typeface="+mn-lt"/>
                  <a:ea typeface="+mn-ea"/>
                </a:endParaRPr>
              </a:p>
            </p:txBody>
          </p:sp>
          <p:pic>
            <p:nvPicPr>
              <p:cNvPr id="5149"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5147"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2</a:t>
              </a:r>
            </a:p>
          </p:txBody>
        </p:sp>
      </p:grpSp>
      <p:sp>
        <p:nvSpPr>
          <p:cNvPr id="5131" name="TextBox 46"/>
          <p:cNvSpPr txBox="1">
            <a:spLocks noChangeArrowheads="1"/>
          </p:cNvSpPr>
          <p:nvPr/>
        </p:nvSpPr>
        <p:spPr bwMode="auto">
          <a:xfrm>
            <a:off x="2051720" y="1248417"/>
            <a:ext cx="4643438" cy="338137"/>
          </a:xfrm>
          <a:prstGeom prst="rect">
            <a:avLst/>
          </a:prstGeom>
          <a:noFill/>
          <a:ln w="9525">
            <a:noFill/>
            <a:miter lim="800000"/>
            <a:headEnd/>
            <a:tailEnd/>
          </a:ln>
        </p:spPr>
        <p:txBody>
          <a:bodyPr>
            <a:spAutoFit/>
          </a:bodyPr>
          <a:lstStyle/>
          <a:p>
            <a:pPr algn="r" eaLnBrk="1" hangingPunct="1"/>
            <a:r>
              <a:rPr lang="en-US" altLang="zh-CN" sz="1600" b="1" dirty="0" smtClean="0">
                <a:latin typeface="黑体" pitchFamily="49" charset="-122"/>
                <a:ea typeface="黑体" pitchFamily="49" charset="-122"/>
              </a:rPr>
              <a:t>Square</a:t>
            </a:r>
            <a:endParaRPr lang="zh-CN" altLang="en-US" sz="1600" b="1" dirty="0">
              <a:latin typeface="黑体" pitchFamily="49" charset="-122"/>
              <a:ea typeface="黑体" pitchFamily="49"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025" y="2060848"/>
            <a:ext cx="1140743" cy="1306068"/>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2089" y="1951889"/>
            <a:ext cx="1502287" cy="135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645024"/>
            <a:ext cx="19431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1</a:t>
              </a:r>
            </a:p>
          </p:txBody>
        </p:sp>
      </p:grpSp>
      <p:sp>
        <p:nvSpPr>
          <p:cNvPr id="3" name="TextBox 2"/>
          <p:cNvSpPr txBox="1"/>
          <p:nvPr/>
        </p:nvSpPr>
        <p:spPr>
          <a:xfrm>
            <a:off x="6404464" y="4471716"/>
            <a:ext cx="1219822" cy="369332"/>
          </a:xfrm>
          <a:prstGeom prst="rect">
            <a:avLst/>
          </a:prstGeom>
          <a:noFill/>
        </p:spPr>
        <p:txBody>
          <a:bodyPr wrap="square" rtlCol="0">
            <a:spAutoFit/>
          </a:bodyPr>
          <a:lstStyle/>
          <a:p>
            <a:r>
              <a:rPr lang="en-US" altLang="zh-CN" dirty="0" smtClean="0"/>
              <a:t>Triangle</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1" y="1196752"/>
            <a:ext cx="3168351"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128" name="TextBox 39"/>
          <p:cNvSpPr txBox="1">
            <a:spLocks noChangeArrowheads="1"/>
          </p:cNvSpPr>
          <p:nvPr/>
        </p:nvSpPr>
        <p:spPr bwMode="auto">
          <a:xfrm>
            <a:off x="1206873" y="1267395"/>
            <a:ext cx="4643438" cy="336550"/>
          </a:xfrm>
          <a:prstGeom prst="rect">
            <a:avLst/>
          </a:prstGeom>
          <a:noFill/>
          <a:ln w="9525">
            <a:noFill/>
            <a:miter lim="800000"/>
            <a:headEnd/>
            <a:tailEnd/>
          </a:ln>
        </p:spPr>
        <p:txBody>
          <a:bodyPr>
            <a:spAutoFit/>
          </a:bodyPr>
          <a:lstStyle/>
          <a:p>
            <a:pPr eaLnBrk="1" hangingPunct="1"/>
            <a:r>
              <a:rPr lang="zh-CN" altLang="en-US" sz="1600" b="1" dirty="0" smtClean="0">
                <a:latin typeface="黑体" pitchFamily="49" charset="-122"/>
                <a:ea typeface="黑体" pitchFamily="49" charset="-122"/>
              </a:rPr>
              <a:t>熟悉两种编辑方式</a:t>
            </a:r>
            <a:endParaRPr lang="zh-CN" altLang="en-US" sz="1600" b="1" dirty="0">
              <a:latin typeface="黑体" pitchFamily="49" charset="-122"/>
              <a:ea typeface="黑体" pitchFamily="49" charset="-122"/>
            </a:endParaRPr>
          </a:p>
        </p:txBody>
      </p:sp>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4</a:t>
              </a:r>
              <a:endParaRPr lang="en-US" altLang="zh-CN" sz="2400" b="1" dirty="0">
                <a:solidFill>
                  <a:srgbClr val="FFFFFF"/>
                </a:solidFill>
                <a:cs typeface="Arial" charset="0"/>
              </a:endParaRPr>
            </a:p>
          </p:txBody>
        </p:sp>
      </p:gr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598" y="1109957"/>
            <a:ext cx="2466696" cy="176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3156979"/>
            <a:ext cx="24098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1" y="2270088"/>
            <a:ext cx="4405904" cy="369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30304" y="1909620"/>
            <a:ext cx="864096" cy="369332"/>
          </a:xfrm>
          <a:prstGeom prst="rect">
            <a:avLst/>
          </a:prstGeom>
          <a:noFill/>
        </p:spPr>
        <p:txBody>
          <a:bodyPr wrap="square" rtlCol="0">
            <a:spAutoFit/>
          </a:bodyPr>
          <a:lstStyle/>
          <a:p>
            <a:r>
              <a:rPr lang="en-US" altLang="zh-CN" dirty="0" smtClean="0"/>
              <a:t>Code</a:t>
            </a:r>
            <a:endParaRPr lang="zh-CN" altLang="en-US" dirty="0"/>
          </a:p>
        </p:txBody>
      </p:sp>
      <p:sp>
        <p:nvSpPr>
          <p:cNvPr id="31" name="TextBox 30"/>
          <p:cNvSpPr txBox="1"/>
          <p:nvPr/>
        </p:nvSpPr>
        <p:spPr>
          <a:xfrm>
            <a:off x="5589415" y="4391538"/>
            <a:ext cx="864096" cy="369332"/>
          </a:xfrm>
          <a:prstGeom prst="rect">
            <a:avLst/>
          </a:prstGeom>
          <a:noFill/>
        </p:spPr>
        <p:txBody>
          <a:bodyPr wrap="square" rtlCol="0">
            <a:spAutoFit/>
          </a:bodyPr>
          <a:lstStyle/>
          <a:p>
            <a:r>
              <a:rPr lang="en-US" altLang="zh-CN" dirty="0" smtClean="0"/>
              <a:t>Block</a:t>
            </a:r>
            <a:endParaRPr lang="zh-CN" altLang="en-US" dirty="0"/>
          </a:p>
        </p:txBody>
      </p:sp>
      <p:sp>
        <p:nvSpPr>
          <p:cNvPr id="32" name="TextBox 31"/>
          <p:cNvSpPr txBox="1"/>
          <p:nvPr/>
        </p:nvSpPr>
        <p:spPr>
          <a:xfrm>
            <a:off x="590950" y="1900756"/>
            <a:ext cx="1012277" cy="369332"/>
          </a:xfrm>
          <a:prstGeom prst="rect">
            <a:avLst/>
          </a:prstGeom>
          <a:noFill/>
        </p:spPr>
        <p:txBody>
          <a:bodyPr wrap="square" rtlCol="0">
            <a:spAutoFit/>
          </a:bodyPr>
          <a:lstStyle/>
          <a:p>
            <a:r>
              <a:rPr lang="en-US" altLang="zh-CN" dirty="0" smtClean="0"/>
              <a:t>Output</a:t>
            </a:r>
            <a:endParaRPr lang="zh-CN" altLang="en-US" dirty="0"/>
          </a:p>
        </p:txBody>
      </p:sp>
    </p:spTree>
    <p:extLst>
      <p:ext uri="{BB962C8B-B14F-4D97-AF65-F5344CB8AC3E}">
        <p14:creationId xmlns:p14="http://schemas.microsoft.com/office/powerpoint/2010/main" val="1911584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zh-CN" altLang="en-US" dirty="0">
                <a:latin typeface="黑体" pitchFamily="49" charset="-122"/>
                <a:ea typeface="黑体" pitchFamily="49" charset="-122"/>
              </a:rPr>
              <a:t>课后</a:t>
            </a:r>
            <a:r>
              <a:rPr lang="zh-CN" altLang="en-US" dirty="0" smtClean="0">
                <a:latin typeface="黑体" pitchFamily="49" charset="-122"/>
                <a:ea typeface="黑体" pitchFamily="49" charset="-122"/>
              </a:rPr>
              <a:t>练习</a:t>
            </a:r>
          </a:p>
        </p:txBody>
      </p:sp>
      <p:sp>
        <p:nvSpPr>
          <p:cNvPr id="4" name="AutoShape 2"/>
          <p:cNvSpPr>
            <a:spLocks noChangeArrowheads="1"/>
          </p:cNvSpPr>
          <p:nvPr/>
        </p:nvSpPr>
        <p:spPr bwMode="gray">
          <a:xfrm flipH="1">
            <a:off x="650875" y="1562100"/>
            <a:ext cx="7502525" cy="2606675"/>
          </a:xfrm>
          <a:prstGeom prst="roundRect">
            <a:avLst>
              <a:gd name="adj" fmla="val 6968"/>
            </a:avLst>
          </a:prstGeom>
          <a:solidFill>
            <a:schemeClr val="accent2"/>
          </a:solidFill>
          <a:ln w="19050">
            <a:solidFill>
              <a:schemeClr val="bg2"/>
            </a:solidFill>
            <a:round/>
            <a:headEnd/>
            <a:tailEnd/>
          </a:ln>
          <a:effectLst>
            <a:outerShdw dist="35921" dir="2700000" algn="ctr" rotWithShape="0">
              <a:schemeClr val="bg2"/>
            </a:outerShdw>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 name="AutoShape 115"/>
          <p:cNvSpPr>
            <a:spLocks noChangeArrowheads="1"/>
          </p:cNvSpPr>
          <p:nvPr/>
        </p:nvSpPr>
        <p:spPr bwMode="gray">
          <a:xfrm flipH="1">
            <a:off x="1004888" y="3905250"/>
            <a:ext cx="7454900" cy="2187575"/>
          </a:xfrm>
          <a:prstGeom prst="roundRect">
            <a:avLst>
              <a:gd name="adj" fmla="val 10935"/>
            </a:avLst>
          </a:prstGeom>
          <a:solidFill>
            <a:schemeClr val="folHlink"/>
          </a:solidFill>
          <a:ln w="19050">
            <a:solidFill>
              <a:schemeClr val="bg2"/>
            </a:solidFill>
            <a:round/>
            <a:headEnd/>
            <a:tailEnd/>
          </a:ln>
          <a:effectLst>
            <a:outerShdw dist="35921" dir="2700000" algn="ctr" rotWithShape="0">
              <a:schemeClr val="bg2"/>
            </a:outerShdw>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6149" name="AutoShape 116"/>
          <p:cNvSpPr>
            <a:spLocks noChangeArrowheads="1"/>
          </p:cNvSpPr>
          <p:nvPr/>
        </p:nvSpPr>
        <p:spPr bwMode="gray">
          <a:xfrm>
            <a:off x="3198813" y="1616075"/>
            <a:ext cx="4905375" cy="2208213"/>
          </a:xfrm>
          <a:prstGeom prst="roundRect">
            <a:avLst>
              <a:gd name="adj" fmla="val 7843"/>
            </a:avLst>
          </a:prstGeom>
          <a:solidFill>
            <a:srgbClr val="F8F8F8"/>
          </a:solidFill>
          <a:ln w="9525">
            <a:noFill/>
            <a:round/>
            <a:headEnd/>
            <a:tailEnd/>
          </a:ln>
        </p:spPr>
        <p:txBody>
          <a:bodyPr wrap="none" anchor="ctr"/>
          <a:lstStyle/>
          <a:p>
            <a:pPr eaLnBrk="1" hangingPunct="1"/>
            <a:endParaRPr lang="zh-CN" altLang="en-US">
              <a:latin typeface="Calibri" pitchFamily="34" charset="0"/>
            </a:endParaRPr>
          </a:p>
        </p:txBody>
      </p:sp>
      <p:sp>
        <p:nvSpPr>
          <p:cNvPr id="6150" name="AutoShape 117"/>
          <p:cNvSpPr>
            <a:spLocks noChangeArrowheads="1"/>
          </p:cNvSpPr>
          <p:nvPr/>
        </p:nvSpPr>
        <p:spPr bwMode="gray">
          <a:xfrm>
            <a:off x="3516313" y="3957638"/>
            <a:ext cx="4872037" cy="2054225"/>
          </a:xfrm>
          <a:prstGeom prst="roundRect">
            <a:avLst>
              <a:gd name="adj" fmla="val 9194"/>
            </a:avLst>
          </a:prstGeom>
          <a:solidFill>
            <a:srgbClr val="F8F8F8"/>
          </a:solidFill>
          <a:ln w="9525">
            <a:noFill/>
            <a:round/>
            <a:headEnd/>
            <a:tailEnd/>
          </a:ln>
        </p:spPr>
        <p:txBody>
          <a:bodyPr wrap="none" anchor="ctr"/>
          <a:lstStyle/>
          <a:p>
            <a:pPr eaLnBrk="1" hangingPunct="1"/>
            <a:endParaRPr lang="zh-CN" altLang="en-US">
              <a:latin typeface="Calibri" pitchFamily="34" charset="0"/>
            </a:endParaRPr>
          </a:p>
        </p:txBody>
      </p:sp>
      <p:sp>
        <p:nvSpPr>
          <p:cNvPr id="6153" name="Rectangle 31"/>
          <p:cNvSpPr>
            <a:spLocks noChangeArrowheads="1"/>
          </p:cNvSpPr>
          <p:nvPr/>
        </p:nvSpPr>
        <p:spPr bwMode="auto">
          <a:xfrm>
            <a:off x="3321050" y="2266523"/>
            <a:ext cx="4572000" cy="830997"/>
          </a:xfrm>
          <a:prstGeom prst="rect">
            <a:avLst/>
          </a:prstGeom>
          <a:noFill/>
          <a:ln w="9525" algn="ctr">
            <a:noFill/>
            <a:miter lim="800000"/>
            <a:headEnd/>
            <a:tailEnd/>
          </a:ln>
        </p:spPr>
        <p:txBody>
          <a:bodyPr>
            <a:spAutoFit/>
          </a:bodyPr>
          <a:lstStyle/>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输出如左图所示图案</a:t>
            </a:r>
            <a:endParaRPr lang="en-US" altLang="zh-CN" sz="1600" dirty="0" smtClean="0">
              <a:latin typeface="黑体" pitchFamily="49" charset="-122"/>
              <a:ea typeface="黑体" pitchFamily="49" charset="-122"/>
            </a:endParaRPr>
          </a:p>
          <a:p>
            <a:pPr eaLnBrk="1" hangingPunct="1">
              <a:buClr>
                <a:schemeClr val="accent1"/>
              </a:buClr>
              <a:buSzPct val="95000"/>
            </a:pPr>
            <a:endParaRPr lang="en-US" altLang="zh-CN" sz="1600" dirty="0" smtClean="0">
              <a:latin typeface="黑体" pitchFamily="49" charset="-122"/>
              <a:ea typeface="黑体" pitchFamily="49" charset="-122"/>
            </a:endParaRPr>
          </a:p>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参考颜色：</a:t>
            </a:r>
            <a:r>
              <a:rPr lang="en-US" altLang="zh-CN" sz="1600" dirty="0" err="1" smtClean="0">
                <a:latin typeface="黑体" pitchFamily="49" charset="-122"/>
                <a:ea typeface="黑体" pitchFamily="49" charset="-122"/>
              </a:rPr>
              <a:t>lightgray</a:t>
            </a:r>
            <a:r>
              <a:rPr lang="zh-CN" altLang="en-US" sz="1600" dirty="0" smtClean="0">
                <a:latin typeface="黑体" pitchFamily="49" charset="-122"/>
                <a:ea typeface="黑体" pitchFamily="49" charset="-122"/>
              </a:rPr>
              <a:t>，</a:t>
            </a:r>
            <a:r>
              <a:rPr lang="en-US" altLang="zh-CN" sz="1600" dirty="0" smtClean="0">
                <a:latin typeface="黑体" pitchFamily="49" charset="-122"/>
                <a:ea typeface="黑体" pitchFamily="49" charset="-122"/>
              </a:rPr>
              <a:t>gray</a:t>
            </a:r>
            <a:endParaRPr lang="en-US" altLang="zh-CN" sz="1600" dirty="0">
              <a:latin typeface="黑体" pitchFamily="49" charset="-122"/>
              <a:ea typeface="黑体" pitchFamily="49" charset="-122"/>
            </a:endParaRPr>
          </a:p>
        </p:txBody>
      </p:sp>
      <p:sp>
        <p:nvSpPr>
          <p:cNvPr id="6154" name="Rectangle 31"/>
          <p:cNvSpPr>
            <a:spLocks noChangeArrowheads="1"/>
          </p:cNvSpPr>
          <p:nvPr/>
        </p:nvSpPr>
        <p:spPr bwMode="auto">
          <a:xfrm>
            <a:off x="3678238" y="4460428"/>
            <a:ext cx="4572000" cy="1077218"/>
          </a:xfrm>
          <a:prstGeom prst="rect">
            <a:avLst/>
          </a:prstGeom>
          <a:noFill/>
          <a:ln w="9525" algn="ctr">
            <a:noFill/>
            <a:miter lim="800000"/>
            <a:headEnd/>
            <a:tailEnd/>
          </a:ln>
        </p:spPr>
        <p:txBody>
          <a:bodyPr>
            <a:spAutoFit/>
          </a:bodyPr>
          <a:lstStyle/>
          <a:p>
            <a:pPr marL="231775" indent="-231775" eaLnBrk="1" hangingPunct="1">
              <a:buClr>
                <a:schemeClr val="accent1"/>
              </a:buClr>
              <a:buSzPct val="95000"/>
              <a:buFont typeface="Wingdings" pitchFamily="2" charset="2"/>
              <a:buChar char="p"/>
            </a:pPr>
            <a:r>
              <a:rPr lang="zh-CN" altLang="en-US" sz="1600" dirty="0">
                <a:latin typeface="黑体" pitchFamily="49" charset="-122"/>
                <a:ea typeface="黑体" pitchFamily="49" charset="-122"/>
              </a:rPr>
              <a:t>提示：先别急着去演示绘制</a:t>
            </a:r>
            <a:r>
              <a:rPr lang="zh-CN" altLang="en-US" sz="1600" dirty="0" smtClean="0">
                <a:latin typeface="黑体" pitchFamily="49" charset="-122"/>
                <a:ea typeface="黑体" pitchFamily="49" charset="-122"/>
              </a:rPr>
              <a:t>笑脸</a:t>
            </a:r>
            <a:r>
              <a:rPr lang="en-US" altLang="zh-CN"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先定位</a:t>
            </a:r>
            <a:r>
              <a:rPr lang="zh-CN" altLang="en-US" sz="1600" dirty="0">
                <a:latin typeface="黑体" pitchFamily="49" charset="-122"/>
                <a:ea typeface="黑体" pitchFamily="49" charset="-122"/>
              </a:rPr>
              <a:t>黑色的眼睛的位置</a:t>
            </a:r>
            <a:r>
              <a:rPr lang="zh-CN" altLang="en-US" sz="16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a:p>
            <a:pPr eaLnBrk="1" hangingPunct="1">
              <a:buClr>
                <a:schemeClr val="accent1"/>
              </a:buClr>
              <a:buSzPct val="95000"/>
            </a:pPr>
            <a:endParaRPr lang="en-US" altLang="zh-CN" sz="1600" dirty="0">
              <a:latin typeface="黑体" pitchFamily="49" charset="-122"/>
              <a:ea typeface="黑体" pitchFamily="49" charset="-122"/>
            </a:endParaRPr>
          </a:p>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提示：了解并使用函数</a:t>
            </a:r>
            <a:r>
              <a:rPr lang="en-US" altLang="zh-CN" sz="1600" dirty="0">
                <a:latin typeface="黑体" pitchFamily="49" charset="-122"/>
                <a:ea typeface="黑体" pitchFamily="49" charset="-122"/>
              </a:rPr>
              <a:t>function </a:t>
            </a:r>
            <a:r>
              <a:rPr lang="en-US" altLang="zh-CN" sz="1600" dirty="0" err="1">
                <a:latin typeface="黑体" pitchFamily="49" charset="-122"/>
                <a:ea typeface="黑体" pitchFamily="49" charset="-122"/>
              </a:rPr>
              <a:t>ht</a:t>
            </a:r>
            <a:r>
              <a:rPr lang="en-US" altLang="zh-CN" sz="1600" dirty="0" smtClean="0">
                <a:latin typeface="黑体" pitchFamily="49" charset="-122"/>
                <a:ea typeface="黑体" pitchFamily="49" charset="-122"/>
              </a:rPr>
              <a:t>()</a:t>
            </a:r>
            <a:endParaRPr lang="en-US" altLang="zh-CN" sz="1600" dirty="0">
              <a:latin typeface="黑体" pitchFamily="49" charset="-122"/>
              <a:ea typeface="黑体"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74874"/>
            <a:ext cx="1711614" cy="12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1" y="4132262"/>
            <a:ext cx="18097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第二章 点和线</a:t>
            </a:r>
          </a:p>
        </p:txBody>
      </p:sp>
      <p:sp>
        <p:nvSpPr>
          <p:cNvPr id="4099" name="Rectangle 3"/>
          <p:cNvSpPr>
            <a:spLocks noGrp="1"/>
          </p:cNvSpPr>
          <p:nvPr>
            <p:ph type="body" idx="1"/>
          </p:nvPr>
        </p:nvSpPr>
        <p:spPr>
          <a:xfrm>
            <a:off x="683568" y="1628800"/>
            <a:ext cx="7859712" cy="4310062"/>
          </a:xfrm>
          <a:noFill/>
        </p:spPr>
        <p:txBody>
          <a:bodyPr/>
          <a:lstStyle/>
          <a:p>
            <a:pPr marL="0" indent="0">
              <a:buNone/>
            </a:pPr>
            <a:r>
              <a:rPr lang="zh-CN" altLang="en-US" sz="3600" dirty="0" smtClean="0">
                <a:latin typeface="黑体" pitchFamily="49" charset="-122"/>
                <a:ea typeface="黑体" pitchFamily="49" charset="-122"/>
              </a:rPr>
              <a:t>    在</a:t>
            </a:r>
            <a:r>
              <a:rPr lang="zh-CN" altLang="en-US" sz="3600" dirty="0">
                <a:latin typeface="黑体" pitchFamily="49" charset="-122"/>
                <a:ea typeface="黑体" pitchFamily="49" charset="-122"/>
              </a:rPr>
              <a:t>此次课程中，我们将介绍使用小乌龟的图片来创建视频输出的直线程序。每次直线程序运行时都会按照相同的序列执行一系列的指令。学生们将学会如何设计、创建和调试序列。</a:t>
            </a:r>
          </a:p>
          <a:p>
            <a:pPr marL="0" indent="0">
              <a:buNone/>
            </a:pPr>
            <a:endParaRPr lang="zh-CN" alt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171112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zh-CN" altLang="en-US" dirty="0">
                <a:latin typeface="黑体" pitchFamily="49" charset="-122"/>
                <a:ea typeface="黑体" pitchFamily="49" charset="-122"/>
              </a:rPr>
              <a:t>课后</a:t>
            </a:r>
            <a:r>
              <a:rPr lang="zh-CN" altLang="en-US" dirty="0" smtClean="0">
                <a:latin typeface="黑体" pitchFamily="49" charset="-122"/>
                <a:ea typeface="黑体" pitchFamily="49" charset="-122"/>
              </a:rPr>
              <a:t>练习</a:t>
            </a:r>
          </a:p>
        </p:txBody>
      </p:sp>
      <p:sp>
        <p:nvSpPr>
          <p:cNvPr id="4" name="AutoShape 2"/>
          <p:cNvSpPr>
            <a:spLocks noChangeArrowheads="1"/>
          </p:cNvSpPr>
          <p:nvPr/>
        </p:nvSpPr>
        <p:spPr bwMode="gray">
          <a:xfrm flipH="1">
            <a:off x="650875" y="1562100"/>
            <a:ext cx="7502525" cy="2606675"/>
          </a:xfrm>
          <a:prstGeom prst="roundRect">
            <a:avLst>
              <a:gd name="adj" fmla="val 6968"/>
            </a:avLst>
          </a:prstGeom>
          <a:solidFill>
            <a:schemeClr val="accent2"/>
          </a:solidFill>
          <a:ln w="19050">
            <a:solidFill>
              <a:schemeClr val="bg2"/>
            </a:solidFill>
            <a:round/>
            <a:headEnd/>
            <a:tailEnd/>
          </a:ln>
          <a:effectLst>
            <a:outerShdw dist="35921" dir="2700000" algn="ctr" rotWithShape="0">
              <a:schemeClr val="bg2"/>
            </a:outerShdw>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 name="AutoShape 115"/>
          <p:cNvSpPr>
            <a:spLocks noChangeArrowheads="1"/>
          </p:cNvSpPr>
          <p:nvPr/>
        </p:nvSpPr>
        <p:spPr bwMode="gray">
          <a:xfrm flipH="1">
            <a:off x="1004888" y="3905250"/>
            <a:ext cx="7454900" cy="2187575"/>
          </a:xfrm>
          <a:prstGeom prst="roundRect">
            <a:avLst>
              <a:gd name="adj" fmla="val 10935"/>
            </a:avLst>
          </a:prstGeom>
          <a:solidFill>
            <a:schemeClr val="folHlink"/>
          </a:solidFill>
          <a:ln w="19050">
            <a:solidFill>
              <a:schemeClr val="bg2"/>
            </a:solidFill>
            <a:round/>
            <a:headEnd/>
            <a:tailEnd/>
          </a:ln>
          <a:effectLst>
            <a:outerShdw dist="35921" dir="2700000" algn="ctr" rotWithShape="0">
              <a:schemeClr val="bg2"/>
            </a:outerShdw>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6149" name="AutoShape 116"/>
          <p:cNvSpPr>
            <a:spLocks noChangeArrowheads="1"/>
          </p:cNvSpPr>
          <p:nvPr/>
        </p:nvSpPr>
        <p:spPr bwMode="gray">
          <a:xfrm>
            <a:off x="3198813" y="1616075"/>
            <a:ext cx="4905375" cy="2208213"/>
          </a:xfrm>
          <a:prstGeom prst="roundRect">
            <a:avLst>
              <a:gd name="adj" fmla="val 7843"/>
            </a:avLst>
          </a:prstGeom>
          <a:solidFill>
            <a:srgbClr val="F8F8F8"/>
          </a:solidFill>
          <a:ln w="9525">
            <a:noFill/>
            <a:round/>
            <a:headEnd/>
            <a:tailEnd/>
          </a:ln>
        </p:spPr>
        <p:txBody>
          <a:bodyPr wrap="none" anchor="ctr"/>
          <a:lstStyle/>
          <a:p>
            <a:pPr eaLnBrk="1" hangingPunct="1"/>
            <a:endParaRPr lang="zh-CN" altLang="en-US">
              <a:latin typeface="Calibri" pitchFamily="34" charset="0"/>
            </a:endParaRPr>
          </a:p>
        </p:txBody>
      </p:sp>
      <p:sp>
        <p:nvSpPr>
          <p:cNvPr id="6150" name="AutoShape 117"/>
          <p:cNvSpPr>
            <a:spLocks noChangeArrowheads="1"/>
          </p:cNvSpPr>
          <p:nvPr/>
        </p:nvSpPr>
        <p:spPr bwMode="gray">
          <a:xfrm>
            <a:off x="3516313" y="3957638"/>
            <a:ext cx="4872037" cy="2054225"/>
          </a:xfrm>
          <a:prstGeom prst="roundRect">
            <a:avLst>
              <a:gd name="adj" fmla="val 9194"/>
            </a:avLst>
          </a:prstGeom>
          <a:solidFill>
            <a:srgbClr val="F8F8F8"/>
          </a:solidFill>
          <a:ln w="9525">
            <a:noFill/>
            <a:round/>
            <a:headEnd/>
            <a:tailEnd/>
          </a:ln>
        </p:spPr>
        <p:txBody>
          <a:bodyPr wrap="none" anchor="ctr"/>
          <a:lstStyle/>
          <a:p>
            <a:pPr eaLnBrk="1" hangingPunct="1"/>
            <a:endParaRPr lang="zh-CN" altLang="en-US">
              <a:latin typeface="Calibri" pitchFamily="34" charset="0"/>
            </a:endParaRPr>
          </a:p>
        </p:txBody>
      </p:sp>
      <p:sp>
        <p:nvSpPr>
          <p:cNvPr id="6153" name="Rectangle 31"/>
          <p:cNvSpPr>
            <a:spLocks noChangeArrowheads="1"/>
          </p:cNvSpPr>
          <p:nvPr/>
        </p:nvSpPr>
        <p:spPr bwMode="auto">
          <a:xfrm>
            <a:off x="3321050" y="2266523"/>
            <a:ext cx="4572000" cy="830997"/>
          </a:xfrm>
          <a:prstGeom prst="rect">
            <a:avLst/>
          </a:prstGeom>
          <a:noFill/>
          <a:ln w="9525" algn="ctr">
            <a:noFill/>
            <a:miter lim="800000"/>
            <a:headEnd/>
            <a:tailEnd/>
          </a:ln>
        </p:spPr>
        <p:txBody>
          <a:bodyPr>
            <a:spAutoFit/>
          </a:bodyPr>
          <a:lstStyle/>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可大胆尝试做出</a:t>
            </a:r>
            <a:r>
              <a:rPr lang="zh-CN" altLang="en-US" sz="1600" dirty="0">
                <a:latin typeface="黑体" pitchFamily="49" charset="-122"/>
                <a:ea typeface="黑体" pitchFamily="49" charset="-122"/>
              </a:rPr>
              <a:t>不同的尺寸和颜色</a:t>
            </a:r>
            <a:endParaRPr lang="en-US" altLang="zh-CN" sz="1600" dirty="0" smtClean="0">
              <a:latin typeface="黑体" pitchFamily="49" charset="-122"/>
              <a:ea typeface="黑体" pitchFamily="49" charset="-122"/>
            </a:endParaRPr>
          </a:p>
          <a:p>
            <a:pPr eaLnBrk="1" hangingPunct="1">
              <a:buClr>
                <a:schemeClr val="accent1"/>
              </a:buClr>
              <a:buSzPct val="95000"/>
            </a:pPr>
            <a:endParaRPr lang="en-US" altLang="zh-CN" sz="1600" dirty="0" smtClean="0">
              <a:latin typeface="黑体" pitchFamily="49" charset="-122"/>
              <a:ea typeface="黑体" pitchFamily="49" charset="-122"/>
            </a:endParaRPr>
          </a:p>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提示：若使用</a:t>
            </a:r>
            <a:r>
              <a:rPr lang="en-US" altLang="zh-CN" sz="1600" dirty="0" smtClean="0">
                <a:latin typeface="黑体" pitchFamily="49" charset="-122"/>
                <a:ea typeface="黑体" pitchFamily="49" charset="-122"/>
              </a:rPr>
              <a:t>dot</a:t>
            </a:r>
            <a:r>
              <a:rPr lang="zh-CN" altLang="en-US" sz="1600" dirty="0" smtClean="0">
                <a:latin typeface="黑体" pitchFamily="49" charset="-122"/>
                <a:ea typeface="黑体" pitchFamily="49" charset="-122"/>
              </a:rPr>
              <a:t>函数，注意先后顺序</a:t>
            </a:r>
            <a:endParaRPr lang="en-US" altLang="zh-CN" sz="1600" dirty="0">
              <a:latin typeface="黑体" pitchFamily="49" charset="-122"/>
              <a:ea typeface="黑体" pitchFamily="49" charset="-122"/>
            </a:endParaRPr>
          </a:p>
        </p:txBody>
      </p:sp>
      <p:sp>
        <p:nvSpPr>
          <p:cNvPr id="6154" name="Rectangle 31"/>
          <p:cNvSpPr>
            <a:spLocks noChangeArrowheads="1"/>
          </p:cNvSpPr>
          <p:nvPr/>
        </p:nvSpPr>
        <p:spPr bwMode="auto">
          <a:xfrm>
            <a:off x="3678238" y="4798982"/>
            <a:ext cx="4572000" cy="338554"/>
          </a:xfrm>
          <a:prstGeom prst="rect">
            <a:avLst/>
          </a:prstGeom>
          <a:noFill/>
          <a:ln w="9525" algn="ctr">
            <a:noFill/>
            <a:miter lim="800000"/>
            <a:headEnd/>
            <a:tailEnd/>
          </a:ln>
        </p:spPr>
        <p:txBody>
          <a:bodyPr>
            <a:spAutoFit/>
          </a:bodyPr>
          <a:lstStyle/>
          <a:p>
            <a:pPr marL="231775" indent="-231775" eaLnBrk="1" hangingPunct="1">
              <a:buClr>
                <a:schemeClr val="accent1"/>
              </a:buClr>
              <a:buSzPct val="95000"/>
              <a:buFont typeface="Wingdings" pitchFamily="2" charset="2"/>
              <a:buChar char="p"/>
            </a:pPr>
            <a:r>
              <a:rPr lang="zh-CN" altLang="en-US" sz="1600" dirty="0">
                <a:latin typeface="黑体" pitchFamily="49" charset="-122"/>
                <a:ea typeface="黑体" pitchFamily="49" charset="-122"/>
              </a:rPr>
              <a:t>拓展</a:t>
            </a:r>
            <a:r>
              <a:rPr lang="zh-CN" altLang="en-US" sz="1600" dirty="0" smtClean="0">
                <a:latin typeface="黑体" pitchFamily="49" charset="-122"/>
                <a:ea typeface="黑体" pitchFamily="49" charset="-122"/>
              </a:rPr>
              <a:t>：可以自己尝试去给小乌龟画上尾巴。</a:t>
            </a:r>
            <a:endParaRPr lang="en-US" altLang="zh-CN" sz="1600" dirty="0" smtClean="0">
              <a:latin typeface="黑体" pitchFamily="49" charset="-122"/>
              <a:ea typeface="黑体" pitchFamily="49"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45605"/>
            <a:ext cx="1608734" cy="1549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933" y="4346525"/>
            <a:ext cx="1634332" cy="127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11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WordArt 4"/>
          <p:cNvSpPr>
            <a:spLocks noChangeArrowheads="1" noChangeShapeType="1" noTextEdit="1"/>
          </p:cNvSpPr>
          <p:nvPr/>
        </p:nvSpPr>
        <p:spPr bwMode="auto">
          <a:xfrm>
            <a:off x="698500" y="4652963"/>
            <a:ext cx="2794000" cy="571500"/>
          </a:xfrm>
          <a:prstGeom prst="rect">
            <a:avLst/>
          </a:prstGeom>
        </p:spPr>
        <p:txBody>
          <a:bodyPr wrap="none" fromWordArt="1">
            <a:prstTxWarp prst="textPlain">
              <a:avLst>
                <a:gd name="adj" fmla="val 50000"/>
              </a:avLst>
            </a:prstTxWarp>
          </a:bodyPr>
          <a:lstStyle/>
          <a:p>
            <a:pPr algn="ctr"/>
            <a:r>
              <a:rPr lang="zh-CN" altLang="en-US" sz="3600" b="1" kern="10" dirty="0" smtClean="0">
                <a:ln w="12700">
                  <a:solidFill>
                    <a:schemeClr val="bg1"/>
                  </a:solidFill>
                  <a:round/>
                  <a:headEnd/>
                  <a:tailEnd/>
                </a:ln>
                <a:effectLst>
                  <a:outerShdw dist="17961" dir="2700000" algn="ctr" rotWithShape="0">
                    <a:schemeClr val="bg1"/>
                  </a:outerShdw>
                </a:effectLst>
                <a:latin typeface="黑体"/>
                <a:ea typeface="黑体"/>
              </a:rPr>
              <a:t>本章结束！</a:t>
            </a:r>
            <a:endParaRPr lang="zh-CN" altLang="en-US" sz="3600" b="1" kern="10" dirty="0">
              <a:ln w="12700">
                <a:solidFill>
                  <a:schemeClr val="bg1"/>
                </a:solidFill>
                <a:round/>
                <a:headEnd/>
                <a:tailEnd/>
              </a:ln>
              <a:effectLst>
                <a:outerShdw dist="17961" dir="2700000" algn="ctr" rotWithShape="0">
                  <a:schemeClr val="bg1"/>
                </a:outerShdw>
              </a:effectLst>
              <a:latin typeface="黑体"/>
              <a:ea typeface="黑体"/>
            </a:endParaRPr>
          </a:p>
        </p:txBody>
      </p:sp>
      <p:sp>
        <p:nvSpPr>
          <p:cNvPr id="7171" name="WordArt 5"/>
          <p:cNvSpPr>
            <a:spLocks noChangeArrowheads="1" noChangeShapeType="1" noTextEdit="1"/>
          </p:cNvSpPr>
          <p:nvPr/>
        </p:nvSpPr>
        <p:spPr bwMode="auto">
          <a:xfrm>
            <a:off x="1176338" y="5367338"/>
            <a:ext cx="1728787" cy="288925"/>
          </a:xfrm>
          <a:prstGeom prst="rect">
            <a:avLst/>
          </a:prstGeom>
        </p:spPr>
        <p:txBody>
          <a:bodyPr wrap="none" fromWordArt="1">
            <a:prstTxWarp prst="textPlain">
              <a:avLst>
                <a:gd name="adj" fmla="val 50000"/>
              </a:avLst>
            </a:prstTxWarp>
          </a:bodyPr>
          <a:lstStyle/>
          <a:p>
            <a:pPr algn="ctr"/>
            <a:r>
              <a:rPr lang="en-US" altLang="zh-CN" sz="3600" b="1" kern="10">
                <a:ln w="12700">
                  <a:solidFill>
                    <a:schemeClr val="bg1"/>
                  </a:solidFill>
                  <a:round/>
                  <a:headEnd/>
                  <a:tailEnd/>
                </a:ln>
                <a:effectLst>
                  <a:outerShdw dist="17961" dir="2700000" algn="ctr" rotWithShape="0">
                    <a:schemeClr val="bg1"/>
                  </a:outerShdw>
                </a:effectLst>
                <a:latin typeface="Arial"/>
                <a:cs typeface="Arial"/>
              </a:rPr>
              <a:t>Thanks!</a:t>
            </a:r>
            <a:endParaRPr lang="zh-CN" altLang="en-US" sz="3600" b="1" kern="10">
              <a:ln w="12700">
                <a:solidFill>
                  <a:schemeClr val="bg1"/>
                </a:solidFill>
                <a:round/>
                <a:headEnd/>
                <a:tailEnd/>
              </a:ln>
              <a:effectLst>
                <a:outerShdw dist="17961" dir="2700000" algn="ctr" rotWithShape="0">
                  <a:schemeClr val="bg1"/>
                </a:outerShdw>
              </a:effectLst>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关键术语</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556792"/>
            <a:ext cx="7198860" cy="374441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4099" name="Rectangle 3"/>
          <p:cNvSpPr>
            <a:spLocks noGrp="1"/>
          </p:cNvSpPr>
          <p:nvPr>
            <p:ph type="body" idx="1"/>
          </p:nvPr>
        </p:nvSpPr>
        <p:spPr>
          <a:xfrm>
            <a:off x="587276" y="1700808"/>
            <a:ext cx="7859712" cy="4310062"/>
          </a:xfrm>
          <a:noFill/>
        </p:spPr>
        <p:txBody>
          <a:bodyPr/>
          <a:lstStyle/>
          <a:p>
            <a:r>
              <a:rPr lang="zh-CN" altLang="en-US" b="1" dirty="0"/>
              <a:t>直线程序</a:t>
            </a:r>
            <a:r>
              <a:rPr lang="zh-CN" altLang="en-US" dirty="0"/>
              <a:t>执行指令的顺序是自上而下的，中途不进行选择。这些简单的程序都</a:t>
            </a:r>
            <a:r>
              <a:rPr lang="en-US" altLang="zh-CN" b="1" dirty="0"/>
              <a:t>Deterministic</a:t>
            </a:r>
            <a:r>
              <a:rPr lang="zh-CN" altLang="en-US" dirty="0"/>
              <a:t>：它们每次运行都是按照相同的顺序执行相同的指令，而且指令执行的序列可以通过阅读程序来直接得出</a:t>
            </a:r>
            <a:r>
              <a:rPr lang="zh-CN" altLang="en-US" dirty="0" smtClean="0"/>
              <a:t>。</a:t>
            </a:r>
            <a:endParaRPr lang="zh-CN" altLang="en-US" sz="1800"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a:t>即使是</a:t>
            </a:r>
            <a:r>
              <a:rPr lang="en-US" altLang="zh-CN" dirty="0"/>
              <a:t>Deterministic</a:t>
            </a:r>
            <a:r>
              <a:rPr lang="zh-CN" altLang="en-US" dirty="0"/>
              <a:t>程序也会有一些</a:t>
            </a:r>
            <a:r>
              <a:rPr lang="en-US" altLang="zh-CN" b="1" dirty="0"/>
              <a:t>Bug</a:t>
            </a:r>
            <a:r>
              <a:rPr lang="zh-CN" altLang="en-US" dirty="0"/>
              <a:t>。</a:t>
            </a:r>
            <a:r>
              <a:rPr lang="en-US" altLang="zh-CN" dirty="0"/>
              <a:t>Bug</a:t>
            </a:r>
            <a:r>
              <a:rPr lang="zh-CN" altLang="en-US" dirty="0"/>
              <a:t>是用户和程序员都不想看到的，比如说一个程序绘制了与你设想的形状不同的</a:t>
            </a:r>
            <a:r>
              <a:rPr lang="zh-CN" altLang="en-US" dirty="0" smtClean="0"/>
              <a:t>图形</a:t>
            </a:r>
            <a:endParaRPr lang="en-US" altLang="zh-CN" dirty="0"/>
          </a:p>
          <a:p>
            <a:pPr marL="0" indent="0">
              <a:buNone/>
            </a:pPr>
            <a:endParaRPr lang="zh-CN" altLang="en-US" dirty="0" smtClean="0">
              <a:latin typeface="黑体" pitchFamily="49" charset="-122"/>
              <a:ea typeface="黑体" pitchFamily="49" charset="-122"/>
            </a:endParaRPr>
          </a:p>
          <a:p>
            <a:r>
              <a:rPr lang="zh-CN" altLang="en-US" dirty="0"/>
              <a:t>为了</a:t>
            </a:r>
            <a:r>
              <a:rPr lang="zh-CN" altLang="en-US" b="1" dirty="0"/>
              <a:t>调试</a:t>
            </a:r>
            <a:r>
              <a:rPr lang="zh-CN" altLang="en-US" dirty="0"/>
              <a:t>程序，在程序运行时</a:t>
            </a:r>
            <a:r>
              <a:rPr lang="en-US" altLang="zh-CN" b="1" dirty="0"/>
              <a:t>Trace</a:t>
            </a:r>
            <a:r>
              <a:rPr lang="zh-CN" altLang="en-US" dirty="0"/>
              <a:t>（仔细地跟进）程序的每个步骤是十分有帮助的。这每一步都被称为程序的一个不同的</a:t>
            </a:r>
            <a:r>
              <a:rPr lang="zh-CN" altLang="en-US" b="1" dirty="0"/>
              <a:t>状态</a:t>
            </a:r>
            <a:r>
              <a:rPr lang="zh-CN" altLang="en-US" dirty="0"/>
              <a:t>。</a:t>
            </a:r>
          </a:p>
          <a:p>
            <a:pPr marL="0" indent="0">
              <a:buNone/>
            </a:pPr>
            <a:endParaRPr lang="zh-CN" alt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
        <p:nvSpPr>
          <p:cNvPr id="2" name="TextBox 1"/>
          <p:cNvSpPr txBox="1"/>
          <p:nvPr/>
        </p:nvSpPr>
        <p:spPr>
          <a:xfrm>
            <a:off x="539552" y="1012086"/>
            <a:ext cx="6552728" cy="461665"/>
          </a:xfrm>
          <a:prstGeom prst="rect">
            <a:avLst/>
          </a:prstGeom>
          <a:noFill/>
        </p:spPr>
        <p:txBody>
          <a:bodyPr wrap="square" rtlCol="0">
            <a:spAutoFit/>
          </a:bodyPr>
          <a:lstStyle/>
          <a:p>
            <a:r>
              <a:rPr lang="zh-CN" altLang="en-US" sz="2400" b="1" dirty="0"/>
              <a:t>程序</a:t>
            </a:r>
            <a:r>
              <a:rPr lang="zh-CN" altLang="en-US" sz="2400" dirty="0"/>
              <a:t>为计算机定义了执行指令的一个</a:t>
            </a:r>
            <a:r>
              <a:rPr lang="zh-CN" altLang="en-US" sz="2400" b="1" dirty="0"/>
              <a:t>序列</a:t>
            </a:r>
            <a:r>
              <a:rPr lang="zh-CN" altLang="en-US" dirty="0"/>
              <a:t>。</a:t>
            </a:r>
          </a:p>
        </p:txBody>
      </p:sp>
    </p:spTree>
    <p:extLst>
      <p:ext uri="{BB962C8B-B14F-4D97-AF65-F5344CB8AC3E}">
        <p14:creationId xmlns:p14="http://schemas.microsoft.com/office/powerpoint/2010/main" val="3300951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4099" name="Rectangle 3"/>
          <p:cNvSpPr>
            <a:spLocks noGrp="1"/>
          </p:cNvSpPr>
          <p:nvPr>
            <p:ph type="body" idx="1"/>
          </p:nvPr>
        </p:nvSpPr>
        <p:spPr>
          <a:xfrm>
            <a:off x="755576" y="2060848"/>
            <a:ext cx="7488832" cy="3312368"/>
          </a:xfrm>
          <a:noFill/>
        </p:spPr>
        <p:txBody>
          <a:bodyPr/>
          <a:lstStyle/>
          <a:p>
            <a:r>
              <a:rPr lang="en-US" altLang="zh-CN" b="1" dirty="0"/>
              <a:t>Turtle geometry</a:t>
            </a:r>
            <a:r>
              <a:rPr lang="zh-CN" altLang="en-US" dirty="0" smtClean="0">
                <a:latin typeface="黑体" pitchFamily="49" charset="-122"/>
                <a:ea typeface="黑体" pitchFamily="49" charset="-122"/>
              </a:rPr>
              <a:t>：</a:t>
            </a:r>
          </a:p>
          <a:p>
            <a:pPr lvl="1"/>
            <a:r>
              <a:rPr lang="zh-CN" altLang="en-US" sz="1800" dirty="0"/>
              <a:t>通过控制一个画面对象的方向和运动情况来绘制线条、角度或其他形状</a:t>
            </a:r>
            <a:r>
              <a:rPr lang="zh-CN" altLang="en-US" sz="1800" dirty="0" smtClean="0"/>
              <a:t>。</a:t>
            </a:r>
            <a:endParaRPr lang="en-US" altLang="zh-CN" sz="1800" dirty="0"/>
          </a:p>
          <a:p>
            <a:pPr marL="457200" lvl="1" indent="0">
              <a:buNone/>
            </a:pPr>
            <a:endParaRPr lang="zh-CN" altLang="en-US" dirty="0" smtClean="0">
              <a:latin typeface="黑体" pitchFamily="49" charset="-122"/>
              <a:ea typeface="黑体" pitchFamily="49" charset="-122"/>
            </a:endParaRPr>
          </a:p>
          <a:p>
            <a:r>
              <a:rPr lang="en-US" altLang="zh-CN" b="1" dirty="0"/>
              <a:t>Cartesian geometry</a:t>
            </a:r>
            <a:r>
              <a:rPr lang="zh-CN" altLang="en-US" dirty="0" smtClean="0">
                <a:latin typeface="黑体" pitchFamily="49" charset="-122"/>
                <a:ea typeface="黑体" pitchFamily="49" charset="-122"/>
              </a:rPr>
              <a:t>：</a:t>
            </a:r>
          </a:p>
          <a:p>
            <a:pPr lvl="1"/>
            <a:r>
              <a:rPr lang="zh-CN" altLang="en-US" sz="1800" dirty="0"/>
              <a:t>通过使用</a:t>
            </a:r>
            <a:r>
              <a:rPr lang="en-US" altLang="zh-CN" sz="1800" dirty="0"/>
              <a:t>(x, y)</a:t>
            </a:r>
            <a:r>
              <a:rPr lang="zh-CN" altLang="en-US" sz="1800" dirty="0"/>
              <a:t>坐标在屏幕上定位来绘制线条或其他形状。例如，</a:t>
            </a:r>
            <a:r>
              <a:rPr lang="en-US" altLang="zh-CN" sz="1800" dirty="0" err="1"/>
              <a:t>moveto</a:t>
            </a:r>
            <a:r>
              <a:rPr lang="zh-CN" altLang="en-US" sz="1800" dirty="0"/>
              <a:t>命令就是依照</a:t>
            </a:r>
            <a:r>
              <a:rPr lang="en-US" altLang="zh-CN" sz="1800" dirty="0"/>
              <a:t>Cartesian geometry</a:t>
            </a:r>
            <a:r>
              <a:rPr lang="zh-CN" altLang="en-US" sz="1800" dirty="0"/>
              <a:t>来移动小乌龟的。</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
        <p:nvSpPr>
          <p:cNvPr id="2" name="TextBox 1"/>
          <p:cNvSpPr txBox="1"/>
          <p:nvPr/>
        </p:nvSpPr>
        <p:spPr>
          <a:xfrm>
            <a:off x="755576" y="1052736"/>
            <a:ext cx="7632848" cy="830997"/>
          </a:xfrm>
          <a:prstGeom prst="rect">
            <a:avLst/>
          </a:prstGeom>
          <a:noFill/>
        </p:spPr>
        <p:txBody>
          <a:bodyPr wrap="square" rtlCol="0">
            <a:spAutoFit/>
          </a:bodyPr>
          <a:lstStyle/>
          <a:p>
            <a:r>
              <a:rPr lang="zh-CN" altLang="en-US" sz="2400" dirty="0"/>
              <a:t>目前，我们使用程序来在屏幕上创建图像。我们所用来创建图像的命令有两种类型：</a:t>
            </a:r>
          </a:p>
        </p:txBody>
      </p:sp>
    </p:spTree>
    <p:extLst>
      <p:ext uri="{BB962C8B-B14F-4D97-AF65-F5344CB8AC3E}">
        <p14:creationId xmlns:p14="http://schemas.microsoft.com/office/powerpoint/2010/main" val="1711126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2664296"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在一点绘制</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483043"/>
            <a:ext cx="7776864" cy="1648629"/>
          </a:xfrm>
          <a:prstGeom prst="rect">
            <a:avLst/>
          </a:prstGeom>
        </p:spPr>
      </p:pic>
      <p:sp>
        <p:nvSpPr>
          <p:cNvPr id="7" name="Rectangle 3"/>
          <p:cNvSpPr txBox="1">
            <a:spLocks/>
          </p:cNvSpPr>
          <p:nvPr/>
        </p:nvSpPr>
        <p:spPr bwMode="auto">
          <a:xfrm>
            <a:off x="683568" y="3645024"/>
            <a:ext cx="7776864" cy="2664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t>数字</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100</a:t>
            </a:r>
            <a:endParaRPr lang="zh-CN" altLang="en-US" dirty="0" smtClean="0">
              <a:latin typeface="黑体" pitchFamily="49" charset="-122"/>
              <a:ea typeface="黑体" pitchFamily="49" charset="-122"/>
            </a:endParaRPr>
          </a:p>
          <a:p>
            <a:pPr lvl="1"/>
            <a:r>
              <a:rPr lang="zh-CN" altLang="en-US" sz="1800" dirty="0"/>
              <a:t>用像素表示的直径（如果是方框的话，该数字就是边长）。一英寸大约有</a:t>
            </a:r>
            <a:r>
              <a:rPr lang="en-US" altLang="zh-CN" sz="1800" dirty="0"/>
              <a:t>100</a:t>
            </a:r>
            <a:r>
              <a:rPr lang="zh-CN" altLang="en-US" sz="1800" dirty="0"/>
              <a:t>像素（一厘米大约是</a:t>
            </a:r>
            <a:r>
              <a:rPr lang="en-US" altLang="zh-CN" sz="1800" dirty="0"/>
              <a:t>40</a:t>
            </a:r>
            <a:r>
              <a:rPr lang="zh-CN" altLang="en-US" sz="1800" dirty="0"/>
              <a:t>像素），这取决于正使用设备的精确</a:t>
            </a:r>
            <a:r>
              <a:rPr lang="zh-CN" altLang="en-US" sz="1800" dirty="0" smtClean="0"/>
              <a:t>比例</a:t>
            </a:r>
            <a:r>
              <a:rPr lang="en-US" altLang="zh-CN" sz="1800" dirty="0" smtClean="0"/>
              <a:t>.</a:t>
            </a:r>
            <a:endParaRPr lang="zh-CN" altLang="en-US" dirty="0" smtClean="0">
              <a:latin typeface="黑体" pitchFamily="49" charset="-122"/>
              <a:ea typeface="黑体" pitchFamily="49" charset="-122"/>
            </a:endParaRPr>
          </a:p>
          <a:p>
            <a:r>
              <a:rPr lang="zh-CN" altLang="en-US" b="1" dirty="0"/>
              <a:t>颜色</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blue</a:t>
            </a:r>
            <a:endParaRPr lang="zh-CN" altLang="en-US" dirty="0" smtClean="0">
              <a:latin typeface="黑体" pitchFamily="49" charset="-122"/>
              <a:ea typeface="黑体" pitchFamily="49" charset="-122"/>
            </a:endParaRPr>
          </a:p>
          <a:p>
            <a:pPr lvl="1"/>
            <a:r>
              <a:rPr lang="zh-CN" altLang="en-US" sz="1800" dirty="0"/>
              <a:t>有很多颜色可以用来绘制：标准</a:t>
            </a:r>
            <a:r>
              <a:rPr lang="en-US" altLang="zh-CN" sz="1800" dirty="0"/>
              <a:t>CSS</a:t>
            </a:r>
            <a:r>
              <a:rPr lang="zh-CN" altLang="en-US" sz="1800" dirty="0"/>
              <a:t>中有</a:t>
            </a:r>
            <a:r>
              <a:rPr lang="en-US" altLang="zh-CN" sz="1800" dirty="0"/>
              <a:t>140</a:t>
            </a:r>
            <a:r>
              <a:rPr lang="zh-CN" altLang="en-US" sz="1800" dirty="0"/>
              <a:t>个颜色名，包括像“</a:t>
            </a:r>
            <a:r>
              <a:rPr lang="en-US" altLang="zh-CN" sz="1800" dirty="0"/>
              <a:t>red”</a:t>
            </a:r>
            <a:r>
              <a:rPr lang="zh-CN" altLang="en-US" sz="1800" dirty="0"/>
              <a:t>这种常见的名字和像“</a:t>
            </a:r>
            <a:r>
              <a:rPr lang="en-US" altLang="zh-CN" sz="1800" dirty="0" err="1"/>
              <a:t>gainsboro</a:t>
            </a:r>
            <a:r>
              <a:rPr lang="en-US" altLang="zh-CN" sz="1800" dirty="0"/>
              <a:t>”</a:t>
            </a:r>
            <a:r>
              <a:rPr lang="zh-CN" altLang="en-US" sz="1800" dirty="0"/>
              <a:t>这种不常见的。</a:t>
            </a:r>
            <a:endParaRPr lang="zh-CN" altLang="en-US" dirty="0" smtClean="0">
              <a:latin typeface="黑体" pitchFamily="49" charset="-122"/>
              <a:ea typeface="黑体" pitchFamily="49" charset="-122"/>
            </a:endParaRPr>
          </a:p>
        </p:txBody>
      </p:sp>
      <p:sp>
        <p:nvSpPr>
          <p:cNvPr id="3" name="TextBox 2"/>
          <p:cNvSpPr txBox="1"/>
          <p:nvPr/>
        </p:nvSpPr>
        <p:spPr>
          <a:xfrm>
            <a:off x="683568" y="3174916"/>
            <a:ext cx="7488832" cy="369332"/>
          </a:xfrm>
          <a:prstGeom prst="rect">
            <a:avLst/>
          </a:prstGeom>
          <a:noFill/>
        </p:spPr>
        <p:txBody>
          <a:bodyPr wrap="square" rtlCol="0">
            <a:spAutoFit/>
          </a:bodyPr>
          <a:lstStyle/>
          <a:p>
            <a:r>
              <a:rPr lang="zh-CN" altLang="en-US" b="1" dirty="0"/>
              <a:t>最容易的便是在小乌龟现在所在的位置绘制一个圆点或者方框。</a:t>
            </a:r>
          </a:p>
        </p:txBody>
      </p:sp>
    </p:spTree>
    <p:extLst>
      <p:ext uri="{BB962C8B-B14F-4D97-AF65-F5344CB8AC3E}">
        <p14:creationId xmlns:p14="http://schemas.microsoft.com/office/powerpoint/2010/main" val="401507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2664296"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在一点绘制</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570136"/>
            <a:ext cx="7776864" cy="1644157"/>
          </a:xfrm>
          <a:prstGeom prst="rect">
            <a:avLst/>
          </a:prstGeom>
        </p:spPr>
      </p:pic>
      <p:sp>
        <p:nvSpPr>
          <p:cNvPr id="3" name="TextBox 2"/>
          <p:cNvSpPr txBox="1"/>
          <p:nvPr/>
        </p:nvSpPr>
        <p:spPr>
          <a:xfrm>
            <a:off x="827584" y="3356992"/>
            <a:ext cx="7488832" cy="1938992"/>
          </a:xfrm>
          <a:prstGeom prst="rect">
            <a:avLst/>
          </a:prstGeom>
          <a:noFill/>
        </p:spPr>
        <p:txBody>
          <a:bodyPr wrap="square" rtlCol="0">
            <a:spAutoFit/>
          </a:bodyPr>
          <a:lstStyle/>
          <a:p>
            <a:r>
              <a:rPr lang="zh-CN" altLang="en-US" sz="2400" dirty="0"/>
              <a:t>最单独绘制一个圆点或者方框不会移动小乌龟。如果绘制了第二个圆点，那么这个圆点的位置和第一个是相同的。顺序很重要：第二个圆点将会覆盖第一个，而如果这个圆点更大的话，它将会把第一个圆点完全遮住</a:t>
            </a:r>
            <a:r>
              <a:rPr lang="zh-CN" altLang="en-US" sz="2000" dirty="0"/>
              <a:t>。</a:t>
            </a:r>
          </a:p>
        </p:txBody>
      </p:sp>
    </p:spTree>
    <p:extLst>
      <p:ext uri="{BB962C8B-B14F-4D97-AF65-F5344CB8AC3E}">
        <p14:creationId xmlns:p14="http://schemas.microsoft.com/office/powerpoint/2010/main" val="2406846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2664296"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运动和线条</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48" y="1471042"/>
            <a:ext cx="7388744" cy="2077020"/>
          </a:xfrm>
          <a:prstGeom prst="rect">
            <a:avLst/>
          </a:prstGeom>
        </p:spPr>
      </p:pic>
      <p:sp>
        <p:nvSpPr>
          <p:cNvPr id="3" name="TextBox 2"/>
          <p:cNvSpPr txBox="1"/>
          <p:nvPr/>
        </p:nvSpPr>
        <p:spPr>
          <a:xfrm>
            <a:off x="711648" y="3717032"/>
            <a:ext cx="7488832" cy="1200329"/>
          </a:xfrm>
          <a:prstGeom prst="rect">
            <a:avLst/>
          </a:prstGeom>
          <a:noFill/>
        </p:spPr>
        <p:txBody>
          <a:bodyPr wrap="square" rtlCol="0">
            <a:spAutoFit/>
          </a:bodyPr>
          <a:lstStyle/>
          <a:p>
            <a:r>
              <a:rPr lang="zh-CN" altLang="en-US" sz="2400" dirty="0"/>
              <a:t>通过使用</a:t>
            </a:r>
            <a:r>
              <a:rPr lang="en-US" altLang="zh-CN" sz="2400" dirty="0" err="1"/>
              <a:t>fd</a:t>
            </a:r>
            <a:r>
              <a:rPr lang="zh-CN" altLang="en-US" sz="2400" dirty="0"/>
              <a:t>或</a:t>
            </a:r>
            <a:r>
              <a:rPr lang="en-US" altLang="zh-CN" sz="2400" dirty="0" err="1"/>
              <a:t>bk</a:t>
            </a:r>
            <a:r>
              <a:rPr lang="zh-CN" altLang="en-US" sz="2400" dirty="0"/>
              <a:t>命令可以让小乌龟向前或向后移动。可以通过移动圆点中的小乌龟来创建组成一排的三个圆点。</a:t>
            </a:r>
            <a:endParaRPr lang="zh-CN" altLang="en-US" sz="2000" dirty="0"/>
          </a:p>
        </p:txBody>
      </p:sp>
    </p:spTree>
    <p:extLst>
      <p:ext uri="{BB962C8B-B14F-4D97-AF65-F5344CB8AC3E}">
        <p14:creationId xmlns:p14="http://schemas.microsoft.com/office/powerpoint/2010/main" val="117841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2664296" cy="646331"/>
          </a:xfrm>
          <a:prstGeom prst="rect">
            <a:avLst/>
          </a:prstGeom>
          <a:noFill/>
        </p:spPr>
        <p:txBody>
          <a:bodyPr wrap="square" rtlCol="0">
            <a:spAutoFit/>
          </a:bodyPr>
          <a:lstStyle/>
          <a:p>
            <a:r>
              <a:rPr lang="zh-CN" altLang="en-US" sz="3600" b="1" dirty="0" smtClean="0">
                <a:solidFill>
                  <a:srgbClr val="0C0C0C"/>
                </a:solidFill>
                <a:latin typeface="宋体" pitchFamily="2" charset="-122"/>
              </a:rPr>
              <a:t>转动和角度</a:t>
            </a:r>
            <a:endParaRPr lang="zh-CN" altLang="en-US" sz="3600" b="1" dirty="0">
              <a:solidFill>
                <a:srgbClr val="0C0C0C"/>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67" y="1508195"/>
            <a:ext cx="6930506" cy="2414960"/>
          </a:xfrm>
          <a:prstGeom prst="rect">
            <a:avLst/>
          </a:prstGeom>
        </p:spPr>
      </p:pic>
      <p:sp>
        <p:nvSpPr>
          <p:cNvPr id="7" name="Rectangle 3"/>
          <p:cNvSpPr txBox="1">
            <a:spLocks/>
          </p:cNvSpPr>
          <p:nvPr/>
        </p:nvSpPr>
        <p:spPr bwMode="auto">
          <a:xfrm>
            <a:off x="940766" y="3947409"/>
            <a:ext cx="7519665" cy="2145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err="1"/>
              <a:t>r</a:t>
            </a:r>
            <a:r>
              <a:rPr lang="en-US" altLang="zh-CN" b="1" dirty="0" err="1" smtClean="0"/>
              <a:t>t</a:t>
            </a:r>
            <a:r>
              <a:rPr lang="zh-CN" altLang="en-US" b="1" dirty="0" smtClean="0"/>
              <a:t>和</a:t>
            </a:r>
            <a:r>
              <a:rPr lang="en-US" altLang="zh-CN" b="1" dirty="0" err="1" smtClean="0"/>
              <a:t>lt</a:t>
            </a:r>
            <a:endParaRPr lang="zh-CN" altLang="en-US" dirty="0" smtClean="0">
              <a:latin typeface="黑体" pitchFamily="49" charset="-122"/>
              <a:ea typeface="黑体" pitchFamily="49" charset="-122"/>
            </a:endParaRPr>
          </a:p>
          <a:p>
            <a:pPr lvl="1"/>
            <a:r>
              <a:rPr lang="zh-CN" altLang="en-US" sz="1800" dirty="0"/>
              <a:t>使用</a:t>
            </a:r>
            <a:r>
              <a:rPr lang="en-US" altLang="zh-CN" sz="1800" dirty="0" err="1"/>
              <a:t>rt</a:t>
            </a:r>
            <a:r>
              <a:rPr lang="zh-CN" altLang="en-US" sz="1800" dirty="0"/>
              <a:t>向右转动小乌龟，向左用</a:t>
            </a:r>
            <a:r>
              <a:rPr lang="en-US" altLang="zh-CN" sz="1800" dirty="0" err="1"/>
              <a:t>lt</a:t>
            </a:r>
            <a:r>
              <a:rPr lang="zh-CN" altLang="en-US" sz="1800" dirty="0"/>
              <a:t>。这些命令是以度为单位的。</a:t>
            </a:r>
            <a:endParaRPr lang="zh-CN" altLang="en-US" dirty="0" smtClean="0">
              <a:latin typeface="黑体" pitchFamily="49" charset="-122"/>
              <a:ea typeface="黑体" pitchFamily="49" charset="-122"/>
            </a:endParaRPr>
          </a:p>
          <a:p>
            <a:r>
              <a:rPr lang="zh-CN" altLang="en-US" b="1" dirty="0" smtClean="0"/>
              <a:t>转动角度</a:t>
            </a:r>
            <a:endParaRPr lang="zh-CN" altLang="en-US" dirty="0" smtClean="0">
              <a:latin typeface="黑体" pitchFamily="49" charset="-122"/>
              <a:ea typeface="黑体" pitchFamily="49" charset="-122"/>
            </a:endParaRPr>
          </a:p>
          <a:p>
            <a:pPr lvl="1"/>
            <a:r>
              <a:rPr lang="zh-CN" altLang="en-US" sz="1800" dirty="0"/>
              <a:t>要创建一个很小的锐角，小乌龟必须急转弯并将它的方向改变</a:t>
            </a:r>
            <a:r>
              <a:rPr lang="en-US" altLang="zh-CN" sz="1800" dirty="0"/>
              <a:t>90°</a:t>
            </a:r>
            <a:r>
              <a:rPr lang="zh-CN" altLang="en-US" sz="1800" dirty="0"/>
              <a:t>以上。</a:t>
            </a:r>
            <a:r>
              <a:rPr lang="en-US" altLang="zh-CN" sz="1800" dirty="0"/>
              <a:t>180°</a:t>
            </a:r>
            <a:r>
              <a:rPr lang="zh-CN" altLang="en-US" sz="1800" dirty="0"/>
              <a:t>是能转动的最大的角度，会将小乌龟转向后方。</a:t>
            </a:r>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21668292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7.0&quot;&gt;&lt;object type=&quot;1&quot; unique_id=&quot;10001&quot;&gt;&lt;object type=&quot;8&quot; unique_id=&quot;23471&quot;&gt;&lt;/object&gt;&lt;object type=&quot;2&quot; unique_id=&quot;23472&quot;&gt;&lt;object type=&quot;3&quot; unique_id=&quot;23474&quot;&gt;&lt;property id=&quot;20148&quot; value=&quot;5&quot;/&gt;&lt;property id=&quot;20300&quot; value=&quot;幻灯片 2&quot;/&gt;&lt;property id=&quot;20307&quot; value=&quot;286&quot;/&gt;&lt;/object&gt;&lt;object type=&quot;3&quot; unique_id=&quot;23475&quot;&gt;&lt;property id=&quot;20148&quot; value=&quot;5&quot;/&gt;&lt;property id=&quot;20300&quot; value=&quot;幻灯片 3&quot;/&gt;&lt;property id=&quot;20307&quot; value=&quot;313&quot;/&gt;&lt;/object&gt;&lt;object type=&quot;3&quot; unique_id=&quot;23476&quot;&gt;&lt;property id=&quot;20148&quot; value=&quot;5&quot;/&gt;&lt;property id=&quot;20300&quot; value=&quot;幻灯片 4&quot;/&gt;&lt;property id=&quot;20307&quot; value=&quot;257&quot;/&gt;&lt;/object&gt;&lt;object type=&quot;3&quot; unique_id=&quot;23477&quot;&gt;&lt;property id=&quot;20148&quot; value=&quot;5&quot;/&gt;&lt;property id=&quot;20300&quot; value=&quot;幻灯片 5&quot;/&gt;&lt;property id=&quot;20307&quot; value=&quot;306&quot;/&gt;&lt;/object&gt;&lt;object type=&quot;3&quot; unique_id=&quot;23478&quot;&gt;&lt;property id=&quot;20148&quot; value=&quot;5&quot;/&gt;&lt;property id=&quot;20300&quot; value=&quot;幻灯片 6&quot;/&gt;&lt;property id=&quot;20307&quot; value=&quot;263&quot;/&gt;&lt;/object&gt;&lt;object type=&quot;3&quot; unique_id=&quot;23479&quot;&gt;&lt;property id=&quot;20148&quot; value=&quot;5&quot;/&gt;&lt;property id=&quot;20300&quot; value=&quot;幻灯片 7&quot;/&gt;&lt;property id=&quot;20307&quot; value=&quot;266&quot;/&gt;&lt;/object&gt;&lt;object type=&quot;3&quot; unique_id=&quot;23480&quot;&gt;&lt;property id=&quot;20148&quot; value=&quot;5&quot;/&gt;&lt;property id=&quot;20300&quot; value=&quot;幻灯片 8&quot;/&gt;&lt;property id=&quot;20307&quot; value=&quot;276&quot;/&gt;&lt;/object&gt;&lt;object type=&quot;3&quot; unique_id=&quot;23481&quot;&gt;&lt;property id=&quot;20148&quot; value=&quot;5&quot;/&gt;&lt;property id=&quot;20300&quot; value=&quot;幻灯片 9&quot;/&gt;&lt;property id=&quot;20307&quot; value=&quot;279&quot;/&gt;&lt;/object&gt;&lt;object type=&quot;3&quot; unique_id=&quot;23482&quot;&gt;&lt;property id=&quot;20148&quot; value=&quot;5&quot;/&gt;&lt;property id=&quot;20300&quot; value=&quot;幻灯片 10&quot;/&gt;&lt;property id=&quot;20307&quot; value=&quot;277&quot;/&gt;&lt;/object&gt;&lt;object type=&quot;3&quot; unique_id=&quot;23483&quot;&gt;&lt;property id=&quot;20148&quot; value=&quot;5&quot;/&gt;&lt;property id=&quot;20300&quot; value=&quot;幻灯片 11&quot;/&gt;&lt;property id=&quot;20307&quot; value=&quot;284&quot;/&gt;&lt;/object&gt;&lt;object type=&quot;3&quot; unique_id=&quot;23484&quot;&gt;&lt;property id=&quot;20148&quot; value=&quot;5&quot;/&gt;&lt;property id=&quot;20300&quot; value=&quot;幻灯片 12&quot;/&gt;&lt;property id=&quot;20307&quot; value=&quot;287&quot;/&gt;&lt;/object&gt;&lt;object type=&quot;3&quot; unique_id=&quot;23485&quot;&gt;&lt;property id=&quot;20148&quot; value=&quot;5&quot;/&gt;&lt;property id=&quot;20300&quot; value=&quot;幻灯片 13&quot;/&gt;&lt;property id=&quot;20307&quot; value=&quot;288&quot;/&gt;&lt;/object&gt;&lt;object type=&quot;3&quot; unique_id=&quot;23486&quot;&gt;&lt;property id=&quot;20148&quot; value=&quot;5&quot;/&gt;&lt;property id=&quot;20300&quot; value=&quot;幻灯片 14&quot;/&gt;&lt;property id=&quot;20307&quot; value=&quot;269&quot;/&gt;&lt;/object&gt;&lt;object type=&quot;3&quot; unique_id=&quot;23487&quot;&gt;&lt;property id=&quot;20148&quot; value=&quot;5&quot;/&gt;&lt;property id=&quot;20300&quot; value=&quot;幻灯片 15&quot;/&gt;&lt;property id=&quot;20307&quot; value=&quot;289&quot;/&gt;&lt;/object&gt;&lt;object type=&quot;3&quot; unique_id=&quot;23488&quot;&gt;&lt;property id=&quot;20148&quot; value=&quot;5&quot;/&gt;&lt;property id=&quot;20300&quot; value=&quot;幻灯片 16&quot;/&gt;&lt;property id=&quot;20307&quot; value=&quot;291&quot;/&gt;&lt;/object&gt;&lt;object type=&quot;3&quot; unique_id=&quot;23489&quot;&gt;&lt;property id=&quot;20148&quot; value=&quot;5&quot;/&gt;&lt;property id=&quot;20300&quot; value=&quot;幻灯片 17&quot;/&gt;&lt;property id=&quot;20307&quot; value=&quot;293&quot;/&gt;&lt;/object&gt;&lt;object type=&quot;3&quot; unique_id=&quot;23490&quot;&gt;&lt;property id=&quot;20148&quot; value=&quot;5&quot;/&gt;&lt;property id=&quot;20300&quot; value=&quot;幻灯片 18&quot;/&gt;&lt;property id=&quot;20307&quot; value=&quot;295&quot;/&gt;&lt;/object&gt;&lt;object type=&quot;3&quot; unique_id=&quot;23491&quot;&gt;&lt;property id=&quot;20148&quot; value=&quot;5&quot;/&gt;&lt;property id=&quot;20300&quot; value=&quot;幻灯片 19&quot;/&gt;&lt;property id=&quot;20307&quot; value=&quot;296&quot;/&gt;&lt;/object&gt;&lt;object type=&quot;3&quot; unique_id=&quot;23492&quot;&gt;&lt;property id=&quot;20148&quot; value=&quot;5&quot;/&gt;&lt;property id=&quot;20300&quot; value=&quot;幻灯片 20&quot;/&gt;&lt;property id=&quot;20307&quot; value=&quot;297&quot;/&gt;&lt;/object&gt;&lt;object type=&quot;3&quot; unique_id=&quot;23493&quot;&gt;&lt;property id=&quot;20148&quot; value=&quot;5&quot;/&gt;&lt;property id=&quot;20300&quot; value=&quot;幻灯片 21&quot;/&gt;&lt;property id=&quot;20307&quot; value=&quot;301&quot;/&gt;&lt;/object&gt;&lt;object type=&quot;3&quot; unique_id=&quot;23494&quot;&gt;&lt;property id=&quot;20148&quot; value=&quot;5&quot;/&gt;&lt;property id=&quot;20300&quot; value=&quot;幻灯片 22&quot;/&gt;&lt;property id=&quot;20307&quot; value=&quot;302&quot;/&gt;&lt;/object&gt;&lt;object type=&quot;3&quot; unique_id=&quot;23495&quot;&gt;&lt;property id=&quot;20148&quot; value=&quot;5&quot;/&gt;&lt;property id=&quot;20300&quot; value=&quot;幻灯片 23&quot;/&gt;&lt;property id=&quot;20307&quot; value=&quot;303&quot;/&gt;&lt;/object&gt;&lt;object type=&quot;3&quot; unique_id=&quot;23496&quot;&gt;&lt;property id=&quot;20148&quot; value=&quot;5&quot;/&gt;&lt;property id=&quot;20300&quot; value=&quot;幻灯片 24&quot;/&gt;&lt;property id=&quot;20307&quot; value=&quot;304&quot;/&gt;&lt;/object&gt;&lt;object type=&quot;3&quot; unique_id=&quot;23497&quot;&gt;&lt;property id=&quot;20148&quot; value=&quot;5&quot;/&gt;&lt;property id=&quot;20300&quot; value=&quot;幻灯片 25&quot;/&gt;&lt;property id=&quot;20307&quot; value=&quot;305&quot;/&gt;&lt;/object&gt;&lt;object type=&quot;3&quot; unique_id=&quot;23498&quot;&gt;&lt;property id=&quot;20148&quot; value=&quot;5&quot;/&gt;&lt;property id=&quot;20300&quot; value=&quot;幻灯片 26&quot;/&gt;&lt;property id=&quot;20307&quot; value=&quot;256&quot;/&gt;&lt;/object&gt;&lt;object type=&quot;3&quot; unique_id=&quot;23499&quot;&gt;&lt;property id=&quot;20148&quot; value=&quot;5&quot;/&gt;&lt;property id=&quot;20300&quot; value=&quot;幻灯片 27&quot;/&gt;&lt;property id=&quot;20307&quot; value=&quot;308&quot;/&gt;&lt;/object&gt;&lt;object type=&quot;3&quot; unique_id=&quot;23500&quot;&gt;&lt;property id=&quot;20148&quot; value=&quot;5&quot;/&gt;&lt;property id=&quot;20300&quot; value=&quot;幻灯片 28&quot;/&gt;&lt;property id=&quot;20307&quot; value=&quot;307&quot;/&gt;&lt;/object&gt;&lt;object type=&quot;3&quot; unique_id=&quot;23502&quot;&gt;&lt;property id=&quot;20148&quot; value=&quot;5&quot;/&gt;&lt;property id=&quot;20300&quot; value=&quot;幻灯片 30&quot;/&gt;&lt;property id=&quot;20307&quot; value=&quot;314&quot;/&gt;&lt;/object&gt;&lt;object type=&quot;3&quot; unique_id=&quot;23951&quot;&gt;&lt;property id=&quot;20148&quot; value=&quot;5&quot;/&gt;&lt;property id=&quot;20300&quot; value=&quot;幻灯片 1&quot;/&gt;&lt;property id=&quot;20307&quot; value=&quot;315&quot;/&gt;&lt;/object&gt;&lt;object type=&quot;3&quot; unique_id=&quot;23952&quot;&gt;&lt;property id=&quot;20148&quot; value=&quot;5&quot;/&gt;&lt;property id=&quot;20300&quot; value=&quot;幻灯片 29&quot;/&gt;&lt;property id=&quot;20307&quot; value=&quot;316&quot;/&gt;&lt;/object&gt;&lt;/object&gt;&lt;/object&gt;&lt;/database&gt;"/>
  <p:tag name="SECTOMILLISECCONVERTED" val="1"/>
</p:tagLst>
</file>

<file path=ppt/theme/theme1.xml><?xml version="1.0" encoding="utf-8"?>
<a:theme xmlns:a="http://schemas.openxmlformats.org/drawingml/2006/main" name="6_Office 主题">
  <a:themeElements>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fontScheme name="6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2137</TotalTime>
  <Words>1232</Words>
  <Application>Microsoft Office PowerPoint</Application>
  <PresentationFormat>全屏显示(4:3)</PresentationFormat>
  <Paragraphs>98</Paragraphs>
  <Slides>21</Slides>
  <Notes>4</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6_Office 主题</vt:lpstr>
      <vt:lpstr>PowerPoint 演示文稿</vt:lpstr>
      <vt:lpstr>第二章 点和线</vt:lpstr>
      <vt:lpstr>关键术语</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巩固练习</vt:lpstr>
      <vt:lpstr>巩固练习</vt:lpstr>
      <vt:lpstr>课后练习</vt:lpstr>
      <vt:lpstr>课后练习</vt:lpstr>
      <vt:lpstr>PowerPoint 演示文稿</vt:lpstr>
    </vt:vector>
  </TitlesOfParts>
  <Company>www.ruideppt.net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郅朋</cp:lastModifiedBy>
  <cp:revision>169</cp:revision>
  <dcterms:created xsi:type="dcterms:W3CDTF">2009-05-26T13:54:09Z</dcterms:created>
  <dcterms:modified xsi:type="dcterms:W3CDTF">2016-10-04T08:06:22Z</dcterms:modified>
</cp:coreProperties>
</file>