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0"/>
  </p:notesMasterIdLst>
  <p:sldIdLst>
    <p:sldId id="315" r:id="rId2"/>
    <p:sldId id="320" r:id="rId3"/>
    <p:sldId id="317" r:id="rId4"/>
    <p:sldId id="322" r:id="rId5"/>
    <p:sldId id="338" r:id="rId6"/>
    <p:sldId id="321" r:id="rId7"/>
    <p:sldId id="339" r:id="rId8"/>
    <p:sldId id="340" r:id="rId9"/>
    <p:sldId id="323" r:id="rId10"/>
    <p:sldId id="342" r:id="rId11"/>
    <p:sldId id="343" r:id="rId12"/>
    <p:sldId id="344" r:id="rId13"/>
    <p:sldId id="326" r:id="rId14"/>
    <p:sldId id="345" r:id="rId15"/>
    <p:sldId id="327" r:id="rId16"/>
    <p:sldId id="328" r:id="rId17"/>
    <p:sldId id="346" r:id="rId18"/>
    <p:sldId id="329" r:id="rId19"/>
    <p:sldId id="347" r:id="rId20"/>
    <p:sldId id="348" r:id="rId21"/>
    <p:sldId id="349" r:id="rId22"/>
    <p:sldId id="350" r:id="rId23"/>
    <p:sldId id="330" r:id="rId24"/>
    <p:sldId id="351" r:id="rId25"/>
    <p:sldId id="352" r:id="rId26"/>
    <p:sldId id="353" r:id="rId27"/>
    <p:sldId id="354" r:id="rId28"/>
    <p:sldId id="325" r:id="rId29"/>
    <p:sldId id="331" r:id="rId30"/>
    <p:sldId id="355" r:id="rId31"/>
    <p:sldId id="356" r:id="rId32"/>
    <p:sldId id="357" r:id="rId33"/>
    <p:sldId id="332" r:id="rId34"/>
    <p:sldId id="358" r:id="rId35"/>
    <p:sldId id="359" r:id="rId36"/>
    <p:sldId id="360" r:id="rId37"/>
    <p:sldId id="334" r:id="rId38"/>
    <p:sldId id="361" r:id="rId39"/>
    <p:sldId id="362" r:id="rId40"/>
    <p:sldId id="363" r:id="rId41"/>
    <p:sldId id="364" r:id="rId42"/>
    <p:sldId id="333" r:id="rId43"/>
    <p:sldId id="318" r:id="rId44"/>
    <p:sldId id="337" r:id="rId45"/>
    <p:sldId id="319" r:id="rId46"/>
    <p:sldId id="365" r:id="rId47"/>
    <p:sldId id="336" r:id="rId48"/>
    <p:sldId id="316" r:id="rId49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B5B5B5"/>
    <a:srgbClr val="006CE2"/>
    <a:srgbClr val="F59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3" autoAdjust="0"/>
    <p:restoredTop sz="91108" autoAdjust="0"/>
  </p:normalViewPr>
  <p:slideViewPr>
    <p:cSldViewPr>
      <p:cViewPr>
        <p:scale>
          <a:sx n="75" d="100"/>
          <a:sy n="75" d="100"/>
        </p:scale>
        <p:origin x="-10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3A739B-F862-47E9-A4F9-B9F39A584CDE}" type="datetimeFigureOut">
              <a:rPr lang="zh-CN" altLang="en-US"/>
              <a:pPr>
                <a:defRPr/>
              </a:pPr>
              <a:t>2016/10/6</a:t>
            </a:fld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FDF4242-3DE4-45B2-B151-B956EB4D58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5059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2B9F35-4A43-4BC5-8D98-597DD8EAFF32}" type="datetimeFigureOut">
              <a:rPr lang="zh-CN" altLang="en-US"/>
              <a:pPr>
                <a:defRPr/>
              </a:pPr>
              <a:t>2016/10/6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20B35-50D0-4982-BD3E-0B97E4AB1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E4F28-36FB-41D6-A4A1-40D9187345D6}" type="datetimeFigureOut">
              <a:rPr lang="zh-CN" altLang="en-US"/>
              <a:pPr>
                <a:defRPr/>
              </a:pPr>
              <a:t>2016/10/6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268D-4D53-482D-AD89-047858332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792" y="0"/>
            <a:ext cx="1115616" cy="546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631CA-8BE0-4AF5-BEA9-9F933496374C}" type="datetimeFigureOut">
              <a:rPr lang="zh-CN" altLang="en-US"/>
              <a:pPr>
                <a:defRPr/>
              </a:pPr>
              <a:t>2016/10/6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037E1-7864-456F-B2BC-F7EF7721DB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66700" y="44450"/>
            <a:ext cx="7345363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00063" y="12080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27CB96-8178-4FC6-91F5-B736422C63BB}" type="datetimeFigureOut">
              <a:rPr lang="zh-CN" altLang="en-US"/>
              <a:pPr>
                <a:defRPr/>
              </a:pPr>
              <a:t>2016/10/6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2138" y="63087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A8A8A"/>
                </a:solidFill>
              </a:defRPr>
            </a:lvl1pPr>
          </a:lstStyle>
          <a:p>
            <a:pPr>
              <a:defRPr/>
            </a:pPr>
            <a:fld id="{A20F4464-6D44-469A-ACE1-63134E8B7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3" r:id="rId2"/>
    <p:sldLayoutId id="214748374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2" name="WordArt 14"/>
          <p:cNvSpPr>
            <a:spLocks noChangeArrowheads="1" noChangeShapeType="1"/>
          </p:cNvSpPr>
          <p:nvPr/>
        </p:nvSpPr>
        <p:spPr bwMode="auto">
          <a:xfrm>
            <a:off x="242392" y="5157192"/>
            <a:ext cx="4896544" cy="79208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1" hangingPunct="1">
              <a:defRPr/>
            </a:pPr>
            <a:r>
              <a:rPr lang="en-US" altLang="zh-CN" sz="3600" b="1" dirty="0" err="1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PencileCode</a:t>
            </a:r>
            <a:r>
              <a:rPr lang="zh-CN" altLang="en-US" sz="3600" b="1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基础</a:t>
            </a:r>
            <a:r>
              <a:rPr lang="zh-CN" altLang="en-US" sz="3600" b="1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教程</a:t>
            </a:r>
            <a:r>
              <a:rPr lang="en-US" altLang="zh-CN" sz="3600" b="1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——</a:t>
            </a:r>
            <a:r>
              <a:rPr lang="zh-CN" altLang="en-US" sz="3600" b="1" dirty="0" smtClean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00">
                        <a:gamma/>
                        <a:tint val="72941"/>
                        <a:invGamma/>
                      </a:srgbClr>
                    </a:gs>
                    <a:gs pos="100000">
                      <a:srgbClr val="00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1">
                      <a:alpha val="79999"/>
                    </a:schemeClr>
                  </a:outerShdw>
                </a:effectLst>
                <a:latin typeface="黑体"/>
                <a:ea typeface="黑体"/>
              </a:rPr>
              <a:t>第三章</a:t>
            </a:r>
            <a:endParaRPr lang="zh-CN" altLang="en-US" sz="3600" b="1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000000">
                      <a:gamma/>
                      <a:tint val="72941"/>
                      <a:invGamma/>
                    </a:srgbClr>
                  </a:gs>
                  <a:gs pos="100000">
                    <a:srgbClr val="000000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1">
                    <a:alpha val="79999"/>
                  </a:schemeClr>
                </a:outerShdw>
              </a:effectLst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创建</a:t>
            </a:r>
            <a:r>
              <a:rPr lang="en-US" altLang="zh-CN" sz="3600" b="1" dirty="0" smtClean="0">
                <a:solidFill>
                  <a:srgbClr val="0C0C0C"/>
                </a:solidFill>
                <a:latin typeface="宋体" pitchFamily="2" charset="-122"/>
              </a:rPr>
              <a:t>Event Handler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539552" y="1837331"/>
            <a:ext cx="7519665" cy="65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创建 </a:t>
            </a:r>
            <a:r>
              <a:rPr lang="en-US" altLang="zh-CN" sz="2800" b="1" dirty="0"/>
              <a:t>event handler </a:t>
            </a:r>
            <a:r>
              <a:rPr lang="zh-CN" altLang="en-US" sz="2800" b="1" dirty="0"/>
              <a:t>的代码有三个</a:t>
            </a:r>
            <a:r>
              <a:rPr lang="zh-CN" altLang="en-US" sz="2800" b="1" dirty="0" smtClean="0"/>
              <a:t>关键部分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481" y="2780928"/>
            <a:ext cx="66247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sz="2400" dirty="0"/>
              <a:t>(e) </a:t>
            </a:r>
            <a:r>
              <a:rPr lang="zh-CN" altLang="en-US" sz="2400" dirty="0"/>
              <a:t>是 </a:t>
            </a:r>
            <a:r>
              <a:rPr lang="en-US" altLang="zh-CN" sz="2400" dirty="0"/>
              <a:t>event object 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sz="2400" dirty="0"/>
              <a:t>输入时，变量 </a:t>
            </a:r>
            <a:r>
              <a:rPr lang="en-US" altLang="zh-CN" sz="2400" dirty="0"/>
              <a:t>e </a:t>
            </a:r>
            <a:r>
              <a:rPr lang="zh-CN" altLang="en-US" sz="2400" dirty="0"/>
              <a:t>的这个 </a:t>
            </a:r>
            <a:r>
              <a:rPr lang="en-US" altLang="zh-CN" sz="2400" dirty="0"/>
              <a:t>event object </a:t>
            </a:r>
            <a:r>
              <a:rPr lang="zh-CN" altLang="en-US" sz="2400" dirty="0"/>
              <a:t>（包含点击在屏幕上的位置）就被创建并可用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sz="2400" dirty="0"/>
              <a:t>变量名可以使用任何方便的名字。使用 </a:t>
            </a:r>
            <a:r>
              <a:rPr lang="en-US" altLang="zh-CN" sz="2400" dirty="0"/>
              <a:t>e </a:t>
            </a:r>
            <a:r>
              <a:rPr lang="zh-CN" altLang="en-US" sz="2400" dirty="0"/>
              <a:t>或者 </a:t>
            </a:r>
            <a:r>
              <a:rPr lang="en-US" altLang="zh-CN" sz="2400" dirty="0" err="1"/>
              <a:t>evet</a:t>
            </a:r>
            <a:r>
              <a:rPr lang="en-US" altLang="zh-CN" sz="2400" dirty="0"/>
              <a:t> </a:t>
            </a:r>
            <a:r>
              <a:rPr lang="zh-CN" altLang="en-US" sz="2400" dirty="0"/>
              <a:t>作为 </a:t>
            </a:r>
            <a:r>
              <a:rPr lang="en-US" altLang="zh-CN" sz="2400" dirty="0"/>
              <a:t>event object </a:t>
            </a:r>
            <a:r>
              <a:rPr lang="zh-CN" altLang="en-US" sz="2400" dirty="0"/>
              <a:t>的名字是一个惯例。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702223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5" name="左大括号 4"/>
          <p:cNvSpPr/>
          <p:nvPr/>
        </p:nvSpPr>
        <p:spPr>
          <a:xfrm>
            <a:off x="1259632" y="2996952"/>
            <a:ext cx="174849" cy="18722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创建</a:t>
            </a:r>
            <a:r>
              <a:rPr lang="en-US" altLang="zh-CN" sz="3600" b="1" dirty="0" smtClean="0">
                <a:solidFill>
                  <a:srgbClr val="0C0C0C"/>
                </a:solidFill>
                <a:latin typeface="宋体" pitchFamily="2" charset="-122"/>
              </a:rPr>
              <a:t>Event Handler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539552" y="1837331"/>
            <a:ext cx="7519665" cy="65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创建 </a:t>
            </a:r>
            <a:r>
              <a:rPr lang="en-US" altLang="zh-CN" sz="2800" b="1" dirty="0"/>
              <a:t>event handler </a:t>
            </a:r>
            <a:r>
              <a:rPr lang="zh-CN" altLang="en-US" sz="2800" b="1" dirty="0"/>
              <a:t>的代码有三个</a:t>
            </a:r>
            <a:r>
              <a:rPr lang="zh-CN" altLang="en-US" sz="2800" b="1" dirty="0" smtClean="0"/>
              <a:t>关键部分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397" y="281791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34480" y="2809032"/>
            <a:ext cx="6809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sz="2400" dirty="0" smtClean="0"/>
              <a:t>“e </a:t>
            </a:r>
            <a:r>
              <a:rPr lang="en-US" altLang="zh-CN" sz="2400" dirty="0"/>
              <a:t>(e) -&gt; </a:t>
            </a:r>
            <a:r>
              <a:rPr lang="en-US" altLang="zh-CN" sz="2400" dirty="0" err="1"/>
              <a:t>moveto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e.x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e.y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“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 </a:t>
            </a:r>
            <a:r>
              <a:rPr lang="en-US" altLang="zh-CN" sz="2400" dirty="0"/>
              <a:t>event handler function, </a:t>
            </a:r>
            <a:r>
              <a:rPr lang="zh-CN" altLang="en-US" sz="2400" dirty="0"/>
              <a:t>当 </a:t>
            </a:r>
            <a:r>
              <a:rPr lang="en-US" altLang="zh-CN" sz="2400" dirty="0"/>
              <a:t>event </a:t>
            </a:r>
            <a:r>
              <a:rPr lang="zh-CN" altLang="en-US" sz="2400" dirty="0"/>
              <a:t>发生时运行这段代码。箭头后面的任意行数的代码都可以缩进，它们将成为同一个 </a:t>
            </a:r>
            <a:r>
              <a:rPr lang="en-US" altLang="zh-CN" sz="2400" dirty="0"/>
              <a:t>event handler </a:t>
            </a:r>
            <a:r>
              <a:rPr lang="zh-CN" altLang="en-US" sz="2400" dirty="0"/>
              <a:t>的部分</a:t>
            </a:r>
            <a:r>
              <a:rPr lang="zh-CN" altLang="en-US" sz="2400" dirty="0" smtClean="0"/>
              <a:t>。   （</a:t>
            </a:r>
            <a:r>
              <a:rPr lang="en-US" altLang="zh-CN" sz="2400" dirty="0"/>
              <a:t>event handler </a:t>
            </a:r>
            <a:r>
              <a:rPr lang="zh-CN" altLang="en-US" sz="2400" dirty="0"/>
              <a:t>正好是一个 </a:t>
            </a:r>
            <a:r>
              <a:rPr lang="en-US" altLang="zh-CN" sz="2400" dirty="0"/>
              <a:t>function</a:t>
            </a:r>
            <a:r>
              <a:rPr lang="zh-CN" altLang="en-US" sz="2400" dirty="0"/>
              <a:t>，这一点将在第五章讨论。）</a:t>
            </a:r>
          </a:p>
        </p:txBody>
      </p:sp>
    </p:spTree>
    <p:extLst>
      <p:ext uri="{BB962C8B-B14F-4D97-AF65-F5344CB8AC3E}">
        <p14:creationId xmlns:p14="http://schemas.microsoft.com/office/powerpoint/2010/main" val="3390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创建</a:t>
            </a:r>
            <a:r>
              <a:rPr lang="en-US" altLang="zh-CN" sz="3600" b="1" dirty="0" smtClean="0">
                <a:solidFill>
                  <a:srgbClr val="0C0C0C"/>
                </a:solidFill>
                <a:latin typeface="宋体" pitchFamily="2" charset="-122"/>
              </a:rPr>
              <a:t>Event Handler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539552" y="1837331"/>
            <a:ext cx="7519665" cy="65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创建 </a:t>
            </a:r>
            <a:r>
              <a:rPr lang="en-US" altLang="zh-CN" sz="2800" b="1" dirty="0"/>
              <a:t>event handler </a:t>
            </a:r>
            <a:r>
              <a:rPr lang="zh-CN" altLang="en-US" sz="2800" b="1" dirty="0"/>
              <a:t>的代码有三个</a:t>
            </a:r>
            <a:r>
              <a:rPr lang="zh-CN" altLang="en-US" sz="2800" b="1" dirty="0" smtClean="0"/>
              <a:t>关键部分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397" y="281791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34481" y="2809032"/>
            <a:ext cx="70259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sz="2800" dirty="0" smtClean="0"/>
              <a:t>click </a:t>
            </a:r>
            <a:r>
              <a:rPr lang="zh-CN" altLang="en-US" sz="2800" dirty="0"/>
              <a:t>命令是一个 </a:t>
            </a:r>
            <a:r>
              <a:rPr lang="en-US" altLang="zh-CN" sz="2800" dirty="0"/>
              <a:t>event binding function</a:t>
            </a:r>
            <a:r>
              <a:rPr lang="zh-CN" altLang="en-US" sz="2800" dirty="0"/>
              <a:t>，意味着“监听单击“，这是一个将 </a:t>
            </a:r>
            <a:r>
              <a:rPr lang="en-US" altLang="zh-CN" sz="2800" dirty="0"/>
              <a:t>event handler </a:t>
            </a:r>
            <a:r>
              <a:rPr lang="zh-CN" altLang="en-US" sz="2800" dirty="0"/>
              <a:t>连接到系统的命令，因此单击时就会触发 </a:t>
            </a:r>
            <a:r>
              <a:rPr lang="en-US" altLang="zh-CN" sz="2800" dirty="0"/>
              <a:t>handler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102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把输入输出结合起来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输入输出的魔力在于结合它们来产生新的效果。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9552" y="2204864"/>
            <a:ext cx="8337400" cy="2226511"/>
            <a:chOff x="539552" y="2204864"/>
            <a:chExt cx="8337400" cy="22265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413" y="2204864"/>
              <a:ext cx="3614539" cy="2226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2204864"/>
              <a:ext cx="4777859" cy="222651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827584" y="4797152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使用一个 </a:t>
            </a:r>
            <a:r>
              <a:rPr lang="en-US" altLang="zh-CN" sz="2400" dirty="0"/>
              <a:t>click event handler </a:t>
            </a:r>
            <a:r>
              <a:rPr lang="zh-CN" altLang="en-US" sz="2400" dirty="0"/>
              <a:t>创建新的图片以将输入输出结合起来。</a:t>
            </a:r>
          </a:p>
        </p:txBody>
      </p:sp>
    </p:spTree>
    <p:extLst>
      <p:ext uri="{BB962C8B-B14F-4D97-AF65-F5344CB8AC3E}">
        <p14:creationId xmlns:p14="http://schemas.microsoft.com/office/powerpoint/2010/main" val="24068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把输入输出结合起来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91908"/>
              </p:ext>
            </p:extLst>
          </p:nvPr>
        </p:nvGraphicFramePr>
        <p:xfrm>
          <a:off x="543992" y="1700808"/>
          <a:ext cx="8064896" cy="40166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952328"/>
                <a:gridCol w="5112568"/>
              </a:tblGrid>
              <a:tr h="437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lt1"/>
                          </a:solidFill>
                        </a:rPr>
                        <a:t>练习代码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注释</a:t>
                      </a:r>
                      <a:endParaRPr lang="zh-CN" altLang="en-US" dirty="0"/>
                    </a:p>
                  </a:txBody>
                  <a:tcPr/>
                </a:tc>
              </a:tr>
              <a:tr h="11929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click (e) -&gt;</a:t>
                      </a:r>
                    </a:p>
                    <a:p>
                      <a:r>
                        <a:rPr lang="en-US" altLang="zh-CN" dirty="0" smtClean="0"/>
                        <a:t>    w = </a:t>
                      </a:r>
                      <a:r>
                        <a:rPr lang="en-US" altLang="zh-CN" dirty="0" err="1" smtClean="0"/>
                        <a:t>img</a:t>
                      </a:r>
                      <a:r>
                        <a:rPr lang="en-US" altLang="zh-CN" dirty="0" smtClean="0"/>
                        <a:t> ‘t-watermelon’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w.moveto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e.x,e.y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将添加的图片移动到点击的位置</a:t>
                      </a:r>
                      <a:endParaRPr lang="zh-CN" altLang="en-US" dirty="0"/>
                    </a:p>
                  </a:txBody>
                  <a:tcPr/>
                </a:tc>
              </a:tr>
              <a:tr h="11929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r>
                        <a:rPr lang="en-US" altLang="zh-CN" baseline="0" dirty="0" smtClean="0"/>
                        <a:t> = </a:t>
                      </a:r>
                      <a:r>
                        <a:rPr lang="en-US" altLang="zh-CN" baseline="0" dirty="0" err="1" smtClean="0"/>
                        <a:t>img</a:t>
                      </a:r>
                      <a:r>
                        <a:rPr lang="en-US" altLang="zh-CN" baseline="0" dirty="0" smtClean="0"/>
                        <a:t> ‘t-watermelon’</a:t>
                      </a:r>
                    </a:p>
                    <a:p>
                      <a:r>
                        <a:rPr lang="en-US" altLang="zh-CN" baseline="0" dirty="0" smtClean="0"/>
                        <a:t>click (e) -&gt;</a:t>
                      </a:r>
                    </a:p>
                    <a:p>
                      <a:r>
                        <a:rPr lang="en-US" altLang="zh-CN" baseline="0" dirty="0" smtClean="0"/>
                        <a:t>    </a:t>
                      </a:r>
                      <a:r>
                        <a:rPr lang="en-US" altLang="zh-CN" baseline="0" dirty="0" err="1" smtClean="0"/>
                        <a:t>w.moveto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e.x,e.y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只移动一个西瓜图片而不是每次点击就创建新的</a:t>
                      </a:r>
                      <a:endParaRPr lang="zh-CN" altLang="en-US" dirty="0"/>
                    </a:p>
                  </a:txBody>
                  <a:tcPr/>
                </a:tc>
              </a:tr>
              <a:tr h="11929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pen purple</a:t>
                      </a:r>
                    </a:p>
                    <a:p>
                      <a:r>
                        <a:rPr lang="en-US" altLang="zh-CN" dirty="0" smtClean="0"/>
                        <a:t>click (e) -&gt;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moveto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e.x,e.y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在两次点击的位置之间画一条线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5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输出文本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527808"/>
            <a:ext cx="348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写一行文本。</a:t>
            </a:r>
            <a:r>
              <a:rPr lang="en-US" altLang="zh-CN" dirty="0"/>
              <a:t>write </a:t>
            </a:r>
            <a:r>
              <a:rPr lang="zh-CN" altLang="en-US" dirty="0"/>
              <a:t>命令从上到下书写，而不是写在乌龟的位置。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17352"/>
            <a:ext cx="7560840" cy="62649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22" y="2143842"/>
            <a:ext cx="4049030" cy="157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3933056"/>
            <a:ext cx="7749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当使用“</a:t>
            </a:r>
            <a:r>
              <a:rPr lang="en-US" altLang="zh-CN" sz="2400" dirty="0"/>
              <a:t>write“</a:t>
            </a:r>
            <a:r>
              <a:rPr lang="zh-CN" altLang="en-US" sz="2400" dirty="0"/>
              <a:t>向屏幕写文本时，文本会从上到下地出现并位于所有已写的文本下方（而不是在乌龟的位置）。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</a:t>
            </a:r>
            <a:r>
              <a:rPr lang="zh-CN" altLang="en-US" sz="2400" dirty="0"/>
              <a:t>命令也是将新图片放在所有已输出的文本和图片之后。</a:t>
            </a:r>
          </a:p>
        </p:txBody>
      </p:sp>
    </p:spTree>
    <p:extLst>
      <p:ext uri="{BB962C8B-B14F-4D97-AF65-F5344CB8AC3E}">
        <p14:creationId xmlns:p14="http://schemas.microsoft.com/office/powerpoint/2010/main" val="11784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输出文本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000" y="1572761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就像 </a:t>
            </a:r>
            <a:r>
              <a:rPr lang="en-US" altLang="zh-CN" sz="2000" dirty="0" err="1"/>
              <a:t>img</a:t>
            </a:r>
            <a:r>
              <a:rPr lang="zh-CN" altLang="en-US" sz="2000" dirty="0"/>
              <a:t>，也可以使用一个变量来记住 </a:t>
            </a:r>
            <a:r>
              <a:rPr lang="en-US" altLang="zh-CN" sz="2000" dirty="0"/>
              <a:t>text </a:t>
            </a:r>
            <a:r>
              <a:rPr lang="zh-CN" altLang="en-US" sz="2000" dirty="0"/>
              <a:t>对象并在屏幕上移动它：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70000" y="2204864"/>
            <a:ext cx="7936640" cy="2223834"/>
            <a:chOff x="670000" y="2006655"/>
            <a:chExt cx="7936640" cy="22238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000" y="2006655"/>
              <a:ext cx="4210050" cy="2223834"/>
            </a:xfrm>
            <a:prstGeom prst="rect">
              <a:avLst/>
            </a:prstGeom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050" y="2035627"/>
              <a:ext cx="3726590" cy="2194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899592" y="486743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对已写的文本使用一个变量，使文本可以移动、旋转和放大。</a:t>
            </a:r>
          </a:p>
        </p:txBody>
      </p:sp>
    </p:spTree>
    <p:extLst>
      <p:ext uri="{BB962C8B-B14F-4D97-AF65-F5344CB8AC3E}">
        <p14:creationId xmlns:p14="http://schemas.microsoft.com/office/powerpoint/2010/main" val="21668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输出文本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000" y="1572761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可以使用“</a:t>
            </a:r>
            <a:r>
              <a:rPr lang="en-US" altLang="zh-CN" sz="2000" dirty="0" err="1"/>
              <a:t>lable</a:t>
            </a:r>
            <a:r>
              <a:rPr lang="en-US" altLang="zh-CN" sz="2000" dirty="0"/>
              <a:t>“</a:t>
            </a:r>
            <a:r>
              <a:rPr lang="zh-CN" altLang="en-US" sz="2000" dirty="0"/>
              <a:t>命令在屏幕上乌龟的位置创建文本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835744" y="2348880"/>
            <a:ext cx="4107311" cy="2570583"/>
            <a:chOff x="853008" y="2226568"/>
            <a:chExt cx="4107311" cy="257058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08" y="2847216"/>
              <a:ext cx="4107311" cy="1949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008" y="2226568"/>
              <a:ext cx="4107311" cy="67169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364088" y="3187452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通过使用变量，标签也可以像图片和使用 </a:t>
            </a:r>
            <a:r>
              <a:rPr lang="en-US" altLang="zh-CN" sz="2000" dirty="0"/>
              <a:t>write </a:t>
            </a:r>
            <a:r>
              <a:rPr lang="zh-CN" altLang="en-US" sz="2000" dirty="0"/>
              <a:t>的文本一样移动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699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语音和音乐的输出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屏幕并不是计算机唯一的输出设备！计算机也可以使用音频输出。有两种有趣的方法可以做到这一点：使用 </a:t>
            </a:r>
            <a:r>
              <a:rPr lang="en-US" altLang="zh-CN" sz="2400" dirty="0"/>
              <a:t>speech </a:t>
            </a:r>
            <a:r>
              <a:rPr lang="zh-CN" altLang="en-US" sz="2400" dirty="0"/>
              <a:t>或 </a:t>
            </a:r>
            <a:r>
              <a:rPr lang="en-US" altLang="zh-CN" sz="2400" dirty="0"/>
              <a:t>tone</a:t>
            </a:r>
            <a:r>
              <a:rPr lang="zh-CN" altLang="en-US" sz="2400" dirty="0" smtClean="0"/>
              <a:t>。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16" y="2496592"/>
            <a:ext cx="23812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31704"/>
            <a:ext cx="4486275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933" y="4725144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要</a:t>
            </a:r>
            <a:r>
              <a:rPr lang="zh-CN" altLang="en-US" sz="2400" dirty="0"/>
              <a:t>听到程序使用语音，浏览器需要支持语音合成。</a:t>
            </a:r>
            <a:r>
              <a:rPr lang="en-US" altLang="zh-CN" sz="2400" dirty="0"/>
              <a:t>Chrome</a:t>
            </a:r>
            <a:r>
              <a:rPr lang="zh-CN" altLang="en-US" sz="2400" dirty="0"/>
              <a:t>，</a:t>
            </a:r>
            <a:r>
              <a:rPr lang="en-US" altLang="zh-CN" sz="2400" dirty="0"/>
              <a:t>Safari </a:t>
            </a:r>
            <a:r>
              <a:rPr lang="zh-CN" altLang="en-US" sz="2400" dirty="0"/>
              <a:t>和 </a:t>
            </a:r>
            <a:r>
              <a:rPr lang="en-US" altLang="zh-CN" sz="2400" dirty="0"/>
              <a:t>Opera </a:t>
            </a:r>
            <a:r>
              <a:rPr lang="zh-CN" altLang="en-US" sz="2400" dirty="0"/>
              <a:t>都可以</a:t>
            </a:r>
            <a:r>
              <a:rPr lang="zh-CN" altLang="en-US" sz="2400" dirty="0" smtClean="0"/>
              <a:t>做到</a:t>
            </a:r>
            <a:r>
              <a:rPr lang="zh-CN" altLang="en-US" sz="2400" dirty="0"/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say </a:t>
            </a:r>
            <a:r>
              <a:rPr lang="zh-CN" altLang="en-US" sz="2400" dirty="0"/>
              <a:t>命令发出言语的</a:t>
            </a:r>
            <a:r>
              <a:rPr lang="zh-CN" altLang="en-US" sz="2400" dirty="0" smtClean="0"/>
              <a:t>声音：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76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语音和音乐的输出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play </a:t>
            </a:r>
            <a:r>
              <a:rPr lang="zh-CN" altLang="en-US" sz="2400" dirty="0"/>
              <a:t>命令使用 </a:t>
            </a:r>
            <a:r>
              <a:rPr lang="en-US" altLang="zh-CN" sz="2400" dirty="0"/>
              <a:t>ABC </a:t>
            </a:r>
            <a:r>
              <a:rPr lang="zh-CN" altLang="en-US" sz="2400" dirty="0"/>
              <a:t>记谱法播放歌曲，这是用音乐家们用作记号的字母表示每份乐谱。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679823" y="2815537"/>
            <a:ext cx="6072386" cy="1934332"/>
            <a:chOff x="1679823" y="2459797"/>
            <a:chExt cx="6072386" cy="193433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727" y="3120975"/>
              <a:ext cx="6047482" cy="1273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823" y="2459797"/>
              <a:ext cx="6072386" cy="661177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339752" y="525017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play </a:t>
            </a:r>
            <a:r>
              <a:rPr lang="zh-CN" altLang="en-US" dirty="0"/>
              <a:t>命令使用 </a:t>
            </a:r>
            <a:r>
              <a:rPr lang="en-US" altLang="zh-CN" dirty="0"/>
              <a:t>ABC </a:t>
            </a:r>
            <a:r>
              <a:rPr lang="zh-CN" altLang="en-US" dirty="0"/>
              <a:t>记谱法来播放乐谱</a:t>
            </a:r>
          </a:p>
        </p:txBody>
      </p:sp>
    </p:spTree>
    <p:extLst>
      <p:ext uri="{BB962C8B-B14F-4D97-AF65-F5344CB8AC3E}">
        <p14:creationId xmlns:p14="http://schemas.microsoft.com/office/powerpoint/2010/main" val="14805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第三章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输入输出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611560" y="1196752"/>
            <a:ext cx="7859712" cy="4310062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    现代</a:t>
            </a:r>
            <a:r>
              <a:rPr lang="zh-CN" altLang="en-US" sz="3200" dirty="0"/>
              <a:t>计算机使用多种多样的输入输出形式。在这个单元，学生将探索图片、文本、语音和音乐的输出，以及探讨鼠标点击、按钮、文本、声音和按键的输入。虽然仅仅几行代码就能创建一个结合输入输出的程序，但这些简单的程序可能是最使学生感兴趣的。任何形式的输入都可以附加到任何输出上，这为创建输入输出之间的连接提供了很多的创造性的可能。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1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语音和音乐的输出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635720" y="2780928"/>
            <a:ext cx="751966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 </a:t>
            </a:r>
            <a:r>
              <a:rPr lang="en-US" altLang="zh-CN" dirty="0"/>
              <a:t>ABC </a:t>
            </a:r>
            <a:r>
              <a:rPr lang="zh-CN" altLang="en-US" dirty="0"/>
              <a:t>记谱法中，字母 </a:t>
            </a:r>
            <a:r>
              <a:rPr lang="en-US" altLang="zh-CN" dirty="0"/>
              <a:t>A-G </a:t>
            </a:r>
            <a:r>
              <a:rPr lang="zh-CN" altLang="en-US" dirty="0"/>
              <a:t>被用作记号。大写是高八度，字母 </a:t>
            </a:r>
            <a:r>
              <a:rPr lang="en-US" altLang="zh-CN" dirty="0"/>
              <a:t>z </a:t>
            </a:r>
            <a:r>
              <a:rPr lang="zh-CN" altLang="en-US" dirty="0"/>
              <a:t>表示</a:t>
            </a:r>
            <a:r>
              <a:rPr lang="zh-CN" altLang="en-US" dirty="0" smtClean="0"/>
              <a:t>休止符。</a:t>
            </a:r>
            <a:endParaRPr lang="en-US" altLang="zh-CN" dirty="0" smtClean="0"/>
          </a:p>
          <a:p>
            <a:r>
              <a:rPr lang="en-US" altLang="zh-CN" dirty="0"/>
              <a:t>ABC </a:t>
            </a:r>
            <a:r>
              <a:rPr lang="zh-CN" altLang="en-US" dirty="0"/>
              <a:t>记谱法还可以做很多事（你可以在 </a:t>
            </a:r>
            <a:r>
              <a:rPr lang="en-US" altLang="zh-CN" dirty="0"/>
              <a:t>Google </a:t>
            </a:r>
            <a:r>
              <a:rPr lang="zh-CN" altLang="en-US" dirty="0"/>
              <a:t>上搜索“</a:t>
            </a:r>
            <a:r>
              <a:rPr lang="en-US" altLang="zh-CN" dirty="0"/>
              <a:t>ABC notation”</a:t>
            </a:r>
            <a:r>
              <a:rPr lang="zh-CN" altLang="en-US" dirty="0"/>
              <a:t>阅读相关资料）。比如，将“</a:t>
            </a:r>
            <a:r>
              <a:rPr lang="en-US" altLang="zh-CN" dirty="0"/>
              <a:t>2”</a:t>
            </a:r>
            <a:r>
              <a:rPr lang="zh-CN" altLang="en-US" dirty="0"/>
              <a:t>或分数“</a:t>
            </a:r>
            <a:r>
              <a:rPr lang="en-US" altLang="zh-CN" dirty="0"/>
              <a:t>1/2”</a:t>
            </a:r>
            <a:r>
              <a:rPr lang="zh-CN" altLang="en-US" dirty="0"/>
              <a:t>放在音符后面来改变这个音符的节奏，或者在音符前面使用“</a:t>
            </a:r>
            <a:r>
              <a:rPr lang="en-US" altLang="zh-CN" dirty="0"/>
              <a:t>^”</a:t>
            </a:r>
            <a:r>
              <a:rPr lang="zh-CN" altLang="en-US" dirty="0"/>
              <a:t>或“</a:t>
            </a:r>
            <a:r>
              <a:rPr lang="en-US" altLang="zh-CN" dirty="0"/>
              <a:t>_”</a:t>
            </a:r>
            <a:r>
              <a:rPr lang="zh-CN" altLang="en-US" dirty="0"/>
              <a:t>使它变得“</a:t>
            </a:r>
            <a:r>
              <a:rPr lang="en-US" altLang="zh-CN" dirty="0"/>
              <a:t>sharp”</a:t>
            </a:r>
            <a:r>
              <a:rPr lang="zh-CN" altLang="en-US" dirty="0"/>
              <a:t>或“</a:t>
            </a:r>
            <a:r>
              <a:rPr lang="en-US" altLang="zh-CN" dirty="0"/>
              <a:t>flat”</a:t>
            </a:r>
            <a:r>
              <a:rPr lang="zh-CN" altLang="en-US" dirty="0"/>
              <a:t>，或者在后面放一个逗号使音符变成低八度</a:t>
            </a:r>
            <a:r>
              <a:rPr lang="zh-CN" altLang="en-US" dirty="0" smtClean="0"/>
              <a:t>。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/>
              <a:t>play </a:t>
            </a:r>
            <a:r>
              <a:rPr lang="zh-CN" altLang="en-US" dirty="0"/>
              <a:t>命令会排队音符，在音符全部转换完成并生成歌曲之前会一直</a:t>
            </a:r>
            <a:r>
              <a:rPr lang="zh-CN" altLang="en-US" dirty="0" smtClean="0"/>
              <a:t>等待。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51" y="1844824"/>
            <a:ext cx="6216402" cy="67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语音和音乐的输出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700808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有时候对一个交互式程序而言，立即播放一个音符更有用（没有排队）。使用 </a:t>
            </a:r>
            <a:r>
              <a:rPr lang="en-US" altLang="zh-CN" sz="2400" dirty="0"/>
              <a:t>tone </a:t>
            </a:r>
            <a:r>
              <a:rPr lang="zh-CN" altLang="en-US" sz="2400" dirty="0"/>
              <a:t>命令可以立即输出一个音符而不必等待：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767236" y="3024944"/>
            <a:ext cx="2348768" cy="2400071"/>
            <a:chOff x="683568" y="3111748"/>
            <a:chExt cx="2376264" cy="311815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853638"/>
              <a:ext cx="2376264" cy="2376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111748"/>
              <a:ext cx="2376264" cy="741394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452632" y="5629503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使用 </a:t>
            </a:r>
            <a:r>
              <a:rPr lang="en-US" altLang="zh-CN" sz="2000" dirty="0"/>
              <a:t>tone </a:t>
            </a:r>
            <a:r>
              <a:rPr lang="zh-CN" altLang="en-US" sz="2000" dirty="0"/>
              <a:t>立即生成声音</a:t>
            </a:r>
          </a:p>
        </p:txBody>
      </p:sp>
    </p:spTree>
    <p:extLst>
      <p:ext uri="{BB962C8B-B14F-4D97-AF65-F5344CB8AC3E}">
        <p14:creationId xmlns:p14="http://schemas.microsoft.com/office/powerpoint/2010/main" val="2676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语音和音乐的输出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060848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总之</a:t>
            </a:r>
            <a:r>
              <a:rPr lang="zh-CN" altLang="en-US" sz="2800" dirty="0"/>
              <a:t>，要在点击鼠标时让计算机说一些东西或播放一首歌或一个音节，或者写或说一个单词，那么以上就是所有必要的工具了</a:t>
            </a:r>
            <a:r>
              <a:rPr lang="zh-CN" altLang="en-US" sz="2800" dirty="0" smtClean="0"/>
              <a:t>。我们可以通过</a:t>
            </a:r>
            <a:r>
              <a:rPr lang="zh-CN" altLang="en-US" sz="2800" dirty="0"/>
              <a:t>实验不同类型的输出来建立不同的</a:t>
            </a:r>
            <a:r>
              <a:rPr lang="zh-CN" altLang="en-US" sz="2800" dirty="0" smtClean="0"/>
              <a:t>交互，而且需要</a:t>
            </a:r>
            <a:r>
              <a:rPr lang="zh-CN" altLang="en-US" sz="2800" dirty="0"/>
              <a:t>通过实验来理解响应多次鼠标点击时使用“</a:t>
            </a:r>
            <a:r>
              <a:rPr lang="en-US" altLang="zh-CN" sz="2800" dirty="0"/>
              <a:t>play”</a:t>
            </a:r>
            <a:r>
              <a:rPr lang="zh-CN" altLang="en-US" sz="2800" dirty="0"/>
              <a:t>和“</a:t>
            </a:r>
            <a:r>
              <a:rPr lang="en-US" altLang="zh-CN" sz="2800" dirty="0"/>
              <a:t>tone”</a:t>
            </a:r>
            <a:r>
              <a:rPr lang="zh-CN" altLang="en-US" sz="2800" dirty="0"/>
              <a:t>的时间差异。</a:t>
            </a:r>
          </a:p>
        </p:txBody>
      </p:sp>
    </p:spTree>
    <p:extLst>
      <p:ext uri="{BB962C8B-B14F-4D97-AF65-F5344CB8AC3E}">
        <p14:creationId xmlns:p14="http://schemas.microsoft.com/office/powerpoint/2010/main" val="7896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从键盘和按钮输入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628800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sz="2400" dirty="0" smtClean="0"/>
              <a:t>鼠标</a:t>
            </a:r>
            <a:r>
              <a:rPr lang="zh-CN" altLang="en-US" sz="2400" dirty="0"/>
              <a:t>按键仅仅是一个计算机所有按键中的一个：一个典型的计算机的键盘有着 </a:t>
            </a:r>
            <a:r>
              <a:rPr lang="en-US" altLang="zh-CN" sz="2400" dirty="0"/>
              <a:t>100 </a:t>
            </a:r>
            <a:r>
              <a:rPr lang="zh-CN" altLang="en-US" sz="2400" dirty="0"/>
              <a:t>多个按键</a:t>
            </a:r>
            <a:r>
              <a:rPr lang="zh-CN" altLang="en-US" sz="2400" dirty="0" smtClean="0"/>
              <a:t>！</a:t>
            </a:r>
            <a:endParaRPr lang="en-US" altLang="zh-CN" sz="2400" dirty="0" smtClean="0"/>
          </a:p>
          <a:p>
            <a:r>
              <a:rPr lang="zh-CN" altLang="en-US" sz="2400" dirty="0" smtClean="0"/>
              <a:t>     一</a:t>
            </a:r>
            <a:r>
              <a:rPr lang="zh-CN" altLang="en-US" sz="2400" dirty="0"/>
              <a:t>个 </a:t>
            </a:r>
            <a:r>
              <a:rPr lang="en-US" altLang="zh-CN" sz="2400" dirty="0"/>
              <a:t>event handler </a:t>
            </a:r>
            <a:r>
              <a:rPr lang="zh-CN" altLang="en-US" sz="2400" dirty="0"/>
              <a:t>通过另外两个 </a:t>
            </a:r>
            <a:r>
              <a:rPr lang="en-US" altLang="zh-CN" sz="2400" dirty="0"/>
              <a:t>event binding function </a:t>
            </a:r>
            <a:r>
              <a:rPr lang="zh-CN" altLang="en-US" sz="2400" dirty="0"/>
              <a:t>收集来自这些按键的输入：</a:t>
            </a:r>
            <a:r>
              <a:rPr lang="en-US" altLang="zh-CN" sz="2400" dirty="0" err="1"/>
              <a:t>keydown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 smtClean="0"/>
              <a:t>keyup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187624" y="3670478"/>
            <a:ext cx="2592288" cy="2207235"/>
            <a:chOff x="1096490" y="3639800"/>
            <a:chExt cx="2941118" cy="238148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490" y="3639800"/>
              <a:ext cx="2941118" cy="898675"/>
            </a:xfrm>
            <a:prstGeom prst="rect">
              <a:avLst/>
            </a:prstGeom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490" y="4538475"/>
              <a:ext cx="2941118" cy="148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Rectangle 3"/>
          <p:cNvSpPr txBox="1">
            <a:spLocks/>
          </p:cNvSpPr>
          <p:nvPr/>
        </p:nvSpPr>
        <p:spPr bwMode="auto">
          <a:xfrm>
            <a:off x="3923928" y="3900884"/>
            <a:ext cx="414046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按下键盘上的 </a:t>
            </a:r>
            <a:r>
              <a:rPr lang="en-US" altLang="zh-CN" dirty="0"/>
              <a:t>A </a:t>
            </a:r>
            <a:r>
              <a:rPr lang="zh-CN" altLang="en-US" dirty="0"/>
              <a:t>时发出音 </a:t>
            </a:r>
            <a:r>
              <a:rPr lang="en-US" altLang="zh-CN" dirty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/>
              <a:t>任何时候用户按下“</a:t>
            </a:r>
            <a:r>
              <a:rPr lang="en-US" altLang="zh-CN" dirty="0"/>
              <a:t>A”</a:t>
            </a:r>
            <a:r>
              <a:rPr lang="zh-CN" altLang="en-US" dirty="0"/>
              <a:t>键，上面的程序会就会发出音 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从键盘和按钮输入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3670548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按键</a:t>
            </a:r>
            <a:r>
              <a:rPr lang="zh-CN" altLang="en-US" sz="2400" dirty="0"/>
              <a:t>名之后的逗号是必要的，因为 </a:t>
            </a:r>
            <a:r>
              <a:rPr lang="en-US" altLang="zh-CN" sz="2400" dirty="0" err="1"/>
              <a:t>keydown</a:t>
            </a:r>
            <a:r>
              <a:rPr lang="en-US" altLang="zh-CN" sz="2400" dirty="0"/>
              <a:t> </a:t>
            </a:r>
            <a:r>
              <a:rPr lang="zh-CN" altLang="en-US" sz="2400" dirty="0"/>
              <a:t>是使用两个参数而不是一个的 </a:t>
            </a:r>
            <a:r>
              <a:rPr lang="en-US" altLang="zh-CN" sz="2400" dirty="0"/>
              <a:t>event binding function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【1】</a:t>
            </a:r>
            <a:r>
              <a:rPr lang="zh-CN" altLang="en-US" sz="2400" dirty="0" smtClean="0"/>
              <a:t>按键名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 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【2】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event </a:t>
            </a:r>
            <a:r>
              <a:rPr lang="en-US" altLang="zh-CN" sz="2400" dirty="0" smtClean="0"/>
              <a:t>handler</a:t>
            </a:r>
          </a:p>
          <a:p>
            <a:r>
              <a:rPr lang="zh-CN" altLang="en-US" sz="2400" dirty="0" smtClean="0"/>
              <a:t>像</a:t>
            </a:r>
            <a:r>
              <a:rPr lang="zh-CN" altLang="en-US" sz="2400" dirty="0"/>
              <a:t>任何其他有两个参数的命令一样，两个参数之间必须有逗号。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34" y="1916832"/>
            <a:ext cx="5143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从键盘和按钮输入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367" y="2132856"/>
            <a:ext cx="30243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还有一个叫做 </a:t>
            </a:r>
            <a:r>
              <a:rPr lang="en-US" altLang="zh-CN" sz="2400" dirty="0" err="1"/>
              <a:t>keyup</a:t>
            </a:r>
            <a:r>
              <a:rPr lang="en-US" altLang="zh-CN" sz="2400" dirty="0"/>
              <a:t> </a:t>
            </a:r>
            <a:r>
              <a:rPr lang="zh-CN" altLang="en-US" sz="2400" dirty="0"/>
              <a:t>的 </a:t>
            </a:r>
            <a:r>
              <a:rPr lang="en-US" altLang="zh-CN" sz="2400" dirty="0"/>
              <a:t>event binding function</a:t>
            </a:r>
            <a:r>
              <a:rPr lang="zh-CN" altLang="en-US" sz="2400" dirty="0"/>
              <a:t>。例如，当用户放开按键时停止 </a:t>
            </a:r>
            <a:r>
              <a:rPr lang="en-US" altLang="zh-CN" sz="2400" dirty="0"/>
              <a:t>C </a:t>
            </a:r>
            <a:r>
              <a:rPr lang="zh-CN" altLang="en-US" sz="2400" dirty="0"/>
              <a:t>音，用这招来当你放开 </a:t>
            </a:r>
            <a:r>
              <a:rPr lang="en-US" altLang="zh-CN" sz="2400" dirty="0"/>
              <a:t>A </a:t>
            </a:r>
            <a:r>
              <a:rPr lang="zh-CN" altLang="en-US" sz="2400" dirty="0"/>
              <a:t>键的时候播放一个零持续时间的 </a:t>
            </a:r>
            <a:r>
              <a:rPr lang="en-US" altLang="zh-CN" sz="2400" dirty="0"/>
              <a:t>C </a:t>
            </a:r>
            <a:r>
              <a:rPr lang="zh-CN" altLang="en-US" sz="2400" dirty="0"/>
              <a:t>音：</a:t>
            </a:r>
            <a:endParaRPr lang="zh-CN" altLang="en-US" sz="3200" dirty="0"/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5222304" y="5013176"/>
            <a:ext cx="2734072" cy="60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放开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键时停止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音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80868" y="2132856"/>
            <a:ext cx="2627064" cy="2542051"/>
            <a:chOff x="755575" y="2925390"/>
            <a:chExt cx="3386312" cy="2647583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028994"/>
              <a:ext cx="3386311" cy="1543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5" y="2925390"/>
              <a:ext cx="3386311" cy="1103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01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从键盘和按钮输入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7913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可以</a:t>
            </a:r>
            <a:r>
              <a:rPr lang="zh-CN" altLang="en-US" sz="2400" dirty="0"/>
              <a:t>将许多 </a:t>
            </a:r>
            <a:r>
              <a:rPr lang="en-US" altLang="zh-CN" sz="2400" dirty="0" err="1"/>
              <a:t>keydown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keyup</a:t>
            </a:r>
            <a:r>
              <a:rPr lang="en-US" altLang="zh-CN" sz="2400" dirty="0"/>
              <a:t> </a:t>
            </a:r>
            <a:r>
              <a:rPr lang="zh-CN" altLang="en-US" sz="2400" dirty="0"/>
              <a:t>的 </a:t>
            </a:r>
            <a:r>
              <a:rPr lang="en-US" altLang="zh-CN" sz="2400" dirty="0"/>
              <a:t>event handler </a:t>
            </a:r>
            <a:r>
              <a:rPr lang="zh-CN" altLang="en-US" sz="2400" dirty="0"/>
              <a:t>结合起来创建一个完整的钢琴或者其他效果。比如，可以创建 </a:t>
            </a:r>
            <a:r>
              <a:rPr lang="en-US" altLang="zh-CN" sz="2400" dirty="0"/>
              <a:t>event handler </a:t>
            </a:r>
            <a:r>
              <a:rPr lang="zh-CN" altLang="en-US" sz="2400" dirty="0"/>
              <a:t>将海龟的运动附加到特定的键上，以及造一个使海龟转向的系统。要注意的是，不仅字母键有很明显的名字，方向键也有名字：你可以用 </a:t>
            </a:r>
            <a:r>
              <a:rPr lang="en-US" altLang="zh-CN" sz="2400" dirty="0" err="1"/>
              <a:t>keydown</a:t>
            </a:r>
            <a:r>
              <a:rPr lang="en-US" altLang="zh-CN" sz="2400" dirty="0"/>
              <a:t> 'up' </a:t>
            </a:r>
            <a:r>
              <a:rPr lang="zh-CN" altLang="en-US" sz="2400" dirty="0"/>
              <a:t>来监听“上”方向键，“下”，“左”，“右”也都相似。</a:t>
            </a:r>
            <a:endParaRPr lang="zh-CN" alt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49080"/>
            <a:ext cx="1828770" cy="130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0" y="4244913"/>
            <a:ext cx="3888432" cy="1206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52118" y="55758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按上键使乌龟向前</a:t>
            </a:r>
          </a:p>
        </p:txBody>
      </p:sp>
    </p:spTree>
    <p:extLst>
      <p:ext uri="{BB962C8B-B14F-4D97-AF65-F5344CB8AC3E}">
        <p14:creationId xmlns:p14="http://schemas.microsoft.com/office/powerpoint/2010/main" val="14262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从键盘和按钮输入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7913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替代物理按键的一个</a:t>
            </a:r>
            <a:r>
              <a:rPr lang="zh-CN" altLang="en-US" sz="2400" dirty="0" smtClean="0"/>
              <a:t>方法是使用</a:t>
            </a:r>
            <a:r>
              <a:rPr lang="zh-CN" altLang="en-US" sz="2400" dirty="0"/>
              <a:t>屏幕上的按钮。“</a:t>
            </a:r>
            <a:r>
              <a:rPr lang="en-US" altLang="zh-CN" sz="2400" dirty="0"/>
              <a:t>button”</a:t>
            </a:r>
            <a:r>
              <a:rPr lang="zh-CN" altLang="en-US" sz="2400" dirty="0"/>
              <a:t>命令就可以做到这个</a:t>
            </a:r>
            <a:r>
              <a:rPr lang="zh-CN" altLang="en-US" sz="2400" dirty="0" smtClean="0"/>
              <a:t>：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6" y="3062569"/>
            <a:ext cx="4448200" cy="1173077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39" y="2531805"/>
            <a:ext cx="3364013" cy="223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 txBox="1">
            <a:spLocks/>
          </p:cNvSpPr>
          <p:nvPr/>
        </p:nvSpPr>
        <p:spPr bwMode="auto">
          <a:xfrm>
            <a:off x="691716" y="4365104"/>
            <a:ext cx="7912732" cy="147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标签“</a:t>
            </a:r>
            <a:r>
              <a:rPr lang="en-US" altLang="zh-CN" dirty="0"/>
              <a:t>forward“</a:t>
            </a:r>
            <a:r>
              <a:rPr lang="zh-CN" altLang="en-US" dirty="0"/>
              <a:t>的屏幕按钮使乌龟向前</a:t>
            </a:r>
            <a:r>
              <a:rPr lang="zh-CN" altLang="en-US" dirty="0" smtClean="0"/>
              <a:t>移动。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/>
              <a:t>屏幕按钮的好处就是用户可以确实地看到可以用哪些控件。加上好的标签，它们就是不言自明的。缺点就是占用屏幕空间。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7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输入文本和语音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504" y="1772816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收集</a:t>
            </a:r>
            <a:r>
              <a:rPr lang="zh-CN" altLang="en-US" sz="2400" dirty="0"/>
              <a:t>用户输入的文本时，可以一次监听一个按键，但这太麻烦了！这就是为什么用户界面使用文本输入元素来输入文本。输入元素是一个显示文本的框，当它具有焦点的时候，所有按键都会自动转换成文本并显示在框中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要在 </a:t>
            </a:r>
            <a:r>
              <a:rPr lang="en-US" altLang="zh-CN" sz="2400" dirty="0"/>
              <a:t>Pencil Code </a:t>
            </a:r>
            <a:r>
              <a:rPr lang="zh-CN" altLang="en-US" sz="2400" dirty="0"/>
              <a:t>中使用文本输入框，就要使用 </a:t>
            </a:r>
            <a:r>
              <a:rPr lang="en-US" altLang="zh-CN" sz="2400" dirty="0"/>
              <a:t>read </a:t>
            </a:r>
            <a:r>
              <a:rPr lang="zh-CN" altLang="en-US" sz="2400" dirty="0"/>
              <a:t>命令，像这样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195736" y="3861048"/>
            <a:ext cx="5040560" cy="1584175"/>
            <a:chOff x="436090" y="3921993"/>
            <a:chExt cx="5114926" cy="16668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90" y="3921993"/>
              <a:ext cx="5114925" cy="1019175"/>
            </a:xfrm>
            <a:prstGeom prst="rect">
              <a:avLst/>
            </a:prstGeom>
          </p:spPr>
        </p:pic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091" y="4941168"/>
              <a:ext cx="5114925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2649736" y="554958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输入文本并提交后触发该 </a:t>
            </a:r>
            <a:r>
              <a:rPr lang="en-US" altLang="zh-CN" sz="2000" dirty="0"/>
              <a:t>handler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61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输入文本和语音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782077" y="3150944"/>
            <a:ext cx="796638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不是等待一个简单的小行为，</a:t>
            </a:r>
            <a:r>
              <a:rPr lang="en-US" altLang="zh-CN" dirty="0"/>
              <a:t>read </a:t>
            </a:r>
            <a:r>
              <a:rPr lang="zh-CN" altLang="en-US" dirty="0"/>
              <a:t>命令等待一连串的按键，并且当用户按下“</a:t>
            </a:r>
            <a:r>
              <a:rPr lang="en-US" altLang="zh-CN" dirty="0"/>
              <a:t>Enter“</a:t>
            </a:r>
            <a:r>
              <a:rPr lang="zh-CN" altLang="en-US" dirty="0"/>
              <a:t>键（或点击 </a:t>
            </a:r>
            <a:r>
              <a:rPr lang="en-US" altLang="zh-CN" dirty="0"/>
              <a:t>submit</a:t>
            </a:r>
            <a:r>
              <a:rPr lang="zh-CN" altLang="en-US" dirty="0"/>
              <a:t>）完成输入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read </a:t>
            </a:r>
            <a:r>
              <a:rPr lang="zh-CN" altLang="en-US" dirty="0"/>
              <a:t>的 </a:t>
            </a:r>
            <a:r>
              <a:rPr lang="en-US" altLang="zh-CN" dirty="0"/>
              <a:t>event handler </a:t>
            </a:r>
            <a:r>
              <a:rPr lang="zh-CN" altLang="en-US" dirty="0"/>
              <a:t>只被调用一次。当输入完成，输入框就会消失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/>
              <a:t>不是绑定一个变量到具有 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 </a:t>
            </a:r>
            <a:r>
              <a:rPr lang="zh-CN" altLang="en-US" dirty="0"/>
              <a:t>这样的属性的 </a:t>
            </a:r>
            <a:r>
              <a:rPr lang="en-US" altLang="zh-CN" dirty="0"/>
              <a:t>event object </a:t>
            </a:r>
            <a:r>
              <a:rPr lang="zh-CN" altLang="en-US" dirty="0"/>
              <a:t>上，</a:t>
            </a:r>
            <a:r>
              <a:rPr lang="en-US" altLang="zh-CN" dirty="0"/>
              <a:t>read </a:t>
            </a:r>
            <a:r>
              <a:rPr lang="zh-CN" altLang="en-US" dirty="0"/>
              <a:t>设置变量为输入的文本值（上例中的 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472" y="1916831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就像用 </a:t>
            </a:r>
            <a:r>
              <a:rPr lang="en-US" altLang="zh-CN" sz="2400" dirty="0"/>
              <a:t>click</a:t>
            </a:r>
            <a:r>
              <a:rPr lang="zh-CN" altLang="en-US" sz="2400" dirty="0"/>
              <a:t>、</a:t>
            </a:r>
            <a:r>
              <a:rPr lang="en-US" altLang="zh-CN" sz="2400" dirty="0"/>
              <a:t>button </a:t>
            </a:r>
            <a:r>
              <a:rPr lang="zh-CN" altLang="en-US" sz="2400" dirty="0"/>
              <a:t>或 </a:t>
            </a:r>
            <a:r>
              <a:rPr lang="en-US" altLang="zh-CN" sz="2400" dirty="0" err="1"/>
              <a:t>keydown</a:t>
            </a:r>
            <a:r>
              <a:rPr lang="en-US" altLang="zh-CN" sz="2400" dirty="0"/>
              <a:t> </a:t>
            </a:r>
            <a:r>
              <a:rPr lang="zh-CN" altLang="en-US" sz="2400" dirty="0"/>
              <a:t>一样，</a:t>
            </a:r>
            <a:r>
              <a:rPr lang="en-US" altLang="zh-CN" sz="2400" dirty="0"/>
              <a:t>read </a:t>
            </a:r>
            <a:r>
              <a:rPr lang="zh-CN" altLang="en-US" sz="2400" dirty="0"/>
              <a:t>命令在用户提供完输入后调用一个 </a:t>
            </a:r>
            <a:r>
              <a:rPr lang="en-US" altLang="zh-CN" sz="2400" dirty="0"/>
              <a:t>event handler</a:t>
            </a:r>
            <a:r>
              <a:rPr lang="zh-CN" altLang="en-US" sz="2400" dirty="0"/>
              <a:t>。</a:t>
            </a:r>
            <a:r>
              <a:rPr lang="en-US" altLang="zh-CN" sz="2400" dirty="0"/>
              <a:t>read </a:t>
            </a:r>
            <a:r>
              <a:rPr lang="zh-CN" altLang="en-US" sz="2400" dirty="0"/>
              <a:t>和 </a:t>
            </a:r>
            <a:r>
              <a:rPr lang="en-US" altLang="zh-CN" sz="2400" dirty="0"/>
              <a:t>click </a:t>
            </a:r>
            <a:r>
              <a:rPr lang="zh-CN" altLang="en-US" sz="2400" dirty="0"/>
              <a:t>有一些不同：</a:t>
            </a:r>
          </a:p>
        </p:txBody>
      </p:sp>
    </p:spTree>
    <p:extLst>
      <p:ext uri="{BB962C8B-B14F-4D97-AF65-F5344CB8AC3E}">
        <p14:creationId xmlns:p14="http://schemas.microsoft.com/office/powerpoint/2010/main" val="8879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关键术语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17188"/>
            <a:ext cx="7536127" cy="3584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输入文本和语音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504" y="177281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输入数字时要用一个特殊的变体 </a:t>
            </a:r>
            <a:r>
              <a:rPr lang="en-US" altLang="zh-CN" sz="2400" dirty="0" err="1"/>
              <a:t>readnum</a:t>
            </a:r>
            <a:r>
              <a:rPr lang="zh-CN" altLang="en-US" sz="2400" dirty="0"/>
              <a:t>，以限制只能输入</a:t>
            </a:r>
            <a:r>
              <a:rPr lang="zh-CN" altLang="en-US" sz="2400" dirty="0" smtClean="0"/>
              <a:t>数字：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13968" y="5374605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readnum</a:t>
            </a:r>
            <a:r>
              <a:rPr lang="en-US" altLang="zh-CN" sz="2000" dirty="0"/>
              <a:t> </a:t>
            </a:r>
            <a:r>
              <a:rPr lang="zh-CN" altLang="en-US" sz="2000" dirty="0"/>
              <a:t>限制输入</a:t>
            </a:r>
            <a:r>
              <a:rPr lang="zh-CN" altLang="en-US" sz="2000" dirty="0" smtClean="0"/>
              <a:t>数字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065560" y="2810892"/>
            <a:ext cx="7128792" cy="2490316"/>
            <a:chOff x="1290636" y="2981325"/>
            <a:chExt cx="6562726" cy="181582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637" y="2981325"/>
              <a:ext cx="6562725" cy="895350"/>
            </a:xfrm>
            <a:prstGeom prst="rect">
              <a:avLst/>
            </a:prstGeom>
          </p:spPr>
        </p:pic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36" y="3876675"/>
              <a:ext cx="6562725" cy="92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96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输入文本和语音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504" y="177281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键盘不是输入的唯一途径。另一个选择是使用语音输入，这可以用“</a:t>
            </a:r>
            <a:r>
              <a:rPr lang="en-US" altLang="zh-CN" sz="2400" dirty="0"/>
              <a:t>listen”</a:t>
            </a:r>
            <a:r>
              <a:rPr lang="zh-CN" altLang="en-US" sz="2400" dirty="0"/>
              <a:t>来实现。它的功能就和 </a:t>
            </a:r>
            <a:r>
              <a:rPr lang="en-US" altLang="zh-CN" sz="2400" dirty="0"/>
              <a:t>read </a:t>
            </a:r>
            <a:r>
              <a:rPr lang="zh-CN" altLang="en-US" sz="2400" dirty="0"/>
              <a:t>一样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405820" y="548117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listen </a:t>
            </a:r>
            <a:r>
              <a:rPr lang="zh-CN" altLang="en-US" sz="2000" dirty="0"/>
              <a:t>接收语音</a:t>
            </a:r>
            <a:r>
              <a:rPr lang="zh-CN" altLang="en-US" sz="2000" dirty="0" smtClean="0"/>
              <a:t>输入</a:t>
            </a:r>
            <a:endParaRPr lang="zh-CN" altLang="en-US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155824" y="2981339"/>
            <a:ext cx="6948264" cy="2064053"/>
            <a:chOff x="1385900" y="2682293"/>
            <a:chExt cx="6948264" cy="20640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900" y="2682293"/>
              <a:ext cx="6948264" cy="1220082"/>
            </a:xfrm>
            <a:prstGeom prst="rect">
              <a:avLst/>
            </a:prstGeom>
          </p:spPr>
        </p:pic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3891" y="3877471"/>
              <a:ext cx="6940273" cy="86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94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输入文本和语音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504" y="177281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关于使用语音的一点</a:t>
            </a:r>
            <a:r>
              <a:rPr lang="zh-CN" altLang="en-US" sz="2400" b="1" dirty="0"/>
              <a:t>提示</a:t>
            </a:r>
            <a:r>
              <a:rPr lang="zh-CN" altLang="en-US" sz="2400" dirty="0"/>
              <a:t>：现在语音识别和语音合成只能在 </a:t>
            </a:r>
            <a:r>
              <a:rPr lang="en-US" altLang="zh-CN" sz="2400" dirty="0"/>
              <a:t>Chrome </a:t>
            </a:r>
            <a:r>
              <a:rPr lang="zh-CN" altLang="en-US" sz="2400" dirty="0"/>
              <a:t>上工作。当 </a:t>
            </a:r>
            <a:r>
              <a:rPr lang="en-US" altLang="zh-CN" sz="2400" dirty="0"/>
              <a:t>Chrome </a:t>
            </a:r>
            <a:r>
              <a:rPr lang="zh-CN" altLang="en-US" sz="2400" dirty="0"/>
              <a:t>上的一个网页尝试打开麦克风时，它必须获得用户许可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1504" y="5145484"/>
            <a:ext cx="797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 smtClean="0"/>
              <a:t>注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当</a:t>
            </a:r>
            <a:r>
              <a:rPr lang="zh-CN" altLang="en-US" sz="2000" dirty="0"/>
              <a:t>页面使用麦克风时，浏览器会向用户询问许可。如果通过 </a:t>
            </a:r>
            <a:r>
              <a:rPr lang="en-US" altLang="zh-CN" sz="2000" dirty="0"/>
              <a:t>https </a:t>
            </a:r>
            <a:r>
              <a:rPr lang="zh-CN" altLang="en-US" sz="2000" dirty="0"/>
              <a:t>加载页面，许可会被记住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472" y="3068960"/>
            <a:ext cx="4578424" cy="183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3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使用</a:t>
            </a:r>
            <a:r>
              <a:rPr lang="en-US" altLang="zh-CN" sz="3600" b="1" dirty="0" err="1" smtClean="0">
                <a:solidFill>
                  <a:srgbClr val="0C0C0C"/>
                </a:solidFill>
                <a:latin typeface="宋体" pitchFamily="2" charset="-122"/>
              </a:rPr>
              <a:t>CoffeeScript</a:t>
            </a:r>
            <a:r>
              <a:rPr lang="en-US" altLang="zh-CN" sz="3600" b="1" dirty="0" smtClean="0">
                <a:solidFill>
                  <a:srgbClr val="0C0C0C"/>
                </a:solidFill>
                <a:latin typeface="宋体" pitchFamily="2" charset="-122"/>
              </a:rPr>
              <a:t> await</a:t>
            </a:r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等待输入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有时候程序需要读入一连串的输入。为了做到这一点，可以像这样把 </a:t>
            </a:r>
            <a:r>
              <a:rPr lang="en-US" altLang="zh-CN" sz="2400" dirty="0"/>
              <a:t>event binding function </a:t>
            </a:r>
            <a:r>
              <a:rPr lang="zh-CN" altLang="en-US" sz="2400" dirty="0"/>
              <a:t>链接在另一个</a:t>
            </a:r>
            <a:r>
              <a:rPr lang="zh-CN" altLang="en-US" sz="2400" dirty="0" smtClean="0"/>
              <a:t>里面：</a:t>
            </a:r>
            <a:endParaRPr lang="zh-CN" alt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" t="11358" r="6751" b="8473"/>
          <a:stretch/>
        </p:blipFill>
        <p:spPr bwMode="auto">
          <a:xfrm>
            <a:off x="611560" y="4566776"/>
            <a:ext cx="3656366" cy="127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63" y="2603813"/>
            <a:ext cx="7194698" cy="1844349"/>
          </a:xfrm>
          <a:prstGeom prst="rect">
            <a:avLst/>
          </a:prstGeom>
        </p:spPr>
      </p:pic>
      <p:sp>
        <p:nvSpPr>
          <p:cNvPr id="9" name="Rectangle 3"/>
          <p:cNvSpPr txBox="1">
            <a:spLocks/>
          </p:cNvSpPr>
          <p:nvPr/>
        </p:nvSpPr>
        <p:spPr bwMode="auto">
          <a:xfrm>
            <a:off x="4373114" y="4455230"/>
            <a:ext cx="4375350" cy="150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将两个 </a:t>
            </a:r>
            <a:r>
              <a:rPr lang="en-US" altLang="zh-CN" dirty="0"/>
              <a:t>event handler </a:t>
            </a:r>
            <a:r>
              <a:rPr lang="zh-CN" altLang="en-US" dirty="0"/>
              <a:t>链接在一起以使用一连串的输入</a:t>
            </a:r>
            <a:r>
              <a:rPr lang="zh-CN" altLang="en-US" dirty="0" smtClean="0"/>
              <a:t>。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/>
              <a:t>这种嵌套使程序看起来复杂许多，而且使它更难使用循环</a:t>
            </a:r>
            <a:r>
              <a:rPr lang="zh-CN" altLang="en-US" dirty="0" smtClean="0"/>
              <a:t>。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3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使用</a:t>
            </a:r>
            <a:r>
              <a:rPr lang="en-US" altLang="zh-CN" sz="3600" b="1" dirty="0" err="1" smtClean="0">
                <a:solidFill>
                  <a:srgbClr val="0C0C0C"/>
                </a:solidFill>
                <a:latin typeface="宋体" pitchFamily="2" charset="-122"/>
              </a:rPr>
              <a:t>CoffeeScript</a:t>
            </a:r>
            <a:r>
              <a:rPr lang="en-US" altLang="zh-CN" sz="3600" b="1" dirty="0" smtClean="0">
                <a:solidFill>
                  <a:srgbClr val="0C0C0C"/>
                </a:solidFill>
                <a:latin typeface="宋体" pitchFamily="2" charset="-122"/>
              </a:rPr>
              <a:t> await</a:t>
            </a:r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等待输入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Pencil Code </a:t>
            </a:r>
            <a:r>
              <a:rPr lang="zh-CN" altLang="en-US" sz="2400" dirty="0"/>
              <a:t>使用的这个 </a:t>
            </a:r>
            <a:r>
              <a:rPr lang="en-US" altLang="zh-CN" sz="2400" dirty="0" err="1"/>
              <a:t>CoffeeScript</a:t>
            </a:r>
            <a:r>
              <a:rPr lang="en-US" altLang="zh-CN" sz="2400" dirty="0"/>
              <a:t> </a:t>
            </a:r>
            <a:r>
              <a:rPr lang="zh-CN" altLang="en-US" sz="2400" dirty="0"/>
              <a:t>版本有一对关键字“</a:t>
            </a:r>
            <a:r>
              <a:rPr lang="en-US" altLang="zh-CN" sz="2400" dirty="0"/>
              <a:t>await“</a:t>
            </a:r>
            <a:r>
              <a:rPr lang="zh-CN" altLang="en-US" sz="2400" dirty="0"/>
              <a:t>和“</a:t>
            </a:r>
            <a:r>
              <a:rPr lang="en-US" altLang="zh-CN" sz="2400" dirty="0"/>
              <a:t>defer”</a:t>
            </a:r>
            <a:r>
              <a:rPr lang="zh-CN" altLang="en-US" sz="2400" dirty="0"/>
              <a:t>应对这种情况，通过将程序搁置以等待一个事件的发生。在你想要暂停的命令前使用单词“</a:t>
            </a:r>
            <a:r>
              <a:rPr lang="en-US" altLang="zh-CN" sz="2400" dirty="0"/>
              <a:t>word“</a:t>
            </a:r>
            <a:r>
              <a:rPr lang="zh-CN" altLang="en-US" sz="2400" dirty="0"/>
              <a:t>，并且把“</a:t>
            </a:r>
            <a:r>
              <a:rPr lang="en-US" altLang="zh-CN" sz="2400" dirty="0"/>
              <a:t>defer“</a:t>
            </a:r>
            <a:r>
              <a:rPr lang="zh-CN" altLang="en-US" sz="2400" dirty="0"/>
              <a:t>放在带任意变量的 </a:t>
            </a:r>
            <a:r>
              <a:rPr lang="en-US" altLang="zh-CN" sz="2400" dirty="0"/>
              <a:t>event handler </a:t>
            </a:r>
            <a:r>
              <a:rPr lang="zh-CN" altLang="en-US" sz="2400" dirty="0"/>
              <a:t>处，这个变量将是 </a:t>
            </a:r>
            <a:r>
              <a:rPr lang="en-US" altLang="zh-CN" sz="2400" dirty="0"/>
              <a:t>event handler 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参数：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6" y="3861047"/>
            <a:ext cx="8002936" cy="17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使用</a:t>
            </a:r>
            <a:r>
              <a:rPr lang="en-US" altLang="zh-CN" sz="3600" b="1" dirty="0" err="1" smtClean="0">
                <a:solidFill>
                  <a:srgbClr val="0C0C0C"/>
                </a:solidFill>
                <a:latin typeface="宋体" pitchFamily="2" charset="-122"/>
              </a:rPr>
              <a:t>CoffeeScript</a:t>
            </a:r>
            <a:r>
              <a:rPr lang="en-US" altLang="zh-CN" sz="3600" b="1" dirty="0" smtClean="0">
                <a:solidFill>
                  <a:srgbClr val="0C0C0C"/>
                </a:solidFill>
                <a:latin typeface="宋体" pitchFamily="2" charset="-122"/>
              </a:rPr>
              <a:t> await</a:t>
            </a:r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等待输入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await </a:t>
            </a:r>
            <a:r>
              <a:rPr lang="zh-CN" altLang="en-US" sz="2400" dirty="0"/>
              <a:t>和 </a:t>
            </a:r>
            <a:r>
              <a:rPr lang="en-US" altLang="zh-CN" sz="2400" dirty="0"/>
              <a:t>defer </a:t>
            </a:r>
            <a:r>
              <a:rPr lang="zh-CN" altLang="en-US" sz="2400" dirty="0"/>
              <a:t>跟函数调用有微妙的关系，因此在把 </a:t>
            </a:r>
            <a:r>
              <a:rPr lang="en-US" altLang="zh-CN" sz="2400" dirty="0"/>
              <a:t>await </a:t>
            </a:r>
            <a:r>
              <a:rPr lang="zh-CN" altLang="en-US" sz="2400" dirty="0"/>
              <a:t>放到用户定义函数里之前，先理解“</a:t>
            </a:r>
            <a:r>
              <a:rPr lang="en-US" altLang="zh-CN" sz="2400" dirty="0"/>
              <a:t>Iced </a:t>
            </a:r>
            <a:r>
              <a:rPr lang="en-US" altLang="zh-CN" sz="2400" dirty="0" err="1"/>
              <a:t>CoffeeScript</a:t>
            </a:r>
            <a:r>
              <a:rPr lang="en-US" altLang="zh-CN" sz="2400" dirty="0"/>
              <a:t>“</a:t>
            </a:r>
            <a:r>
              <a:rPr lang="zh-CN" altLang="en-US" sz="2400" dirty="0"/>
              <a:t>的网页（如果在函数里使用 </a:t>
            </a:r>
            <a:r>
              <a:rPr lang="en-US" altLang="zh-CN" sz="2400" dirty="0"/>
              <a:t>await</a:t>
            </a:r>
            <a:r>
              <a:rPr lang="zh-CN" altLang="en-US" sz="2400" dirty="0"/>
              <a:t>，那么函数将使用回调返回结果）</a:t>
            </a:r>
            <a:r>
              <a:rPr lang="zh-CN" altLang="en-US" sz="2400" dirty="0" smtClean="0"/>
              <a:t>。然而</a:t>
            </a:r>
            <a:r>
              <a:rPr lang="zh-CN" altLang="en-US" sz="2400" dirty="0"/>
              <a:t>，在循环中 </a:t>
            </a:r>
            <a:r>
              <a:rPr lang="en-US" altLang="zh-CN" sz="2400" dirty="0"/>
              <a:t>await </a:t>
            </a:r>
            <a:r>
              <a:rPr lang="zh-CN" altLang="en-US" sz="2400" dirty="0"/>
              <a:t>非常直接和有用。例如：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42476"/>
            <a:ext cx="8279116" cy="26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使用</a:t>
            </a:r>
            <a:r>
              <a:rPr lang="en-US" altLang="zh-CN" sz="3600" b="1" dirty="0" err="1" smtClean="0">
                <a:solidFill>
                  <a:srgbClr val="0C0C0C"/>
                </a:solidFill>
                <a:latin typeface="宋体" pitchFamily="2" charset="-122"/>
              </a:rPr>
              <a:t>CoffeeScript</a:t>
            </a:r>
            <a:r>
              <a:rPr lang="en-US" altLang="zh-CN" sz="3600" b="1" dirty="0" smtClean="0">
                <a:solidFill>
                  <a:srgbClr val="0C0C0C"/>
                </a:solidFill>
                <a:latin typeface="宋体" pitchFamily="2" charset="-122"/>
              </a:rPr>
              <a:t> await</a:t>
            </a:r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等待输入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await…defer</a:t>
            </a:r>
            <a:r>
              <a:rPr lang="zh-CN" altLang="en-US" sz="2400" dirty="0" smtClean="0"/>
              <a:t>这种</a:t>
            </a:r>
            <a:r>
              <a:rPr lang="zh-CN" altLang="en-US" sz="2400" dirty="0"/>
              <a:t>代码风格称为“</a:t>
            </a:r>
            <a:r>
              <a:rPr lang="en-US" altLang="zh-CN" sz="2400" dirty="0"/>
              <a:t>blocking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/o"</a:t>
            </a:r>
            <a:r>
              <a:rPr lang="zh-CN" altLang="en-US" sz="2400" dirty="0"/>
              <a:t>，因为程序等待输入或输出时会阻塞（暂停）进程。</a:t>
            </a:r>
            <a:r>
              <a:rPr lang="en-US" altLang="zh-CN" sz="2400" dirty="0"/>
              <a:t>blocking i/o </a:t>
            </a:r>
            <a:r>
              <a:rPr lang="zh-CN" altLang="en-US" sz="2400" dirty="0"/>
              <a:t>是教授 </a:t>
            </a:r>
            <a:r>
              <a:rPr lang="en-US" altLang="zh-CN" sz="2400" dirty="0"/>
              <a:t>Python </a:t>
            </a:r>
            <a:r>
              <a:rPr lang="zh-CN" altLang="en-US" sz="2400" dirty="0"/>
              <a:t>或 </a:t>
            </a:r>
            <a:r>
              <a:rPr lang="en-US" altLang="zh-CN" sz="2400" dirty="0"/>
              <a:t>C </a:t>
            </a:r>
            <a:r>
              <a:rPr lang="zh-CN" altLang="en-US" sz="2400" dirty="0"/>
              <a:t>的输入输出的传统方法，但处理 </a:t>
            </a:r>
            <a:r>
              <a:rPr lang="en-US" altLang="zh-CN" sz="2400" dirty="0"/>
              <a:t>UI </a:t>
            </a:r>
            <a:r>
              <a:rPr lang="zh-CN" altLang="en-US" sz="2400" dirty="0"/>
              <a:t>事件的方法和这大有不同，典型的比如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和 </a:t>
            </a:r>
            <a:r>
              <a:rPr lang="en-US" altLang="zh-CN" sz="2400" dirty="0"/>
              <a:t>Java GUIs</a:t>
            </a:r>
            <a:r>
              <a:rPr lang="zh-CN" altLang="en-US" sz="2400" dirty="0"/>
              <a:t>，它们的输入是用 </a:t>
            </a:r>
            <a:r>
              <a:rPr lang="en-US" altLang="zh-CN" sz="2400" dirty="0"/>
              <a:t>event handler </a:t>
            </a:r>
            <a:r>
              <a:rPr lang="zh-CN" altLang="en-US" sz="2400" dirty="0"/>
              <a:t>完成的。</a:t>
            </a:r>
            <a:r>
              <a:rPr lang="en-US" altLang="zh-CN" sz="2400" dirty="0"/>
              <a:t>Iced </a:t>
            </a:r>
            <a:r>
              <a:rPr lang="en-US" altLang="zh-CN" sz="2400" dirty="0" err="1"/>
              <a:t>CoffeeScript</a:t>
            </a:r>
            <a:r>
              <a:rPr lang="en-US" altLang="zh-CN" sz="2400" dirty="0"/>
              <a:t> </a:t>
            </a:r>
            <a:r>
              <a:rPr lang="zh-CN" altLang="en-US" sz="2400" dirty="0"/>
              <a:t>的 </a:t>
            </a:r>
            <a:r>
              <a:rPr lang="en-US" altLang="zh-CN" sz="2400" dirty="0"/>
              <a:t>await </a:t>
            </a:r>
            <a:r>
              <a:rPr lang="zh-CN" altLang="en-US" sz="2400" dirty="0"/>
              <a:t>允许在同一个系统中教授两种风格，甚至在同一个程序里也可以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        await </a:t>
            </a:r>
            <a:r>
              <a:rPr lang="zh-CN" altLang="en-US" sz="2400" dirty="0"/>
              <a:t>是如此有用，以至于它的一个版本被计划加入到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的未来版本中。然而它不能立即加入到语言中，所以现在还不能在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中使用 </a:t>
            </a:r>
            <a:r>
              <a:rPr lang="en-US" altLang="zh-CN" sz="2400" dirty="0"/>
              <a:t>await</a:t>
            </a:r>
            <a:r>
              <a:rPr lang="zh-CN" altLang="en-US" sz="2400" dirty="0"/>
              <a:t>，你必须定义函数来达到同样的效果。</a:t>
            </a:r>
          </a:p>
        </p:txBody>
      </p:sp>
    </p:spTree>
    <p:extLst>
      <p:ext uri="{BB962C8B-B14F-4D97-AF65-F5344CB8AC3E}">
        <p14:creationId xmlns:p14="http://schemas.microsoft.com/office/powerpoint/2010/main" val="42912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使用 </a:t>
            </a:r>
            <a:r>
              <a:rPr lang="en-US" altLang="zh-CN" sz="3600" b="1" dirty="0"/>
              <a:t>pressed </a:t>
            </a:r>
            <a:r>
              <a:rPr lang="zh-CN" altLang="en-US" sz="3600" b="1" dirty="0"/>
              <a:t>轮询键盘状态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021880"/>
            <a:ext cx="770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在此之前，我们</a:t>
            </a:r>
            <a:r>
              <a:rPr lang="zh-CN" altLang="en-US" sz="2400" dirty="0"/>
              <a:t>看到了两种输入风格：“</a:t>
            </a:r>
            <a:r>
              <a:rPr lang="en-US" altLang="zh-CN" sz="2400" dirty="0"/>
              <a:t>event handler“</a:t>
            </a:r>
            <a:r>
              <a:rPr lang="zh-CN" altLang="en-US" sz="2400" dirty="0"/>
              <a:t>和“</a:t>
            </a:r>
            <a:r>
              <a:rPr lang="en-US" altLang="zh-CN" sz="2400" dirty="0"/>
              <a:t>blocking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/o“</a:t>
            </a:r>
            <a:r>
              <a:rPr lang="zh-CN" altLang="en-US" sz="2400" dirty="0"/>
              <a:t>。第三种输入风格称为“</a:t>
            </a:r>
            <a:r>
              <a:rPr lang="en-US" altLang="zh-CN" sz="2400" dirty="0"/>
              <a:t>polling”</a:t>
            </a:r>
            <a:r>
              <a:rPr lang="zh-CN" altLang="en-US" sz="2400" dirty="0"/>
              <a:t>，它通常被用在视频游戏和机器人这样的实时系统中，并且你也可以在 </a:t>
            </a:r>
            <a:r>
              <a:rPr lang="en-US" altLang="zh-CN" sz="2400" dirty="0"/>
              <a:t>Pencil Code </a:t>
            </a:r>
            <a:r>
              <a:rPr lang="zh-CN" altLang="en-US" sz="2400" dirty="0"/>
              <a:t>中尝试。一个使用 </a:t>
            </a:r>
            <a:r>
              <a:rPr lang="en-US" altLang="zh-CN" sz="2400" dirty="0"/>
              <a:t>polling </a:t>
            </a:r>
            <a:r>
              <a:rPr lang="zh-CN" altLang="en-US" sz="2400" dirty="0"/>
              <a:t>的程序通过重复发起“现在键被按下了</a:t>
            </a:r>
            <a:r>
              <a:rPr lang="zh-CN" altLang="en-US" sz="2400" dirty="0" smtClean="0"/>
              <a:t>吗？”这样</a:t>
            </a:r>
            <a:r>
              <a:rPr lang="zh-CN" altLang="en-US" sz="2400" dirty="0"/>
              <a:t>的提问来检查输入状态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       下面</a:t>
            </a:r>
            <a:r>
              <a:rPr lang="zh-CN" altLang="en-US" sz="2400" dirty="0"/>
              <a:t>说明如何使用 </a:t>
            </a:r>
            <a:r>
              <a:rPr lang="en-US" altLang="zh-CN" sz="2400" dirty="0"/>
              <a:t>Pencil Code </a:t>
            </a:r>
            <a:r>
              <a:rPr lang="zh-CN" altLang="en-US" sz="2400" dirty="0"/>
              <a:t>做到 </a:t>
            </a:r>
            <a:r>
              <a:rPr lang="en-US" altLang="zh-CN" sz="2400" dirty="0"/>
              <a:t>polling</a:t>
            </a:r>
            <a:r>
              <a:rPr lang="zh-CN" altLang="en-US" sz="2400" dirty="0"/>
              <a:t>（通常结合“</a:t>
            </a:r>
            <a:r>
              <a:rPr lang="en-US" altLang="zh-CN" sz="2400" dirty="0"/>
              <a:t>forever“</a:t>
            </a:r>
            <a:r>
              <a:rPr lang="zh-CN" altLang="en-US" sz="2400" dirty="0"/>
              <a:t>命令使用）。</a:t>
            </a:r>
          </a:p>
        </p:txBody>
      </p:sp>
    </p:spTree>
    <p:extLst>
      <p:ext uri="{BB962C8B-B14F-4D97-AF65-F5344CB8AC3E}">
        <p14:creationId xmlns:p14="http://schemas.microsoft.com/office/powerpoint/2010/main" val="40538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使用 </a:t>
            </a:r>
            <a:r>
              <a:rPr lang="en-US" altLang="zh-CN" sz="3600" b="1" dirty="0"/>
              <a:t>pressed </a:t>
            </a:r>
            <a:r>
              <a:rPr lang="zh-CN" altLang="en-US" sz="3600" b="1" dirty="0"/>
              <a:t>轮询键盘状态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67011" y="2183160"/>
            <a:ext cx="7056784" cy="2232248"/>
            <a:chOff x="1115616" y="1772816"/>
            <a:chExt cx="7459127" cy="2428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691" y="1772816"/>
              <a:ext cx="3811052" cy="242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772816"/>
              <a:ext cx="3648075" cy="242887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43248" y="1771809"/>
            <a:ext cx="7832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通过嵌入到 </a:t>
            </a:r>
            <a:r>
              <a:rPr lang="en-US" altLang="zh-CN" sz="2000" dirty="0"/>
              <a:t>forever </a:t>
            </a:r>
            <a:r>
              <a:rPr lang="zh-CN" altLang="en-US" sz="2000" dirty="0"/>
              <a:t>块中，</a:t>
            </a:r>
            <a:r>
              <a:rPr lang="en-US" altLang="zh-CN" sz="2000" dirty="0"/>
              <a:t>pressed </a:t>
            </a:r>
            <a:r>
              <a:rPr lang="zh-CN" altLang="en-US" sz="2000" dirty="0"/>
              <a:t>函数可以被用来轮询键盘</a:t>
            </a:r>
            <a:r>
              <a:rPr lang="zh-CN" altLang="en-US" sz="2000" dirty="0" smtClean="0"/>
              <a:t>状态：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4437112"/>
            <a:ext cx="8043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pressed </a:t>
            </a:r>
            <a:r>
              <a:rPr lang="zh-CN" altLang="en-US" sz="2400" dirty="0"/>
              <a:t>命令是 </a:t>
            </a:r>
            <a:r>
              <a:rPr lang="en-US" altLang="zh-CN" sz="2400" dirty="0"/>
              <a:t>polling </a:t>
            </a:r>
            <a:r>
              <a:rPr lang="zh-CN" altLang="en-US" sz="2400" dirty="0"/>
              <a:t>命令。如果键被按下，它为真，如果没有按下就为假。</a:t>
            </a:r>
            <a:r>
              <a:rPr lang="en-US" altLang="zh-CN" sz="2400" dirty="0"/>
              <a:t>if </a:t>
            </a:r>
            <a:r>
              <a:rPr lang="zh-CN" altLang="en-US" sz="2400" dirty="0"/>
              <a:t>被用在基于键的状态决定是否执行动作。有了“</a:t>
            </a:r>
            <a:r>
              <a:rPr lang="en-US" altLang="zh-CN" sz="2400" dirty="0"/>
              <a:t>polling”</a:t>
            </a:r>
            <a:r>
              <a:rPr lang="zh-CN" altLang="en-US" sz="2400" dirty="0"/>
              <a:t>，甚至可以支持“</a:t>
            </a:r>
            <a:r>
              <a:rPr lang="en-US" altLang="zh-CN" sz="2400" dirty="0"/>
              <a:t>chording”</a:t>
            </a:r>
            <a:r>
              <a:rPr lang="zh-CN" altLang="en-US" sz="2400" dirty="0"/>
              <a:t>，</a:t>
            </a:r>
            <a:r>
              <a:rPr lang="en-US" altLang="zh-CN" sz="2400" dirty="0"/>
              <a:t>chording </a:t>
            </a:r>
            <a:r>
              <a:rPr lang="zh-CN" altLang="en-US" sz="2400" dirty="0"/>
              <a:t>是指制作一个同时响应两个按键的程序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92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使用 </a:t>
            </a:r>
            <a:r>
              <a:rPr lang="en-US" altLang="zh-CN" sz="3600" b="1" dirty="0"/>
              <a:t>pressed </a:t>
            </a:r>
            <a:r>
              <a:rPr lang="zh-CN" altLang="en-US" sz="3600" b="1" dirty="0"/>
              <a:t>轮询键盘状态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88624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polling </a:t>
            </a:r>
            <a:r>
              <a:rPr lang="zh-CN" altLang="en-US" sz="2400" dirty="0"/>
              <a:t>是个很先进的技术，并且许多使它正确工作的微妙之处由“</a:t>
            </a:r>
            <a:r>
              <a:rPr lang="en-US" altLang="zh-CN" sz="2400" dirty="0"/>
              <a:t>forever“</a:t>
            </a:r>
            <a:r>
              <a:rPr lang="zh-CN" altLang="en-US" sz="2400" dirty="0"/>
              <a:t>命令处理。一个“</a:t>
            </a:r>
            <a:r>
              <a:rPr lang="en-US" altLang="zh-CN" sz="2400" dirty="0"/>
              <a:t>forever”</a:t>
            </a:r>
            <a:r>
              <a:rPr lang="zh-CN" altLang="en-US" sz="2400" dirty="0"/>
              <a:t>循环在很多方面都和传统的循环不同。</a:t>
            </a:r>
          </a:p>
          <a:p>
            <a:r>
              <a:rPr lang="zh-CN" altLang="en-US" sz="2400" dirty="0" smtClean="0"/>
              <a:t>       在</a:t>
            </a:r>
            <a:r>
              <a:rPr lang="zh-CN" altLang="en-US" sz="2400" dirty="0"/>
              <a:t>一个“</a:t>
            </a:r>
            <a:r>
              <a:rPr lang="en-US" altLang="zh-CN" sz="2400" dirty="0"/>
              <a:t>forever”</a:t>
            </a:r>
            <a:r>
              <a:rPr lang="zh-CN" altLang="en-US" sz="2400" dirty="0"/>
              <a:t>循环中乌龟的速度被自动设置为无穷大以避免动画延迟。并且，一个“</a:t>
            </a:r>
            <a:r>
              <a:rPr lang="en-US" altLang="zh-CN" sz="2400" dirty="0"/>
              <a:t>forever”</a:t>
            </a:r>
            <a:r>
              <a:rPr lang="zh-CN" altLang="en-US" sz="2400" dirty="0"/>
              <a:t>循环自动在每一个循环之间放了一个短暂的延迟，因此你可以看到随时间重复的效果。你可以增加一个额外的数字参数来改变“</a:t>
            </a:r>
            <a:r>
              <a:rPr lang="en-US" altLang="zh-CN" sz="2400" dirty="0"/>
              <a:t>forever”</a:t>
            </a:r>
            <a:r>
              <a:rPr lang="zh-CN" altLang="en-US" sz="2400" dirty="0"/>
              <a:t>的帧速率。比如，“</a:t>
            </a:r>
            <a:r>
              <a:rPr lang="en-US" altLang="zh-CN" sz="2400" dirty="0"/>
              <a:t>forever 10”</a:t>
            </a:r>
            <a:r>
              <a:rPr lang="zh-CN" altLang="en-US" sz="2400" dirty="0"/>
              <a:t>速率将为每秒 </a:t>
            </a:r>
            <a:r>
              <a:rPr lang="en-US" altLang="zh-CN" sz="2400" dirty="0"/>
              <a:t>10 </a:t>
            </a:r>
            <a:r>
              <a:rPr lang="zh-CN" altLang="en-US" sz="2400" dirty="0"/>
              <a:t>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8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1043608" y="1772816"/>
            <a:ext cx="7403380" cy="1440160"/>
          </a:xfrm>
          <a:noFill/>
        </p:spPr>
        <p:txBody>
          <a:bodyPr/>
          <a:lstStyle/>
          <a:p>
            <a:r>
              <a:rPr lang="zh-CN" altLang="en-US" dirty="0"/>
              <a:t>输入将数据带入计算机，比如你从键盘打字</a:t>
            </a:r>
            <a:r>
              <a:rPr lang="zh-CN" altLang="en-US" dirty="0" smtClean="0"/>
              <a:t>。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b="1" dirty="0"/>
              <a:t>输出</a:t>
            </a:r>
            <a:r>
              <a:rPr lang="zh-CN" altLang="en-US" dirty="0"/>
              <a:t>将数据发送到计算机外，比如你在屏幕上看到的</a:t>
            </a:r>
            <a:r>
              <a:rPr lang="zh-CN" altLang="en-US" dirty="0" smtClean="0"/>
              <a:t>东西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当计算机被用于和外界交互时才是最有趣的。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212976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输入输出有时候并称为 </a:t>
            </a:r>
            <a:r>
              <a:rPr lang="en-US" altLang="zh-CN" sz="2400" dirty="0"/>
              <a:t>I/O</a:t>
            </a:r>
            <a:r>
              <a:rPr lang="zh-CN" altLang="en-US" sz="2400" dirty="0"/>
              <a:t>。有许多种类的 </a:t>
            </a:r>
            <a:r>
              <a:rPr lang="en-US" altLang="zh-CN" sz="2400" dirty="0"/>
              <a:t>I/O</a:t>
            </a:r>
            <a:r>
              <a:rPr lang="zh-CN" altLang="en-US" sz="2400" dirty="0"/>
              <a:t>，包括人机界面、网络接口、存储设备接口和自动机器接口。计算机在处理各种输入输出上有许多共同点，无论是与一个人、一个文件或其他一些设备进行交互。用户可以通过只学习如何创建用户界面来学习重要的 </a:t>
            </a:r>
            <a:r>
              <a:rPr lang="en-US" altLang="zh-CN" sz="2400" dirty="0"/>
              <a:t>I/O </a:t>
            </a:r>
            <a:r>
              <a:rPr lang="zh-CN" altLang="en-US" sz="2400" dirty="0"/>
              <a:t>技术。</a:t>
            </a:r>
          </a:p>
        </p:txBody>
      </p:sp>
    </p:spTree>
    <p:extLst>
      <p:ext uri="{BB962C8B-B14F-4D97-AF65-F5344CB8AC3E}">
        <p14:creationId xmlns:p14="http://schemas.microsoft.com/office/powerpoint/2010/main" val="33009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使用 </a:t>
            </a:r>
            <a:r>
              <a:rPr lang="en-US" altLang="zh-CN" sz="3600" b="1" dirty="0"/>
              <a:t>pressed </a:t>
            </a:r>
            <a:r>
              <a:rPr lang="zh-CN" altLang="en-US" sz="3600" b="1" dirty="0"/>
              <a:t>轮询键盘状态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88624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polling </a:t>
            </a:r>
            <a:r>
              <a:rPr lang="zh-CN" altLang="en-US" sz="2400" dirty="0"/>
              <a:t>是个很先进的技术，并且许多使它正确工作的微妙之处由“</a:t>
            </a:r>
            <a:r>
              <a:rPr lang="en-US" altLang="zh-CN" sz="2400" dirty="0"/>
              <a:t>forever“</a:t>
            </a:r>
            <a:r>
              <a:rPr lang="zh-CN" altLang="en-US" sz="2400" dirty="0"/>
              <a:t>命令处理。一个“</a:t>
            </a:r>
            <a:r>
              <a:rPr lang="en-US" altLang="zh-CN" sz="2400" dirty="0"/>
              <a:t>forever”</a:t>
            </a:r>
            <a:r>
              <a:rPr lang="zh-CN" altLang="en-US" sz="2400" dirty="0"/>
              <a:t>循环在很多方面都和传统的循环不同。</a:t>
            </a:r>
          </a:p>
          <a:p>
            <a:r>
              <a:rPr lang="zh-CN" altLang="en-US" sz="2400" dirty="0" smtClean="0"/>
              <a:t>       在</a:t>
            </a:r>
            <a:r>
              <a:rPr lang="zh-CN" altLang="en-US" sz="2400" dirty="0"/>
              <a:t>一个“</a:t>
            </a:r>
            <a:r>
              <a:rPr lang="en-US" altLang="zh-CN" sz="2400" dirty="0"/>
              <a:t>forever”</a:t>
            </a:r>
            <a:r>
              <a:rPr lang="zh-CN" altLang="en-US" sz="2400" dirty="0"/>
              <a:t>循环中乌龟的速度被自动设置为无穷大以避免动画延迟。并且，一个“</a:t>
            </a:r>
            <a:r>
              <a:rPr lang="en-US" altLang="zh-CN" sz="2400" dirty="0"/>
              <a:t>forever”</a:t>
            </a:r>
            <a:r>
              <a:rPr lang="zh-CN" altLang="en-US" sz="2400" dirty="0"/>
              <a:t>循环自动在每一个循环之间放了一个短暂的延迟，因此你可以看到随时间重复的效果。你可以增加一个额外的数字参数来改变“</a:t>
            </a:r>
            <a:r>
              <a:rPr lang="en-US" altLang="zh-CN" sz="2400" dirty="0"/>
              <a:t>forever”</a:t>
            </a:r>
            <a:r>
              <a:rPr lang="zh-CN" altLang="en-US" sz="2400" dirty="0"/>
              <a:t>的帧速率。比如，“</a:t>
            </a:r>
            <a:r>
              <a:rPr lang="en-US" altLang="zh-CN" sz="2400" dirty="0"/>
              <a:t>forever 10”</a:t>
            </a:r>
            <a:r>
              <a:rPr lang="zh-CN" altLang="en-US" sz="2400" dirty="0"/>
              <a:t>速率将为每秒 </a:t>
            </a:r>
            <a:r>
              <a:rPr lang="en-US" altLang="zh-CN" sz="2400" dirty="0"/>
              <a:t>10 </a:t>
            </a:r>
            <a:r>
              <a:rPr lang="zh-CN" altLang="en-US" sz="2400" dirty="0"/>
              <a:t>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4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使用 </a:t>
            </a:r>
            <a:r>
              <a:rPr lang="en-US" altLang="zh-CN" sz="3600" b="1" dirty="0"/>
              <a:t>pressed </a:t>
            </a:r>
            <a:r>
              <a:rPr lang="zh-CN" altLang="en-US" sz="3600" b="1" dirty="0"/>
              <a:t>轮询键盘状态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71600" y="1984276"/>
            <a:ext cx="7416824" cy="2592288"/>
            <a:chOff x="323528" y="1785764"/>
            <a:chExt cx="8171271" cy="24193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478" y="1785764"/>
              <a:ext cx="3237321" cy="241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1785764"/>
              <a:ext cx="4933950" cy="241935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763688" y="4744044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设置 </a:t>
            </a:r>
            <a:r>
              <a:rPr lang="en-US" altLang="zh-CN" sz="2400" dirty="0"/>
              <a:t>forever </a:t>
            </a:r>
            <a:r>
              <a:rPr lang="zh-CN" altLang="en-US" sz="2400" dirty="0"/>
              <a:t>块的频率为每秒重复 </a:t>
            </a:r>
            <a:r>
              <a:rPr lang="en-US" altLang="zh-CN" sz="2400" dirty="0"/>
              <a:t>10 </a:t>
            </a:r>
            <a:r>
              <a:rPr lang="zh-CN" altLang="en-US" sz="2400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40562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总结提升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将</a:t>
            </a:r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想法结合起来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476" y="1915963"/>
            <a:ext cx="73448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输入输出</a:t>
            </a:r>
            <a:r>
              <a:rPr lang="zh-CN" altLang="en-US" sz="2400" dirty="0"/>
              <a:t>这一单元覆盖了许多强大的概念，但真正的力量来自于寻求结合输入和输出的创造性的新方法。结合图形、文本、音频，学生们可以创造一些应用程序，像是计算器，游戏，对话助手，交互式绘图程序或者乐器。</a:t>
            </a:r>
          </a:p>
          <a:p>
            <a:r>
              <a:rPr lang="zh-CN" altLang="en-US" sz="2400" dirty="0" smtClean="0"/>
              <a:t>       每</a:t>
            </a:r>
            <a:r>
              <a:rPr lang="zh-CN" altLang="en-US" sz="2400" dirty="0"/>
              <a:t>一个应用程序都需要一个特定的 </a:t>
            </a:r>
            <a:r>
              <a:rPr lang="en-US" altLang="zh-CN" sz="2400" dirty="0"/>
              <a:t>i/o </a:t>
            </a:r>
            <a:r>
              <a:rPr lang="zh-CN" altLang="en-US" sz="2400" dirty="0"/>
              <a:t>模型。最通用的模型是：</a:t>
            </a:r>
            <a:r>
              <a:rPr lang="en-US" altLang="zh-CN" sz="2400" dirty="0"/>
              <a:t>event-based i/o</a:t>
            </a:r>
            <a:r>
              <a:rPr lang="zh-CN" altLang="en-US" sz="2400" dirty="0"/>
              <a:t>，</a:t>
            </a:r>
            <a:r>
              <a:rPr lang="en-US" altLang="zh-CN" sz="2400" dirty="0"/>
              <a:t>blocking i/o </a:t>
            </a:r>
            <a:r>
              <a:rPr lang="zh-CN" altLang="en-US" sz="2400" dirty="0"/>
              <a:t>和 </a:t>
            </a:r>
            <a:r>
              <a:rPr lang="en-US" altLang="zh-CN" sz="2400" dirty="0"/>
              <a:t>polling</a:t>
            </a:r>
            <a:r>
              <a:rPr lang="zh-CN" altLang="en-US" sz="2400" dirty="0"/>
              <a:t>。有时候同样的程序可以以不同的方式使用不同的 </a:t>
            </a:r>
            <a:r>
              <a:rPr lang="en-US" altLang="zh-CN" sz="2400" dirty="0"/>
              <a:t>i/o </a:t>
            </a:r>
            <a:r>
              <a:rPr lang="zh-CN" altLang="en-US" sz="2400" dirty="0"/>
              <a:t>模型，因此值得让学生们以不止一种模型来实验，以了解它们如何工作。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巩固练习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gray">
          <a:xfrm>
            <a:off x="611561" y="1196752"/>
            <a:ext cx="2016223" cy="474662"/>
          </a:xfrm>
          <a:prstGeom prst="roundRect">
            <a:avLst>
              <a:gd name="adj" fmla="val 49999"/>
            </a:avLst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128" name="TextBox 39"/>
          <p:cNvSpPr txBox="1">
            <a:spLocks noChangeArrowheads="1"/>
          </p:cNvSpPr>
          <p:nvPr/>
        </p:nvSpPr>
        <p:spPr bwMode="auto">
          <a:xfrm>
            <a:off x="1206873" y="1267395"/>
            <a:ext cx="14209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输出这些语句</a:t>
            </a:r>
            <a:endParaRPr lang="zh-CN" altLang="en-US" sz="1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gray">
          <a:xfrm>
            <a:off x="826747" y="2285827"/>
            <a:ext cx="6113411" cy="474662"/>
          </a:xfrm>
          <a:prstGeom prst="roundRect">
            <a:avLst>
              <a:gd name="adj" fmla="val 49999"/>
            </a:avLst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5130" name="组合 41"/>
          <p:cNvGrpSpPr>
            <a:grpSpLocks/>
          </p:cNvGrpSpPr>
          <p:nvPr/>
        </p:nvGrpSpPr>
        <p:grpSpPr bwMode="auto">
          <a:xfrm>
            <a:off x="569547" y="2194545"/>
            <a:ext cx="660400" cy="657225"/>
            <a:chOff x="2049138" y="1825971"/>
            <a:chExt cx="660400" cy="657225"/>
          </a:xfrm>
        </p:grpSpPr>
        <p:grpSp>
          <p:nvGrpSpPr>
            <p:cNvPr id="5146" name="Group 34"/>
            <p:cNvGrpSpPr>
              <a:grpSpLocks/>
            </p:cNvGrpSpPr>
            <p:nvPr/>
          </p:nvGrpSpPr>
          <p:grpSpPr bwMode="auto">
            <a:xfrm>
              <a:off x="2049138" y="1825971"/>
              <a:ext cx="660400" cy="657225"/>
              <a:chOff x="997" y="1736"/>
              <a:chExt cx="416" cy="414"/>
            </a:xfrm>
          </p:grpSpPr>
          <p:sp>
            <p:nvSpPr>
              <p:cNvPr id="45" name="Oval 35"/>
              <p:cNvSpPr>
                <a:spLocks noChangeArrowheads="1"/>
              </p:cNvSpPr>
              <p:nvPr/>
            </p:nvSpPr>
            <p:spPr bwMode="gray">
              <a:xfrm>
                <a:off x="997" y="1738"/>
                <a:ext cx="416" cy="412"/>
              </a:xfrm>
              <a:prstGeom prst="ellipse">
                <a:avLst/>
              </a:prstGeom>
              <a:solidFill>
                <a:schemeClr val="hlink"/>
              </a:solidFill>
              <a:ln w="28575" algn="ctr">
                <a:solidFill>
                  <a:srgbClr val="F8F8F8">
                    <a:alpha val="7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pic>
            <p:nvPicPr>
              <p:cNvPr id="5149" name="Picture 36" descr="cir_lighteffect0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8000" contrast="-12000"/>
              </a:blip>
              <a:srcRect/>
              <a:stretch>
                <a:fillRect/>
              </a:stretch>
            </p:blipFill>
            <p:spPr bwMode="gray">
              <a:xfrm>
                <a:off x="1032" y="1736"/>
                <a:ext cx="344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147" name="Text Box 40"/>
            <p:cNvSpPr txBox="1">
              <a:spLocks noChangeArrowheads="1"/>
            </p:cNvSpPr>
            <p:nvPr/>
          </p:nvSpPr>
          <p:spPr bwMode="gray">
            <a:xfrm>
              <a:off x="2098351" y="1924396"/>
              <a:ext cx="5715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FFFF"/>
                  </a:solidFill>
                  <a:cs typeface="Arial" charset="0"/>
                </a:rPr>
                <a:t>2</a:t>
              </a:r>
            </a:p>
          </p:txBody>
        </p:sp>
      </p:grpSp>
      <p:sp>
        <p:nvSpPr>
          <p:cNvPr id="5131" name="TextBox 46"/>
          <p:cNvSpPr txBox="1">
            <a:spLocks noChangeArrowheads="1"/>
          </p:cNvSpPr>
          <p:nvPr/>
        </p:nvSpPr>
        <p:spPr bwMode="auto">
          <a:xfrm>
            <a:off x="1229947" y="2352293"/>
            <a:ext cx="5610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测试如下代码，并参考其设计自己的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Question Bot</a:t>
            </a:r>
            <a:endParaRPr lang="zh-CN" altLang="en-US" sz="16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2" name="组合 34"/>
          <p:cNvGrpSpPr>
            <a:grpSpLocks/>
          </p:cNvGrpSpPr>
          <p:nvPr/>
        </p:nvGrpSpPr>
        <p:grpSpPr bwMode="auto">
          <a:xfrm>
            <a:off x="535387" y="1088873"/>
            <a:ext cx="660400" cy="657225"/>
            <a:chOff x="2049138" y="1825971"/>
            <a:chExt cx="660400" cy="657225"/>
          </a:xfrm>
        </p:grpSpPr>
        <p:grpSp>
          <p:nvGrpSpPr>
            <p:cNvPr id="43" name="Group 34"/>
            <p:cNvGrpSpPr>
              <a:grpSpLocks/>
            </p:cNvGrpSpPr>
            <p:nvPr/>
          </p:nvGrpSpPr>
          <p:grpSpPr bwMode="auto">
            <a:xfrm>
              <a:off x="2049138" y="1825971"/>
              <a:ext cx="660400" cy="657225"/>
              <a:chOff x="997" y="1736"/>
              <a:chExt cx="416" cy="414"/>
            </a:xfrm>
          </p:grpSpPr>
          <p:sp>
            <p:nvSpPr>
              <p:cNvPr id="46" name="Oval 35"/>
              <p:cNvSpPr>
                <a:spLocks noChangeArrowheads="1"/>
              </p:cNvSpPr>
              <p:nvPr/>
            </p:nvSpPr>
            <p:spPr bwMode="gray">
              <a:xfrm>
                <a:off x="997" y="1738"/>
                <a:ext cx="416" cy="412"/>
              </a:xfrm>
              <a:prstGeom prst="ellipse">
                <a:avLst/>
              </a:prstGeom>
              <a:solidFill>
                <a:schemeClr val="accent2"/>
              </a:solidFill>
              <a:ln w="28575" algn="ctr">
                <a:solidFill>
                  <a:srgbClr val="F8F8F8">
                    <a:alpha val="7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latin typeface="Calibri" pitchFamily="34" charset="0"/>
                </a:endParaRPr>
              </a:p>
            </p:txBody>
          </p:sp>
          <p:pic>
            <p:nvPicPr>
              <p:cNvPr id="47" name="Picture 36" descr="cir_lighteffect0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8000" contrast="-12000"/>
              </a:blip>
              <a:srcRect/>
              <a:stretch>
                <a:fillRect/>
              </a:stretch>
            </p:blipFill>
            <p:spPr bwMode="gray">
              <a:xfrm>
                <a:off x="1032" y="1736"/>
                <a:ext cx="344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4" name="Text Box 40"/>
            <p:cNvSpPr txBox="1">
              <a:spLocks noChangeArrowheads="1"/>
            </p:cNvSpPr>
            <p:nvPr/>
          </p:nvSpPr>
          <p:spPr bwMode="gray">
            <a:xfrm>
              <a:off x="2098351" y="1924396"/>
              <a:ext cx="5715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FFFF"/>
                  </a:solidFill>
                  <a:cs typeface="Arial" charset="0"/>
                </a:rPr>
                <a:t>1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52345"/>
            <a:ext cx="2418299" cy="103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5534" y="2996952"/>
            <a:ext cx="7803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 </a:t>
            </a:r>
            <a:r>
              <a:rPr lang="en-US" altLang="zh-CN" dirty="0" err="1" smtClean="0">
                <a:latin typeface="Consolas" panose="020B0609020204030204" pitchFamily="49" charset="0"/>
              </a:rPr>
              <a:t>QuestionBot</a:t>
            </a:r>
            <a:r>
              <a:rPr lang="en-US" altLang="zh-CN" dirty="0" smtClean="0">
                <a:latin typeface="Consolas" panose="020B0609020204030204" pitchFamily="49" charset="0"/>
              </a:rPr>
              <a:t> 1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# </a:t>
            </a:r>
            <a:r>
              <a:rPr lang="en-US" altLang="zh-CN" dirty="0">
                <a:latin typeface="Consolas" panose="020B0609020204030204" pitchFamily="49" charset="0"/>
              </a:rPr>
              <a:t>short interview with </a:t>
            </a:r>
            <a:r>
              <a:rPr lang="en-US" altLang="zh-CN" dirty="0" err="1">
                <a:latin typeface="Consolas" panose="020B0609020204030204" pitchFamily="49" charset="0"/>
              </a:rPr>
              <a:t>await..defer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await </a:t>
            </a:r>
            <a:r>
              <a:rPr lang="en-US" altLang="zh-CN" dirty="0">
                <a:latin typeface="Consolas" panose="020B0609020204030204" pitchFamily="49" charset="0"/>
              </a:rPr>
              <a:t>read 'What is your name?', defer name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await </a:t>
            </a:r>
            <a:r>
              <a:rPr lang="en-US" altLang="zh-CN" dirty="0">
                <a:latin typeface="Consolas" panose="020B0609020204030204" pitchFamily="49" charset="0"/>
              </a:rPr>
              <a:t>read ('What is your favorite food, ' + name) + '?', defer food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await </a:t>
            </a:r>
            <a:r>
              <a:rPr lang="en-US" altLang="zh-CN" dirty="0">
                <a:latin typeface="Consolas" panose="020B0609020204030204" pitchFamily="49" charset="0"/>
              </a:rPr>
              <a:t>read ("Sounds tasty. What's so good about " + food) + ', ' + name + '?', defer response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write </a:t>
            </a:r>
            <a:r>
              <a:rPr lang="en-US" altLang="zh-CN" dirty="0">
                <a:latin typeface="Consolas" panose="020B0609020204030204" pitchFamily="49" charset="0"/>
              </a:rPr>
              <a:t>'Fair. I might just go try me some ' + food + 'now. Nice chat! '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巩固练习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gray">
          <a:xfrm>
            <a:off x="611561" y="1196752"/>
            <a:ext cx="5328591" cy="474662"/>
          </a:xfrm>
          <a:prstGeom prst="roundRect">
            <a:avLst>
              <a:gd name="adj" fmla="val 49999"/>
            </a:avLst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2" name="组合 34"/>
          <p:cNvGrpSpPr>
            <a:grpSpLocks/>
          </p:cNvGrpSpPr>
          <p:nvPr/>
        </p:nvGrpSpPr>
        <p:grpSpPr bwMode="auto">
          <a:xfrm>
            <a:off x="535387" y="1088873"/>
            <a:ext cx="660400" cy="657225"/>
            <a:chOff x="2049138" y="1825971"/>
            <a:chExt cx="660400" cy="657225"/>
          </a:xfrm>
        </p:grpSpPr>
        <p:grpSp>
          <p:nvGrpSpPr>
            <p:cNvPr id="43" name="Group 34"/>
            <p:cNvGrpSpPr>
              <a:grpSpLocks/>
            </p:cNvGrpSpPr>
            <p:nvPr/>
          </p:nvGrpSpPr>
          <p:grpSpPr bwMode="auto">
            <a:xfrm>
              <a:off x="2049138" y="1825971"/>
              <a:ext cx="660400" cy="657225"/>
              <a:chOff x="997" y="1736"/>
              <a:chExt cx="416" cy="414"/>
            </a:xfrm>
          </p:grpSpPr>
          <p:sp>
            <p:nvSpPr>
              <p:cNvPr id="46" name="Oval 35"/>
              <p:cNvSpPr>
                <a:spLocks noChangeArrowheads="1"/>
              </p:cNvSpPr>
              <p:nvPr/>
            </p:nvSpPr>
            <p:spPr bwMode="gray">
              <a:xfrm>
                <a:off x="997" y="1738"/>
                <a:ext cx="416" cy="412"/>
              </a:xfrm>
              <a:prstGeom prst="ellipse">
                <a:avLst/>
              </a:prstGeom>
              <a:solidFill>
                <a:schemeClr val="accent2"/>
              </a:solidFill>
              <a:ln w="28575" algn="ctr">
                <a:solidFill>
                  <a:srgbClr val="F8F8F8">
                    <a:alpha val="7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latin typeface="Calibri" pitchFamily="34" charset="0"/>
                </a:endParaRPr>
              </a:p>
            </p:txBody>
          </p:sp>
          <p:pic>
            <p:nvPicPr>
              <p:cNvPr id="47" name="Picture 36" descr="cir_lighteffect0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8000" contrast="-12000"/>
              </a:blip>
              <a:srcRect/>
              <a:stretch>
                <a:fillRect/>
              </a:stretch>
            </p:blipFill>
            <p:spPr bwMode="gray">
              <a:xfrm>
                <a:off x="1032" y="1736"/>
                <a:ext cx="344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4" name="Text Box 40"/>
            <p:cNvSpPr txBox="1">
              <a:spLocks noChangeArrowheads="1"/>
            </p:cNvSpPr>
            <p:nvPr/>
          </p:nvSpPr>
          <p:spPr bwMode="gray">
            <a:xfrm>
              <a:off x="2098351" y="1924396"/>
              <a:ext cx="5715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FFFF"/>
                  </a:solidFill>
                  <a:cs typeface="Arial" charset="0"/>
                </a:rPr>
                <a:t>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568" y="2064296"/>
            <a:ext cx="7776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 Question </a:t>
            </a:r>
            <a:r>
              <a:rPr lang="en-US" altLang="zh-CN" dirty="0" smtClean="0">
                <a:latin typeface="Consolas" panose="020B0609020204030204" pitchFamily="49" charset="0"/>
              </a:rPr>
              <a:t>Bot 2 </a:t>
            </a:r>
            <a:r>
              <a:rPr lang="en-US" altLang="zh-CN" dirty="0">
                <a:latin typeface="Consolas" panose="020B0609020204030204" pitchFamily="49" charset="0"/>
              </a:rPr>
              <a:t>using numbers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write </a:t>
            </a:r>
            <a:r>
              <a:rPr lang="en-US" altLang="zh-CN" dirty="0">
                <a:latin typeface="Consolas" panose="020B0609020204030204" pitchFamily="49" charset="0"/>
              </a:rPr>
              <a:t>'Hello. Can you tell me your name please?'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await </a:t>
            </a:r>
            <a:r>
              <a:rPr lang="en-US" altLang="zh-CN" dirty="0">
                <a:latin typeface="Consolas" panose="020B0609020204030204" pitchFamily="49" charset="0"/>
              </a:rPr>
              <a:t>read 'Your name?', defer name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write </a:t>
            </a:r>
            <a:r>
              <a:rPr lang="en-US" altLang="zh-CN" dirty="0">
                <a:latin typeface="Consolas" panose="020B0609020204030204" pitchFamily="49" charset="0"/>
              </a:rPr>
              <a:t>'Hi '+ name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await </a:t>
            </a:r>
            <a:r>
              <a:rPr lang="en-US" altLang="zh-CN" dirty="0" err="1">
                <a:latin typeface="Consolas" panose="020B0609020204030204" pitchFamily="49" charset="0"/>
              </a:rPr>
              <a:t>readnum</a:t>
            </a:r>
            <a:r>
              <a:rPr lang="en-US" altLang="zh-CN" dirty="0">
                <a:latin typeface="Consolas" panose="020B0609020204030204" pitchFamily="49" charset="0"/>
              </a:rPr>
              <a:t> 'Can you tell me your age, ' + name, defer age 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write </a:t>
            </a:r>
            <a:r>
              <a:rPr lang="en-US" altLang="zh-CN" dirty="0">
                <a:latin typeface="Consolas" panose="020B0609020204030204" pitchFamily="49" charset="0"/>
              </a:rPr>
              <a:t>'Hi ' + (name + ('. I have noted your age '+ age))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46"/>
          <p:cNvSpPr txBox="1">
            <a:spLocks noChangeArrowheads="1"/>
          </p:cNvSpPr>
          <p:nvPr/>
        </p:nvSpPr>
        <p:spPr bwMode="auto">
          <a:xfrm>
            <a:off x="1208363" y="1264806"/>
            <a:ext cx="5610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测试如下代码，并参考其设计自己的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Question Bot</a:t>
            </a:r>
            <a:endParaRPr lang="zh-CN" altLang="en-US" sz="1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221088"/>
            <a:ext cx="763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观察比较</a:t>
            </a:r>
            <a:r>
              <a:rPr lang="en-US" altLang="zh-CN" dirty="0" smtClean="0"/>
              <a:t>QuestionBot1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QuestionBot2</a:t>
            </a:r>
            <a:r>
              <a:rPr lang="zh-CN" altLang="en-US" dirty="0" smtClean="0"/>
              <a:t>的异同，并设计自己</a:t>
            </a:r>
            <a:r>
              <a:rPr lang="en-US" altLang="zh-CN" dirty="0" err="1" smtClean="0"/>
              <a:t>QuestionBot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5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课后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练习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 flipH="1">
            <a:off x="650875" y="1562100"/>
            <a:ext cx="7502525" cy="2606675"/>
          </a:xfrm>
          <a:prstGeom prst="roundRect">
            <a:avLst>
              <a:gd name="adj" fmla="val 6968"/>
            </a:avLst>
          </a:prstGeom>
          <a:solidFill>
            <a:schemeClr val="accent2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AutoShape 115"/>
          <p:cNvSpPr>
            <a:spLocks noChangeArrowheads="1"/>
          </p:cNvSpPr>
          <p:nvPr/>
        </p:nvSpPr>
        <p:spPr bwMode="gray">
          <a:xfrm flipH="1">
            <a:off x="1004888" y="3905250"/>
            <a:ext cx="7454900" cy="2187575"/>
          </a:xfrm>
          <a:prstGeom prst="roundRect">
            <a:avLst>
              <a:gd name="adj" fmla="val 10935"/>
            </a:avLst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149" name="AutoShape 116"/>
          <p:cNvSpPr>
            <a:spLocks noChangeArrowheads="1"/>
          </p:cNvSpPr>
          <p:nvPr/>
        </p:nvSpPr>
        <p:spPr bwMode="gray">
          <a:xfrm>
            <a:off x="3198813" y="1616075"/>
            <a:ext cx="4905375" cy="2208213"/>
          </a:xfrm>
          <a:prstGeom prst="roundRect">
            <a:avLst>
              <a:gd name="adj" fmla="val 7843"/>
            </a:avLst>
          </a:prstGeom>
          <a:solidFill>
            <a:srgbClr val="F8F8F8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6150" name="AutoShape 117"/>
          <p:cNvSpPr>
            <a:spLocks noChangeArrowheads="1"/>
          </p:cNvSpPr>
          <p:nvPr/>
        </p:nvSpPr>
        <p:spPr bwMode="gray">
          <a:xfrm>
            <a:off x="3516313" y="3957638"/>
            <a:ext cx="4872037" cy="2054225"/>
          </a:xfrm>
          <a:prstGeom prst="roundRect">
            <a:avLst>
              <a:gd name="adj" fmla="val 9194"/>
            </a:avLst>
          </a:prstGeom>
          <a:solidFill>
            <a:srgbClr val="F8F8F8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6153" name="Rectangle 31"/>
          <p:cNvSpPr>
            <a:spLocks noChangeArrowheads="1"/>
          </p:cNvSpPr>
          <p:nvPr/>
        </p:nvSpPr>
        <p:spPr bwMode="auto">
          <a:xfrm>
            <a:off x="3321050" y="2124184"/>
            <a:ext cx="4347294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eaLnBrk="1" hangingPunct="1">
              <a:buClr>
                <a:schemeClr val="accent1"/>
              </a:buClr>
              <a:buSzPct val="95000"/>
              <a:buFont typeface="Wingdings" pitchFamily="2" charset="2"/>
              <a:buChar char="p"/>
            </a:pP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演示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Button</a:t>
            </a:r>
          </a:p>
          <a:p>
            <a:pPr eaLnBrk="1" hangingPunct="1">
              <a:buClr>
                <a:schemeClr val="accent1"/>
              </a:buClr>
              <a:buSzPct val="95000"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231775" indent="-231775" eaLnBrk="1" hangingPunct="1">
              <a:buClr>
                <a:schemeClr val="accent1"/>
              </a:buClr>
              <a:buSzPct val="95000"/>
              <a:buFont typeface="Wingdings" pitchFamily="2" charset="2"/>
              <a:buChar char="p"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给按钮“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Click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”贴上“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Press to see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a 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BullsEye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”的标签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当点击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Button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按钮时，绘制如图所示图案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4" name="Rectangle 31"/>
          <p:cNvSpPr>
            <a:spLocks noChangeArrowheads="1"/>
          </p:cNvSpPr>
          <p:nvPr/>
        </p:nvSpPr>
        <p:spPr bwMode="auto">
          <a:xfrm>
            <a:off x="3678238" y="4460428"/>
            <a:ext cx="45720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eaLnBrk="1" hangingPunct="1">
              <a:buClr>
                <a:schemeClr val="accent1"/>
              </a:buClr>
              <a:buSzPct val="95000"/>
              <a:buFont typeface="Wingdings" pitchFamily="2" charset="2"/>
              <a:buChar char="p"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演示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Keydown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chemeClr val="accent1"/>
              </a:buClr>
              <a:buSzPct val="95000"/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231775" indent="-231775" eaLnBrk="1" hangingPunct="1">
              <a:buClr>
                <a:schemeClr val="accent1"/>
              </a:buClr>
              <a:buSzPct val="95000"/>
              <a:buFont typeface="Wingdings" pitchFamily="2" charset="2"/>
              <a:buChar char="p"/>
            </a:pP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Keydown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等待‘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’键被按下，然后绘制如图所示图案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065338"/>
            <a:ext cx="1460083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02919"/>
            <a:ext cx="1460083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课后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练习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 flipH="1">
            <a:off x="650875" y="1562100"/>
            <a:ext cx="7502525" cy="2606675"/>
          </a:xfrm>
          <a:prstGeom prst="roundRect">
            <a:avLst>
              <a:gd name="adj" fmla="val 6968"/>
            </a:avLst>
          </a:prstGeom>
          <a:solidFill>
            <a:schemeClr val="accent2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AutoShape 115"/>
          <p:cNvSpPr>
            <a:spLocks noChangeArrowheads="1"/>
          </p:cNvSpPr>
          <p:nvPr/>
        </p:nvSpPr>
        <p:spPr bwMode="gray">
          <a:xfrm flipH="1">
            <a:off x="1004888" y="3905250"/>
            <a:ext cx="7454900" cy="2187575"/>
          </a:xfrm>
          <a:prstGeom prst="roundRect">
            <a:avLst>
              <a:gd name="adj" fmla="val 10935"/>
            </a:avLst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149" name="AutoShape 116"/>
          <p:cNvSpPr>
            <a:spLocks noChangeArrowheads="1"/>
          </p:cNvSpPr>
          <p:nvPr/>
        </p:nvSpPr>
        <p:spPr bwMode="gray">
          <a:xfrm>
            <a:off x="3198813" y="1616075"/>
            <a:ext cx="4905375" cy="2208213"/>
          </a:xfrm>
          <a:prstGeom prst="roundRect">
            <a:avLst>
              <a:gd name="adj" fmla="val 7843"/>
            </a:avLst>
          </a:prstGeom>
          <a:solidFill>
            <a:srgbClr val="F8F8F8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6150" name="AutoShape 117"/>
          <p:cNvSpPr>
            <a:spLocks noChangeArrowheads="1"/>
          </p:cNvSpPr>
          <p:nvPr/>
        </p:nvSpPr>
        <p:spPr bwMode="gray">
          <a:xfrm>
            <a:off x="3516313" y="3957638"/>
            <a:ext cx="4872037" cy="2054225"/>
          </a:xfrm>
          <a:prstGeom prst="roundRect">
            <a:avLst>
              <a:gd name="adj" fmla="val 9194"/>
            </a:avLst>
          </a:prstGeom>
          <a:solidFill>
            <a:srgbClr val="F8F8F8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6153" name="Rectangle 31"/>
          <p:cNvSpPr>
            <a:spLocks noChangeArrowheads="1"/>
          </p:cNvSpPr>
          <p:nvPr/>
        </p:nvSpPr>
        <p:spPr bwMode="auto">
          <a:xfrm>
            <a:off x="3321050" y="2124184"/>
            <a:ext cx="4347294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eaLnBrk="1" hangingPunct="1">
              <a:buClr>
                <a:schemeClr val="accent1"/>
              </a:buClr>
              <a:buSzPct val="95000"/>
              <a:buFont typeface="Wingdings" pitchFamily="2" charset="2"/>
              <a:buChar char="p"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演示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Click</a:t>
            </a:r>
          </a:p>
          <a:p>
            <a:pPr eaLnBrk="1" hangingPunct="1">
              <a:buClr>
                <a:schemeClr val="accent1"/>
              </a:buClr>
              <a:buSzPct val="95000"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231775" indent="-231775" eaLnBrk="1" hangingPunct="1">
              <a:buClr>
                <a:schemeClr val="accent1"/>
              </a:buClr>
              <a:buSzPct val="95000"/>
              <a:buFont typeface="Wingdings" pitchFamily="2" charset="2"/>
              <a:buChar char="p"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click 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会等待一个鼠标点击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然后在点击处绘制如图所示图案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4" name="Rectangle 31"/>
          <p:cNvSpPr>
            <a:spLocks noChangeArrowheads="1"/>
          </p:cNvSpPr>
          <p:nvPr/>
        </p:nvSpPr>
        <p:spPr bwMode="auto">
          <a:xfrm>
            <a:off x="3678238" y="4460428"/>
            <a:ext cx="457200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eaLnBrk="1" hangingPunct="1">
              <a:buClr>
                <a:schemeClr val="accent1"/>
              </a:buClr>
              <a:buSzPct val="95000"/>
              <a:buFont typeface="Wingdings" pitchFamily="2" charset="2"/>
              <a:buChar char="p"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Button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强化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chemeClr val="accent1"/>
              </a:buClr>
              <a:buSzPct val="95000"/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231775" indent="-231775" eaLnBrk="1" hangingPunct="1">
              <a:buClr>
                <a:schemeClr val="accent1"/>
              </a:buClr>
              <a:buSzPct val="95000"/>
              <a:buFont typeface="Wingdings" pitchFamily="2" charset="2"/>
              <a:buChar char="p"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新建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botton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名为“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GrowLarger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”和“</a:t>
            </a: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GrowSmaller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”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并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wear t-pencil,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当点击按钮时，铅笔图案会对应变大或变小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065338"/>
            <a:ext cx="1460083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2623"/>
            <a:ext cx="1634284" cy="127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9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课后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练习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 flipH="1">
            <a:off x="650875" y="1562100"/>
            <a:ext cx="7502525" cy="2606675"/>
          </a:xfrm>
          <a:prstGeom prst="roundRect">
            <a:avLst>
              <a:gd name="adj" fmla="val 6968"/>
            </a:avLst>
          </a:prstGeom>
          <a:solidFill>
            <a:schemeClr val="accent2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149" name="AutoShape 116"/>
          <p:cNvSpPr>
            <a:spLocks noChangeArrowheads="1"/>
          </p:cNvSpPr>
          <p:nvPr/>
        </p:nvSpPr>
        <p:spPr bwMode="gray">
          <a:xfrm>
            <a:off x="3166021" y="1756516"/>
            <a:ext cx="4905375" cy="2208213"/>
          </a:xfrm>
          <a:prstGeom prst="roundRect">
            <a:avLst>
              <a:gd name="adj" fmla="val 7843"/>
            </a:avLst>
          </a:prstGeom>
          <a:solidFill>
            <a:srgbClr val="F8F8F8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sp>
        <p:nvSpPr>
          <p:cNvPr id="6153" name="Rectangle 31"/>
          <p:cNvSpPr>
            <a:spLocks noChangeArrowheads="1"/>
          </p:cNvSpPr>
          <p:nvPr/>
        </p:nvSpPr>
        <p:spPr bwMode="auto">
          <a:xfrm>
            <a:off x="3198813" y="2304682"/>
            <a:ext cx="521139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 eaLnBrk="1" hangingPunct="1">
              <a:buClr>
                <a:schemeClr val="accent1"/>
              </a:buClr>
              <a:buSzPct val="95000"/>
              <a:buFont typeface="Wingdings" pitchFamily="2" charset="2"/>
              <a:buChar char="p"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设置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button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名为“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Circle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”、“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Triangle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Square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”，当点击对应按钮时，绘制对应的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chemeClr val="accent1"/>
              </a:buClr>
              <a:buSzPct val="95000"/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图案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58" y="2079744"/>
            <a:ext cx="1570484" cy="156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4"/>
          <p:cNvSpPr>
            <a:spLocks noChangeArrowheads="1" noChangeShapeType="1" noTextEdit="1"/>
          </p:cNvSpPr>
          <p:nvPr/>
        </p:nvSpPr>
        <p:spPr bwMode="auto">
          <a:xfrm>
            <a:off x="698500" y="4652963"/>
            <a:ext cx="2794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chemeClr val="bg1"/>
                  </a:outerShdw>
                </a:effectLst>
                <a:latin typeface="黑体"/>
                <a:ea typeface="黑体"/>
              </a:rPr>
              <a:t>本章结束！</a:t>
            </a:r>
            <a:endParaRPr lang="zh-CN" altLang="en-US" sz="3600" b="1" kern="10" dirty="0"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1"/>
                </a:outerShdw>
              </a:effectLst>
              <a:latin typeface="黑体"/>
              <a:ea typeface="黑体"/>
            </a:endParaRPr>
          </a:p>
        </p:txBody>
      </p:sp>
      <p:sp>
        <p:nvSpPr>
          <p:cNvPr id="7171" name="WordArt 5"/>
          <p:cNvSpPr>
            <a:spLocks noChangeArrowheads="1" noChangeShapeType="1" noTextEdit="1"/>
          </p:cNvSpPr>
          <p:nvPr/>
        </p:nvSpPr>
        <p:spPr bwMode="auto">
          <a:xfrm>
            <a:off x="1176338" y="5367338"/>
            <a:ext cx="1728787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chemeClr val="bg1"/>
                  </a:outerShdw>
                </a:effectLst>
                <a:latin typeface="Arial"/>
                <a:cs typeface="Arial"/>
              </a:rPr>
              <a:t>Thanks!</a:t>
            </a:r>
            <a:endParaRPr lang="zh-CN" altLang="en-US" sz="3600" b="1" kern="10">
              <a:ln w="12700">
                <a:solidFill>
                  <a:schemeClr val="bg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1"/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01208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常见的人机交互形式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这一节的重点在 </a:t>
            </a:r>
            <a:r>
              <a:rPr lang="en-US" altLang="zh-CN" sz="2400" dirty="0"/>
              <a:t>human-computer interaction (HCI)</a:t>
            </a:r>
            <a:r>
              <a:rPr lang="zh-CN" altLang="en-US" sz="2400" dirty="0"/>
              <a:t>。在 </a:t>
            </a:r>
            <a:r>
              <a:rPr lang="en-US" altLang="zh-CN" sz="2400" dirty="0"/>
              <a:t>Web </a:t>
            </a:r>
            <a:r>
              <a:rPr lang="zh-CN" altLang="en-US" sz="2400" dirty="0"/>
              <a:t>应用中创建用户界面时，程序主要处理鼠标和键盘的输入，以及屏幕和音频输出。例如：</a:t>
            </a:r>
          </a:p>
          <a:p>
            <a:endParaRPr lang="zh-CN" altLang="en-US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78980"/>
              </p:ext>
            </p:extLst>
          </p:nvPr>
        </p:nvGraphicFramePr>
        <p:xfrm>
          <a:off x="668651" y="3429000"/>
          <a:ext cx="7446657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219"/>
                <a:gridCol w="2482219"/>
                <a:gridCol w="2482219"/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图形化界面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鼠标，键盘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图形</a:t>
                      </a:r>
                      <a:endParaRPr lang="zh-CN" altLang="en-US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面向文本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键盘输入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HTML</a:t>
                      </a:r>
                      <a:endParaRPr lang="zh-CN" altLang="en-US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音频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麦克风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音乐，语音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0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736" y="105273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鼠标点击事件</a:t>
            </a:r>
            <a:endParaRPr lang="zh-CN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2856" y="2060848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itchFamily="2" charset="-122"/>
              </a:rPr>
              <a:t>    在</a:t>
            </a:r>
            <a:r>
              <a:rPr lang="zh-CN" altLang="en-US" sz="2800" dirty="0">
                <a:latin typeface="宋体" pitchFamily="2" charset="-122"/>
              </a:rPr>
              <a:t>图形化环境中，收集输入最简单的方法就是监听 </a:t>
            </a:r>
            <a:r>
              <a:rPr lang="en-US" altLang="zh-CN" sz="2800" b="1" dirty="0">
                <a:latin typeface="宋体" pitchFamily="2" charset="-122"/>
              </a:rPr>
              <a:t>event</a:t>
            </a:r>
            <a:r>
              <a:rPr lang="zh-CN" altLang="en-US" sz="2800" dirty="0">
                <a:latin typeface="宋体" pitchFamily="2" charset="-122"/>
              </a:rPr>
              <a:t>。</a:t>
            </a:r>
            <a:r>
              <a:rPr lang="en-US" altLang="zh-CN" sz="2800" dirty="0">
                <a:latin typeface="宋体" pitchFamily="2" charset="-122"/>
              </a:rPr>
              <a:t>event </a:t>
            </a:r>
            <a:r>
              <a:rPr lang="zh-CN" altLang="en-US" sz="2800" dirty="0">
                <a:latin typeface="宋体" pitchFamily="2" charset="-122"/>
              </a:rPr>
              <a:t>是系统创建的代表单个输入单元的对象。比如，每次单击鼠标，一个代表单击的 </a:t>
            </a:r>
            <a:r>
              <a:rPr lang="en-US" altLang="zh-CN" sz="2800" dirty="0">
                <a:latin typeface="宋体" pitchFamily="2" charset="-122"/>
              </a:rPr>
              <a:t>event </a:t>
            </a:r>
            <a:r>
              <a:rPr lang="zh-CN" altLang="en-US" sz="2800" dirty="0">
                <a:latin typeface="宋体" pitchFamily="2" charset="-122"/>
              </a:rPr>
              <a:t>对象就被创建。</a:t>
            </a:r>
            <a:r>
              <a:rPr lang="en-US" altLang="zh-CN" sz="2800" dirty="0">
                <a:latin typeface="宋体" pitchFamily="2" charset="-122"/>
              </a:rPr>
              <a:t>event </a:t>
            </a:r>
            <a:r>
              <a:rPr lang="zh-CN" altLang="en-US" sz="2800" dirty="0">
                <a:latin typeface="宋体" pitchFamily="2" charset="-122"/>
              </a:rPr>
              <a:t>对象有代表输入详细信息的属性，比如位置、时间以及鼠标的哪个键被点击。</a:t>
            </a:r>
          </a:p>
        </p:txBody>
      </p:sp>
    </p:spTree>
    <p:extLst>
      <p:ext uri="{BB962C8B-B14F-4D97-AF65-F5344CB8AC3E}">
        <p14:creationId xmlns:p14="http://schemas.microsoft.com/office/powerpoint/2010/main" val="17111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83671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鼠标点击事件</a:t>
            </a:r>
            <a:endParaRPr lang="zh-CN" altLang="en-US" sz="3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72" y="1844824"/>
            <a:ext cx="6588224" cy="2924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3578" y="5013176"/>
            <a:ext cx="6732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event </a:t>
            </a:r>
            <a:r>
              <a:rPr lang="zh-CN" altLang="en-US" sz="2000" dirty="0"/>
              <a:t>对象有代表输入详细信息的属性，比如位置、时间以及鼠标的哪个键被点击。</a:t>
            </a:r>
          </a:p>
        </p:txBody>
      </p:sp>
    </p:spTree>
    <p:extLst>
      <p:ext uri="{BB962C8B-B14F-4D97-AF65-F5344CB8AC3E}">
        <p14:creationId xmlns:p14="http://schemas.microsoft.com/office/powerpoint/2010/main" val="10504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83671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鼠标点击事件</a:t>
            </a:r>
            <a:endParaRPr lang="zh-CN" altLang="en-US" sz="3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2" y="1700808"/>
            <a:ext cx="3475454" cy="29245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4725144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无论用户何时输入，系统都会创建 </a:t>
            </a:r>
            <a:r>
              <a:rPr lang="en-US" altLang="zh-CN" sz="2400" dirty="0"/>
              <a:t>event </a:t>
            </a:r>
            <a:r>
              <a:rPr lang="zh-CN" altLang="en-US" sz="2400" dirty="0"/>
              <a:t>对象。一个程序可以创建 </a:t>
            </a:r>
            <a:r>
              <a:rPr lang="en-US" altLang="zh-CN" sz="2400" dirty="0"/>
              <a:t>event handler </a:t>
            </a:r>
            <a:r>
              <a:rPr lang="zh-CN" altLang="en-US" sz="2400" dirty="0"/>
              <a:t>来响应 </a:t>
            </a:r>
            <a:r>
              <a:rPr lang="en-US" altLang="zh-CN" sz="2400" dirty="0"/>
              <a:t>event</a:t>
            </a:r>
            <a:r>
              <a:rPr lang="zh-CN" altLang="en-US" sz="2400" dirty="0"/>
              <a:t>，这是接下来要讲解的。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2636912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点击鼠标创建一个看不见的 </a:t>
            </a:r>
            <a:r>
              <a:rPr lang="en-US" altLang="zh-CN" sz="2000" dirty="0"/>
              <a:t>event </a:t>
            </a:r>
            <a:r>
              <a:rPr lang="zh-CN" altLang="en-US" sz="2000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36668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关键概念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0C0C0C"/>
                </a:solidFill>
                <a:latin typeface="宋体" pitchFamily="2" charset="-122"/>
              </a:rPr>
              <a:t>创建</a:t>
            </a:r>
            <a:r>
              <a:rPr lang="en-US" altLang="zh-CN" sz="3600" b="1" dirty="0" smtClean="0">
                <a:solidFill>
                  <a:srgbClr val="0C0C0C"/>
                </a:solidFill>
                <a:latin typeface="宋体" pitchFamily="2" charset="-122"/>
              </a:rPr>
              <a:t>Event Handler</a:t>
            </a:r>
            <a:endParaRPr lang="zh-CN" altLang="en-US" sz="3600" b="1" dirty="0">
              <a:solidFill>
                <a:srgbClr val="0C0C0C"/>
              </a:solidFill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9592" y="1958645"/>
            <a:ext cx="7186473" cy="1663446"/>
            <a:chOff x="502741" y="1619424"/>
            <a:chExt cx="7186473" cy="166344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41" y="1628800"/>
              <a:ext cx="4619427" cy="1654070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168" y="1619424"/>
              <a:ext cx="2567046" cy="1663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83568" y="151614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 </a:t>
            </a:r>
            <a:r>
              <a:rPr lang="en-US" altLang="zh-CN" dirty="0"/>
              <a:t>event handler </a:t>
            </a:r>
            <a:r>
              <a:rPr lang="zh-CN" altLang="en-US" dirty="0"/>
              <a:t>是一段用来处理输入事件的</a:t>
            </a:r>
            <a:r>
              <a:rPr lang="zh-CN" altLang="en-US" dirty="0" smtClean="0"/>
              <a:t>代码如下：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5900" y="4005064"/>
            <a:ext cx="7258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如上图：</a:t>
            </a:r>
            <a:endParaRPr lang="en-US" altLang="zh-CN" dirty="0" smtClean="0"/>
          </a:p>
          <a:p>
            <a:r>
              <a:rPr lang="zh-CN" altLang="en-US" sz="2400" dirty="0" smtClean="0"/>
              <a:t>一</a:t>
            </a:r>
            <a:r>
              <a:rPr lang="zh-CN" altLang="en-US" sz="2400" dirty="0"/>
              <a:t>个处理单击事件的 </a:t>
            </a:r>
            <a:r>
              <a:rPr lang="en-US" altLang="zh-CN" sz="2400" dirty="0"/>
              <a:t>event handler</a:t>
            </a:r>
            <a:r>
              <a:rPr lang="zh-CN" altLang="en-US" sz="2400" dirty="0"/>
              <a:t>。每次点击鼠标时，</a:t>
            </a:r>
            <a:r>
              <a:rPr lang="en-US" altLang="zh-CN" sz="2400" dirty="0"/>
              <a:t>handler </a:t>
            </a:r>
            <a:r>
              <a:rPr lang="zh-CN" altLang="en-US" sz="2400" dirty="0"/>
              <a:t>运行并且移动乌龟到鼠标点击的地方。</a:t>
            </a:r>
          </a:p>
        </p:txBody>
      </p:sp>
    </p:spTree>
    <p:extLst>
      <p:ext uri="{BB962C8B-B14F-4D97-AF65-F5344CB8AC3E}">
        <p14:creationId xmlns:p14="http://schemas.microsoft.com/office/powerpoint/2010/main" val="40150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7.0&quot;&gt;&lt;object type=&quot;1&quot; unique_id=&quot;10001&quot;&gt;&lt;object type=&quot;8&quot; unique_id=&quot;23471&quot;&gt;&lt;/object&gt;&lt;object type=&quot;2&quot; unique_id=&quot;23472&quot;&gt;&lt;object type=&quot;3&quot; unique_id=&quot;23474&quot;&gt;&lt;property id=&quot;20148&quot; value=&quot;5&quot;/&gt;&lt;property id=&quot;20300&quot; value=&quot;幻灯片 2&quot;/&gt;&lt;property id=&quot;20307&quot; value=&quot;286&quot;/&gt;&lt;/object&gt;&lt;object type=&quot;3&quot; unique_id=&quot;23475&quot;&gt;&lt;property id=&quot;20148&quot; value=&quot;5&quot;/&gt;&lt;property id=&quot;20300&quot; value=&quot;幻灯片 3&quot;/&gt;&lt;property id=&quot;20307&quot; value=&quot;313&quot;/&gt;&lt;/object&gt;&lt;object type=&quot;3&quot; unique_id=&quot;23476&quot;&gt;&lt;property id=&quot;20148&quot; value=&quot;5&quot;/&gt;&lt;property id=&quot;20300&quot; value=&quot;幻灯片 4&quot;/&gt;&lt;property id=&quot;20307&quot; value=&quot;257&quot;/&gt;&lt;/object&gt;&lt;object type=&quot;3&quot; unique_id=&quot;23477&quot;&gt;&lt;property id=&quot;20148&quot; value=&quot;5&quot;/&gt;&lt;property id=&quot;20300&quot; value=&quot;幻灯片 5&quot;/&gt;&lt;property id=&quot;20307&quot; value=&quot;306&quot;/&gt;&lt;/object&gt;&lt;object type=&quot;3&quot; unique_id=&quot;23478&quot;&gt;&lt;property id=&quot;20148&quot; value=&quot;5&quot;/&gt;&lt;property id=&quot;20300&quot; value=&quot;幻灯片 6&quot;/&gt;&lt;property id=&quot;20307&quot; value=&quot;263&quot;/&gt;&lt;/object&gt;&lt;object type=&quot;3&quot; unique_id=&quot;23479&quot;&gt;&lt;property id=&quot;20148&quot; value=&quot;5&quot;/&gt;&lt;property id=&quot;20300&quot; value=&quot;幻灯片 7&quot;/&gt;&lt;property id=&quot;20307&quot; value=&quot;266&quot;/&gt;&lt;/object&gt;&lt;object type=&quot;3&quot; unique_id=&quot;23480&quot;&gt;&lt;property id=&quot;20148&quot; value=&quot;5&quot;/&gt;&lt;property id=&quot;20300&quot; value=&quot;幻灯片 8&quot;/&gt;&lt;property id=&quot;20307&quot; value=&quot;276&quot;/&gt;&lt;/object&gt;&lt;object type=&quot;3&quot; unique_id=&quot;23481&quot;&gt;&lt;property id=&quot;20148&quot; value=&quot;5&quot;/&gt;&lt;property id=&quot;20300&quot; value=&quot;幻灯片 9&quot;/&gt;&lt;property id=&quot;20307&quot; value=&quot;279&quot;/&gt;&lt;/object&gt;&lt;object type=&quot;3&quot; unique_id=&quot;23482&quot;&gt;&lt;property id=&quot;20148&quot; value=&quot;5&quot;/&gt;&lt;property id=&quot;20300&quot; value=&quot;幻灯片 10&quot;/&gt;&lt;property id=&quot;20307&quot; value=&quot;277&quot;/&gt;&lt;/object&gt;&lt;object type=&quot;3&quot; unique_id=&quot;23483&quot;&gt;&lt;property id=&quot;20148&quot; value=&quot;5&quot;/&gt;&lt;property id=&quot;20300&quot; value=&quot;幻灯片 11&quot;/&gt;&lt;property id=&quot;20307&quot; value=&quot;284&quot;/&gt;&lt;/object&gt;&lt;object type=&quot;3&quot; unique_id=&quot;23484&quot;&gt;&lt;property id=&quot;20148&quot; value=&quot;5&quot;/&gt;&lt;property id=&quot;20300&quot; value=&quot;幻灯片 12&quot;/&gt;&lt;property id=&quot;20307&quot; value=&quot;287&quot;/&gt;&lt;/object&gt;&lt;object type=&quot;3&quot; unique_id=&quot;23485&quot;&gt;&lt;property id=&quot;20148&quot; value=&quot;5&quot;/&gt;&lt;property id=&quot;20300&quot; value=&quot;幻灯片 13&quot;/&gt;&lt;property id=&quot;20307&quot; value=&quot;288&quot;/&gt;&lt;/object&gt;&lt;object type=&quot;3&quot; unique_id=&quot;23486&quot;&gt;&lt;property id=&quot;20148&quot; value=&quot;5&quot;/&gt;&lt;property id=&quot;20300&quot; value=&quot;幻灯片 14&quot;/&gt;&lt;property id=&quot;20307&quot; value=&quot;269&quot;/&gt;&lt;/object&gt;&lt;object type=&quot;3&quot; unique_id=&quot;23487&quot;&gt;&lt;property id=&quot;20148&quot; value=&quot;5&quot;/&gt;&lt;property id=&quot;20300&quot; value=&quot;幻灯片 15&quot;/&gt;&lt;property id=&quot;20307&quot; value=&quot;289&quot;/&gt;&lt;/object&gt;&lt;object type=&quot;3&quot; unique_id=&quot;23488&quot;&gt;&lt;property id=&quot;20148&quot; value=&quot;5&quot;/&gt;&lt;property id=&quot;20300&quot; value=&quot;幻灯片 16&quot;/&gt;&lt;property id=&quot;20307&quot; value=&quot;291&quot;/&gt;&lt;/object&gt;&lt;object type=&quot;3&quot; unique_id=&quot;23489&quot;&gt;&lt;property id=&quot;20148&quot; value=&quot;5&quot;/&gt;&lt;property id=&quot;20300&quot; value=&quot;幻灯片 17&quot;/&gt;&lt;property id=&quot;20307&quot; value=&quot;293&quot;/&gt;&lt;/object&gt;&lt;object type=&quot;3&quot; unique_id=&quot;23490&quot;&gt;&lt;property id=&quot;20148&quot; value=&quot;5&quot;/&gt;&lt;property id=&quot;20300&quot; value=&quot;幻灯片 18&quot;/&gt;&lt;property id=&quot;20307&quot; value=&quot;295&quot;/&gt;&lt;/object&gt;&lt;object type=&quot;3&quot; unique_id=&quot;23491&quot;&gt;&lt;property id=&quot;20148&quot; value=&quot;5&quot;/&gt;&lt;property id=&quot;20300&quot; value=&quot;幻灯片 19&quot;/&gt;&lt;property id=&quot;20307&quot; value=&quot;296&quot;/&gt;&lt;/object&gt;&lt;object type=&quot;3&quot; unique_id=&quot;23492&quot;&gt;&lt;property id=&quot;20148&quot; value=&quot;5&quot;/&gt;&lt;property id=&quot;20300&quot; value=&quot;幻灯片 20&quot;/&gt;&lt;property id=&quot;20307&quot; value=&quot;297&quot;/&gt;&lt;/object&gt;&lt;object type=&quot;3&quot; unique_id=&quot;23493&quot;&gt;&lt;property id=&quot;20148&quot; value=&quot;5&quot;/&gt;&lt;property id=&quot;20300&quot; value=&quot;幻灯片 21&quot;/&gt;&lt;property id=&quot;20307&quot; value=&quot;301&quot;/&gt;&lt;/object&gt;&lt;object type=&quot;3&quot; unique_id=&quot;23494&quot;&gt;&lt;property id=&quot;20148&quot; value=&quot;5&quot;/&gt;&lt;property id=&quot;20300&quot; value=&quot;幻灯片 22&quot;/&gt;&lt;property id=&quot;20307&quot; value=&quot;302&quot;/&gt;&lt;/object&gt;&lt;object type=&quot;3&quot; unique_id=&quot;23495&quot;&gt;&lt;property id=&quot;20148&quot; value=&quot;5&quot;/&gt;&lt;property id=&quot;20300&quot; value=&quot;幻灯片 23&quot;/&gt;&lt;property id=&quot;20307&quot; value=&quot;303&quot;/&gt;&lt;/object&gt;&lt;object type=&quot;3&quot; unique_id=&quot;23496&quot;&gt;&lt;property id=&quot;20148&quot; value=&quot;5&quot;/&gt;&lt;property id=&quot;20300&quot; value=&quot;幻灯片 24&quot;/&gt;&lt;property id=&quot;20307&quot; value=&quot;304&quot;/&gt;&lt;/object&gt;&lt;object type=&quot;3&quot; unique_id=&quot;23497&quot;&gt;&lt;property id=&quot;20148&quot; value=&quot;5&quot;/&gt;&lt;property id=&quot;20300&quot; value=&quot;幻灯片 25&quot;/&gt;&lt;property id=&quot;20307&quot; value=&quot;305&quot;/&gt;&lt;/object&gt;&lt;object type=&quot;3&quot; unique_id=&quot;23498&quot;&gt;&lt;property id=&quot;20148&quot; value=&quot;5&quot;/&gt;&lt;property id=&quot;20300&quot; value=&quot;幻灯片 26&quot;/&gt;&lt;property id=&quot;20307&quot; value=&quot;256&quot;/&gt;&lt;/object&gt;&lt;object type=&quot;3&quot; unique_id=&quot;23499&quot;&gt;&lt;property id=&quot;20148&quot; value=&quot;5&quot;/&gt;&lt;property id=&quot;20300&quot; value=&quot;幻灯片 27&quot;/&gt;&lt;property id=&quot;20307&quot; value=&quot;308&quot;/&gt;&lt;/object&gt;&lt;object type=&quot;3&quot; unique_id=&quot;23500&quot;&gt;&lt;property id=&quot;20148&quot; value=&quot;5&quot;/&gt;&lt;property id=&quot;20300&quot; value=&quot;幻灯片 28&quot;/&gt;&lt;property id=&quot;20307&quot; value=&quot;307&quot;/&gt;&lt;/object&gt;&lt;object type=&quot;3&quot; unique_id=&quot;23502&quot;&gt;&lt;property id=&quot;20148&quot; value=&quot;5&quot;/&gt;&lt;property id=&quot;20300&quot; value=&quot;幻灯片 30&quot;/&gt;&lt;property id=&quot;20307&quot; value=&quot;314&quot;/&gt;&lt;/object&gt;&lt;object type=&quot;3&quot; unique_id=&quot;23951&quot;&gt;&lt;property id=&quot;20148&quot; value=&quot;5&quot;/&gt;&lt;property id=&quot;20300&quot; value=&quot;幻灯片 1&quot;/&gt;&lt;property id=&quot;20307&quot; value=&quot;315&quot;/&gt;&lt;/object&gt;&lt;object type=&quot;3&quot; unique_id=&quot;23952&quot;&gt;&lt;property id=&quot;20148&quot; value=&quot;5&quot;/&gt;&lt;property id=&quot;20300&quot; value=&quot;幻灯片 29&quot;/&gt;&lt;property id=&quot;20307&quot; value=&quot;31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6_Office 主题">
  <a:themeElements>
    <a:clrScheme name="6_Office 主题 1">
      <a:dk1>
        <a:srgbClr val="0C0C0C"/>
      </a:dk1>
      <a:lt1>
        <a:srgbClr val="FFFFFF"/>
      </a:lt1>
      <a:dk2>
        <a:srgbClr val="DF9603"/>
      </a:dk2>
      <a:lt2>
        <a:srgbClr val="CFCFCF"/>
      </a:lt2>
      <a:accent1>
        <a:srgbClr val="573615"/>
      </a:accent1>
      <a:accent2>
        <a:srgbClr val="8A5832"/>
      </a:accent2>
      <a:accent3>
        <a:srgbClr val="FFFFFF"/>
      </a:accent3>
      <a:accent4>
        <a:srgbClr val="090909"/>
      </a:accent4>
      <a:accent5>
        <a:srgbClr val="B4AEAA"/>
      </a:accent5>
      <a:accent6>
        <a:srgbClr val="7D4F2C"/>
      </a:accent6>
      <a:hlink>
        <a:srgbClr val="B57139"/>
      </a:hlink>
      <a:folHlink>
        <a:srgbClr val="DE975C"/>
      </a:folHlink>
    </a:clrScheme>
    <a:fontScheme name="6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C0C0C"/>
        </a:dk1>
        <a:lt1>
          <a:srgbClr val="FFFFFF"/>
        </a:lt1>
        <a:dk2>
          <a:srgbClr val="DF9603"/>
        </a:dk2>
        <a:lt2>
          <a:srgbClr val="CFCFCF"/>
        </a:lt2>
        <a:accent1>
          <a:srgbClr val="573615"/>
        </a:accent1>
        <a:accent2>
          <a:srgbClr val="8A5832"/>
        </a:accent2>
        <a:accent3>
          <a:srgbClr val="FFFFFF"/>
        </a:accent3>
        <a:accent4>
          <a:srgbClr val="090909"/>
        </a:accent4>
        <a:accent5>
          <a:srgbClr val="B4AEAA"/>
        </a:accent5>
        <a:accent6>
          <a:srgbClr val="7D4F2C"/>
        </a:accent6>
        <a:hlink>
          <a:srgbClr val="B57139"/>
        </a:hlink>
        <a:folHlink>
          <a:srgbClr val="DE97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</TotalTime>
  <Words>3220</Words>
  <Application>Microsoft Office PowerPoint</Application>
  <PresentationFormat>全屏显示(4:3)</PresentationFormat>
  <Paragraphs>244</Paragraphs>
  <Slides>48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6_Office 主题</vt:lpstr>
      <vt:lpstr>PowerPoint 演示文稿</vt:lpstr>
      <vt:lpstr>第三章 输入输出</vt:lpstr>
      <vt:lpstr>关键术语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关键概念</vt:lpstr>
      <vt:lpstr>总结提升</vt:lpstr>
      <vt:lpstr>巩固练习</vt:lpstr>
      <vt:lpstr>巩固练习</vt:lpstr>
      <vt:lpstr>课后练习</vt:lpstr>
      <vt:lpstr>课后练习</vt:lpstr>
      <vt:lpstr>课后练习</vt:lpstr>
      <vt:lpstr>PowerPoint 演示文稿</vt:lpstr>
    </vt:vector>
  </TitlesOfParts>
  <Company>www.ruideppt.net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北京锐得幻演广告有限公司</dc:creator>
  <cp:lastModifiedBy>郅朋</cp:lastModifiedBy>
  <cp:revision>224</cp:revision>
  <dcterms:created xsi:type="dcterms:W3CDTF">2009-05-26T13:54:09Z</dcterms:created>
  <dcterms:modified xsi:type="dcterms:W3CDTF">2016-10-06T02:53:01Z</dcterms:modified>
</cp:coreProperties>
</file>