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7"/>
  </p:notesMasterIdLst>
  <p:sldIdLst>
    <p:sldId id="315" r:id="rId2"/>
    <p:sldId id="320" r:id="rId3"/>
    <p:sldId id="317" r:id="rId4"/>
    <p:sldId id="322" r:id="rId5"/>
    <p:sldId id="366" r:id="rId6"/>
    <p:sldId id="338" r:id="rId7"/>
    <p:sldId id="367" r:id="rId8"/>
    <p:sldId id="321" r:id="rId9"/>
    <p:sldId id="368" r:id="rId10"/>
    <p:sldId id="339" r:id="rId11"/>
    <p:sldId id="370" r:id="rId12"/>
    <p:sldId id="369" r:id="rId13"/>
    <p:sldId id="340" r:id="rId14"/>
    <p:sldId id="371" r:id="rId15"/>
    <p:sldId id="372" r:id="rId16"/>
    <p:sldId id="373" r:id="rId17"/>
    <p:sldId id="323" r:id="rId18"/>
    <p:sldId id="374" r:id="rId19"/>
    <p:sldId id="375" r:id="rId20"/>
    <p:sldId id="342" r:id="rId21"/>
    <p:sldId id="376" r:id="rId22"/>
    <p:sldId id="318" r:id="rId23"/>
    <p:sldId id="337" r:id="rId24"/>
    <p:sldId id="319" r:id="rId25"/>
    <p:sldId id="316" r:id="rId26"/>
  </p:sldIdLst>
  <p:sldSz cx="9144000" cy="6858000" type="screen4x3"/>
  <p:notesSz cx="6858000" cy="9144000"/>
  <p:custDataLst>
    <p:tags r:id="rId28"/>
  </p:custDataLst>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B5B5B5"/>
    <a:srgbClr val="006CE2"/>
    <a:srgbClr val="F59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3" autoAdjust="0"/>
    <p:restoredTop sz="91108" autoAdjust="0"/>
  </p:normalViewPr>
  <p:slideViewPr>
    <p:cSldViewPr>
      <p:cViewPr>
        <p:scale>
          <a:sx n="75" d="100"/>
          <a:sy n="75" d="100"/>
        </p:scale>
        <p:origin x="-10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anose="020B0604020202020204" pitchFamily="34" charset="0"/>
              </a:defRPr>
            </a:lvl1pPr>
          </a:lstStyle>
          <a:p>
            <a:pPr>
              <a:defRPr/>
            </a:pPr>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anose="020B0604020202020204" pitchFamily="34" charset="0"/>
              </a:defRPr>
            </a:lvl1pPr>
          </a:lstStyle>
          <a:p>
            <a:pPr>
              <a:defRPr/>
            </a:pPr>
            <a:fld id="{803A739B-F862-47E9-A4F9-B9F39A584CDE}" type="datetimeFigureOut">
              <a:rPr lang="zh-CN" altLang="en-US"/>
              <a:pPr>
                <a:defRPr/>
              </a:pPr>
              <a:t>2016/10/7</a:t>
            </a:fld>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FDF4242-3DE4-45B2-B151-B956EB4D58E5}" type="slidenum">
              <a:rPr lang="zh-CN" altLang="en-US"/>
              <a:pPr>
                <a:defRPr/>
              </a:pPr>
              <a:t>‹#›</a:t>
            </a:fld>
            <a:endParaRPr lang="en-US" altLang="zh-CN"/>
          </a:p>
        </p:txBody>
      </p:sp>
    </p:spTree>
    <p:extLst>
      <p:ext uri="{BB962C8B-B14F-4D97-AF65-F5344CB8AC3E}">
        <p14:creationId xmlns:p14="http://schemas.microsoft.com/office/powerpoint/2010/main" val="2393563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058" name="标题占位符 1"/>
          <p:cNvSpPr>
            <a:spLocks noGrp="1"/>
          </p:cNvSpPr>
          <p:nvPr>
            <p:ph type="ctrTitle"/>
          </p:nvPr>
        </p:nvSpPr>
        <p:spPr>
          <a:xfrm>
            <a:off x="685800" y="2130425"/>
            <a:ext cx="7772400" cy="1470025"/>
          </a:xfrm>
        </p:spPr>
        <p:txBody>
          <a:bodyPr/>
          <a:lstStyle>
            <a:lvl1pPr>
              <a:defRPr smtClean="0"/>
            </a:lvl1pPr>
          </a:lstStyle>
          <a:p>
            <a:r>
              <a:rPr lang="zh-CN" altLang="en-US" smtClean="0"/>
              <a:t>单击此处编辑母版标题样式</a:t>
            </a:r>
          </a:p>
        </p:txBody>
      </p:sp>
      <p:sp>
        <p:nvSpPr>
          <p:cNvPr id="45059"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mtClean="0"/>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fontAlgn="auto">
              <a:spcBef>
                <a:spcPts val="0"/>
              </a:spcBef>
              <a:spcAft>
                <a:spcPts val="0"/>
              </a:spcAft>
              <a:defRPr sz="1200">
                <a:solidFill>
                  <a:schemeClr val="tx1">
                    <a:tint val="75000"/>
                  </a:schemeClr>
                </a:solidFill>
                <a:latin typeface="+mn-lt"/>
                <a:ea typeface="+mn-ea"/>
              </a:defRPr>
            </a:lvl1pPr>
          </a:lstStyle>
          <a:p>
            <a:pPr>
              <a:defRPr/>
            </a:pPr>
            <a:fld id="{D62B9F35-4A43-4BC5-8D98-597DD8EAFF32}" type="datetimeFigureOut">
              <a:rPr lang="zh-CN" altLang="en-US"/>
              <a:pPr>
                <a:defRPr/>
              </a:pPr>
              <a:t>2016/10/7</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CA920B35-50D0-4982-BD3E-0B97E4AB1C7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1E4F28-36FB-41D6-A4A1-40D9187345D6}" type="datetimeFigureOut">
              <a:rPr lang="zh-CN" altLang="en-US"/>
              <a:pPr>
                <a:defRPr/>
              </a:pPr>
              <a:t>2016/10/7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0E268D-4D53-482D-AD89-0478583324BA}" type="slidenum">
              <a:rPr lang="zh-CN" altLang="en-US"/>
              <a:pPr>
                <a:defRPr/>
              </a:pPr>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7792" y="0"/>
            <a:ext cx="1115616" cy="54672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9A631CA-8BE0-4AF5-BEA9-9F933496374C}" type="datetimeFigureOut">
              <a:rPr lang="zh-CN" altLang="en-US"/>
              <a:pPr>
                <a:defRPr/>
              </a:pPr>
              <a:t>2016/10/7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2037E1-7864-456F-B2BC-F7EF7721DB4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66700" y="44450"/>
            <a:ext cx="7345363" cy="654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500063" y="12080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eaLnBrk="1" fontAlgn="auto" hangingPunct="1">
              <a:spcBef>
                <a:spcPts val="0"/>
              </a:spcBef>
              <a:spcAft>
                <a:spcPts val="0"/>
              </a:spcAft>
              <a:defRPr sz="1200">
                <a:solidFill>
                  <a:schemeClr val="tx1">
                    <a:tint val="75000"/>
                  </a:schemeClr>
                </a:solidFill>
                <a:latin typeface="+mn-lt"/>
                <a:ea typeface="+mn-ea"/>
              </a:defRPr>
            </a:lvl1pPr>
          </a:lstStyle>
          <a:p>
            <a:pPr>
              <a:defRPr/>
            </a:pPr>
            <a:fld id="{0527CB96-8178-4FC6-91F5-B736422C63BB}" type="datetimeFigureOut">
              <a:rPr lang="zh-CN" altLang="en-US"/>
              <a:pPr>
                <a:defRPr/>
              </a:pPr>
              <a:t>2016/10/7</a:t>
            </a:fld>
            <a:endParaRPr lang="zh-CN" altLang="en-US"/>
          </a:p>
        </p:txBody>
      </p:sp>
      <p:sp>
        <p:nvSpPr>
          <p:cNvPr id="12" name="页脚占位符 4"/>
          <p:cNvSpPr>
            <a:spLocks noGrp="1"/>
          </p:cNvSpPr>
          <p:nvPr>
            <p:ph type="ftr" sz="quarter" idx="3"/>
          </p:nvPr>
        </p:nvSpPr>
        <p:spPr>
          <a:xfrm>
            <a:off x="3132138" y="630872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3"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A8A8A"/>
                </a:solidFill>
              </a:defRPr>
            </a:lvl1pPr>
          </a:lstStyle>
          <a:p>
            <a:pPr>
              <a:defRPr/>
            </a:pPr>
            <a:fld id="{A20F4464-6D44-469A-ACE1-63134E8B7D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3" r:id="rId2"/>
    <p:sldLayoutId id="2147483744" r:id="rId3"/>
  </p:sldLayoutIdLst>
  <p:timing>
    <p:tnLst>
      <p:par>
        <p:cTn id="1" dur="indefinite" restart="never" nodeType="tmRoot"/>
      </p:par>
    </p:tnLst>
  </p:timing>
  <p:txStyles>
    <p:titleStyle>
      <a:lvl1pPr algn="l" rtl="0" eaLnBrk="0" fontAlgn="base" hangingPunct="0">
        <a:spcBef>
          <a:spcPct val="0"/>
        </a:spcBef>
        <a:spcAft>
          <a:spcPct val="0"/>
        </a:spcAft>
        <a:defRPr sz="2400" b="1" kern="1200">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400" b="1">
          <a:solidFill>
            <a:schemeClr val="bg1"/>
          </a:solidFill>
          <a:latin typeface="黑体" pitchFamily="2" charset="-122"/>
          <a:ea typeface="黑体" pitchFamily="2" charset="-122"/>
        </a:defRPr>
      </a:lvl2pPr>
      <a:lvl3pPr algn="l" rtl="0" eaLnBrk="0" fontAlgn="base" hangingPunct="0">
        <a:spcBef>
          <a:spcPct val="0"/>
        </a:spcBef>
        <a:spcAft>
          <a:spcPct val="0"/>
        </a:spcAft>
        <a:defRPr sz="2400" b="1">
          <a:solidFill>
            <a:schemeClr val="bg1"/>
          </a:solidFill>
          <a:latin typeface="黑体" pitchFamily="2" charset="-122"/>
          <a:ea typeface="黑体" pitchFamily="2" charset="-122"/>
        </a:defRPr>
      </a:lvl3pPr>
      <a:lvl4pPr algn="l" rtl="0" eaLnBrk="0" fontAlgn="base" hangingPunct="0">
        <a:spcBef>
          <a:spcPct val="0"/>
        </a:spcBef>
        <a:spcAft>
          <a:spcPct val="0"/>
        </a:spcAft>
        <a:defRPr sz="2400" b="1">
          <a:solidFill>
            <a:schemeClr val="bg1"/>
          </a:solidFill>
          <a:latin typeface="黑体" pitchFamily="2" charset="-122"/>
          <a:ea typeface="黑体" pitchFamily="2" charset="-122"/>
        </a:defRPr>
      </a:lvl4pPr>
      <a:lvl5pPr algn="l" rtl="0" eaLnBrk="0" fontAlgn="base" hangingPunct="0">
        <a:spcBef>
          <a:spcPct val="0"/>
        </a:spcBef>
        <a:spcAft>
          <a:spcPct val="0"/>
        </a:spcAft>
        <a:defRPr sz="2400" b="1">
          <a:solidFill>
            <a:schemeClr val="bg1"/>
          </a:solidFill>
          <a:latin typeface="黑体" pitchFamily="2" charset="-122"/>
          <a:ea typeface="黑体" pitchFamily="2" charset="-122"/>
        </a:defRPr>
      </a:lvl5pPr>
      <a:lvl6pPr marL="457200" algn="l" rtl="0" fontAlgn="base">
        <a:spcBef>
          <a:spcPct val="0"/>
        </a:spcBef>
        <a:spcAft>
          <a:spcPct val="0"/>
        </a:spcAft>
        <a:defRPr sz="2400">
          <a:solidFill>
            <a:schemeClr val="bg1"/>
          </a:solidFill>
          <a:latin typeface="黑体" pitchFamily="2" charset="-122"/>
          <a:ea typeface="黑体" pitchFamily="2" charset="-122"/>
        </a:defRPr>
      </a:lvl6pPr>
      <a:lvl7pPr marL="914400" algn="l" rtl="0" fontAlgn="base">
        <a:spcBef>
          <a:spcPct val="0"/>
        </a:spcBef>
        <a:spcAft>
          <a:spcPct val="0"/>
        </a:spcAft>
        <a:defRPr sz="2400">
          <a:solidFill>
            <a:schemeClr val="bg1"/>
          </a:solidFill>
          <a:latin typeface="黑体" pitchFamily="2" charset="-122"/>
          <a:ea typeface="黑体" pitchFamily="2" charset="-122"/>
        </a:defRPr>
      </a:lvl7pPr>
      <a:lvl8pPr marL="1371600" algn="l" rtl="0" fontAlgn="base">
        <a:spcBef>
          <a:spcPct val="0"/>
        </a:spcBef>
        <a:spcAft>
          <a:spcPct val="0"/>
        </a:spcAft>
        <a:defRPr sz="2400">
          <a:solidFill>
            <a:schemeClr val="bg1"/>
          </a:solidFill>
          <a:latin typeface="黑体" pitchFamily="2" charset="-122"/>
          <a:ea typeface="黑体" pitchFamily="2" charset="-122"/>
        </a:defRPr>
      </a:lvl8pPr>
      <a:lvl9pPr marL="1828800" algn="l" rtl="0" fontAlgn="base">
        <a:spcBef>
          <a:spcPct val="0"/>
        </a:spcBef>
        <a:spcAft>
          <a:spcPct val="0"/>
        </a:spcAft>
        <a:defRPr sz="2400">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n"/>
        <a:defRPr sz="2000" kern="120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黑体" pitchFamily="2" charset="-122"/>
          <a:ea typeface="黑体" pitchFamily="2"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黑体" pitchFamily="2" charset="-122"/>
          <a:ea typeface="黑体" pitchFamily="2" charset="-122"/>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黑体" pitchFamily="2" charset="-122"/>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2" name="WordArt 14"/>
          <p:cNvSpPr>
            <a:spLocks noChangeArrowheads="1" noChangeShapeType="1"/>
          </p:cNvSpPr>
          <p:nvPr/>
        </p:nvSpPr>
        <p:spPr bwMode="auto">
          <a:xfrm>
            <a:off x="242392" y="5157192"/>
            <a:ext cx="4896544" cy="792089"/>
          </a:xfrm>
          <a:prstGeom prst="rect">
            <a:avLst/>
          </a:prstGeom>
        </p:spPr>
        <p:txBody>
          <a:bodyPr wrap="none" fromWordArt="1">
            <a:prstTxWarp prst="textPlain">
              <a:avLst>
                <a:gd name="adj" fmla="val 50000"/>
              </a:avLst>
            </a:prstTxWarp>
          </a:bodyPr>
          <a:lstStyle/>
          <a:p>
            <a:pPr eaLnBrk="1" hangingPunct="1">
              <a:defRPr/>
            </a:pPr>
            <a:r>
              <a:rPr lang="en-US" altLang="zh-CN" sz="3600" b="1" dirty="0" err="1"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PencileCode</a:t>
            </a:r>
            <a:r>
              <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基础</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教程</a:t>
            </a:r>
            <a:r>
              <a:rPr lang="en-US" altLang="zh-CN"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a:t>
            </a:r>
            <a:r>
              <a:rPr lang="zh-CN" altLang="en-US" sz="3600" b="1" dirty="0" smtClean="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rPr>
              <a:t>第四章</a:t>
            </a:r>
            <a:endParaRPr lang="zh-CN" altLang="en-US" sz="3600" b="1" dirty="0">
              <a:ln w="9525">
                <a:noFill/>
                <a:round/>
                <a:headEnd/>
                <a:tailEnd/>
              </a:ln>
              <a:gradFill rotWithShape="1">
                <a:gsLst>
                  <a:gs pos="0">
                    <a:srgbClr val="000000">
                      <a:gamma/>
                      <a:tint val="72941"/>
                      <a:invGamma/>
                    </a:srgbClr>
                  </a:gs>
                  <a:gs pos="100000">
                    <a:srgbClr val="000000"/>
                  </a:gs>
                </a:gsLst>
                <a:lin ang="5400000" scaled="1"/>
              </a:gradFill>
              <a:effectLst>
                <a:outerShdw dist="35921" dir="2700000" algn="ctr" rotWithShape="0">
                  <a:schemeClr val="bg1">
                    <a:alpha val="79999"/>
                  </a:schemeClr>
                </a:outerShdw>
              </a:effectLst>
              <a:latin typeface="黑体"/>
              <a:ea typeface="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4" name="TextBox 3"/>
          <p:cNvSpPr txBox="1"/>
          <p:nvPr/>
        </p:nvSpPr>
        <p:spPr>
          <a:xfrm>
            <a:off x="139800" y="1505586"/>
            <a:ext cx="8568952" cy="480131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t>       这里</a:t>
            </a:r>
            <a:r>
              <a:rPr lang="zh-CN" altLang="en-US" sz="2400" dirty="0"/>
              <a:t>只做了一些关于列表的介绍</a:t>
            </a:r>
            <a:r>
              <a:rPr lang="en-US" altLang="zh-CN" sz="2400" dirty="0"/>
              <a:t>(</a:t>
            </a:r>
            <a:r>
              <a:rPr lang="zh-CN" altLang="en-US" sz="2400" dirty="0"/>
              <a:t>具体的关于数组的内容将在第八章做详细讨论</a:t>
            </a:r>
            <a:r>
              <a:rPr lang="en-US" altLang="zh-CN" sz="2400" dirty="0"/>
              <a:t>)</a:t>
            </a:r>
            <a:r>
              <a:rPr lang="zh-CN" altLang="en-US" sz="2400" dirty="0"/>
              <a:t>。</a:t>
            </a:r>
            <a:r>
              <a:rPr lang="en-US" altLang="zh-CN" sz="2400" dirty="0" err="1"/>
              <a:t>CoffeeScript</a:t>
            </a:r>
            <a:r>
              <a:rPr lang="zh-CN" altLang="en-US" sz="2400" dirty="0"/>
              <a:t>中的数组以方括号封闭，</a:t>
            </a:r>
            <a:r>
              <a:rPr lang="en-US" altLang="zh-CN" sz="2400" dirty="0"/>
              <a:t>[1..3]</a:t>
            </a:r>
            <a:r>
              <a:rPr lang="zh-CN" altLang="en-US" sz="2400" dirty="0"/>
              <a:t>用整数间的两个点表明这是由</a:t>
            </a:r>
            <a:r>
              <a:rPr lang="en-US" altLang="zh-CN" sz="2400" dirty="0"/>
              <a:t>1</a:t>
            </a:r>
            <a:r>
              <a:rPr lang="zh-CN" altLang="en-US" sz="2400" dirty="0"/>
              <a:t>开始由</a:t>
            </a:r>
            <a:r>
              <a:rPr lang="en-US" altLang="zh-CN" sz="2400" dirty="0"/>
              <a:t>3</a:t>
            </a:r>
            <a:r>
              <a:rPr lang="zh-CN" altLang="en-US" sz="2400" dirty="0"/>
              <a:t>结束</a:t>
            </a:r>
            <a:r>
              <a:rPr lang="en-US" altLang="zh-CN" sz="2400" dirty="0"/>
              <a:t>(</a:t>
            </a:r>
            <a:r>
              <a:rPr lang="zh-CN" altLang="en-US" sz="2400" dirty="0"/>
              <a:t>包括</a:t>
            </a:r>
            <a:r>
              <a:rPr lang="en-US" altLang="zh-CN" sz="2400" dirty="0"/>
              <a:t>3)</a:t>
            </a:r>
            <a:r>
              <a:rPr lang="zh-CN" altLang="en-US" sz="2400" dirty="0"/>
              <a:t>的列表。</a:t>
            </a:r>
          </a:p>
          <a:p>
            <a:pPr marL="342900" indent="-342900">
              <a:buFont typeface="Wingdings" panose="05000000000000000000" pitchFamily="2" charset="2"/>
              <a:buChar char="Ø"/>
            </a:pPr>
            <a:r>
              <a:rPr lang="zh-CN" altLang="en-US" sz="2400" dirty="0" smtClean="0"/>
              <a:t>        为了</a:t>
            </a:r>
            <a:r>
              <a:rPr lang="zh-CN" altLang="en-US" sz="2400" dirty="0"/>
              <a:t>声明一个不含最后一位的列表，可以使用三个点</a:t>
            </a:r>
            <a:r>
              <a:rPr lang="en-US" altLang="zh-CN" sz="2400" dirty="0"/>
              <a:t>[0...3]</a:t>
            </a:r>
            <a:r>
              <a:rPr lang="zh-CN" altLang="en-US" sz="2400" dirty="0"/>
              <a:t>。这种三个点的形式非常有用，因为</a:t>
            </a:r>
            <a:r>
              <a:rPr lang="en-US" altLang="zh-CN" sz="2400" dirty="0"/>
              <a:t>(</a:t>
            </a:r>
            <a:r>
              <a:rPr lang="zh-CN" altLang="en-US" sz="2400" dirty="0"/>
              <a:t>和两个点不同</a:t>
            </a:r>
            <a:r>
              <a:rPr lang="en-US" altLang="zh-CN" sz="2400" dirty="0"/>
              <a:t>)</a:t>
            </a:r>
            <a:r>
              <a:rPr lang="zh-CN" altLang="en-US" sz="2400" dirty="0"/>
              <a:t>它可以表示一个不含元素的空数组比如</a:t>
            </a:r>
            <a:r>
              <a:rPr lang="en-US" altLang="zh-CN" sz="2400" dirty="0"/>
              <a:t>[3...3]</a:t>
            </a:r>
            <a:r>
              <a:rPr lang="zh-CN" altLang="en-US" sz="2400" dirty="0"/>
              <a:t>。数组也可以明确的用逗号或者换行将每个元素分开。</a:t>
            </a:r>
          </a:p>
          <a:p>
            <a:pPr marL="342900" indent="-342900">
              <a:buFont typeface="Wingdings" panose="05000000000000000000" pitchFamily="2" charset="2"/>
              <a:buChar char="Ø"/>
            </a:pPr>
            <a:r>
              <a:rPr lang="zh-CN" altLang="en-US" sz="2400" dirty="0" smtClean="0"/>
              <a:t>         使用</a:t>
            </a:r>
            <a:r>
              <a:rPr lang="en-US" altLang="zh-CN" sz="2400" dirty="0"/>
              <a:t>for</a:t>
            </a:r>
            <a:r>
              <a:rPr lang="zh-CN" altLang="en-US" sz="2400" dirty="0"/>
              <a:t>语句的循环在达到数组的最后一个值后将自动结束，所以在</a:t>
            </a:r>
            <a:r>
              <a:rPr lang="en-US" altLang="zh-CN" sz="2400" dirty="0"/>
              <a:t>Coffee Script</a:t>
            </a:r>
            <a:r>
              <a:rPr lang="zh-CN" altLang="en-US" sz="2400" dirty="0"/>
              <a:t>中使用</a:t>
            </a:r>
            <a:r>
              <a:rPr lang="en-US" altLang="zh-CN" sz="2400" dirty="0"/>
              <a:t>for</a:t>
            </a:r>
            <a:r>
              <a:rPr lang="zh-CN" altLang="en-US" sz="2400" dirty="0"/>
              <a:t>循环是不太可能错误地写成死循环的，或许唯一可以的方式是为循环使用一个含有无限元素的数组！</a:t>
            </a:r>
          </a:p>
          <a:p>
            <a:pPr marL="285750" indent="-285750">
              <a:buFont typeface="Wingdings" panose="05000000000000000000" pitchFamily="2" charset="2"/>
              <a:buChar char="Ø"/>
            </a:pPr>
            <a:endParaRPr lang="zh-CN" altLang="en-US" dirty="0"/>
          </a:p>
        </p:txBody>
      </p:sp>
      <p:sp>
        <p:nvSpPr>
          <p:cNvPr id="7" name="TextBox 6"/>
          <p:cNvSpPr txBox="1"/>
          <p:nvPr/>
        </p:nvSpPr>
        <p:spPr>
          <a:xfrm>
            <a:off x="251520" y="836712"/>
            <a:ext cx="7632848" cy="646331"/>
          </a:xfrm>
          <a:prstGeom prst="rect">
            <a:avLst/>
          </a:prstGeom>
          <a:noFill/>
        </p:spPr>
        <p:txBody>
          <a:bodyPr wrap="square" rtlCol="0">
            <a:spAutoFit/>
          </a:bodyPr>
          <a:lstStyle/>
          <a:p>
            <a:r>
              <a:rPr lang="en-US" altLang="zh-CN" sz="3600" b="1" dirty="0"/>
              <a:t>f</a:t>
            </a:r>
            <a:r>
              <a:rPr lang="en-US" altLang="zh-CN" sz="3600" b="1" dirty="0" smtClean="0"/>
              <a:t>or</a:t>
            </a:r>
            <a:r>
              <a:rPr lang="zh-CN" altLang="en-US" sz="3600" b="1" dirty="0" smtClean="0"/>
              <a:t>循环</a:t>
            </a:r>
            <a:endParaRPr lang="zh-CN" altLang="en-US" sz="3600" b="1" dirty="0"/>
          </a:p>
        </p:txBody>
      </p:sp>
    </p:spTree>
    <p:extLst>
      <p:ext uri="{BB962C8B-B14F-4D97-AF65-F5344CB8AC3E}">
        <p14:creationId xmlns:p14="http://schemas.microsoft.com/office/powerpoint/2010/main" val="1050427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49164" y="1022082"/>
            <a:ext cx="7632848" cy="646331"/>
          </a:xfrm>
          <a:prstGeom prst="rect">
            <a:avLst/>
          </a:prstGeom>
          <a:noFill/>
        </p:spPr>
        <p:txBody>
          <a:bodyPr wrap="square" rtlCol="0">
            <a:spAutoFit/>
          </a:bodyPr>
          <a:lstStyle/>
          <a:p>
            <a:r>
              <a:rPr lang="en-US" altLang="zh-CN" sz="3600" b="1" dirty="0" smtClean="0"/>
              <a:t>while</a:t>
            </a:r>
            <a:r>
              <a:rPr lang="zh-CN" altLang="en-US" sz="3600" b="1" dirty="0" smtClean="0"/>
              <a:t>循环</a:t>
            </a:r>
            <a:endParaRPr lang="zh-CN" altLang="en-US" sz="3600" b="1" dirty="0"/>
          </a:p>
        </p:txBody>
      </p:sp>
      <p:sp>
        <p:nvSpPr>
          <p:cNvPr id="3" name="TextBox 2"/>
          <p:cNvSpPr txBox="1"/>
          <p:nvPr/>
        </p:nvSpPr>
        <p:spPr>
          <a:xfrm>
            <a:off x="683568" y="1844824"/>
            <a:ext cx="7498444" cy="1938992"/>
          </a:xfrm>
          <a:prstGeom prst="rect">
            <a:avLst/>
          </a:prstGeom>
          <a:noFill/>
        </p:spPr>
        <p:txBody>
          <a:bodyPr wrap="square" rtlCol="0">
            <a:spAutoFit/>
          </a:bodyPr>
          <a:lstStyle/>
          <a:p>
            <a:r>
              <a:rPr lang="zh-CN" altLang="en-US" sz="2400" dirty="0"/>
              <a:t>当检查一个循环条件时循环将会执行。如果循环条件为真，将执行循环体中的代码并重复执行这些步骤，在每次循环前将额外检查循环条件。由于循环终止时循环条件必须为假，故很容易错误地编写出一个循环条件永远不为假的循环，也就是死</a:t>
            </a:r>
            <a:r>
              <a:rPr lang="zh-CN" altLang="en-US" sz="2400" dirty="0" smtClean="0"/>
              <a:t>循环</a:t>
            </a:r>
            <a:r>
              <a:rPr lang="zh-CN" altLang="en-US" sz="2400" dirty="0" smtClean="0"/>
              <a:t>。</a:t>
            </a:r>
            <a:endParaRPr lang="zh-CN" altLang="en-US" sz="2400" dirty="0"/>
          </a:p>
        </p:txBody>
      </p:sp>
      <p:grpSp>
        <p:nvGrpSpPr>
          <p:cNvPr id="13" name="组合 12"/>
          <p:cNvGrpSpPr/>
          <p:nvPr/>
        </p:nvGrpSpPr>
        <p:grpSpPr>
          <a:xfrm>
            <a:off x="899592" y="3933056"/>
            <a:ext cx="2392722" cy="2318772"/>
            <a:chOff x="899592" y="3783816"/>
            <a:chExt cx="2392722" cy="2318772"/>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11949"/>
            <a:stretch/>
          </p:blipFill>
          <p:spPr>
            <a:xfrm>
              <a:off x="899592" y="3783816"/>
              <a:ext cx="2392722" cy="1949440"/>
            </a:xfrm>
            <a:prstGeom prst="rect">
              <a:avLst/>
            </a:prstGeom>
          </p:spPr>
        </p:pic>
        <p:sp>
          <p:nvSpPr>
            <p:cNvPr id="12" name="TextBox 11"/>
            <p:cNvSpPr txBox="1"/>
            <p:nvPr/>
          </p:nvSpPr>
          <p:spPr>
            <a:xfrm>
              <a:off x="1187624" y="5733256"/>
              <a:ext cx="1728192" cy="369332"/>
            </a:xfrm>
            <a:prstGeom prst="rect">
              <a:avLst/>
            </a:prstGeom>
            <a:noFill/>
          </p:spPr>
          <p:txBody>
            <a:bodyPr wrap="square" rtlCol="0">
              <a:spAutoFit/>
            </a:bodyPr>
            <a:lstStyle/>
            <a:p>
              <a:r>
                <a:rPr lang="en-US" altLang="zh-CN" dirty="0" smtClean="0">
                  <a:latin typeface="Consolas" panose="020B0609020204030204" pitchFamily="49" charset="0"/>
                </a:rPr>
                <a:t>Block-mode</a:t>
              </a:r>
              <a:endParaRPr lang="zh-CN" altLang="en-US" dirty="0">
                <a:latin typeface="Consolas" panose="020B0609020204030204" pitchFamily="49" charset="0"/>
              </a:endParaRPr>
            </a:p>
          </p:txBody>
        </p:sp>
      </p:grpSp>
      <p:grpSp>
        <p:nvGrpSpPr>
          <p:cNvPr id="14" name="组合 13"/>
          <p:cNvGrpSpPr/>
          <p:nvPr/>
        </p:nvGrpSpPr>
        <p:grpSpPr>
          <a:xfrm>
            <a:off x="4517903" y="3898528"/>
            <a:ext cx="3913984" cy="2353300"/>
            <a:chOff x="4517903" y="3767544"/>
            <a:chExt cx="3913984" cy="235330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0156"/>
            <a:stretch/>
          </p:blipFill>
          <p:spPr>
            <a:xfrm>
              <a:off x="4517903" y="3767544"/>
              <a:ext cx="3913984" cy="1965712"/>
            </a:xfrm>
            <a:prstGeom prst="rect">
              <a:avLst/>
            </a:prstGeom>
          </p:spPr>
        </p:pic>
        <p:sp>
          <p:nvSpPr>
            <p:cNvPr id="15" name="TextBox 14"/>
            <p:cNvSpPr txBox="1"/>
            <p:nvPr/>
          </p:nvSpPr>
          <p:spPr>
            <a:xfrm>
              <a:off x="5610799" y="5751512"/>
              <a:ext cx="1728192" cy="369332"/>
            </a:xfrm>
            <a:prstGeom prst="rect">
              <a:avLst/>
            </a:prstGeom>
            <a:noFill/>
          </p:spPr>
          <p:txBody>
            <a:bodyPr wrap="square" rtlCol="0">
              <a:spAutoFit/>
            </a:bodyPr>
            <a:lstStyle/>
            <a:p>
              <a:r>
                <a:rPr lang="en-US" altLang="zh-CN" dirty="0" smtClean="0">
                  <a:latin typeface="Consolas" panose="020B0609020204030204" pitchFamily="49" charset="0"/>
                </a:rPr>
                <a:t>Code-mode</a:t>
              </a:r>
              <a:endParaRPr lang="zh-CN" altLang="en-US" dirty="0">
                <a:latin typeface="Consolas" panose="020B0609020204030204" pitchFamily="49" charset="0"/>
              </a:endParaRPr>
            </a:p>
          </p:txBody>
        </p:sp>
      </p:grpSp>
    </p:spTree>
    <p:extLst>
      <p:ext uri="{BB962C8B-B14F-4D97-AF65-F5344CB8AC3E}">
        <p14:creationId xmlns:p14="http://schemas.microsoft.com/office/powerpoint/2010/main" val="2691377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49164" y="1022082"/>
            <a:ext cx="7632848" cy="646331"/>
          </a:xfrm>
          <a:prstGeom prst="rect">
            <a:avLst/>
          </a:prstGeom>
          <a:noFill/>
        </p:spPr>
        <p:txBody>
          <a:bodyPr wrap="square" rtlCol="0">
            <a:spAutoFit/>
          </a:bodyPr>
          <a:lstStyle/>
          <a:p>
            <a:r>
              <a:rPr lang="en-US" altLang="zh-CN" sz="3600" b="1" dirty="0" smtClean="0"/>
              <a:t>while</a:t>
            </a:r>
            <a:r>
              <a:rPr lang="zh-CN" altLang="en-US" sz="3600" b="1" dirty="0" smtClean="0"/>
              <a:t>循环</a:t>
            </a:r>
            <a:endParaRPr lang="zh-CN" altLang="en-US" sz="3600" b="1" dirty="0"/>
          </a:p>
        </p:txBody>
      </p:sp>
      <p:graphicFrame>
        <p:nvGraphicFramePr>
          <p:cNvPr id="11" name="表格 10"/>
          <p:cNvGraphicFramePr>
            <a:graphicFrameLocks noGrp="1"/>
          </p:cNvGraphicFramePr>
          <p:nvPr>
            <p:extLst>
              <p:ext uri="{D42A27DB-BD31-4B8C-83A1-F6EECF244321}">
                <p14:modId xmlns:p14="http://schemas.microsoft.com/office/powerpoint/2010/main" val="1157136550"/>
              </p:ext>
            </p:extLst>
          </p:nvPr>
        </p:nvGraphicFramePr>
        <p:xfrm>
          <a:off x="899592" y="1772816"/>
          <a:ext cx="7488832" cy="3321536"/>
        </p:xfrm>
        <a:graphic>
          <a:graphicData uri="http://schemas.openxmlformats.org/drawingml/2006/table">
            <a:tbl>
              <a:tblPr firstRow="1" bandRow="1">
                <a:tableStyleId>{5C22544A-7EE6-4342-B048-85BDC9FD1C3A}</a:tableStyleId>
              </a:tblPr>
              <a:tblGrid>
                <a:gridCol w="2376264"/>
                <a:gridCol w="2376264"/>
                <a:gridCol w="2736304"/>
              </a:tblGrid>
              <a:tr h="1584176">
                <a:tc>
                  <a:txBody>
                    <a:bodyPr/>
                    <a:lstStyle/>
                    <a:p>
                      <a:r>
                        <a:rPr lang="en-US" altLang="zh-CN" dirty="0" smtClean="0"/>
                        <a:t>j = 0 </a:t>
                      </a:r>
                    </a:p>
                    <a:p>
                      <a:r>
                        <a:rPr lang="en-US" altLang="zh-CN" dirty="0" smtClean="0"/>
                        <a:t>while j &lt; 3 </a:t>
                      </a:r>
                    </a:p>
                    <a:p>
                      <a:r>
                        <a:rPr lang="en-US" altLang="zh-CN" baseline="0" dirty="0" smtClean="0"/>
                        <a:t>    </a:t>
                      </a:r>
                      <a:r>
                        <a:rPr lang="en-US" altLang="zh-CN" dirty="0" smtClean="0"/>
                        <a:t>j += 1 </a:t>
                      </a:r>
                    </a:p>
                    <a:p>
                      <a:r>
                        <a:rPr lang="en-US" altLang="zh-CN" dirty="0" smtClean="0"/>
                        <a:t>    write 'checking', j write 'finished</a:t>
                      </a:r>
                      <a:endParaRPr lang="zh-CN" altLang="en-US" dirty="0"/>
                    </a:p>
                  </a:txBody>
                  <a:tcPr/>
                </a:tc>
                <a:tc>
                  <a:txBody>
                    <a:bodyPr/>
                    <a:lstStyle/>
                    <a:p>
                      <a:r>
                        <a:rPr lang="en-US" altLang="zh-CN" dirty="0" smtClean="0"/>
                        <a:t>roll = -1 </a:t>
                      </a:r>
                    </a:p>
                    <a:p>
                      <a:r>
                        <a:rPr lang="en-US" altLang="zh-CN" dirty="0" smtClean="0"/>
                        <a:t>while roll </a:t>
                      </a:r>
                      <a:r>
                        <a:rPr lang="en-US" altLang="zh-CN" dirty="0" err="1" smtClean="0"/>
                        <a:t>isnt</a:t>
                      </a:r>
                      <a:r>
                        <a:rPr lang="en-US" altLang="zh-CN" dirty="0" smtClean="0"/>
                        <a:t> 1    </a:t>
                      </a:r>
                    </a:p>
                    <a:p>
                      <a:r>
                        <a:rPr lang="en-US" altLang="zh-CN" dirty="0" smtClean="0"/>
                        <a:t>    roll = random(6)   </a:t>
                      </a:r>
                    </a:p>
                    <a:p>
                      <a:r>
                        <a:rPr lang="en-US" altLang="zh-CN" dirty="0" smtClean="0"/>
                        <a:t>    write 'got', j write 'finished'</a:t>
                      </a:r>
                      <a:endParaRPr lang="zh-CN" altLang="en-US" dirty="0"/>
                    </a:p>
                  </a:txBody>
                  <a:tcPr/>
                </a:tc>
                <a:tc>
                  <a:txBody>
                    <a:bodyPr/>
                    <a:lstStyle/>
                    <a:p>
                      <a:r>
                        <a:rPr lang="en-US" altLang="zh-CN" dirty="0" smtClean="0"/>
                        <a:t>countdown = 3.5 </a:t>
                      </a:r>
                    </a:p>
                    <a:p>
                      <a:r>
                        <a:rPr lang="en-US" altLang="zh-CN" dirty="0" smtClean="0"/>
                        <a:t>while countdown </a:t>
                      </a:r>
                      <a:r>
                        <a:rPr lang="en-US" altLang="zh-CN" dirty="0" err="1" smtClean="0"/>
                        <a:t>isnt</a:t>
                      </a:r>
                      <a:r>
                        <a:rPr lang="en-US" altLang="zh-CN" dirty="0" smtClean="0"/>
                        <a:t> 0  </a:t>
                      </a:r>
                    </a:p>
                    <a:p>
                      <a:r>
                        <a:rPr lang="en-US" altLang="zh-CN" dirty="0" smtClean="0"/>
                        <a:t>    countdown -= 1 </a:t>
                      </a:r>
                    </a:p>
                    <a:p>
                      <a:r>
                        <a:rPr lang="en-US" altLang="zh-CN" dirty="0" smtClean="0"/>
                        <a:t>    write countdown </a:t>
                      </a:r>
                    </a:p>
                    <a:p>
                      <a:r>
                        <a:rPr lang="en-US" altLang="zh-CN" dirty="0" smtClean="0"/>
                        <a:t>write 'finished'</a:t>
                      </a:r>
                      <a:endParaRPr lang="zh-CN" altLang="en-US" dirty="0"/>
                    </a:p>
                  </a:txBody>
                  <a:tcPr/>
                </a:tc>
              </a:tr>
              <a:tr h="370840">
                <a:tc>
                  <a:txBody>
                    <a:bodyPr/>
                    <a:lstStyle/>
                    <a:p>
                      <a:endParaRPr lang="en-US" altLang="zh-CN" dirty="0" smtClean="0"/>
                    </a:p>
                    <a:p>
                      <a:r>
                        <a:rPr lang="en-US" altLang="zh-CN" dirty="0" smtClean="0"/>
                        <a:t>checking 1 </a:t>
                      </a:r>
                    </a:p>
                    <a:p>
                      <a:r>
                        <a:rPr lang="en-US" altLang="zh-CN" dirty="0" smtClean="0"/>
                        <a:t>checking 2 </a:t>
                      </a:r>
                    </a:p>
                    <a:p>
                      <a:r>
                        <a:rPr lang="en-US" altLang="zh-CN" dirty="0" smtClean="0"/>
                        <a:t>checking 3 </a:t>
                      </a:r>
                    </a:p>
                    <a:p>
                      <a:r>
                        <a:rPr lang="en-US" altLang="zh-CN" dirty="0" smtClean="0"/>
                        <a:t>finished</a:t>
                      </a:r>
                    </a:p>
                    <a:p>
                      <a:endParaRPr lang="zh-CN" altLang="en-US" dirty="0"/>
                    </a:p>
                  </a:txBody>
                  <a:tcPr/>
                </a:tc>
                <a:tc>
                  <a:txBody>
                    <a:bodyPr/>
                    <a:lstStyle/>
                    <a:p>
                      <a:r>
                        <a:rPr lang="en-US" altLang="zh-CN" dirty="0" smtClean="0"/>
                        <a:t>got 4 </a:t>
                      </a:r>
                    </a:p>
                    <a:p>
                      <a:r>
                        <a:rPr lang="en-US" altLang="zh-CN" dirty="0" smtClean="0"/>
                        <a:t>got 0 </a:t>
                      </a:r>
                    </a:p>
                    <a:p>
                      <a:r>
                        <a:rPr lang="en-US" altLang="zh-CN" dirty="0" smtClean="0"/>
                        <a:t>got 5 </a:t>
                      </a:r>
                    </a:p>
                    <a:p>
                      <a:r>
                        <a:rPr lang="en-US" altLang="zh-CN" dirty="0" smtClean="0"/>
                        <a:t>got 5 </a:t>
                      </a:r>
                    </a:p>
                    <a:p>
                      <a:r>
                        <a:rPr lang="en-US" altLang="zh-CN" dirty="0" smtClean="0"/>
                        <a:t>got 1 </a:t>
                      </a:r>
                    </a:p>
                    <a:p>
                      <a:r>
                        <a:rPr lang="en-US" altLang="zh-CN" dirty="0" smtClean="0"/>
                        <a:t>finished</a:t>
                      </a:r>
                      <a:endParaRPr lang="en-US" altLang="zh-CN" dirty="0" smtClean="0"/>
                    </a:p>
                  </a:txBody>
                  <a:tcPr/>
                </a:tc>
                <a:tc>
                  <a:txBody>
                    <a:bodyPr/>
                    <a:lstStyle/>
                    <a:p>
                      <a:r>
                        <a:rPr lang="en-US" altLang="zh-CN" dirty="0" smtClean="0"/>
                        <a:t>2.5 </a:t>
                      </a:r>
                    </a:p>
                    <a:p>
                      <a:r>
                        <a:rPr lang="en-US" altLang="zh-CN" dirty="0" smtClean="0"/>
                        <a:t>1.5 </a:t>
                      </a:r>
                    </a:p>
                    <a:p>
                      <a:r>
                        <a:rPr lang="en-US" altLang="zh-CN" dirty="0" smtClean="0"/>
                        <a:t>0.5 </a:t>
                      </a:r>
                    </a:p>
                    <a:p>
                      <a:r>
                        <a:rPr lang="en-US" altLang="zh-CN" dirty="0" smtClean="0"/>
                        <a:t>-0.5 </a:t>
                      </a:r>
                    </a:p>
                    <a:p>
                      <a:r>
                        <a:rPr lang="en-US" altLang="zh-CN" dirty="0" smtClean="0"/>
                        <a:t>-1.5 </a:t>
                      </a:r>
                    </a:p>
                    <a:p>
                      <a:r>
                        <a:rPr lang="en-US" altLang="zh-CN" dirty="0" smtClean="0"/>
                        <a:t>.... </a:t>
                      </a:r>
                      <a:endParaRPr lang="zh-CN" altLang="en-US" dirty="0"/>
                    </a:p>
                  </a:txBody>
                  <a:tcPr/>
                </a:tc>
              </a:tr>
            </a:tbl>
          </a:graphicData>
        </a:graphic>
      </p:graphicFrame>
      <p:sp>
        <p:nvSpPr>
          <p:cNvPr id="12" name="TextBox 11"/>
          <p:cNvSpPr txBox="1"/>
          <p:nvPr/>
        </p:nvSpPr>
        <p:spPr>
          <a:xfrm>
            <a:off x="899592" y="5229200"/>
            <a:ext cx="7704856" cy="830997"/>
          </a:xfrm>
          <a:prstGeom prst="rect">
            <a:avLst/>
          </a:prstGeom>
          <a:noFill/>
        </p:spPr>
        <p:txBody>
          <a:bodyPr wrap="square" rtlCol="0">
            <a:spAutoFit/>
          </a:bodyPr>
          <a:lstStyle/>
          <a:p>
            <a:r>
              <a:rPr lang="zh-CN" altLang="en-US" sz="2400" dirty="0"/>
              <a:t>前两个示例正常结束运行，第三个是一个陷入死</a:t>
            </a:r>
            <a:r>
              <a:rPr lang="zh-CN" altLang="en-US" sz="2400" dirty="0" smtClean="0"/>
              <a:t>循环的</a:t>
            </a:r>
            <a:r>
              <a:rPr lang="zh-CN" altLang="en-US" sz="2400" dirty="0"/>
              <a:t>含</a:t>
            </a:r>
            <a:r>
              <a:rPr lang="en-US" altLang="zh-CN" sz="2400" dirty="0"/>
              <a:t>bug</a:t>
            </a:r>
            <a:r>
              <a:rPr lang="zh-CN" altLang="en-US" sz="2400" dirty="0"/>
              <a:t>的程序。</a:t>
            </a:r>
            <a:endParaRPr lang="zh-CN" altLang="en-US" sz="2400" dirty="0"/>
          </a:p>
        </p:txBody>
      </p:sp>
    </p:spTree>
    <p:extLst>
      <p:ext uri="{BB962C8B-B14F-4D97-AF65-F5344CB8AC3E}">
        <p14:creationId xmlns:p14="http://schemas.microsoft.com/office/powerpoint/2010/main" val="1324583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179512" y="836712"/>
            <a:ext cx="7632848" cy="646331"/>
          </a:xfrm>
          <a:prstGeom prst="rect">
            <a:avLst/>
          </a:prstGeom>
          <a:noFill/>
        </p:spPr>
        <p:txBody>
          <a:bodyPr wrap="square" rtlCol="0">
            <a:spAutoFit/>
          </a:bodyPr>
          <a:lstStyle/>
          <a:p>
            <a:r>
              <a:rPr lang="en-US" altLang="zh-CN" sz="3600" b="1" dirty="0"/>
              <a:t>w</a:t>
            </a:r>
            <a:r>
              <a:rPr lang="en-US" altLang="zh-CN" sz="3600" b="1" dirty="0" smtClean="0"/>
              <a:t>hile</a:t>
            </a:r>
            <a:r>
              <a:rPr lang="zh-CN" altLang="en-US" sz="3600" b="1" dirty="0" smtClean="0"/>
              <a:t>循环</a:t>
            </a:r>
            <a:endParaRPr lang="zh-CN" altLang="en-US" sz="3600" b="1" dirty="0"/>
          </a:p>
        </p:txBody>
      </p:sp>
      <p:sp>
        <p:nvSpPr>
          <p:cNvPr id="6" name="TextBox 5"/>
          <p:cNvSpPr txBox="1"/>
          <p:nvPr/>
        </p:nvSpPr>
        <p:spPr>
          <a:xfrm>
            <a:off x="611560" y="1772816"/>
            <a:ext cx="6912768" cy="461665"/>
          </a:xfrm>
          <a:prstGeom prst="rect">
            <a:avLst/>
          </a:prstGeom>
          <a:noFill/>
        </p:spPr>
        <p:txBody>
          <a:bodyPr wrap="square" rtlCol="0">
            <a:spAutoFit/>
          </a:bodyPr>
          <a:lstStyle/>
          <a:p>
            <a:r>
              <a:rPr lang="zh-CN" altLang="en-US" sz="2400" dirty="0"/>
              <a:t>在上述所有情况下，循环程序都包涵了三个</a:t>
            </a:r>
            <a:r>
              <a:rPr lang="zh-CN" altLang="en-US" sz="2400" dirty="0" smtClean="0"/>
              <a:t>内容</a:t>
            </a:r>
            <a:r>
              <a:rPr lang="en-US" altLang="zh-CN" sz="2400" dirty="0" smtClean="0"/>
              <a:t>:</a:t>
            </a:r>
            <a:endParaRPr lang="zh-CN" altLang="en-US" sz="2400" dirty="0"/>
          </a:p>
        </p:txBody>
      </p:sp>
      <p:sp>
        <p:nvSpPr>
          <p:cNvPr id="7" name="TextBox 6"/>
          <p:cNvSpPr txBox="1"/>
          <p:nvPr/>
        </p:nvSpPr>
        <p:spPr>
          <a:xfrm>
            <a:off x="179512" y="2492896"/>
            <a:ext cx="8280920" cy="3785652"/>
          </a:xfrm>
          <a:prstGeom prst="rect">
            <a:avLst/>
          </a:prstGeom>
          <a:noFill/>
        </p:spPr>
        <p:txBody>
          <a:bodyPr wrap="square" rtlCol="0">
            <a:spAutoFit/>
          </a:bodyPr>
          <a:lstStyle/>
          <a:p>
            <a:pPr marL="1200150" lvl="2" indent="-285750">
              <a:buFont typeface="Wingdings" panose="05000000000000000000" pitchFamily="2" charset="2"/>
              <a:buChar char="n"/>
            </a:pPr>
            <a:r>
              <a:rPr lang="zh-CN" altLang="en-US" sz="2400" dirty="0"/>
              <a:t>一个清晰的</a:t>
            </a:r>
            <a:r>
              <a:rPr lang="zh-CN" altLang="en-US" sz="2400" b="1" dirty="0"/>
              <a:t>起始条件</a:t>
            </a:r>
            <a:r>
              <a:rPr lang="en-US" altLang="zh-CN" sz="2400" dirty="0"/>
              <a:t>(</a:t>
            </a:r>
            <a:r>
              <a:rPr lang="zh-CN" altLang="en-US" sz="2400" dirty="0"/>
              <a:t>例如：</a:t>
            </a:r>
            <a:r>
              <a:rPr lang="en-US" altLang="zh-CN" sz="2400" dirty="0"/>
              <a:t>j=0,flip=-1,</a:t>
            </a:r>
            <a:r>
              <a:rPr lang="zh-CN" altLang="en-US" sz="2400" dirty="0" smtClean="0"/>
              <a:t>或者</a:t>
            </a:r>
            <a:r>
              <a:rPr lang="en-US" altLang="zh-CN" sz="2400" dirty="0" smtClean="0"/>
              <a:t>countdown=3.5)</a:t>
            </a:r>
          </a:p>
          <a:p>
            <a:pPr lvl="2"/>
            <a:endParaRPr lang="en-US" altLang="zh-CN" sz="2400" dirty="0"/>
          </a:p>
          <a:p>
            <a:pPr marL="1200150" lvl="2" indent="-285750">
              <a:buFont typeface="Wingdings" panose="05000000000000000000" pitchFamily="2" charset="2"/>
              <a:buChar char="n"/>
            </a:pPr>
            <a:r>
              <a:rPr lang="zh-CN" altLang="en-US" sz="2400" dirty="0"/>
              <a:t>一个</a:t>
            </a:r>
            <a:r>
              <a:rPr lang="zh-CN" altLang="en-US" sz="2400" b="1" dirty="0"/>
              <a:t>循环条件</a:t>
            </a:r>
            <a:r>
              <a:rPr lang="zh-CN" altLang="en-US" sz="2400" dirty="0"/>
              <a:t>，指示程序是否应该继续执行循环部分。在上面的程序中，循环部分在</a:t>
            </a:r>
            <a:r>
              <a:rPr lang="en-US" altLang="zh-CN" sz="2400" dirty="0"/>
              <a:t>j &lt; 3,flip</a:t>
            </a:r>
            <a:r>
              <a:rPr lang="zh-CN" altLang="en-US" sz="2400" dirty="0"/>
              <a:t>不等于</a:t>
            </a:r>
            <a:r>
              <a:rPr lang="en-US" altLang="zh-CN" sz="2400" dirty="0"/>
              <a:t>1,</a:t>
            </a:r>
            <a:r>
              <a:rPr lang="zh-CN" altLang="en-US" sz="2400" dirty="0"/>
              <a:t>或者</a:t>
            </a:r>
            <a:r>
              <a:rPr lang="en-US" altLang="zh-CN" sz="2400" dirty="0"/>
              <a:t>j</a:t>
            </a:r>
            <a:r>
              <a:rPr lang="zh-CN" altLang="en-US" sz="2400" dirty="0"/>
              <a:t>不等于</a:t>
            </a:r>
            <a:r>
              <a:rPr lang="en-US" altLang="zh-CN" sz="2400" dirty="0"/>
              <a:t>0</a:t>
            </a:r>
            <a:r>
              <a:rPr lang="zh-CN" altLang="en-US" sz="2400" dirty="0"/>
              <a:t>时一直执行着循环体</a:t>
            </a:r>
            <a:r>
              <a:rPr lang="zh-CN" altLang="en-US" sz="2400" dirty="0" smtClean="0"/>
              <a:t>。</a:t>
            </a:r>
            <a:endParaRPr lang="en-US" altLang="zh-CN" sz="2400" dirty="0" smtClean="0"/>
          </a:p>
          <a:p>
            <a:pPr lvl="2"/>
            <a:endParaRPr lang="zh-CN" altLang="en-US" sz="2400" dirty="0"/>
          </a:p>
          <a:p>
            <a:pPr marL="1200150" lvl="2" indent="-285750">
              <a:buFont typeface="Wingdings" panose="05000000000000000000" pitchFamily="2" charset="2"/>
              <a:buChar char="n"/>
            </a:pPr>
            <a:r>
              <a:rPr lang="zh-CN" altLang="en-US" sz="2400" dirty="0"/>
              <a:t>一个</a:t>
            </a:r>
            <a:r>
              <a:rPr lang="zh-CN" altLang="en-US" sz="2400" b="1" dirty="0"/>
              <a:t>条件改变</a:t>
            </a:r>
            <a:r>
              <a:rPr lang="zh-CN" altLang="en-US" sz="2400" dirty="0"/>
              <a:t>最终导致循环条件变为假，在上述程序运行过程中，改变了</a:t>
            </a:r>
            <a:r>
              <a:rPr lang="en-US" altLang="zh-CN" sz="2400" dirty="0" err="1"/>
              <a:t>j,flip,countdown</a:t>
            </a:r>
            <a:r>
              <a:rPr lang="zh-CN" altLang="en-US" sz="2400" dirty="0"/>
              <a:t>。</a:t>
            </a:r>
          </a:p>
          <a:p>
            <a:endParaRPr lang="zh-CN" altLang="en-US" sz="2400" dirty="0"/>
          </a:p>
        </p:txBody>
      </p:sp>
    </p:spTree>
    <p:extLst>
      <p:ext uri="{BB962C8B-B14F-4D97-AF65-F5344CB8AC3E}">
        <p14:creationId xmlns:p14="http://schemas.microsoft.com/office/powerpoint/2010/main" val="3666871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179512" y="836712"/>
            <a:ext cx="7632848" cy="646331"/>
          </a:xfrm>
          <a:prstGeom prst="rect">
            <a:avLst/>
          </a:prstGeom>
          <a:noFill/>
        </p:spPr>
        <p:txBody>
          <a:bodyPr wrap="square" rtlCol="0">
            <a:spAutoFit/>
          </a:bodyPr>
          <a:lstStyle/>
          <a:p>
            <a:r>
              <a:rPr lang="en-US" altLang="zh-CN" sz="3600" b="1" dirty="0"/>
              <a:t>w</a:t>
            </a:r>
            <a:r>
              <a:rPr lang="en-US" altLang="zh-CN" sz="3600" b="1" dirty="0" smtClean="0"/>
              <a:t>hile</a:t>
            </a:r>
            <a:r>
              <a:rPr lang="zh-CN" altLang="en-US" sz="3600" b="1" dirty="0" smtClean="0"/>
              <a:t>循环</a:t>
            </a:r>
            <a:endParaRPr lang="zh-CN" altLang="en-US" sz="3600" b="1" dirty="0"/>
          </a:p>
        </p:txBody>
      </p:sp>
      <p:sp>
        <p:nvSpPr>
          <p:cNvPr id="6" name="TextBox 5"/>
          <p:cNvSpPr txBox="1"/>
          <p:nvPr/>
        </p:nvSpPr>
        <p:spPr>
          <a:xfrm>
            <a:off x="539552" y="1772816"/>
            <a:ext cx="6912768" cy="461665"/>
          </a:xfrm>
          <a:prstGeom prst="rect">
            <a:avLst/>
          </a:prstGeom>
          <a:noFill/>
        </p:spPr>
        <p:txBody>
          <a:bodyPr wrap="square" rtlCol="0">
            <a:spAutoFit/>
          </a:bodyPr>
          <a:lstStyle/>
          <a:p>
            <a:r>
              <a:rPr lang="zh-CN" altLang="en-US" sz="2400" dirty="0"/>
              <a:t>这些程序均使用使用</a:t>
            </a:r>
            <a:r>
              <a:rPr lang="en-US" altLang="zh-CN" sz="2400" dirty="0"/>
              <a:t>'='</a:t>
            </a:r>
            <a:r>
              <a:rPr lang="zh-CN" altLang="en-US" sz="2400" dirty="0"/>
              <a:t>运算符来进行</a:t>
            </a:r>
            <a:r>
              <a:rPr lang="zh-CN" altLang="en-US" sz="2400" b="1" dirty="0"/>
              <a:t>赋值</a:t>
            </a:r>
            <a:r>
              <a:rPr lang="zh-CN" altLang="en-US" sz="2400" dirty="0"/>
              <a:t>。</a:t>
            </a:r>
            <a:endParaRPr lang="zh-CN" altLang="en-US" sz="2400" dirty="0"/>
          </a:p>
        </p:txBody>
      </p:sp>
      <p:sp>
        <p:nvSpPr>
          <p:cNvPr id="7" name="TextBox 6"/>
          <p:cNvSpPr txBox="1"/>
          <p:nvPr/>
        </p:nvSpPr>
        <p:spPr>
          <a:xfrm>
            <a:off x="204292" y="2238177"/>
            <a:ext cx="7608068" cy="2554545"/>
          </a:xfrm>
          <a:prstGeom prst="rect">
            <a:avLst/>
          </a:prstGeom>
          <a:noFill/>
        </p:spPr>
        <p:txBody>
          <a:bodyPr wrap="square" rtlCol="0">
            <a:spAutoFit/>
          </a:bodyPr>
          <a:lstStyle/>
          <a:p>
            <a:pPr marL="1200150" lvl="2" indent="-285750">
              <a:buFont typeface="Wingdings" panose="05000000000000000000" pitchFamily="2" charset="2"/>
              <a:buChar char="n"/>
            </a:pPr>
            <a:r>
              <a:rPr lang="zh-CN" altLang="en-US" sz="2000" dirty="0"/>
              <a:t>赋值语句 </a:t>
            </a:r>
            <a:r>
              <a:rPr lang="en-US" altLang="zh-CN" sz="2000" dirty="0"/>
              <a:t>j += 1</a:t>
            </a:r>
            <a:r>
              <a:rPr lang="zh-CN" altLang="en-US" sz="2000" dirty="0"/>
              <a:t>将</a:t>
            </a:r>
            <a:r>
              <a:rPr lang="en-US" altLang="zh-CN" sz="2000" dirty="0"/>
              <a:t>j</a:t>
            </a:r>
            <a:r>
              <a:rPr lang="zh-CN" altLang="en-US" sz="2000" dirty="0"/>
              <a:t>的值增加</a:t>
            </a:r>
            <a:r>
              <a:rPr lang="zh-CN" altLang="en-US" sz="2000" dirty="0" smtClean="0"/>
              <a:t>了</a:t>
            </a:r>
            <a:r>
              <a:rPr lang="en-US" altLang="zh-CN" sz="2000" dirty="0" smtClean="0"/>
              <a:t>1</a:t>
            </a:r>
            <a:endParaRPr lang="en-US" altLang="zh-CN" sz="2000" dirty="0"/>
          </a:p>
          <a:p>
            <a:pPr marL="1200150" lvl="2" indent="-285750">
              <a:buFont typeface="Wingdings" panose="05000000000000000000" pitchFamily="2" charset="2"/>
              <a:buChar char="n"/>
            </a:pPr>
            <a:r>
              <a:rPr lang="zh-CN" altLang="en-US" sz="2000" dirty="0" smtClean="0"/>
              <a:t>赋值</a:t>
            </a:r>
            <a:r>
              <a:rPr lang="zh-CN" altLang="en-US" sz="2000" dirty="0"/>
              <a:t>语句</a:t>
            </a:r>
            <a:r>
              <a:rPr lang="en-US" altLang="zh-CN" sz="2000" dirty="0"/>
              <a:t>roll = -1</a:t>
            </a:r>
            <a:r>
              <a:rPr lang="zh-CN" altLang="en-US" sz="2000" dirty="0"/>
              <a:t>或者</a:t>
            </a:r>
            <a:r>
              <a:rPr lang="en-US" altLang="zh-CN" sz="2000" dirty="0"/>
              <a:t>roll = random(6)</a:t>
            </a:r>
            <a:r>
              <a:rPr lang="zh-CN" altLang="en-US" sz="2000" dirty="0"/>
              <a:t>用后面的值替代了</a:t>
            </a:r>
            <a:r>
              <a:rPr lang="en-US" altLang="zh-CN" sz="2000" dirty="0"/>
              <a:t>roll</a:t>
            </a:r>
            <a:r>
              <a:rPr lang="zh-CN" altLang="en-US" sz="2000" dirty="0"/>
              <a:t>的</a:t>
            </a:r>
            <a:r>
              <a:rPr lang="zh-CN" altLang="en-US" sz="2000" dirty="0" smtClean="0"/>
              <a:t>值</a:t>
            </a:r>
            <a:endParaRPr lang="zh-CN" altLang="en-US" sz="2000" dirty="0"/>
          </a:p>
          <a:p>
            <a:pPr marL="1200150" lvl="2" indent="-285750">
              <a:buFont typeface="Wingdings" panose="05000000000000000000" pitchFamily="2" charset="2"/>
              <a:buChar char="n"/>
            </a:pPr>
            <a:r>
              <a:rPr lang="zh-CN" altLang="en-US" sz="2000" dirty="0" smtClean="0"/>
              <a:t>赋值</a:t>
            </a:r>
            <a:r>
              <a:rPr lang="zh-CN" altLang="en-US" sz="2000" dirty="0"/>
              <a:t>语句</a:t>
            </a:r>
            <a:r>
              <a:rPr lang="en-US" altLang="zh-CN" sz="2000" dirty="0"/>
              <a:t>countdown -=1</a:t>
            </a:r>
            <a:r>
              <a:rPr lang="zh-CN" altLang="en-US" sz="2000" dirty="0"/>
              <a:t>将变量</a:t>
            </a:r>
            <a:r>
              <a:rPr lang="en-US" altLang="zh-CN" sz="2000" dirty="0"/>
              <a:t>countdown</a:t>
            </a:r>
            <a:r>
              <a:rPr lang="zh-CN" altLang="en-US" sz="2000" dirty="0"/>
              <a:t>的值减</a:t>
            </a:r>
            <a:r>
              <a:rPr lang="en-US" altLang="zh-CN" sz="2000" dirty="0"/>
              <a:t>1,</a:t>
            </a:r>
            <a:r>
              <a:rPr lang="zh-CN" altLang="en-US" sz="2000" dirty="0"/>
              <a:t>注意</a:t>
            </a:r>
            <a:r>
              <a:rPr lang="en-US" altLang="zh-CN" sz="2000" dirty="0"/>
              <a:t>'-='</a:t>
            </a:r>
            <a:r>
              <a:rPr lang="zh-CN" altLang="en-US" sz="2000" dirty="0"/>
              <a:t>在等号前面加上减号表示</a:t>
            </a:r>
            <a:r>
              <a:rPr lang="en-US" altLang="zh-CN" sz="2000" dirty="0"/>
              <a:t>"</a:t>
            </a:r>
            <a:r>
              <a:rPr lang="zh-CN" altLang="en-US" sz="2000" dirty="0"/>
              <a:t>从这个变量减去并设变量为这个值</a:t>
            </a:r>
            <a:r>
              <a:rPr lang="en-US" altLang="zh-CN" sz="2000" dirty="0"/>
              <a:t>"</a:t>
            </a:r>
            <a:r>
              <a:rPr lang="zh-CN" altLang="en-US" sz="2000" dirty="0"/>
              <a:t>。</a:t>
            </a:r>
          </a:p>
          <a:p>
            <a:pPr lvl="3"/>
            <a:endParaRPr lang="zh-CN" altLang="en-US" sz="2000" dirty="0"/>
          </a:p>
          <a:p>
            <a:endParaRPr lang="zh-CN" altLang="en-US" sz="2000" dirty="0"/>
          </a:p>
        </p:txBody>
      </p:sp>
      <p:sp>
        <p:nvSpPr>
          <p:cNvPr id="3" name="TextBox 2"/>
          <p:cNvSpPr txBox="1"/>
          <p:nvPr/>
        </p:nvSpPr>
        <p:spPr>
          <a:xfrm>
            <a:off x="539552" y="4238476"/>
            <a:ext cx="7704856" cy="1938992"/>
          </a:xfrm>
          <a:prstGeom prst="rect">
            <a:avLst/>
          </a:prstGeom>
          <a:noFill/>
        </p:spPr>
        <p:txBody>
          <a:bodyPr wrap="square" rtlCol="0">
            <a:spAutoFit/>
          </a:bodyPr>
          <a:lstStyle/>
          <a:p>
            <a:r>
              <a:rPr lang="zh-CN" altLang="en-US" sz="2400" dirty="0"/>
              <a:t>在这些程序中，成功的赋值改变了循环条件中的变量值。在前两个程序中，赋值使得循环条件最终为假。然而，在第三个程序中，赋值语句将非整型变量</a:t>
            </a:r>
            <a:r>
              <a:rPr lang="en-US" altLang="zh-CN" sz="2400" dirty="0"/>
              <a:t>countdown</a:t>
            </a:r>
            <a:r>
              <a:rPr lang="zh-CN" altLang="en-US" sz="2400" dirty="0"/>
              <a:t>减</a:t>
            </a:r>
            <a:r>
              <a:rPr lang="en-US" altLang="zh-CN" sz="2400" dirty="0"/>
              <a:t>1</a:t>
            </a:r>
            <a:r>
              <a:rPr lang="zh-CN" altLang="en-US" sz="2400" dirty="0"/>
              <a:t>但是他们永远不能刚好等于</a:t>
            </a:r>
            <a:r>
              <a:rPr lang="en-US" altLang="zh-CN" sz="2400" dirty="0"/>
              <a:t>0</a:t>
            </a:r>
            <a:r>
              <a:rPr lang="zh-CN" altLang="en-US" sz="2400" dirty="0"/>
              <a:t>，所以循环条件永远不为假。</a:t>
            </a:r>
            <a:endParaRPr lang="zh-CN" altLang="en-US" sz="2400" dirty="0"/>
          </a:p>
        </p:txBody>
      </p:sp>
    </p:spTree>
    <p:extLst>
      <p:ext uri="{BB962C8B-B14F-4D97-AF65-F5344CB8AC3E}">
        <p14:creationId xmlns:p14="http://schemas.microsoft.com/office/powerpoint/2010/main" val="2380333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179512" y="836712"/>
            <a:ext cx="8712968" cy="646331"/>
          </a:xfrm>
          <a:prstGeom prst="rect">
            <a:avLst/>
          </a:prstGeom>
          <a:noFill/>
        </p:spPr>
        <p:txBody>
          <a:bodyPr wrap="square" rtlCol="0">
            <a:spAutoFit/>
          </a:bodyPr>
          <a:lstStyle/>
          <a:p>
            <a:r>
              <a:rPr lang="zh-CN" altLang="en-US" sz="3600" b="1" dirty="0"/>
              <a:t>在</a:t>
            </a:r>
            <a:r>
              <a:rPr lang="en-US" altLang="zh-CN" sz="3600" b="1" dirty="0"/>
              <a:t>text-mode</a:t>
            </a:r>
            <a:r>
              <a:rPr lang="zh-CN" altLang="en-US" sz="3600" b="1" dirty="0"/>
              <a:t>和</a:t>
            </a:r>
            <a:r>
              <a:rPr lang="en-US" altLang="zh-CN" sz="3600" b="1" dirty="0"/>
              <a:t>block-mode</a:t>
            </a:r>
            <a:r>
              <a:rPr lang="zh-CN" altLang="en-US" sz="3600" b="1" dirty="0"/>
              <a:t>之间切换</a:t>
            </a:r>
          </a:p>
        </p:txBody>
      </p:sp>
      <p:sp>
        <p:nvSpPr>
          <p:cNvPr id="6" name="TextBox 5"/>
          <p:cNvSpPr txBox="1"/>
          <p:nvPr/>
        </p:nvSpPr>
        <p:spPr>
          <a:xfrm>
            <a:off x="467544" y="1793032"/>
            <a:ext cx="7920880" cy="3416320"/>
          </a:xfrm>
          <a:prstGeom prst="rect">
            <a:avLst/>
          </a:prstGeom>
          <a:noFill/>
        </p:spPr>
        <p:txBody>
          <a:bodyPr wrap="square" rtlCol="0">
            <a:spAutoFit/>
          </a:bodyPr>
          <a:lstStyle/>
          <a:p>
            <a:r>
              <a:rPr lang="zh-CN" altLang="en-US" sz="2400" dirty="0"/>
              <a:t>在</a:t>
            </a:r>
            <a:r>
              <a:rPr lang="en-US" altLang="zh-CN" sz="2400" dirty="0"/>
              <a:t>Pencil Code</a:t>
            </a:r>
            <a:r>
              <a:rPr lang="zh-CN" altLang="en-US" sz="2400" dirty="0"/>
              <a:t>中，</a:t>
            </a:r>
            <a:r>
              <a:rPr lang="en-US" altLang="zh-CN" sz="2400" dirty="0"/>
              <a:t>block</a:t>
            </a:r>
            <a:r>
              <a:rPr lang="zh-CN" altLang="en-US" sz="2400" dirty="0"/>
              <a:t>代码和</a:t>
            </a:r>
            <a:r>
              <a:rPr lang="en-US" altLang="zh-CN" sz="2400" dirty="0"/>
              <a:t>text</a:t>
            </a:r>
            <a:r>
              <a:rPr lang="zh-CN" altLang="en-US" sz="2400" dirty="0"/>
              <a:t>代码是完全等价的</a:t>
            </a:r>
            <a:r>
              <a:rPr lang="en-US" altLang="zh-CN" sz="2400" dirty="0"/>
              <a:t>(</a:t>
            </a:r>
            <a:r>
              <a:rPr lang="zh-CN" altLang="en-US" sz="2400" dirty="0"/>
              <a:t>一切可以一其中一种形式表示的代码也完全可以用另一种形式表示</a:t>
            </a:r>
            <a:r>
              <a:rPr lang="en-US" altLang="zh-CN" sz="2400" dirty="0"/>
              <a:t>)</a:t>
            </a:r>
            <a:r>
              <a:rPr lang="zh-CN" altLang="en-US" sz="2400" dirty="0"/>
              <a:t>，你可以随时在两种模式之间切换。至于如何选择则是个人生产力的问题</a:t>
            </a:r>
            <a:r>
              <a:rPr lang="zh-CN" altLang="en-US" sz="2400" dirty="0" smtClean="0"/>
              <a:t>了。</a:t>
            </a:r>
            <a:endParaRPr lang="en-US" altLang="zh-CN" sz="2400" dirty="0" smtClean="0"/>
          </a:p>
          <a:p>
            <a:endParaRPr lang="en-US" altLang="zh-CN" sz="2400" dirty="0" smtClean="0"/>
          </a:p>
          <a:p>
            <a:r>
              <a:rPr lang="en-US" altLang="zh-CN" sz="2400" dirty="0"/>
              <a:t>Block-mode</a:t>
            </a:r>
            <a:r>
              <a:rPr lang="zh-CN" altLang="en-US" sz="2400" dirty="0"/>
              <a:t>对那些对刚接触编程语言的人来说非常有帮助，他使得纠正语法、帮助程序员分辨合法代码中不同的模式更加便利。然而，使用</a:t>
            </a:r>
            <a:r>
              <a:rPr lang="en-US" altLang="zh-CN" sz="2400" dirty="0"/>
              <a:t>block-mode</a:t>
            </a:r>
            <a:r>
              <a:rPr lang="zh-CN" altLang="en-US" sz="2400" dirty="0"/>
              <a:t>使得当需要加入面板中不存在的成分时变得困难起来。</a:t>
            </a:r>
            <a:endParaRPr lang="zh-CN" altLang="en-US" sz="2400" dirty="0"/>
          </a:p>
        </p:txBody>
      </p:sp>
    </p:spTree>
    <p:extLst>
      <p:ext uri="{BB962C8B-B14F-4D97-AF65-F5344CB8AC3E}">
        <p14:creationId xmlns:p14="http://schemas.microsoft.com/office/powerpoint/2010/main" val="1348495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179512" y="836712"/>
            <a:ext cx="8712968" cy="646331"/>
          </a:xfrm>
          <a:prstGeom prst="rect">
            <a:avLst/>
          </a:prstGeom>
          <a:noFill/>
        </p:spPr>
        <p:txBody>
          <a:bodyPr wrap="square" rtlCol="0">
            <a:spAutoFit/>
          </a:bodyPr>
          <a:lstStyle/>
          <a:p>
            <a:r>
              <a:rPr lang="zh-CN" altLang="en-US" sz="3600" b="1" dirty="0"/>
              <a:t>在</a:t>
            </a:r>
            <a:r>
              <a:rPr lang="en-US" altLang="zh-CN" sz="3600" b="1" dirty="0"/>
              <a:t>text-mode</a:t>
            </a:r>
            <a:r>
              <a:rPr lang="zh-CN" altLang="en-US" sz="3600" b="1" dirty="0"/>
              <a:t>和</a:t>
            </a:r>
            <a:r>
              <a:rPr lang="en-US" altLang="zh-CN" sz="3600" b="1" dirty="0"/>
              <a:t>block-mode</a:t>
            </a:r>
            <a:r>
              <a:rPr lang="zh-CN" altLang="en-US" sz="3600" b="1" dirty="0"/>
              <a:t>之间切换</a:t>
            </a:r>
          </a:p>
        </p:txBody>
      </p:sp>
      <p:sp>
        <p:nvSpPr>
          <p:cNvPr id="6" name="TextBox 5"/>
          <p:cNvSpPr txBox="1"/>
          <p:nvPr/>
        </p:nvSpPr>
        <p:spPr>
          <a:xfrm>
            <a:off x="451396" y="1988840"/>
            <a:ext cx="8064896" cy="3046988"/>
          </a:xfrm>
          <a:prstGeom prst="rect">
            <a:avLst/>
          </a:prstGeom>
          <a:noFill/>
        </p:spPr>
        <p:txBody>
          <a:bodyPr wrap="square" rtlCol="0">
            <a:spAutoFit/>
          </a:bodyPr>
          <a:lstStyle/>
          <a:p>
            <a:r>
              <a:rPr lang="zh-CN" altLang="en-US" sz="2400" dirty="0"/>
              <a:t>在</a:t>
            </a:r>
            <a:r>
              <a:rPr lang="en-US" altLang="zh-CN" sz="2400" dirty="0"/>
              <a:t>text</a:t>
            </a:r>
            <a:r>
              <a:rPr lang="zh-CN" altLang="en-US" sz="2400" dirty="0"/>
              <a:t>模式下编程使得程序员能够尽其所能的快速输入程序代码，而不被面板上的成分所限制。然而，在</a:t>
            </a:r>
            <a:r>
              <a:rPr lang="en-US" altLang="zh-CN" sz="2400" dirty="0"/>
              <a:t>text-mode</a:t>
            </a:r>
            <a:r>
              <a:rPr lang="zh-CN" altLang="en-US" sz="2400" dirty="0"/>
              <a:t>下编程要求程序员记住并遵循相应的语法规则，并很容易写出因为语法错误而不能运行的程序</a:t>
            </a:r>
            <a:r>
              <a:rPr lang="zh-CN" altLang="en-US" sz="2400" dirty="0" smtClean="0"/>
              <a:t>。</a:t>
            </a:r>
            <a:endParaRPr lang="en-US" altLang="zh-CN" sz="2400" dirty="0" smtClean="0"/>
          </a:p>
          <a:p>
            <a:endParaRPr lang="en-US" altLang="zh-CN" sz="2400" dirty="0" smtClean="0"/>
          </a:p>
          <a:p>
            <a:r>
              <a:rPr lang="zh-CN" altLang="en-US" sz="2400" dirty="0"/>
              <a:t>尽管</a:t>
            </a:r>
            <a:r>
              <a:rPr lang="en-US" altLang="zh-CN" sz="2400" dirty="0"/>
              <a:t>block-mode</a:t>
            </a:r>
            <a:r>
              <a:rPr lang="zh-CN" altLang="en-US" sz="2400" dirty="0"/>
              <a:t>已经得到了很大的改进，专业的程序员仍然使用</a:t>
            </a:r>
            <a:r>
              <a:rPr lang="en-US" altLang="zh-CN" sz="2400" dirty="0"/>
              <a:t>text-mode</a:t>
            </a:r>
            <a:r>
              <a:rPr lang="zh-CN" altLang="en-US" sz="2400" dirty="0"/>
              <a:t>来编程，因为一旦熟悉了编程语言，他们在</a:t>
            </a:r>
            <a:r>
              <a:rPr lang="en-US" altLang="zh-CN" sz="2400" dirty="0"/>
              <a:t>text-mode</a:t>
            </a:r>
            <a:r>
              <a:rPr lang="zh-CN" altLang="en-US" sz="2400" dirty="0"/>
              <a:t>下就可以以比</a:t>
            </a:r>
            <a:r>
              <a:rPr lang="en-US" altLang="zh-CN" sz="2400" dirty="0"/>
              <a:t>block-mode</a:t>
            </a:r>
            <a:r>
              <a:rPr lang="zh-CN" altLang="en-US" sz="2400" dirty="0"/>
              <a:t>更快的速度工作</a:t>
            </a:r>
            <a:r>
              <a:rPr lang="zh-CN" altLang="en-US" sz="2400" dirty="0" smtClean="0"/>
              <a:t>。</a:t>
            </a:r>
            <a:endParaRPr lang="zh-CN" altLang="en-US" sz="2400" dirty="0"/>
          </a:p>
        </p:txBody>
      </p:sp>
    </p:spTree>
    <p:extLst>
      <p:ext uri="{BB962C8B-B14F-4D97-AF65-F5344CB8AC3E}">
        <p14:creationId xmlns:p14="http://schemas.microsoft.com/office/powerpoint/2010/main" val="1045165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4392488" cy="646331"/>
          </a:xfrm>
          <a:prstGeom prst="rect">
            <a:avLst/>
          </a:prstGeom>
          <a:noFill/>
        </p:spPr>
        <p:txBody>
          <a:bodyPr wrap="square" rtlCol="0">
            <a:spAutoFit/>
          </a:bodyPr>
          <a:lstStyle/>
          <a:p>
            <a:r>
              <a:rPr lang="zh-CN" altLang="en-US" sz="3600" b="1" dirty="0"/>
              <a:t>查找和修复语法错误</a:t>
            </a:r>
          </a:p>
        </p:txBody>
      </p:sp>
      <p:sp>
        <p:nvSpPr>
          <p:cNvPr id="8" name="TextBox 7"/>
          <p:cNvSpPr txBox="1"/>
          <p:nvPr/>
        </p:nvSpPr>
        <p:spPr>
          <a:xfrm>
            <a:off x="539552" y="1516142"/>
            <a:ext cx="7402497" cy="830997"/>
          </a:xfrm>
          <a:prstGeom prst="rect">
            <a:avLst/>
          </a:prstGeom>
          <a:noFill/>
        </p:spPr>
        <p:txBody>
          <a:bodyPr wrap="square" rtlCol="0">
            <a:spAutoFit/>
          </a:bodyPr>
          <a:lstStyle/>
          <a:p>
            <a:r>
              <a:rPr lang="zh-CN" altLang="en-US" sz="2400" dirty="0"/>
              <a:t>用</a:t>
            </a:r>
            <a:r>
              <a:rPr lang="en-US" altLang="zh-CN" sz="2400" dirty="0"/>
              <a:t>text-mode</a:t>
            </a:r>
            <a:r>
              <a:rPr lang="zh-CN" altLang="en-US" sz="2400" dirty="0"/>
              <a:t>编程是一项需要时间来掌握的技能。这里有两条学习编程语法的建议：</a:t>
            </a:r>
            <a:endParaRPr lang="zh-CN" altLang="en-US" sz="2400" dirty="0"/>
          </a:p>
        </p:txBody>
      </p:sp>
      <p:sp>
        <p:nvSpPr>
          <p:cNvPr id="2" name="TextBox 1"/>
          <p:cNvSpPr txBox="1"/>
          <p:nvPr/>
        </p:nvSpPr>
        <p:spPr>
          <a:xfrm>
            <a:off x="827584" y="2496592"/>
            <a:ext cx="7416824" cy="2677656"/>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a:t>阅读并复制正确的代码。在</a:t>
            </a:r>
            <a:r>
              <a:rPr lang="en-US" altLang="zh-CN" sz="2400" dirty="0"/>
              <a:t>Pencil Code</a:t>
            </a:r>
            <a:r>
              <a:rPr lang="zh-CN" altLang="en-US" sz="2400" dirty="0"/>
              <a:t>中，</a:t>
            </a:r>
            <a:r>
              <a:rPr lang="en-US" altLang="zh-CN" sz="2400" dirty="0"/>
              <a:t>block-mode</a:t>
            </a:r>
            <a:r>
              <a:rPr lang="zh-CN" altLang="en-US" sz="2400" dirty="0"/>
              <a:t>对于这个相当有用，如果学生不记得某一个语法的工作机制，他们可以跳转到</a:t>
            </a:r>
            <a:r>
              <a:rPr lang="en-US" altLang="zh-CN" sz="2400" dirty="0"/>
              <a:t>block-mode</a:t>
            </a:r>
            <a:r>
              <a:rPr lang="zh-CN" altLang="en-US" sz="2400" dirty="0"/>
              <a:t>下进行尝试，当信心足够时再切换回</a:t>
            </a:r>
            <a:r>
              <a:rPr lang="en-US" altLang="zh-CN" sz="2400" dirty="0"/>
              <a:t>text-mode</a:t>
            </a:r>
            <a:r>
              <a:rPr lang="zh-CN" altLang="en-US" sz="2400" dirty="0" smtClean="0"/>
              <a:t>。</a:t>
            </a:r>
            <a:endParaRPr lang="en-US" altLang="zh-CN" sz="2400" dirty="0" smtClean="0"/>
          </a:p>
          <a:p>
            <a:endParaRPr lang="zh-CN" altLang="en-US" sz="2400" dirty="0"/>
          </a:p>
          <a:p>
            <a:pPr marL="285750" indent="-285750">
              <a:buFont typeface="Wingdings" panose="05000000000000000000" pitchFamily="2" charset="2"/>
              <a:buChar char="u"/>
            </a:pPr>
            <a:r>
              <a:rPr lang="zh-CN" altLang="en-US" sz="2400" dirty="0"/>
              <a:t>在写出太多错误语句之前请注意计算机屏幕上的报错，并以正确的方式更正过来。</a:t>
            </a:r>
            <a:endParaRPr lang="zh-CN" altLang="en-US" sz="2400" dirty="0"/>
          </a:p>
        </p:txBody>
      </p:sp>
    </p:spTree>
    <p:extLst>
      <p:ext uri="{BB962C8B-B14F-4D97-AF65-F5344CB8AC3E}">
        <p14:creationId xmlns:p14="http://schemas.microsoft.com/office/powerpoint/2010/main" val="4015075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4392488" cy="646331"/>
          </a:xfrm>
          <a:prstGeom prst="rect">
            <a:avLst/>
          </a:prstGeom>
          <a:noFill/>
        </p:spPr>
        <p:txBody>
          <a:bodyPr wrap="square" rtlCol="0">
            <a:spAutoFit/>
          </a:bodyPr>
          <a:lstStyle/>
          <a:p>
            <a:r>
              <a:rPr lang="zh-CN" altLang="en-US" sz="3600" b="1" dirty="0"/>
              <a:t>查找和修复语法错误</a:t>
            </a:r>
          </a:p>
        </p:txBody>
      </p:sp>
      <p:sp>
        <p:nvSpPr>
          <p:cNvPr id="8" name="TextBox 7"/>
          <p:cNvSpPr txBox="1"/>
          <p:nvPr/>
        </p:nvSpPr>
        <p:spPr>
          <a:xfrm>
            <a:off x="539549" y="1689135"/>
            <a:ext cx="7402497" cy="830997"/>
          </a:xfrm>
          <a:prstGeom prst="rect">
            <a:avLst/>
          </a:prstGeom>
          <a:noFill/>
        </p:spPr>
        <p:txBody>
          <a:bodyPr wrap="square" rtlCol="0">
            <a:spAutoFit/>
          </a:bodyPr>
          <a:lstStyle/>
          <a:p>
            <a:r>
              <a:rPr lang="zh-CN" altLang="en-US" sz="2400" dirty="0" smtClean="0"/>
              <a:t>在</a:t>
            </a:r>
            <a:r>
              <a:rPr lang="en-US" altLang="zh-CN" sz="2400" dirty="0"/>
              <a:t>Pencil Code</a:t>
            </a:r>
            <a:r>
              <a:rPr lang="zh-CN" altLang="en-US" sz="2400" dirty="0"/>
              <a:t>中，语法错误将被</a:t>
            </a:r>
            <a:r>
              <a:rPr lang="en-US" altLang="zh-CN" sz="2400" dirty="0"/>
              <a:t>'x'</a:t>
            </a:r>
            <a:r>
              <a:rPr lang="zh-CN" altLang="en-US" sz="2400" dirty="0"/>
              <a:t>标记在代码左边并高亮显示，</a:t>
            </a:r>
            <a:r>
              <a:rPr lang="zh-CN" altLang="en-US" sz="2400" dirty="0" smtClean="0"/>
              <a:t>比如：</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23" y="2636912"/>
            <a:ext cx="6669948" cy="112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550" y="3861048"/>
            <a:ext cx="7402497" cy="1569660"/>
          </a:xfrm>
          <a:prstGeom prst="rect">
            <a:avLst/>
          </a:prstGeom>
          <a:noFill/>
        </p:spPr>
        <p:txBody>
          <a:bodyPr wrap="square" rtlCol="0">
            <a:spAutoFit/>
          </a:bodyPr>
          <a:lstStyle/>
          <a:p>
            <a:r>
              <a:rPr lang="zh-CN" altLang="en-US" sz="2400" dirty="0"/>
              <a:t>当一行代码没有写完时红色的</a:t>
            </a:r>
            <a:r>
              <a:rPr lang="en-US" altLang="zh-CN" sz="2400" dirty="0"/>
              <a:t>'x'</a:t>
            </a:r>
            <a:r>
              <a:rPr lang="zh-CN" altLang="en-US" sz="2400" dirty="0"/>
              <a:t>有时也可能出现。然而，当一行代码完成后，学生就应该注意红色的</a:t>
            </a:r>
            <a:r>
              <a:rPr lang="en-US" altLang="zh-CN" sz="2400" dirty="0"/>
              <a:t>'x'</a:t>
            </a:r>
            <a:r>
              <a:rPr lang="zh-CN" altLang="en-US" sz="2400" dirty="0"/>
              <a:t>并立即修复了，因为修复只含有一处语法错误的程序比修复含很多语法错误的程序要容易很多。</a:t>
            </a:r>
            <a:endParaRPr lang="zh-CN" altLang="en-US" sz="2400" dirty="0"/>
          </a:p>
        </p:txBody>
      </p:sp>
    </p:spTree>
    <p:extLst>
      <p:ext uri="{BB962C8B-B14F-4D97-AF65-F5344CB8AC3E}">
        <p14:creationId xmlns:p14="http://schemas.microsoft.com/office/powerpoint/2010/main" val="3632222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6" name="TextBox 5"/>
          <p:cNvSpPr txBox="1"/>
          <p:nvPr/>
        </p:nvSpPr>
        <p:spPr>
          <a:xfrm>
            <a:off x="539552" y="836712"/>
            <a:ext cx="4392488" cy="646331"/>
          </a:xfrm>
          <a:prstGeom prst="rect">
            <a:avLst/>
          </a:prstGeom>
          <a:noFill/>
        </p:spPr>
        <p:txBody>
          <a:bodyPr wrap="square" rtlCol="0">
            <a:spAutoFit/>
          </a:bodyPr>
          <a:lstStyle/>
          <a:p>
            <a:r>
              <a:rPr lang="zh-CN" altLang="en-US" sz="3600" b="1" dirty="0"/>
              <a:t>查找和修复语法错误</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6669948" cy="112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3192" y="2796852"/>
            <a:ext cx="7920880" cy="33239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100" dirty="0"/>
              <a:t>这段代码是</a:t>
            </a:r>
            <a:r>
              <a:rPr lang="en-US" altLang="zh-CN" sz="2100" dirty="0"/>
              <a:t>"</a:t>
            </a:r>
            <a:r>
              <a:rPr lang="zh-CN" altLang="en-US" sz="2100" dirty="0"/>
              <a:t>引号不匹配的</a:t>
            </a:r>
            <a:r>
              <a:rPr lang="en-US" altLang="zh-CN" sz="2100" dirty="0"/>
              <a:t>"</a:t>
            </a:r>
            <a:r>
              <a:rPr lang="zh-CN" altLang="en-US" sz="2100" dirty="0"/>
              <a:t>的一个示例</a:t>
            </a:r>
            <a:r>
              <a:rPr lang="zh-CN" altLang="en-US" sz="2100" dirty="0" smtClean="0"/>
              <a:t>。</a:t>
            </a:r>
            <a:endParaRPr lang="en-US" altLang="zh-CN" sz="2100" dirty="0" smtClean="0"/>
          </a:p>
          <a:p>
            <a:pPr marL="342900" indent="-342900">
              <a:buFont typeface="Wingdings" panose="05000000000000000000" pitchFamily="2" charset="2"/>
              <a:buChar char="Ø"/>
            </a:pPr>
            <a:r>
              <a:rPr lang="en-US" altLang="zh-CN" sz="2100" dirty="0" smtClean="0"/>
              <a:t>Block-mode</a:t>
            </a:r>
            <a:r>
              <a:rPr lang="zh-CN" altLang="en-US" sz="2100" dirty="0"/>
              <a:t>自动将单引号更正为在单引号前面加上一个</a:t>
            </a:r>
            <a:r>
              <a:rPr lang="en-US" altLang="zh-CN" sz="2100" dirty="0"/>
              <a:t>'\'</a:t>
            </a:r>
            <a:r>
              <a:rPr lang="zh-CN" altLang="en-US" sz="2100" dirty="0"/>
              <a:t>，以告诉</a:t>
            </a:r>
            <a:r>
              <a:rPr lang="en-US" altLang="zh-CN" sz="2100" dirty="0"/>
              <a:t>Pencil Code</a:t>
            </a:r>
            <a:r>
              <a:rPr lang="zh-CN" altLang="en-US" sz="2100" dirty="0"/>
              <a:t>包含一个单引号进去而不是作为字符的结束。在</a:t>
            </a:r>
            <a:r>
              <a:rPr lang="en-US" altLang="zh-CN" sz="2100" dirty="0"/>
              <a:t>text-mode</a:t>
            </a:r>
            <a:r>
              <a:rPr lang="zh-CN" altLang="en-US" sz="2100" dirty="0"/>
              <a:t>下，程序员需要自己在引号前面输入一个反斜杠。因为，根据定义，语法错误是指程序中出现了计算机不能理解的部分</a:t>
            </a:r>
            <a:r>
              <a:rPr lang="zh-CN" altLang="en-US" sz="2100" dirty="0" smtClean="0"/>
              <a:t>。</a:t>
            </a:r>
            <a:endParaRPr lang="en-US" altLang="zh-CN" sz="2100" dirty="0" smtClean="0"/>
          </a:p>
          <a:p>
            <a:pPr marL="342900" indent="-342900">
              <a:buFont typeface="Wingdings" panose="05000000000000000000" pitchFamily="2" charset="2"/>
              <a:buChar char="Ø"/>
            </a:pPr>
            <a:r>
              <a:rPr lang="zh-CN" altLang="en-US" sz="2100" dirty="0" smtClean="0"/>
              <a:t>有时</a:t>
            </a:r>
            <a:r>
              <a:rPr lang="zh-CN" altLang="en-US" sz="2100" dirty="0"/>
              <a:t>计算机屏幕会在一个不正确的位置显示了一个</a:t>
            </a:r>
            <a:r>
              <a:rPr lang="en-US" altLang="zh-CN" sz="2100" dirty="0"/>
              <a:t>'x'</a:t>
            </a:r>
            <a:r>
              <a:rPr lang="zh-CN" altLang="en-US" sz="2100" dirty="0"/>
              <a:t>。程序中的有些错误在可能在输入更多代码前都不会被察觉到，故这个错误可能在</a:t>
            </a:r>
            <a:r>
              <a:rPr lang="en-US" altLang="zh-CN" sz="2100" dirty="0"/>
              <a:t>'x'</a:t>
            </a:r>
            <a:r>
              <a:rPr lang="zh-CN" altLang="en-US" sz="2100" dirty="0"/>
              <a:t>的上一行，也可能是被一个故障所导致的，而非像计算机所显示的那样</a:t>
            </a:r>
            <a:r>
              <a:rPr lang="zh-CN" altLang="en-US" sz="2100" dirty="0" smtClean="0"/>
              <a:t>。</a:t>
            </a:r>
            <a:endParaRPr lang="zh-CN" altLang="en-US" sz="2100" dirty="0"/>
          </a:p>
        </p:txBody>
      </p:sp>
    </p:spTree>
    <p:extLst>
      <p:ext uri="{BB962C8B-B14F-4D97-AF65-F5344CB8AC3E}">
        <p14:creationId xmlns:p14="http://schemas.microsoft.com/office/powerpoint/2010/main" val="70672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第四章 循环</a:t>
            </a:r>
          </a:p>
        </p:txBody>
      </p:sp>
      <p:sp>
        <p:nvSpPr>
          <p:cNvPr id="4099" name="Rectangle 3"/>
          <p:cNvSpPr>
            <a:spLocks noGrp="1"/>
          </p:cNvSpPr>
          <p:nvPr>
            <p:ph type="body" idx="1"/>
          </p:nvPr>
        </p:nvSpPr>
        <p:spPr>
          <a:xfrm>
            <a:off x="611560" y="1412776"/>
            <a:ext cx="7859712" cy="4310062"/>
          </a:xfrm>
          <a:noFill/>
        </p:spPr>
        <p:txBody>
          <a:bodyPr/>
          <a:lstStyle/>
          <a:p>
            <a:pPr marL="0" indent="0">
              <a:buNone/>
            </a:pPr>
            <a:r>
              <a:rPr lang="zh-CN" altLang="en-US" sz="3200" b="1" dirty="0" smtClean="0"/>
              <a:t>    循环</a:t>
            </a:r>
            <a:r>
              <a:rPr lang="zh-CN" altLang="en-US" sz="3200" dirty="0"/>
              <a:t>是一种基本的程序结构，本章介绍了三种形式的循环，都是程序中基本的用于表示重复动作的结构。在本章学习结束后，学生应当具备的能力有：分析一个循环的重复执行次数和终止条件，并能在自己的程序中应用到</a:t>
            </a:r>
            <a:r>
              <a:rPr lang="en-US" altLang="zh-CN" sz="3200" dirty="0" err="1"/>
              <a:t>for,while,forever</a:t>
            </a:r>
            <a:r>
              <a:rPr lang="zh-CN" altLang="en-US" sz="3200" dirty="0"/>
              <a:t>循环</a:t>
            </a:r>
            <a:r>
              <a:rPr lang="zh-CN" altLang="en-US" sz="3200" dirty="0" smtClean="0"/>
              <a:t>能</a:t>
            </a:r>
            <a:r>
              <a:rPr lang="zh-CN" altLang="en-US" sz="3200" dirty="0"/>
              <a:t>。</a:t>
            </a:r>
            <a:endParaRPr lang="zh-CN" altLang="en-US" sz="1800" dirty="0" smtClean="0">
              <a:latin typeface="黑体" pitchFamily="49" charset="-122"/>
              <a:ea typeface="黑体" pitchFamily="49" charset="-122"/>
            </a:endParaRPr>
          </a:p>
          <a:p>
            <a:endParaRPr lang="en-US" altLang="zh-CN" dirty="0" smtClean="0">
              <a:latin typeface="黑体" pitchFamily="49" charset="-122"/>
              <a:ea typeface="黑体" pitchFamily="49" charset="-122"/>
            </a:endParaRPr>
          </a:p>
          <a:p>
            <a:endParaRPr lang="zh-CN" altLang="en-US" dirty="0" smtClean="0">
              <a:latin typeface="黑体" pitchFamily="49" charset="-122"/>
              <a:ea typeface="黑体" pitchFamily="49" charset="-122"/>
            </a:endParaRPr>
          </a:p>
        </p:txBody>
      </p:sp>
    </p:spTree>
    <p:extLst>
      <p:ext uri="{BB962C8B-B14F-4D97-AF65-F5344CB8AC3E}">
        <p14:creationId xmlns:p14="http://schemas.microsoft.com/office/powerpoint/2010/main" val="1711126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常见语法错误</a:t>
            </a:r>
            <a:endParaRPr lang="zh-CN" altLang="en-US" dirty="0" smtClean="0">
              <a:latin typeface="黑体" pitchFamily="49" charset="-122"/>
              <a:ea typeface="黑体"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473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899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常见运行错误</a:t>
            </a:r>
            <a:endParaRPr lang="zh-CN" altLang="en-US" dirty="0" smtClean="0">
              <a:latin typeface="黑体" pitchFamily="49" charset="-122"/>
              <a:ea typeface="黑体" pitchFamily="49"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7243"/>
            <a:ext cx="91440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9512" y="4372868"/>
            <a:ext cx="8784976" cy="830997"/>
          </a:xfrm>
          <a:prstGeom prst="rect">
            <a:avLst/>
          </a:prstGeom>
          <a:noFill/>
        </p:spPr>
        <p:txBody>
          <a:bodyPr wrap="square" rtlCol="0">
            <a:spAutoFit/>
          </a:bodyPr>
          <a:lstStyle/>
          <a:p>
            <a:r>
              <a:rPr lang="zh-CN" altLang="en-US" sz="2400" dirty="0"/>
              <a:t>即使是语法正确的程序在运行时也可能出现错误，如：运行时引用了一个没有定义的名称、变量或者函数</a:t>
            </a:r>
            <a:endParaRPr lang="zh-CN" altLang="en-US" sz="2400" dirty="0"/>
          </a:p>
        </p:txBody>
      </p:sp>
    </p:spTree>
    <p:extLst>
      <p:ext uri="{BB962C8B-B14F-4D97-AF65-F5344CB8AC3E}">
        <p14:creationId xmlns:p14="http://schemas.microsoft.com/office/powerpoint/2010/main" val="56964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4" name="AutoShape 5"/>
          <p:cNvSpPr>
            <a:spLocks noChangeArrowheads="1"/>
          </p:cNvSpPr>
          <p:nvPr/>
        </p:nvSpPr>
        <p:spPr bwMode="gray">
          <a:xfrm>
            <a:off x="611561" y="1196752"/>
            <a:ext cx="2376263"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128" name="TextBox 39"/>
          <p:cNvSpPr txBox="1">
            <a:spLocks noChangeArrowheads="1"/>
          </p:cNvSpPr>
          <p:nvPr/>
        </p:nvSpPr>
        <p:spPr bwMode="auto">
          <a:xfrm>
            <a:off x="1206873" y="1267395"/>
            <a:ext cx="1420911" cy="338554"/>
          </a:xfrm>
          <a:prstGeom prst="rect">
            <a:avLst/>
          </a:prstGeom>
          <a:noFill/>
          <a:ln w="9525">
            <a:noFill/>
            <a:miter lim="800000"/>
            <a:headEnd/>
            <a:tailEnd/>
          </a:ln>
        </p:spPr>
        <p:txBody>
          <a:bodyPr wrap="square">
            <a:spAutoFit/>
          </a:bodyPr>
          <a:lstStyle/>
          <a:p>
            <a:pPr eaLnBrk="1" hangingPunct="1"/>
            <a:r>
              <a:rPr lang="zh-CN" altLang="en-US" sz="1600" b="1" dirty="0" smtClean="0">
                <a:latin typeface="黑体" pitchFamily="49" charset="-122"/>
                <a:ea typeface="黑体" pitchFamily="49" charset="-122"/>
              </a:rPr>
              <a:t>绘制下列图案</a:t>
            </a:r>
            <a:endParaRPr lang="zh-CN" altLang="en-US" sz="1600" b="1" dirty="0">
              <a:latin typeface="黑体" pitchFamily="49" charset="-122"/>
              <a:ea typeface="黑体" pitchFamily="49" charset="-122"/>
            </a:endParaRPr>
          </a:p>
        </p:txBody>
      </p:sp>
      <p:grpSp>
        <p:nvGrpSpPr>
          <p:cNvPr id="42" name="组合 34"/>
          <p:cNvGrpSpPr>
            <a:grpSpLocks/>
          </p:cNvGrpSpPr>
          <p:nvPr/>
        </p:nvGrpSpPr>
        <p:grpSpPr bwMode="auto">
          <a:xfrm>
            <a:off x="535387" y="1088873"/>
            <a:ext cx="660400" cy="657225"/>
            <a:chOff x="2049138" y="1825971"/>
            <a:chExt cx="660400" cy="657225"/>
          </a:xfrm>
        </p:grpSpPr>
        <p:grpSp>
          <p:nvGrpSpPr>
            <p:cNvPr id="43" name="Group 34"/>
            <p:cNvGrpSpPr>
              <a:grpSpLocks/>
            </p:cNvGrpSpPr>
            <p:nvPr/>
          </p:nvGrpSpPr>
          <p:grpSpPr bwMode="auto">
            <a:xfrm>
              <a:off x="2049138" y="1825971"/>
              <a:ext cx="660400" cy="657225"/>
              <a:chOff x="997" y="1736"/>
              <a:chExt cx="416" cy="414"/>
            </a:xfrm>
          </p:grpSpPr>
          <p:sp>
            <p:nvSpPr>
              <p:cNvPr id="46"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47"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44"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1</a:t>
              </a:r>
            </a:p>
          </p:txBody>
        </p:sp>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674677" y="1916832"/>
            <a:ext cx="1906213" cy="190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8527" y="1916832"/>
            <a:ext cx="1730456" cy="2050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8527" y="4266908"/>
            <a:ext cx="1730456" cy="170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6421" y="4266908"/>
            <a:ext cx="1906212" cy="170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76040" y="2185862"/>
            <a:ext cx="461665" cy="1368152"/>
          </a:xfrm>
          <a:prstGeom prst="rect">
            <a:avLst/>
          </a:prstGeom>
          <a:noFill/>
        </p:spPr>
        <p:txBody>
          <a:bodyPr vert="eaVert" wrap="square" rtlCol="0">
            <a:spAutoFit/>
          </a:bodyPr>
          <a:lstStyle/>
          <a:p>
            <a:pPr marL="285750" indent="-285750">
              <a:buFont typeface="Wingdings" panose="05000000000000000000" pitchFamily="2" charset="2"/>
              <a:buChar char="Ø"/>
            </a:pPr>
            <a:r>
              <a:rPr lang="zh-CN" altLang="en-US" dirty="0" smtClean="0"/>
              <a:t>五角星</a:t>
            </a:r>
            <a:endParaRPr lang="zh-CN" altLang="en-US" dirty="0"/>
          </a:p>
        </p:txBody>
      </p:sp>
      <p:sp>
        <p:nvSpPr>
          <p:cNvPr id="24" name="TextBox 23"/>
          <p:cNvSpPr txBox="1"/>
          <p:nvPr/>
        </p:nvSpPr>
        <p:spPr>
          <a:xfrm>
            <a:off x="5004048" y="2257870"/>
            <a:ext cx="461665" cy="1368152"/>
          </a:xfrm>
          <a:prstGeom prst="rect">
            <a:avLst/>
          </a:prstGeom>
          <a:noFill/>
        </p:spPr>
        <p:txBody>
          <a:bodyPr vert="eaVert" wrap="square" rtlCol="0">
            <a:spAutoFit/>
          </a:bodyPr>
          <a:lstStyle/>
          <a:p>
            <a:pPr marL="285750" indent="-285750">
              <a:buFont typeface="Wingdings" panose="05000000000000000000" pitchFamily="2" charset="2"/>
              <a:buChar char="Ø"/>
            </a:pPr>
            <a:r>
              <a:rPr lang="zh-CN" altLang="en-US" dirty="0" smtClean="0"/>
              <a:t>向日葵</a:t>
            </a:r>
            <a:endParaRPr lang="zh-CN" altLang="en-US" dirty="0"/>
          </a:p>
        </p:txBody>
      </p:sp>
      <p:sp>
        <p:nvSpPr>
          <p:cNvPr id="25" name="TextBox 24"/>
          <p:cNvSpPr txBox="1"/>
          <p:nvPr/>
        </p:nvSpPr>
        <p:spPr>
          <a:xfrm>
            <a:off x="964954" y="4435611"/>
            <a:ext cx="461665" cy="1368152"/>
          </a:xfrm>
          <a:prstGeom prst="rect">
            <a:avLst/>
          </a:prstGeom>
          <a:noFill/>
        </p:spPr>
        <p:txBody>
          <a:bodyPr vert="eaVert" wrap="square" rtlCol="0">
            <a:spAutoFit/>
          </a:bodyPr>
          <a:lstStyle/>
          <a:p>
            <a:pPr marL="285750" indent="-285750">
              <a:buFont typeface="Wingdings" panose="05000000000000000000" pitchFamily="2" charset="2"/>
              <a:buChar char="Ø"/>
            </a:pPr>
            <a:r>
              <a:rPr lang="zh-CN" altLang="en-US" dirty="0" smtClean="0"/>
              <a:t>螺旋线</a:t>
            </a:r>
            <a:endParaRPr lang="zh-CN" altLang="en-US" dirty="0"/>
          </a:p>
        </p:txBody>
      </p:sp>
      <p:sp>
        <p:nvSpPr>
          <p:cNvPr id="26" name="TextBox 25"/>
          <p:cNvSpPr txBox="1"/>
          <p:nvPr/>
        </p:nvSpPr>
        <p:spPr>
          <a:xfrm>
            <a:off x="5034136" y="4725144"/>
            <a:ext cx="461665" cy="1368152"/>
          </a:xfrm>
          <a:prstGeom prst="rect">
            <a:avLst/>
          </a:prstGeom>
          <a:noFill/>
        </p:spPr>
        <p:txBody>
          <a:bodyPr vert="eaVert" wrap="square" rtlCol="0">
            <a:spAutoFit/>
          </a:bodyPr>
          <a:lstStyle/>
          <a:p>
            <a:pPr marL="285750" indent="-285750">
              <a:buFont typeface="Wingdings" panose="05000000000000000000" pitchFamily="2" charset="2"/>
              <a:buChar char="Ø"/>
            </a:pPr>
            <a:r>
              <a:rPr lang="zh-CN" altLang="en-US" dirty="0"/>
              <a:t>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zh-CN" altLang="en-US" dirty="0" smtClean="0">
                <a:latin typeface="黑体" pitchFamily="49" charset="-122"/>
                <a:ea typeface="黑体" pitchFamily="49" charset="-122"/>
              </a:rPr>
              <a:t>巩固练习</a:t>
            </a:r>
          </a:p>
        </p:txBody>
      </p:sp>
      <p:sp>
        <p:nvSpPr>
          <p:cNvPr id="34" name="AutoShape 5"/>
          <p:cNvSpPr>
            <a:spLocks noChangeArrowheads="1"/>
          </p:cNvSpPr>
          <p:nvPr/>
        </p:nvSpPr>
        <p:spPr bwMode="gray">
          <a:xfrm>
            <a:off x="611562" y="1196752"/>
            <a:ext cx="3960438" cy="474662"/>
          </a:xfrm>
          <a:prstGeom prst="roundRect">
            <a:avLst>
              <a:gd name="adj" fmla="val 49999"/>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16200000" scaled="1"/>
            <a:tileRect/>
          </a:gradFill>
          <a:ln w="12700">
            <a:solidFill>
              <a:schemeClr val="bg2"/>
            </a:solidFill>
            <a:round/>
            <a:headEnd/>
            <a:tailEnd/>
          </a:ln>
          <a:effectLst/>
        </p:spPr>
        <p:txBody>
          <a:bodyPr wrap="none" anchor="ctr"/>
          <a:lstStyle/>
          <a:p>
            <a:pPr eaLnBrk="1" fontAlgn="auto" hangingPunct="1">
              <a:spcBef>
                <a:spcPts val="0"/>
              </a:spcBef>
              <a:spcAft>
                <a:spcPts val="0"/>
              </a:spcAft>
              <a:defRPr/>
            </a:pPr>
            <a:endParaRPr lang="zh-CN" altLang="en-US">
              <a:latin typeface="+mn-lt"/>
              <a:ea typeface="+mn-ea"/>
            </a:endParaRPr>
          </a:p>
        </p:txBody>
      </p:sp>
      <p:grpSp>
        <p:nvGrpSpPr>
          <p:cNvPr id="42" name="组合 34"/>
          <p:cNvGrpSpPr>
            <a:grpSpLocks/>
          </p:cNvGrpSpPr>
          <p:nvPr/>
        </p:nvGrpSpPr>
        <p:grpSpPr bwMode="auto">
          <a:xfrm>
            <a:off x="535387" y="1088873"/>
            <a:ext cx="660400" cy="657225"/>
            <a:chOff x="2049138" y="1825971"/>
            <a:chExt cx="660400" cy="657225"/>
          </a:xfrm>
        </p:grpSpPr>
        <p:grpSp>
          <p:nvGrpSpPr>
            <p:cNvPr id="43" name="Group 34"/>
            <p:cNvGrpSpPr>
              <a:grpSpLocks/>
            </p:cNvGrpSpPr>
            <p:nvPr/>
          </p:nvGrpSpPr>
          <p:grpSpPr bwMode="auto">
            <a:xfrm>
              <a:off x="2049138" y="1825971"/>
              <a:ext cx="660400" cy="657225"/>
              <a:chOff x="997" y="1736"/>
              <a:chExt cx="416" cy="414"/>
            </a:xfrm>
          </p:grpSpPr>
          <p:sp>
            <p:nvSpPr>
              <p:cNvPr id="46" name="Oval 35"/>
              <p:cNvSpPr>
                <a:spLocks noChangeArrowheads="1"/>
              </p:cNvSpPr>
              <p:nvPr/>
            </p:nvSpPr>
            <p:spPr bwMode="gray">
              <a:xfrm>
                <a:off x="997" y="1738"/>
                <a:ext cx="416" cy="412"/>
              </a:xfrm>
              <a:prstGeom prst="ellipse">
                <a:avLst/>
              </a:prstGeom>
              <a:solidFill>
                <a:schemeClr val="accent2"/>
              </a:solidFill>
              <a:ln w="28575" algn="ctr">
                <a:solidFill>
                  <a:srgbClr val="F8F8F8">
                    <a:alpha val="70195"/>
                  </a:srgbClr>
                </a:solidFill>
                <a:round/>
                <a:headEnd/>
                <a:tailEnd/>
              </a:ln>
            </p:spPr>
            <p:txBody>
              <a:bodyPr wrap="none" anchor="ctr"/>
              <a:lstStyle/>
              <a:p>
                <a:pPr eaLnBrk="1" hangingPunct="1"/>
                <a:endParaRPr lang="zh-CN" altLang="en-US">
                  <a:latin typeface="Calibri" pitchFamily="34" charset="0"/>
                </a:endParaRPr>
              </a:p>
            </p:txBody>
          </p:sp>
          <p:pic>
            <p:nvPicPr>
              <p:cNvPr id="47"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44" name="Text Box 40"/>
            <p:cNvSpPr txBox="1">
              <a:spLocks noChangeArrowheads="1"/>
            </p:cNvSpPr>
            <p:nvPr/>
          </p:nvSpPr>
          <p:spPr bwMode="gray">
            <a:xfrm>
              <a:off x="2098351" y="1924396"/>
              <a:ext cx="571500" cy="457200"/>
            </a:xfrm>
            <a:prstGeom prst="rect">
              <a:avLst/>
            </a:prstGeom>
            <a:noFill/>
            <a:ln w="9525" algn="ctr">
              <a:noFill/>
              <a:miter lim="800000"/>
              <a:headEnd/>
              <a:tailEnd/>
            </a:ln>
          </p:spPr>
          <p:txBody>
            <a:bodyPr>
              <a:spAutoFit/>
            </a:bodyPr>
            <a:lstStyle/>
            <a:p>
              <a:pPr algn="ctr" eaLnBrk="1" hangingPunct="1">
                <a:spcBef>
                  <a:spcPct val="50000"/>
                </a:spcBef>
              </a:pPr>
              <a:r>
                <a:rPr lang="en-US" altLang="zh-CN" sz="2400" b="1" dirty="0">
                  <a:solidFill>
                    <a:srgbClr val="FFFFFF"/>
                  </a:solidFill>
                  <a:cs typeface="Arial" charset="0"/>
                </a:rPr>
                <a:t>2</a:t>
              </a:r>
            </a:p>
          </p:txBody>
        </p:sp>
      </p:grpSp>
      <p:sp>
        <p:nvSpPr>
          <p:cNvPr id="2" name="TextBox 1"/>
          <p:cNvSpPr txBox="1"/>
          <p:nvPr/>
        </p:nvSpPr>
        <p:spPr>
          <a:xfrm>
            <a:off x="755577" y="2066128"/>
            <a:ext cx="3672408" cy="646331"/>
          </a:xfrm>
          <a:prstGeom prst="rect">
            <a:avLst/>
          </a:prstGeom>
          <a:noFill/>
        </p:spPr>
        <p:txBody>
          <a:bodyPr wrap="square" rtlCol="0">
            <a:spAutoFit/>
          </a:bodyPr>
          <a:lstStyle/>
          <a:p>
            <a:r>
              <a:rPr lang="zh-CN" altLang="en-US" dirty="0" smtClean="0">
                <a:latin typeface="Consolas" panose="020B0609020204030204" pitchFamily="49" charset="0"/>
              </a:rPr>
              <a:t>（</a:t>
            </a:r>
            <a:r>
              <a:rPr lang="en-US" altLang="zh-CN" dirty="0" smtClean="0">
                <a:latin typeface="Consolas" panose="020B0609020204030204" pitchFamily="49" charset="0"/>
              </a:rPr>
              <a:t>1</a:t>
            </a:r>
            <a:r>
              <a:rPr lang="zh-CN" altLang="en-US" dirty="0" smtClean="0">
                <a:latin typeface="Consolas" panose="020B0609020204030204" pitchFamily="49" charset="0"/>
              </a:rPr>
              <a:t>）</a:t>
            </a:r>
            <a:r>
              <a:rPr lang="en-US" altLang="zh-CN" dirty="0" smtClean="0">
                <a:latin typeface="Consolas" panose="020B0609020204030204" pitchFamily="49" charset="0"/>
              </a:rPr>
              <a:t>for </a:t>
            </a:r>
            <a:r>
              <a:rPr lang="en-US" altLang="zh-CN" dirty="0">
                <a:latin typeface="Consolas" panose="020B0609020204030204" pitchFamily="49" charset="0"/>
              </a:rPr>
              <a:t>x in [0..3]</a:t>
            </a:r>
          </a:p>
          <a:p>
            <a:r>
              <a:rPr lang="en-US" altLang="zh-CN" dirty="0">
                <a:latin typeface="Consolas" panose="020B0609020204030204" pitchFamily="49" charset="0"/>
              </a:rPr>
              <a:t>    </a:t>
            </a:r>
            <a:r>
              <a:rPr lang="en-US" altLang="zh-CN" dirty="0" smtClean="0">
                <a:latin typeface="Consolas" panose="020B0609020204030204" pitchFamily="49" charset="0"/>
              </a:rPr>
              <a:t>    write </a:t>
            </a:r>
            <a:r>
              <a:rPr lang="en-US" altLang="zh-CN" dirty="0">
                <a:latin typeface="Consolas" panose="020B0609020204030204" pitchFamily="49" charset="0"/>
              </a:rPr>
              <a:t>'hello', </a:t>
            </a:r>
            <a:r>
              <a:rPr lang="en-US" altLang="zh-CN" dirty="0" smtClean="0">
                <a:latin typeface="Consolas" panose="020B0609020204030204" pitchFamily="49" charset="0"/>
              </a:rPr>
              <a:t>x</a:t>
            </a:r>
            <a:endParaRPr lang="zh-CN" altLang="en-US" dirty="0">
              <a:latin typeface="Consolas" panose="020B0609020204030204" pitchFamily="49" charset="0"/>
            </a:endParaRPr>
          </a:p>
        </p:txBody>
      </p:sp>
      <p:sp>
        <p:nvSpPr>
          <p:cNvPr id="17" name="TextBox 46"/>
          <p:cNvSpPr txBox="1">
            <a:spLocks noChangeArrowheads="1"/>
          </p:cNvSpPr>
          <p:nvPr/>
        </p:nvSpPr>
        <p:spPr bwMode="auto">
          <a:xfrm>
            <a:off x="1208363" y="1264806"/>
            <a:ext cx="5610815" cy="338554"/>
          </a:xfrm>
          <a:prstGeom prst="rect">
            <a:avLst/>
          </a:prstGeom>
          <a:noFill/>
          <a:ln w="9525">
            <a:noFill/>
            <a:miter lim="800000"/>
            <a:headEnd/>
            <a:tailEnd/>
          </a:ln>
        </p:spPr>
        <p:txBody>
          <a:bodyPr wrap="square">
            <a:spAutoFit/>
          </a:bodyPr>
          <a:lstStyle/>
          <a:p>
            <a:pPr eaLnBrk="1" hangingPunct="1"/>
            <a:r>
              <a:rPr lang="zh-CN" altLang="en-US" sz="1600" b="1" dirty="0" smtClean="0">
                <a:latin typeface="黑体" pitchFamily="49" charset="-122"/>
                <a:ea typeface="黑体" pitchFamily="49" charset="-122"/>
              </a:rPr>
              <a:t>测试如下代码，并进行变量跟踪</a:t>
            </a:r>
            <a:endParaRPr lang="zh-CN" altLang="en-US" sz="1600" b="1" dirty="0">
              <a:latin typeface="黑体" pitchFamily="49" charset="-122"/>
              <a:ea typeface="黑体" pitchFamily="49" charset="-122"/>
            </a:endParaRPr>
          </a:p>
        </p:txBody>
      </p:sp>
      <p:sp>
        <p:nvSpPr>
          <p:cNvPr id="12" name="TextBox 11"/>
          <p:cNvSpPr txBox="1"/>
          <p:nvPr/>
        </p:nvSpPr>
        <p:spPr>
          <a:xfrm>
            <a:off x="763217" y="3501008"/>
            <a:ext cx="3965845" cy="1200329"/>
          </a:xfrm>
          <a:prstGeom prst="rect">
            <a:avLst/>
          </a:prstGeom>
          <a:noFill/>
        </p:spPr>
        <p:txBody>
          <a:bodyPr wrap="square" rtlCol="0">
            <a:spAutoFit/>
          </a:bodyPr>
          <a:lstStyle/>
          <a:p>
            <a:r>
              <a:rPr lang="zh-CN" altLang="en-US" dirty="0" smtClean="0">
                <a:latin typeface="Consolas" panose="020B0609020204030204" pitchFamily="49" charset="0"/>
              </a:rPr>
              <a:t>（</a:t>
            </a:r>
            <a:r>
              <a:rPr lang="en-US" altLang="zh-CN" dirty="0" smtClean="0">
                <a:latin typeface="Consolas" panose="020B0609020204030204" pitchFamily="49" charset="0"/>
              </a:rPr>
              <a:t>2</a:t>
            </a:r>
            <a:r>
              <a:rPr lang="zh-CN" altLang="en-US" dirty="0">
                <a:latin typeface="Consolas" panose="020B0609020204030204" pitchFamily="49" charset="0"/>
              </a:rPr>
              <a:t>）</a:t>
            </a:r>
            <a:r>
              <a:rPr lang="en-US" altLang="zh-CN" dirty="0" smtClean="0">
                <a:latin typeface="Consolas" panose="020B0609020204030204" pitchFamily="49" charset="0"/>
              </a:rPr>
              <a:t>count </a:t>
            </a:r>
            <a:r>
              <a:rPr lang="en-US" altLang="zh-CN" dirty="0">
                <a:latin typeface="Consolas" panose="020B0609020204030204" pitchFamily="49" charset="0"/>
              </a:rPr>
              <a:t>=1</a:t>
            </a:r>
          </a:p>
          <a:p>
            <a:r>
              <a:rPr lang="en-US" altLang="zh-CN" dirty="0" smtClean="0">
                <a:latin typeface="Consolas" panose="020B0609020204030204" pitchFamily="49" charset="0"/>
              </a:rPr>
              <a:t>     for </a:t>
            </a:r>
            <a:r>
              <a:rPr lang="en-US" altLang="zh-CN" dirty="0">
                <a:latin typeface="Consolas" panose="020B0609020204030204" pitchFamily="49" charset="0"/>
              </a:rPr>
              <a:t>x in [1..5]</a:t>
            </a:r>
          </a:p>
          <a:p>
            <a:r>
              <a:rPr lang="en-US" altLang="zh-CN" dirty="0">
                <a:latin typeface="Consolas" panose="020B0609020204030204" pitchFamily="49" charset="0"/>
              </a:rPr>
              <a:t>    </a:t>
            </a:r>
            <a:r>
              <a:rPr lang="en-US" altLang="zh-CN" dirty="0" smtClean="0">
                <a:latin typeface="Consolas" panose="020B0609020204030204" pitchFamily="49" charset="0"/>
              </a:rPr>
              <a:t>    type </a:t>
            </a:r>
            <a:r>
              <a:rPr lang="en-US" altLang="zh-CN" dirty="0">
                <a:latin typeface="Consolas" panose="020B0609020204030204" pitchFamily="49" charset="0"/>
              </a:rPr>
              <a:t>count + ': '  x</a:t>
            </a:r>
          </a:p>
          <a:p>
            <a:r>
              <a:rPr lang="en-US" altLang="zh-CN" dirty="0">
                <a:latin typeface="Consolas" panose="020B0609020204030204" pitchFamily="49" charset="0"/>
              </a:rPr>
              <a:t>    </a:t>
            </a:r>
            <a:r>
              <a:rPr lang="en-US" altLang="zh-CN" dirty="0" smtClean="0">
                <a:latin typeface="Consolas" panose="020B0609020204030204" pitchFamily="49" charset="0"/>
              </a:rPr>
              <a:t>    count </a:t>
            </a:r>
            <a:r>
              <a:rPr lang="en-US" altLang="zh-CN" dirty="0">
                <a:latin typeface="Consolas" panose="020B0609020204030204" pitchFamily="49" charset="0"/>
              </a:rPr>
              <a:t>+= 1</a:t>
            </a:r>
            <a:endParaRPr lang="zh-CN" altLang="en-US" dirty="0">
              <a:latin typeface="Consolas" panose="020B0609020204030204" pitchFamily="49" charset="0"/>
            </a:endParaRPr>
          </a:p>
        </p:txBody>
      </p:sp>
      <p:sp>
        <p:nvSpPr>
          <p:cNvPr id="13" name="TextBox 12"/>
          <p:cNvSpPr txBox="1"/>
          <p:nvPr/>
        </p:nvSpPr>
        <p:spPr>
          <a:xfrm>
            <a:off x="4700834" y="2116014"/>
            <a:ext cx="3965845" cy="2585323"/>
          </a:xfrm>
          <a:prstGeom prst="rect">
            <a:avLst/>
          </a:prstGeom>
          <a:noFill/>
        </p:spPr>
        <p:txBody>
          <a:bodyPr wrap="square" rtlCol="0">
            <a:spAutoFit/>
          </a:bodyPr>
          <a:lstStyle/>
          <a:p>
            <a:r>
              <a:rPr lang="zh-CN" altLang="en-US" dirty="0" smtClean="0">
                <a:latin typeface="Consolas" panose="020B0609020204030204" pitchFamily="49" charset="0"/>
              </a:rPr>
              <a:t>（</a:t>
            </a:r>
            <a:r>
              <a:rPr lang="en-US" altLang="zh-CN" dirty="0">
                <a:latin typeface="Consolas" panose="020B0609020204030204" pitchFamily="49" charset="0"/>
              </a:rPr>
              <a:t>3</a:t>
            </a:r>
            <a:r>
              <a:rPr lang="zh-CN" altLang="en-US" dirty="0" smtClean="0">
                <a:latin typeface="Consolas" panose="020B0609020204030204" pitchFamily="49" charset="0"/>
              </a:rPr>
              <a:t>）</a:t>
            </a:r>
            <a:r>
              <a:rPr lang="en-US" altLang="zh-CN" dirty="0">
                <a:latin typeface="Consolas" panose="020B0609020204030204" pitchFamily="49" charset="0"/>
              </a:rPr>
              <a:t>for x in [0..5]</a:t>
            </a:r>
          </a:p>
          <a:p>
            <a:r>
              <a:rPr lang="en-US" altLang="zh-CN" dirty="0">
                <a:latin typeface="Consolas" panose="020B0609020204030204" pitchFamily="49" charset="0"/>
              </a:rPr>
              <a:t>    </a:t>
            </a:r>
            <a:r>
              <a:rPr lang="en-US" altLang="zh-CN" dirty="0" smtClean="0">
                <a:latin typeface="Consolas" panose="020B0609020204030204" pitchFamily="49" charset="0"/>
              </a:rPr>
              <a:t>    type </a:t>
            </a:r>
            <a:r>
              <a:rPr lang="en-US" altLang="zh-CN" dirty="0">
                <a:latin typeface="Consolas" panose="020B0609020204030204" pitchFamily="49" charset="0"/>
              </a:rPr>
              <a:t>count + ': ' x</a:t>
            </a:r>
          </a:p>
          <a:p>
            <a:r>
              <a:rPr lang="en-US" altLang="zh-CN" dirty="0">
                <a:latin typeface="Consolas" panose="020B0609020204030204" pitchFamily="49" charset="0"/>
              </a:rPr>
              <a:t>    </a:t>
            </a:r>
            <a:r>
              <a:rPr lang="en-US" altLang="zh-CN" dirty="0" smtClean="0">
                <a:latin typeface="Consolas" panose="020B0609020204030204" pitchFamily="49" charset="0"/>
              </a:rPr>
              <a:t>    count </a:t>
            </a:r>
            <a:r>
              <a:rPr lang="en-US" altLang="zh-CN" dirty="0">
                <a:latin typeface="Consolas" panose="020B0609020204030204" pitchFamily="49" charset="0"/>
              </a:rPr>
              <a:t>+= 1</a:t>
            </a:r>
          </a:p>
          <a:p>
            <a:r>
              <a:rPr lang="en-US" altLang="zh-CN" dirty="0" smtClean="0">
                <a:latin typeface="Consolas" panose="020B0609020204030204" pitchFamily="49" charset="0"/>
              </a:rPr>
              <a:t>     for </a:t>
            </a:r>
            <a:r>
              <a:rPr lang="en-US" altLang="zh-CN" dirty="0">
                <a:latin typeface="Consolas" panose="020B0609020204030204" pitchFamily="49" charset="0"/>
              </a:rPr>
              <a:t>x in [5..1]</a:t>
            </a:r>
          </a:p>
          <a:p>
            <a:r>
              <a:rPr lang="en-US" altLang="zh-CN" dirty="0">
                <a:latin typeface="Consolas" panose="020B0609020204030204" pitchFamily="49" charset="0"/>
              </a:rPr>
              <a:t>    </a:t>
            </a:r>
            <a:r>
              <a:rPr lang="en-US" altLang="zh-CN" dirty="0" smtClean="0">
                <a:latin typeface="Consolas" panose="020B0609020204030204" pitchFamily="49" charset="0"/>
              </a:rPr>
              <a:t>    type </a:t>
            </a:r>
            <a:r>
              <a:rPr lang="en-US" altLang="zh-CN" dirty="0">
                <a:latin typeface="Consolas" panose="020B0609020204030204" pitchFamily="49" charset="0"/>
              </a:rPr>
              <a:t>count + ': ' x</a:t>
            </a:r>
          </a:p>
          <a:p>
            <a:r>
              <a:rPr lang="en-US" altLang="zh-CN" dirty="0">
                <a:latin typeface="Consolas" panose="020B0609020204030204" pitchFamily="49" charset="0"/>
              </a:rPr>
              <a:t>    </a:t>
            </a:r>
            <a:r>
              <a:rPr lang="en-US" altLang="zh-CN" dirty="0" smtClean="0">
                <a:latin typeface="Consolas" panose="020B0609020204030204" pitchFamily="49" charset="0"/>
              </a:rPr>
              <a:t>    count </a:t>
            </a:r>
            <a:r>
              <a:rPr lang="en-US" altLang="zh-CN" dirty="0">
                <a:latin typeface="Consolas" panose="020B0609020204030204" pitchFamily="49" charset="0"/>
              </a:rPr>
              <a:t>+= 1</a:t>
            </a:r>
          </a:p>
          <a:p>
            <a:r>
              <a:rPr lang="en-US" altLang="zh-CN" dirty="0" smtClean="0">
                <a:latin typeface="Consolas" panose="020B0609020204030204" pitchFamily="49" charset="0"/>
              </a:rPr>
              <a:t>     for </a:t>
            </a:r>
            <a:r>
              <a:rPr lang="en-US" altLang="zh-CN" dirty="0">
                <a:latin typeface="Consolas" panose="020B0609020204030204" pitchFamily="49" charset="0"/>
              </a:rPr>
              <a:t>x in [0..0]</a:t>
            </a:r>
          </a:p>
          <a:p>
            <a:r>
              <a:rPr lang="en-US" altLang="zh-CN" dirty="0">
                <a:latin typeface="Consolas" panose="020B0609020204030204" pitchFamily="49" charset="0"/>
              </a:rPr>
              <a:t>    </a:t>
            </a:r>
            <a:r>
              <a:rPr lang="en-US" altLang="zh-CN" dirty="0" smtClean="0">
                <a:latin typeface="Consolas" panose="020B0609020204030204" pitchFamily="49" charset="0"/>
              </a:rPr>
              <a:t>    type </a:t>
            </a:r>
            <a:r>
              <a:rPr lang="en-US" altLang="zh-CN" dirty="0">
                <a:latin typeface="Consolas" panose="020B0609020204030204" pitchFamily="49" charset="0"/>
              </a:rPr>
              <a:t>count + ': ' x</a:t>
            </a:r>
          </a:p>
          <a:p>
            <a:r>
              <a:rPr lang="en-US" altLang="zh-CN" dirty="0">
                <a:latin typeface="Consolas" panose="020B0609020204030204" pitchFamily="49" charset="0"/>
              </a:rPr>
              <a:t>    </a:t>
            </a:r>
            <a:r>
              <a:rPr lang="en-US" altLang="zh-CN" dirty="0" smtClean="0">
                <a:latin typeface="Consolas" panose="020B0609020204030204" pitchFamily="49" charset="0"/>
              </a:rPr>
              <a:t>    count </a:t>
            </a:r>
            <a:r>
              <a:rPr lang="en-US" altLang="zh-CN" dirty="0">
                <a:latin typeface="Consolas" panose="020B0609020204030204" pitchFamily="49" charset="0"/>
              </a:rPr>
              <a:t>+= 1</a:t>
            </a:r>
            <a:endParaRPr lang="zh-CN" altLang="en-US" dirty="0">
              <a:latin typeface="Consolas" panose="020B0609020204030204" pitchFamily="49" charset="0"/>
            </a:endParaRPr>
          </a:p>
        </p:txBody>
      </p:sp>
      <p:sp>
        <p:nvSpPr>
          <p:cNvPr id="4" name="TextBox 3"/>
          <p:cNvSpPr txBox="1"/>
          <p:nvPr/>
        </p:nvSpPr>
        <p:spPr>
          <a:xfrm>
            <a:off x="863380" y="5141168"/>
            <a:ext cx="7590082" cy="400110"/>
          </a:xfrm>
          <a:prstGeom prst="rect">
            <a:avLst/>
          </a:prstGeom>
          <a:noFill/>
        </p:spPr>
        <p:txBody>
          <a:bodyPr wrap="square" rtlCol="0">
            <a:spAutoFit/>
          </a:bodyPr>
          <a:lstStyle/>
          <a:p>
            <a:r>
              <a:rPr lang="zh-CN" altLang="en-US" sz="2000" dirty="0"/>
              <a:t>跟踪分析出这些变量的变化</a:t>
            </a:r>
            <a:r>
              <a:rPr lang="zh-CN" altLang="en-US" sz="2000" dirty="0" smtClean="0"/>
              <a:t>情况，并绘制变量分析表。</a:t>
            </a:r>
            <a:endParaRPr lang="zh-CN" altLang="en-US" sz="2000" dirty="0"/>
          </a:p>
        </p:txBody>
      </p:sp>
    </p:spTree>
    <p:extLst>
      <p:ext uri="{BB962C8B-B14F-4D97-AF65-F5344CB8AC3E}">
        <p14:creationId xmlns:p14="http://schemas.microsoft.com/office/powerpoint/2010/main" val="1911584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zh-CN" altLang="en-US" dirty="0">
                <a:latin typeface="黑体" pitchFamily="49" charset="-122"/>
                <a:ea typeface="黑体" pitchFamily="49" charset="-122"/>
              </a:rPr>
              <a:t>课后</a:t>
            </a:r>
            <a:r>
              <a:rPr lang="zh-CN" altLang="en-US" dirty="0" smtClean="0">
                <a:latin typeface="黑体" pitchFamily="49" charset="-122"/>
                <a:ea typeface="黑体" pitchFamily="49" charset="-122"/>
              </a:rPr>
              <a:t>练习</a:t>
            </a:r>
          </a:p>
        </p:txBody>
      </p:sp>
      <p:sp>
        <p:nvSpPr>
          <p:cNvPr id="4" name="AutoShape 2"/>
          <p:cNvSpPr>
            <a:spLocks noChangeArrowheads="1"/>
          </p:cNvSpPr>
          <p:nvPr/>
        </p:nvSpPr>
        <p:spPr bwMode="gray">
          <a:xfrm flipH="1">
            <a:off x="650875" y="1562100"/>
            <a:ext cx="7502525" cy="2606675"/>
          </a:xfrm>
          <a:prstGeom prst="roundRect">
            <a:avLst>
              <a:gd name="adj" fmla="val 6968"/>
            </a:avLst>
          </a:prstGeom>
          <a:solidFill>
            <a:schemeClr val="accent2"/>
          </a:solidFill>
          <a:ln w="19050">
            <a:solidFill>
              <a:schemeClr val="bg2"/>
            </a:solidFill>
            <a:round/>
            <a:headEnd/>
            <a:tailEnd/>
          </a:ln>
          <a:effectLst>
            <a:outerShdw dist="35921" dir="2700000" algn="ctr" rotWithShape="0">
              <a:schemeClr val="bg2"/>
            </a:outerShdw>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5" name="AutoShape 115"/>
          <p:cNvSpPr>
            <a:spLocks noChangeArrowheads="1"/>
          </p:cNvSpPr>
          <p:nvPr/>
        </p:nvSpPr>
        <p:spPr bwMode="gray">
          <a:xfrm flipH="1">
            <a:off x="1004888" y="3905250"/>
            <a:ext cx="7454900" cy="2187575"/>
          </a:xfrm>
          <a:prstGeom prst="roundRect">
            <a:avLst>
              <a:gd name="adj" fmla="val 10935"/>
            </a:avLst>
          </a:prstGeom>
          <a:solidFill>
            <a:schemeClr val="folHlink"/>
          </a:solidFill>
          <a:ln w="19050">
            <a:solidFill>
              <a:schemeClr val="bg2"/>
            </a:solidFill>
            <a:round/>
            <a:headEnd/>
            <a:tailEnd/>
          </a:ln>
          <a:effectLst>
            <a:outerShdw dist="35921" dir="2700000" algn="ctr" rotWithShape="0">
              <a:schemeClr val="bg2"/>
            </a:outerShdw>
          </a:effectLst>
        </p:spPr>
        <p:txBody>
          <a:bodyPr wrap="none" anchor="ctr"/>
          <a:lstStyle/>
          <a:p>
            <a:pPr eaLnBrk="1" fontAlgn="auto" hangingPunct="1">
              <a:spcBef>
                <a:spcPts val="0"/>
              </a:spcBef>
              <a:spcAft>
                <a:spcPts val="0"/>
              </a:spcAft>
              <a:defRPr/>
            </a:pPr>
            <a:endParaRPr lang="zh-CN" altLang="en-US">
              <a:latin typeface="+mn-lt"/>
              <a:ea typeface="+mn-ea"/>
            </a:endParaRPr>
          </a:p>
        </p:txBody>
      </p:sp>
      <p:sp>
        <p:nvSpPr>
          <p:cNvPr id="6149" name="AutoShape 116"/>
          <p:cNvSpPr>
            <a:spLocks noChangeArrowheads="1"/>
          </p:cNvSpPr>
          <p:nvPr/>
        </p:nvSpPr>
        <p:spPr bwMode="gray">
          <a:xfrm>
            <a:off x="3198813" y="1616075"/>
            <a:ext cx="4905375" cy="2208213"/>
          </a:xfrm>
          <a:prstGeom prst="roundRect">
            <a:avLst>
              <a:gd name="adj" fmla="val 7843"/>
            </a:avLst>
          </a:prstGeom>
          <a:solidFill>
            <a:srgbClr val="F8F8F8"/>
          </a:solidFill>
          <a:ln w="9525">
            <a:noFill/>
            <a:round/>
            <a:headEnd/>
            <a:tailEnd/>
          </a:ln>
        </p:spPr>
        <p:txBody>
          <a:bodyPr wrap="none" anchor="ctr"/>
          <a:lstStyle/>
          <a:p>
            <a:pPr eaLnBrk="1" hangingPunct="1"/>
            <a:endParaRPr lang="zh-CN" altLang="en-US">
              <a:latin typeface="Calibri" pitchFamily="34" charset="0"/>
            </a:endParaRPr>
          </a:p>
        </p:txBody>
      </p:sp>
      <p:sp>
        <p:nvSpPr>
          <p:cNvPr id="6150" name="AutoShape 117"/>
          <p:cNvSpPr>
            <a:spLocks noChangeArrowheads="1"/>
          </p:cNvSpPr>
          <p:nvPr/>
        </p:nvSpPr>
        <p:spPr bwMode="gray">
          <a:xfrm>
            <a:off x="3516313" y="3957638"/>
            <a:ext cx="4872037" cy="2054225"/>
          </a:xfrm>
          <a:prstGeom prst="roundRect">
            <a:avLst>
              <a:gd name="adj" fmla="val 9194"/>
            </a:avLst>
          </a:prstGeom>
          <a:solidFill>
            <a:srgbClr val="F8F8F8"/>
          </a:solidFill>
          <a:ln w="9525">
            <a:noFill/>
            <a:round/>
            <a:headEnd/>
            <a:tailEnd/>
          </a:ln>
        </p:spPr>
        <p:txBody>
          <a:bodyPr wrap="none" anchor="ctr"/>
          <a:lstStyle/>
          <a:p>
            <a:pPr eaLnBrk="1" hangingPunct="1"/>
            <a:endParaRPr lang="zh-CN" altLang="en-US">
              <a:latin typeface="Calibri" pitchFamily="34" charset="0"/>
            </a:endParaRPr>
          </a:p>
        </p:txBody>
      </p:sp>
      <p:sp>
        <p:nvSpPr>
          <p:cNvPr id="6153" name="Rectangle 31"/>
          <p:cNvSpPr>
            <a:spLocks noChangeArrowheads="1"/>
          </p:cNvSpPr>
          <p:nvPr/>
        </p:nvSpPr>
        <p:spPr bwMode="auto">
          <a:xfrm>
            <a:off x="3321050" y="2058461"/>
            <a:ext cx="4347294" cy="1077218"/>
          </a:xfrm>
          <a:prstGeom prst="rect">
            <a:avLst/>
          </a:prstGeom>
          <a:noFill/>
          <a:ln w="9525" algn="ctr">
            <a:noFill/>
            <a:miter lim="800000"/>
            <a:headEnd/>
            <a:tailEnd/>
          </a:ln>
        </p:spPr>
        <p:txBody>
          <a:bodyPr wrap="square">
            <a:spAutoFit/>
          </a:bodyPr>
          <a:lstStyle/>
          <a:p>
            <a:pPr marL="231775" indent="-231775" eaLnBrk="1" hangingPunct="1">
              <a:buClr>
                <a:schemeClr val="accent1"/>
              </a:buClr>
              <a:buSzPct val="95000"/>
              <a:buFont typeface="Wingdings" pitchFamily="2" charset="2"/>
              <a:buChar char="p"/>
            </a:pPr>
            <a:r>
              <a:rPr lang="zh-CN" altLang="en-US" sz="1600" dirty="0">
                <a:latin typeface="黑体" pitchFamily="49" charset="-122"/>
                <a:ea typeface="黑体" pitchFamily="49" charset="-122"/>
              </a:rPr>
              <a:t>变量</a:t>
            </a:r>
            <a:r>
              <a:rPr lang="en-US" altLang="zh-CN" sz="1600" dirty="0">
                <a:latin typeface="黑体" pitchFamily="49" charset="-122"/>
                <a:ea typeface="黑体" pitchFamily="49" charset="-122"/>
              </a:rPr>
              <a:t>'color'</a:t>
            </a:r>
            <a:r>
              <a:rPr lang="zh-CN" altLang="en-US" sz="1600" dirty="0">
                <a:latin typeface="黑体" pitchFamily="49" charset="-122"/>
                <a:ea typeface="黑体" pitchFamily="49" charset="-122"/>
              </a:rPr>
              <a:t>随着这些颜色集合变化，同时以</a:t>
            </a:r>
            <a:r>
              <a:rPr lang="en-US" altLang="zh-CN" sz="1600" dirty="0">
                <a:latin typeface="黑体" pitchFamily="49" charset="-122"/>
                <a:ea typeface="黑体" pitchFamily="49" charset="-122"/>
              </a:rPr>
              <a:t>color</a:t>
            </a:r>
            <a:r>
              <a:rPr lang="zh-CN" altLang="en-US" sz="1600" dirty="0">
                <a:latin typeface="黑体" pitchFamily="49" charset="-122"/>
                <a:ea typeface="黑体" pitchFamily="49" charset="-122"/>
              </a:rPr>
              <a:t>作为参数执行</a:t>
            </a:r>
            <a:r>
              <a:rPr lang="en-US" altLang="zh-CN" sz="1600" dirty="0">
                <a:latin typeface="黑体" pitchFamily="49" charset="-122"/>
                <a:ea typeface="黑体" pitchFamily="49" charset="-122"/>
              </a:rPr>
              <a:t>dot</a:t>
            </a:r>
            <a:r>
              <a:rPr lang="zh-CN" altLang="en-US" sz="1600" dirty="0">
                <a:latin typeface="黑体" pitchFamily="49" charset="-122"/>
                <a:ea typeface="黑体" pitchFamily="49" charset="-122"/>
              </a:rPr>
              <a:t>指令</a:t>
            </a:r>
            <a:r>
              <a:rPr lang="zh-CN" altLang="en-US" sz="1600" dirty="0" smtClean="0">
                <a:latin typeface="黑体" pitchFamily="49" charset="-122"/>
                <a:ea typeface="黑体" pitchFamily="49" charset="-122"/>
              </a:rPr>
              <a:t>。</a:t>
            </a:r>
            <a:endParaRPr lang="en-US" altLang="zh-CN" sz="1600" dirty="0" smtClean="0">
              <a:latin typeface="黑体" pitchFamily="49" charset="-122"/>
              <a:ea typeface="黑体" pitchFamily="49" charset="-122"/>
            </a:endParaRPr>
          </a:p>
          <a:p>
            <a:pPr eaLnBrk="1" hangingPunct="1">
              <a:buClr>
                <a:schemeClr val="accent1"/>
              </a:buClr>
              <a:buSzPct val="95000"/>
            </a:pPr>
            <a:endParaRPr lang="en-US" altLang="zh-CN" sz="1600" dirty="0" smtClean="0">
              <a:latin typeface="黑体" pitchFamily="49" charset="-122"/>
              <a:ea typeface="黑体" pitchFamily="49" charset="-122"/>
            </a:endParaRPr>
          </a:p>
          <a:p>
            <a:pPr marL="231775" indent="-231775" eaLnBrk="1" hangingPunct="1">
              <a:buClr>
                <a:schemeClr val="accent1"/>
              </a:buClr>
              <a:buSzPct val="95000"/>
              <a:buFont typeface="Wingdings" pitchFamily="2" charset="2"/>
              <a:buChar char="p"/>
            </a:pPr>
            <a:r>
              <a:rPr lang="zh-CN" altLang="en-US" sz="1600" dirty="0" smtClean="0">
                <a:latin typeface="黑体" pitchFamily="49" charset="-122"/>
                <a:ea typeface="黑体" pitchFamily="49" charset="-122"/>
              </a:rPr>
              <a:t>自己使用</a:t>
            </a:r>
            <a:r>
              <a:rPr lang="zh-CN" altLang="en-US" sz="1600" dirty="0">
                <a:latin typeface="黑体" pitchFamily="49" charset="-122"/>
                <a:ea typeface="黑体" pitchFamily="49" charset="-122"/>
              </a:rPr>
              <a:t>这样的循环来</a:t>
            </a:r>
            <a:r>
              <a:rPr lang="zh-CN" altLang="en-US" sz="1600" dirty="0" smtClean="0">
                <a:latin typeface="黑体" pitchFamily="49" charset="-122"/>
                <a:ea typeface="黑体" pitchFamily="49" charset="-122"/>
              </a:rPr>
              <a:t>产生更多有趣</a:t>
            </a:r>
            <a:r>
              <a:rPr lang="zh-CN" altLang="en-US" sz="1600" dirty="0">
                <a:latin typeface="黑体" pitchFamily="49" charset="-122"/>
                <a:ea typeface="黑体" pitchFamily="49" charset="-122"/>
              </a:rPr>
              <a:t>的</a:t>
            </a:r>
            <a:r>
              <a:rPr lang="zh-CN" altLang="en-US" sz="1600" dirty="0" smtClean="0">
                <a:latin typeface="黑体" pitchFamily="49" charset="-122"/>
                <a:ea typeface="黑体" pitchFamily="49" charset="-122"/>
              </a:rPr>
              <a:t>输出。</a:t>
            </a:r>
            <a:endParaRPr lang="en-US" altLang="zh-CN" sz="1600" dirty="0">
              <a:latin typeface="黑体" pitchFamily="49" charset="-122"/>
              <a:ea typeface="黑体" pitchFamily="49" charset="-122"/>
            </a:endParaRPr>
          </a:p>
        </p:txBody>
      </p:sp>
      <p:sp>
        <p:nvSpPr>
          <p:cNvPr id="6154" name="Rectangle 31"/>
          <p:cNvSpPr>
            <a:spLocks noChangeArrowheads="1"/>
          </p:cNvSpPr>
          <p:nvPr/>
        </p:nvSpPr>
        <p:spPr bwMode="auto">
          <a:xfrm>
            <a:off x="3678238" y="4460428"/>
            <a:ext cx="4572000" cy="830997"/>
          </a:xfrm>
          <a:prstGeom prst="rect">
            <a:avLst/>
          </a:prstGeom>
          <a:noFill/>
          <a:ln w="9525" algn="ctr">
            <a:noFill/>
            <a:miter lim="800000"/>
            <a:headEnd/>
            <a:tailEnd/>
          </a:ln>
        </p:spPr>
        <p:txBody>
          <a:bodyPr>
            <a:spAutoFit/>
          </a:bodyPr>
          <a:lstStyle/>
          <a:p>
            <a:pPr marL="231775" indent="-231775" eaLnBrk="1" hangingPunct="1">
              <a:buClr>
                <a:schemeClr val="accent1"/>
              </a:buClr>
              <a:buSzPct val="95000"/>
              <a:buFont typeface="Wingdings" pitchFamily="2" charset="2"/>
              <a:buChar char="p"/>
            </a:pPr>
            <a:r>
              <a:rPr lang="zh-CN" altLang="en-US" sz="1600" dirty="0" smtClean="0">
                <a:latin typeface="黑体" pitchFamily="49" charset="-122"/>
                <a:ea typeface="黑体" pitchFamily="49" charset="-122"/>
              </a:rPr>
              <a:t>绘制五彩纸屑</a:t>
            </a:r>
            <a:endParaRPr lang="en-US" altLang="zh-CN" sz="1600" dirty="0" smtClean="0">
              <a:latin typeface="黑体" pitchFamily="49" charset="-122"/>
              <a:ea typeface="黑体" pitchFamily="49" charset="-122"/>
            </a:endParaRPr>
          </a:p>
          <a:p>
            <a:pPr eaLnBrk="1" hangingPunct="1">
              <a:buClr>
                <a:schemeClr val="accent1"/>
              </a:buClr>
              <a:buSzPct val="95000"/>
            </a:pPr>
            <a:endParaRPr lang="en-US" altLang="zh-CN" sz="1600" dirty="0">
              <a:latin typeface="黑体" pitchFamily="49" charset="-122"/>
              <a:ea typeface="黑体" pitchFamily="49" charset="-122"/>
            </a:endParaRPr>
          </a:p>
          <a:p>
            <a:pPr marL="231775" indent="-231775" eaLnBrk="1" hangingPunct="1">
              <a:buClr>
                <a:schemeClr val="accent1"/>
              </a:buClr>
              <a:buSzPct val="95000"/>
              <a:buFont typeface="Wingdings" pitchFamily="2" charset="2"/>
              <a:buChar char="p"/>
            </a:pPr>
            <a:r>
              <a:rPr lang="zh-CN" altLang="en-US" sz="1600" dirty="0">
                <a:latin typeface="黑体" pitchFamily="49" charset="-122"/>
                <a:ea typeface="黑体" pitchFamily="49" charset="-122"/>
              </a:rPr>
              <a:t>思考什么地方适合使用</a:t>
            </a:r>
            <a:r>
              <a:rPr lang="en-US" altLang="zh-CN" sz="1600" dirty="0">
                <a:latin typeface="黑体" pitchFamily="49" charset="-122"/>
                <a:ea typeface="黑体" pitchFamily="49" charset="-122"/>
              </a:rPr>
              <a:t>forever</a:t>
            </a:r>
            <a:r>
              <a:rPr lang="zh-CN" altLang="en-US" sz="1600" dirty="0">
                <a:latin typeface="黑体" pitchFamily="49" charset="-122"/>
                <a:ea typeface="黑体" pitchFamily="49" charset="-122"/>
              </a:rPr>
              <a:t>循环。</a:t>
            </a:r>
            <a:endParaRPr lang="en-US" altLang="zh-CN" sz="1600" dirty="0">
              <a:latin typeface="黑体" pitchFamily="49" charset="-122"/>
              <a:ea typeface="黑体" pitchFamily="49"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810479"/>
            <a:ext cx="1224136" cy="1932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colorful_d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271" y="4342383"/>
            <a:ext cx="2034779" cy="1284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WordArt 4"/>
          <p:cNvSpPr>
            <a:spLocks noChangeArrowheads="1" noChangeShapeType="1" noTextEdit="1"/>
          </p:cNvSpPr>
          <p:nvPr/>
        </p:nvSpPr>
        <p:spPr bwMode="auto">
          <a:xfrm>
            <a:off x="698500" y="4652963"/>
            <a:ext cx="2794000" cy="571500"/>
          </a:xfrm>
          <a:prstGeom prst="rect">
            <a:avLst/>
          </a:prstGeom>
        </p:spPr>
        <p:txBody>
          <a:bodyPr wrap="none" fromWordArt="1">
            <a:prstTxWarp prst="textPlain">
              <a:avLst>
                <a:gd name="adj" fmla="val 50000"/>
              </a:avLst>
            </a:prstTxWarp>
          </a:bodyPr>
          <a:lstStyle/>
          <a:p>
            <a:pPr algn="ctr"/>
            <a:r>
              <a:rPr lang="zh-CN" altLang="en-US" sz="3600" b="1" kern="10" dirty="0" smtClean="0">
                <a:ln w="12700">
                  <a:solidFill>
                    <a:schemeClr val="bg1"/>
                  </a:solidFill>
                  <a:round/>
                  <a:headEnd/>
                  <a:tailEnd/>
                </a:ln>
                <a:effectLst>
                  <a:outerShdw dist="17961" dir="2700000" algn="ctr" rotWithShape="0">
                    <a:schemeClr val="bg1"/>
                  </a:outerShdw>
                </a:effectLst>
                <a:latin typeface="黑体"/>
                <a:ea typeface="黑体"/>
              </a:rPr>
              <a:t>本章结束！</a:t>
            </a:r>
            <a:endParaRPr lang="zh-CN" altLang="en-US" sz="3600" b="1" kern="10" dirty="0">
              <a:ln w="12700">
                <a:solidFill>
                  <a:schemeClr val="bg1"/>
                </a:solidFill>
                <a:round/>
                <a:headEnd/>
                <a:tailEnd/>
              </a:ln>
              <a:effectLst>
                <a:outerShdw dist="17961" dir="2700000" algn="ctr" rotWithShape="0">
                  <a:schemeClr val="bg1"/>
                </a:outerShdw>
              </a:effectLst>
              <a:latin typeface="黑体"/>
              <a:ea typeface="黑体"/>
            </a:endParaRPr>
          </a:p>
        </p:txBody>
      </p:sp>
      <p:sp>
        <p:nvSpPr>
          <p:cNvPr id="7171" name="WordArt 5"/>
          <p:cNvSpPr>
            <a:spLocks noChangeArrowheads="1" noChangeShapeType="1" noTextEdit="1"/>
          </p:cNvSpPr>
          <p:nvPr/>
        </p:nvSpPr>
        <p:spPr bwMode="auto">
          <a:xfrm>
            <a:off x="1176338" y="5367338"/>
            <a:ext cx="1728787" cy="288925"/>
          </a:xfrm>
          <a:prstGeom prst="rect">
            <a:avLst/>
          </a:prstGeom>
        </p:spPr>
        <p:txBody>
          <a:bodyPr wrap="none" fromWordArt="1">
            <a:prstTxWarp prst="textPlain">
              <a:avLst>
                <a:gd name="adj" fmla="val 50000"/>
              </a:avLst>
            </a:prstTxWarp>
          </a:bodyPr>
          <a:lstStyle/>
          <a:p>
            <a:pPr algn="ctr"/>
            <a:r>
              <a:rPr lang="en-US" altLang="zh-CN" sz="3600" b="1" kern="10">
                <a:ln w="12700">
                  <a:solidFill>
                    <a:schemeClr val="bg1"/>
                  </a:solidFill>
                  <a:round/>
                  <a:headEnd/>
                  <a:tailEnd/>
                </a:ln>
                <a:effectLst>
                  <a:outerShdw dist="17961" dir="2700000" algn="ctr" rotWithShape="0">
                    <a:schemeClr val="bg1"/>
                  </a:outerShdw>
                </a:effectLst>
                <a:latin typeface="Arial"/>
                <a:cs typeface="Arial"/>
              </a:rPr>
              <a:t>Thanks!</a:t>
            </a:r>
            <a:endParaRPr lang="zh-CN" altLang="en-US" sz="3600" b="1" kern="10">
              <a:ln w="12700">
                <a:solidFill>
                  <a:schemeClr val="bg1"/>
                </a:solidFill>
                <a:round/>
                <a:headEnd/>
                <a:tailEnd/>
              </a:ln>
              <a:effectLst>
                <a:outerShdw dist="17961" dir="2700000" algn="ctr" rotWithShape="0">
                  <a:schemeClr val="bg1"/>
                </a:outerShdw>
              </a:effectLst>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关键术语</a:t>
            </a:r>
          </a:p>
        </p:txBody>
      </p:sp>
      <p:grpSp>
        <p:nvGrpSpPr>
          <p:cNvPr id="4" name="组合 3"/>
          <p:cNvGrpSpPr/>
          <p:nvPr/>
        </p:nvGrpSpPr>
        <p:grpSpPr>
          <a:xfrm>
            <a:off x="1547664" y="836712"/>
            <a:ext cx="6120680" cy="5112568"/>
            <a:chOff x="1547292" y="908720"/>
            <a:chExt cx="6516638" cy="5650255"/>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908720"/>
              <a:ext cx="6516266" cy="281763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292" y="3726359"/>
              <a:ext cx="6516638" cy="2832616"/>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4099" name="Rectangle 3"/>
          <p:cNvSpPr>
            <a:spLocks noGrp="1"/>
          </p:cNvSpPr>
          <p:nvPr>
            <p:ph type="body" idx="1"/>
          </p:nvPr>
        </p:nvSpPr>
        <p:spPr>
          <a:xfrm>
            <a:off x="1043608" y="4293096"/>
            <a:ext cx="7403380" cy="786278"/>
          </a:xfrm>
          <a:noFill/>
        </p:spPr>
        <p:txBody>
          <a:bodyPr/>
          <a:lstStyle/>
          <a:p>
            <a:r>
              <a:rPr lang="zh-CN" altLang="en-US" b="1" dirty="0"/>
              <a:t>条件</a:t>
            </a:r>
            <a:r>
              <a:rPr lang="zh-CN" altLang="en-US" dirty="0"/>
              <a:t>： 控制循环重复</a:t>
            </a:r>
            <a:r>
              <a:rPr lang="zh-CN" altLang="en-US" dirty="0" smtClean="0"/>
              <a:t>次数</a:t>
            </a:r>
            <a:endParaRPr lang="en-US" altLang="zh-CN" dirty="0" smtClean="0"/>
          </a:p>
          <a:p>
            <a:pPr marL="0" indent="0">
              <a:buNone/>
            </a:pPr>
            <a:endParaRPr lang="zh-CN" altLang="en-US" dirty="0" smtClean="0">
              <a:latin typeface="黑体" pitchFamily="49" charset="-122"/>
              <a:ea typeface="黑体" pitchFamily="49" charset="-122"/>
            </a:endParaRPr>
          </a:p>
          <a:p>
            <a:r>
              <a:rPr lang="zh-CN" altLang="en-US" b="1" dirty="0"/>
              <a:t>循环体</a:t>
            </a:r>
            <a:r>
              <a:rPr lang="zh-CN" altLang="en-US" dirty="0"/>
              <a:t>： 循环执行时始终运行的代码段</a:t>
            </a:r>
            <a:r>
              <a:rPr lang="zh-CN" altLang="en-US" dirty="0" smtClean="0"/>
              <a:t>。</a:t>
            </a:r>
            <a:endParaRPr lang="en-US" altLang="zh-CN" dirty="0">
              <a:latin typeface="黑体" pitchFamily="49" charset="-122"/>
              <a:ea typeface="黑体" pitchFamily="49" charset="-122"/>
            </a:endParaRPr>
          </a:p>
          <a:p>
            <a:pPr marL="0" indent="0">
              <a:buNone/>
            </a:pPr>
            <a:endParaRPr lang="zh-CN" altLang="en-US" dirty="0" smtClean="0">
              <a:latin typeface="黑体" pitchFamily="49" charset="-122"/>
              <a:ea typeface="黑体" pitchFamily="49" charset="-122"/>
            </a:endParaRPr>
          </a:p>
          <a:p>
            <a:pPr marL="0" indent="0">
              <a:buNone/>
            </a:pPr>
            <a:endParaRPr lang="en-US" altLang="zh-CN" dirty="0" smtClean="0">
              <a:latin typeface="黑体" pitchFamily="49" charset="-122"/>
              <a:ea typeface="黑体" pitchFamily="49" charset="-122"/>
            </a:endParaRPr>
          </a:p>
        </p:txBody>
      </p:sp>
      <p:sp>
        <p:nvSpPr>
          <p:cNvPr id="2" name="TextBox 1"/>
          <p:cNvSpPr txBox="1"/>
          <p:nvPr/>
        </p:nvSpPr>
        <p:spPr>
          <a:xfrm>
            <a:off x="611052" y="3657848"/>
            <a:ext cx="6552728" cy="461665"/>
          </a:xfrm>
          <a:prstGeom prst="rect">
            <a:avLst/>
          </a:prstGeom>
          <a:noFill/>
        </p:spPr>
        <p:txBody>
          <a:bodyPr wrap="square" rtlCol="0">
            <a:spAutoFit/>
          </a:bodyPr>
          <a:lstStyle/>
          <a:p>
            <a:r>
              <a:rPr lang="zh-CN" altLang="en-US" sz="2400" b="1" dirty="0" smtClean="0"/>
              <a:t>每</a:t>
            </a:r>
            <a:r>
              <a:rPr lang="zh-CN" altLang="en-US" sz="2400" b="1" dirty="0"/>
              <a:t>一个循环由两部分组成</a:t>
            </a:r>
            <a:r>
              <a:rPr lang="en-US" altLang="zh-CN" sz="2400" b="1" dirty="0" smtClean="0"/>
              <a:t>:</a:t>
            </a:r>
            <a:endParaRPr lang="zh-CN" altLang="en-US" b="1" dirty="0"/>
          </a:p>
        </p:txBody>
      </p:sp>
      <p:sp>
        <p:nvSpPr>
          <p:cNvPr id="3" name="TextBox 2"/>
          <p:cNvSpPr txBox="1"/>
          <p:nvPr/>
        </p:nvSpPr>
        <p:spPr>
          <a:xfrm>
            <a:off x="581212" y="1052736"/>
            <a:ext cx="8046280" cy="2308324"/>
          </a:xfrm>
          <a:prstGeom prst="rect">
            <a:avLst/>
          </a:prstGeom>
          <a:noFill/>
        </p:spPr>
        <p:txBody>
          <a:bodyPr wrap="square" rtlCol="0">
            <a:spAutoFit/>
          </a:bodyPr>
          <a:lstStyle/>
          <a:p>
            <a:r>
              <a:rPr lang="zh-CN" altLang="en-US" sz="2400" b="1" dirty="0" smtClean="0"/>
              <a:t>迭    代</a:t>
            </a:r>
            <a:r>
              <a:rPr lang="en-US" altLang="zh-CN" sz="2400" b="1" dirty="0"/>
              <a:t>:</a:t>
            </a:r>
            <a:r>
              <a:rPr lang="zh-CN" altLang="en-US" sz="2400" dirty="0"/>
              <a:t>通过包括重复序列允许通过一个简短的程序来</a:t>
            </a:r>
            <a:r>
              <a:rPr lang="zh-CN" altLang="en-US" sz="2400" dirty="0" smtClean="0"/>
              <a:t>代替       一系列</a:t>
            </a:r>
            <a:r>
              <a:rPr lang="zh-CN" altLang="en-US" sz="2400" dirty="0"/>
              <a:t>的重复的</a:t>
            </a:r>
            <a:r>
              <a:rPr lang="zh-CN" altLang="en-US" sz="2400" dirty="0" smtClean="0"/>
              <a:t>步骤。</a:t>
            </a:r>
            <a:endParaRPr lang="en-US" altLang="zh-CN" sz="2400" dirty="0" smtClean="0"/>
          </a:p>
          <a:p>
            <a:endParaRPr lang="en-US" altLang="zh-CN" sz="2400" dirty="0" smtClean="0"/>
          </a:p>
          <a:p>
            <a:r>
              <a:rPr lang="zh-CN" altLang="en-US" sz="2400" b="1" dirty="0" smtClean="0"/>
              <a:t>循    环</a:t>
            </a:r>
            <a:r>
              <a:rPr lang="zh-CN" altLang="en-US" sz="2400" dirty="0" smtClean="0"/>
              <a:t>：程序</a:t>
            </a:r>
            <a:r>
              <a:rPr lang="zh-CN" altLang="en-US" sz="2400" dirty="0"/>
              <a:t>中重复执行的一段</a:t>
            </a:r>
            <a:r>
              <a:rPr lang="zh-CN" altLang="en-US" sz="2400" dirty="0" smtClean="0"/>
              <a:t>指令</a:t>
            </a:r>
            <a:endParaRPr lang="en-US" altLang="zh-CN" sz="2400" dirty="0" smtClean="0"/>
          </a:p>
          <a:p>
            <a:endParaRPr lang="en-US" altLang="zh-CN" sz="2400" dirty="0" smtClean="0"/>
          </a:p>
          <a:p>
            <a:r>
              <a:rPr lang="zh-CN" altLang="en-US" sz="2400" b="1" dirty="0"/>
              <a:t>死</a:t>
            </a:r>
            <a:r>
              <a:rPr lang="zh-CN" altLang="en-US" sz="2400" b="1" dirty="0" smtClean="0"/>
              <a:t>循环：</a:t>
            </a:r>
            <a:r>
              <a:rPr lang="zh-CN" altLang="en-US" sz="2400" dirty="0" smtClean="0"/>
              <a:t>一个无休止运行的程序</a:t>
            </a:r>
            <a:endParaRPr lang="zh-CN" altLang="en-US" sz="2400" dirty="0"/>
          </a:p>
        </p:txBody>
      </p:sp>
    </p:spTree>
    <p:extLst>
      <p:ext uri="{BB962C8B-B14F-4D97-AF65-F5344CB8AC3E}">
        <p14:creationId xmlns:p14="http://schemas.microsoft.com/office/powerpoint/2010/main" val="3300951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4099" name="Rectangle 3"/>
          <p:cNvSpPr>
            <a:spLocks noGrp="1"/>
          </p:cNvSpPr>
          <p:nvPr>
            <p:ph type="body" idx="1"/>
          </p:nvPr>
        </p:nvSpPr>
        <p:spPr>
          <a:xfrm>
            <a:off x="1049288" y="4005064"/>
            <a:ext cx="7403380" cy="1207624"/>
          </a:xfrm>
          <a:noFill/>
        </p:spPr>
        <p:txBody>
          <a:bodyPr/>
          <a:lstStyle/>
          <a:p>
            <a:r>
              <a:rPr lang="en-US" altLang="zh-CN" dirty="0"/>
              <a:t>for</a:t>
            </a:r>
            <a:r>
              <a:rPr lang="zh-CN" altLang="en-US" dirty="0"/>
              <a:t>循环对于</a:t>
            </a:r>
            <a:r>
              <a:rPr lang="zh-CN" altLang="en-US" b="1" dirty="0"/>
              <a:t>迭代表</a:t>
            </a:r>
            <a:r>
              <a:rPr lang="zh-CN" altLang="en-US" dirty="0"/>
              <a:t>中的每一个元素执行一次循环体</a:t>
            </a:r>
          </a:p>
          <a:p>
            <a:pPr marL="0" indent="0">
              <a:buNone/>
            </a:pPr>
            <a:endParaRPr lang="zh-CN" altLang="en-US" dirty="0" smtClean="0">
              <a:latin typeface="黑体" pitchFamily="49" charset="-122"/>
              <a:ea typeface="黑体" pitchFamily="49" charset="-122"/>
            </a:endParaRPr>
          </a:p>
          <a:p>
            <a:r>
              <a:rPr lang="zh-CN" altLang="en-US" b="1" dirty="0" smtClean="0"/>
              <a:t>循环体</a:t>
            </a:r>
            <a:r>
              <a:rPr lang="zh-CN" altLang="en-US" dirty="0"/>
              <a:t>：只要循环条件为真，</a:t>
            </a:r>
            <a:r>
              <a:rPr lang="en-US" altLang="zh-CN" dirty="0"/>
              <a:t>while</a:t>
            </a:r>
            <a:r>
              <a:rPr lang="zh-CN" altLang="en-US" dirty="0"/>
              <a:t>将一直执行循环体</a:t>
            </a:r>
            <a:endParaRPr lang="zh-CN" altLang="en-US" dirty="0" smtClean="0">
              <a:latin typeface="黑体" pitchFamily="49" charset="-122"/>
              <a:ea typeface="黑体" pitchFamily="49" charset="-122"/>
            </a:endParaRPr>
          </a:p>
          <a:p>
            <a:pPr marL="0" indent="0">
              <a:buNone/>
            </a:pPr>
            <a:endParaRPr lang="en-US" altLang="zh-CN" dirty="0" smtClean="0">
              <a:latin typeface="黑体" pitchFamily="49" charset="-122"/>
              <a:ea typeface="黑体" pitchFamily="49" charset="-122"/>
            </a:endParaRPr>
          </a:p>
        </p:txBody>
      </p:sp>
      <p:sp>
        <p:nvSpPr>
          <p:cNvPr id="2" name="TextBox 1"/>
          <p:cNvSpPr txBox="1"/>
          <p:nvPr/>
        </p:nvSpPr>
        <p:spPr>
          <a:xfrm>
            <a:off x="651632" y="3356992"/>
            <a:ext cx="7513252" cy="461665"/>
          </a:xfrm>
          <a:prstGeom prst="rect">
            <a:avLst/>
          </a:prstGeom>
          <a:noFill/>
        </p:spPr>
        <p:txBody>
          <a:bodyPr wrap="square" rtlCol="0">
            <a:spAutoFit/>
          </a:bodyPr>
          <a:lstStyle/>
          <a:p>
            <a:r>
              <a:rPr lang="zh-CN" altLang="en-US" sz="2400" b="1" dirty="0" smtClean="0"/>
              <a:t>在</a:t>
            </a:r>
            <a:r>
              <a:rPr lang="en-US" altLang="zh-CN" sz="2400" b="1" dirty="0" err="1"/>
              <a:t>CoffeeScript</a:t>
            </a:r>
            <a:r>
              <a:rPr lang="zh-CN" altLang="en-US" sz="2400" b="1" dirty="0"/>
              <a:t>中有两种主要的书写循环条件的方法：</a:t>
            </a:r>
            <a:endParaRPr lang="zh-CN" altLang="en-US" b="1" dirty="0"/>
          </a:p>
        </p:txBody>
      </p:sp>
      <p:sp>
        <p:nvSpPr>
          <p:cNvPr id="3" name="TextBox 2"/>
          <p:cNvSpPr txBox="1"/>
          <p:nvPr/>
        </p:nvSpPr>
        <p:spPr>
          <a:xfrm>
            <a:off x="622288" y="2766411"/>
            <a:ext cx="8284008" cy="461665"/>
          </a:xfrm>
          <a:prstGeom prst="rect">
            <a:avLst/>
          </a:prstGeom>
          <a:noFill/>
        </p:spPr>
        <p:txBody>
          <a:bodyPr wrap="square" rtlCol="0">
            <a:spAutoFit/>
          </a:bodyPr>
          <a:lstStyle/>
          <a:p>
            <a:r>
              <a:rPr lang="zh-CN" altLang="en-US" sz="2400" dirty="0"/>
              <a:t>为了避免死循环，控制循环执行次数的程序必须编写</a:t>
            </a:r>
            <a:r>
              <a:rPr lang="zh-CN" altLang="en-US" sz="2400" dirty="0" smtClean="0"/>
              <a:t>正确</a:t>
            </a:r>
            <a:r>
              <a:rPr lang="zh-CN" altLang="en-US" sz="2400" dirty="0"/>
              <a:t>。</a:t>
            </a:r>
          </a:p>
        </p:txBody>
      </p:sp>
      <p:sp>
        <p:nvSpPr>
          <p:cNvPr id="7" name="TextBox 6"/>
          <p:cNvSpPr txBox="1"/>
          <p:nvPr/>
        </p:nvSpPr>
        <p:spPr>
          <a:xfrm>
            <a:off x="622288" y="1196752"/>
            <a:ext cx="7851960" cy="1569660"/>
          </a:xfrm>
          <a:prstGeom prst="rect">
            <a:avLst/>
          </a:prstGeom>
          <a:noFill/>
        </p:spPr>
        <p:txBody>
          <a:bodyPr wrap="square" rtlCol="0">
            <a:spAutoFit/>
          </a:bodyPr>
          <a:lstStyle/>
          <a:p>
            <a:r>
              <a:rPr lang="zh-CN" altLang="en-US" sz="2400" dirty="0" smtClean="0"/>
              <a:t>死</a:t>
            </a:r>
            <a:r>
              <a:rPr lang="zh-CN" altLang="en-US" sz="2400" dirty="0"/>
              <a:t>循环将会阻止一个程序完成其执行，所以含有死循环的程序通常是不可取的。 在浏览器内，一个死循环甚至可以导致程序对鼠标点击失去响应，因此</a:t>
            </a:r>
            <a:r>
              <a:rPr lang="en-US" altLang="zh-CN" sz="2400" dirty="0"/>
              <a:t>Pencil Code</a:t>
            </a:r>
            <a:r>
              <a:rPr lang="zh-CN" altLang="en-US" sz="2400" dirty="0"/>
              <a:t>将尝试检测和中断带有死循环的程序。</a:t>
            </a:r>
          </a:p>
        </p:txBody>
      </p:sp>
    </p:spTree>
    <p:extLst>
      <p:ext uri="{BB962C8B-B14F-4D97-AF65-F5344CB8AC3E}">
        <p14:creationId xmlns:p14="http://schemas.microsoft.com/office/powerpoint/2010/main" val="3046494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6552728" cy="646331"/>
          </a:xfrm>
          <a:prstGeom prst="rect">
            <a:avLst/>
          </a:prstGeom>
          <a:noFill/>
        </p:spPr>
        <p:txBody>
          <a:bodyPr wrap="square" rtlCol="0">
            <a:spAutoFit/>
          </a:bodyPr>
          <a:lstStyle/>
          <a:p>
            <a:r>
              <a:rPr lang="zh-CN" altLang="en-US" sz="3600" b="1" dirty="0" smtClean="0"/>
              <a:t>使用循环</a:t>
            </a:r>
            <a:endParaRPr lang="zh-CN" altLang="en-US" sz="2800" dirty="0"/>
          </a:p>
        </p:txBody>
      </p:sp>
      <p:sp>
        <p:nvSpPr>
          <p:cNvPr id="4" name="TextBox 3"/>
          <p:cNvSpPr txBox="1"/>
          <p:nvPr/>
        </p:nvSpPr>
        <p:spPr>
          <a:xfrm>
            <a:off x="670992" y="1628800"/>
            <a:ext cx="7632848" cy="4154984"/>
          </a:xfrm>
          <a:prstGeom prst="rect">
            <a:avLst/>
          </a:prstGeom>
          <a:noFill/>
        </p:spPr>
        <p:txBody>
          <a:bodyPr wrap="square" rtlCol="0">
            <a:spAutoFit/>
          </a:bodyPr>
          <a:lstStyle/>
          <a:p>
            <a:r>
              <a:rPr lang="zh-CN" altLang="en-US" sz="2400" dirty="0"/>
              <a:t>循环结构位于</a:t>
            </a:r>
            <a:r>
              <a:rPr lang="en-US" altLang="zh-CN" sz="2400" dirty="0"/>
              <a:t>block-mode</a:t>
            </a:r>
            <a:r>
              <a:rPr lang="zh-CN" altLang="en-US" sz="2400" dirty="0"/>
              <a:t>中的面板上，有三种可用的循环结构</a:t>
            </a:r>
            <a:r>
              <a:rPr lang="zh-CN" altLang="en-US" sz="2400" dirty="0" smtClean="0"/>
              <a:t>：</a:t>
            </a:r>
            <a:endParaRPr lang="en-US" altLang="zh-CN" sz="2400" dirty="0" smtClean="0"/>
          </a:p>
          <a:p>
            <a:pPr marL="800100" lvl="1" indent="-342900">
              <a:buFont typeface="Wingdings" panose="05000000000000000000" pitchFamily="2" charset="2"/>
              <a:buChar char="u"/>
            </a:pPr>
            <a:r>
              <a:rPr lang="en-US" altLang="zh-CN" sz="2400" b="1" dirty="0"/>
              <a:t>for</a:t>
            </a:r>
            <a:r>
              <a:rPr lang="zh-CN" altLang="en-US" sz="2400" b="1" dirty="0"/>
              <a:t>循环</a:t>
            </a:r>
            <a:r>
              <a:rPr lang="zh-CN" altLang="en-US" sz="2400" dirty="0"/>
              <a:t>：在固定增量下有着固定循环次数的一段程序</a:t>
            </a:r>
            <a:r>
              <a:rPr lang="zh-CN" altLang="en-US" sz="2400" dirty="0" smtClean="0"/>
              <a:t>。</a:t>
            </a:r>
            <a:endParaRPr lang="en-US" altLang="zh-CN" sz="2400" dirty="0" smtClean="0"/>
          </a:p>
          <a:p>
            <a:pPr marL="800100" lvl="1" indent="-342900">
              <a:buFont typeface="Wingdings" panose="05000000000000000000" pitchFamily="2" charset="2"/>
              <a:buChar char="u"/>
            </a:pPr>
            <a:r>
              <a:rPr lang="en-US" altLang="zh-CN" sz="2400" b="1" dirty="0"/>
              <a:t>while</a:t>
            </a:r>
            <a:r>
              <a:rPr lang="zh-CN" altLang="en-US" sz="2400" b="1" dirty="0"/>
              <a:t>循环</a:t>
            </a:r>
            <a:r>
              <a:rPr lang="zh-CN" altLang="en-US" sz="2400" dirty="0"/>
              <a:t>：只要程序的执行条件为真，就会重复执行语句的一系列程序。在未运行前，实际的重复次数是未知的</a:t>
            </a:r>
            <a:r>
              <a:rPr lang="zh-CN" altLang="en-US" sz="2400" dirty="0" smtClean="0"/>
              <a:t>。</a:t>
            </a:r>
            <a:endParaRPr lang="en-US" altLang="zh-CN" sz="2400" dirty="0" smtClean="0"/>
          </a:p>
          <a:p>
            <a:pPr marL="800100" lvl="1" indent="-342900">
              <a:buFont typeface="Wingdings" panose="05000000000000000000" pitchFamily="2" charset="2"/>
              <a:buChar char="u"/>
            </a:pPr>
            <a:r>
              <a:rPr lang="en-US" altLang="zh-CN" sz="2400" b="1" dirty="0"/>
              <a:t>forever</a:t>
            </a:r>
            <a:r>
              <a:rPr lang="zh-CN" altLang="en-US" sz="2400" b="1" dirty="0"/>
              <a:t>循环</a:t>
            </a:r>
            <a:r>
              <a:rPr lang="en-US" altLang="zh-CN" sz="2400" dirty="0" smtClean="0"/>
              <a:t>:forever</a:t>
            </a:r>
            <a:r>
              <a:rPr lang="zh-CN" altLang="en-US" sz="2400" dirty="0"/>
              <a:t>循环实现了在每次循环中短时间内暂停一下以使浏览器可以处理用户输入</a:t>
            </a:r>
            <a:r>
              <a:rPr lang="zh-CN" altLang="en-US" sz="2400" dirty="0" smtClean="0"/>
              <a:t>。</a:t>
            </a:r>
            <a:r>
              <a:rPr lang="en-US" altLang="zh-CN" sz="2400" dirty="0"/>
              <a:t>forever</a:t>
            </a:r>
            <a:r>
              <a:rPr lang="zh-CN" altLang="en-US" sz="2400" dirty="0"/>
              <a:t>循环可以用于执行一些需要无限循环的操作，同时不至于使整个浏览器失去响应。</a:t>
            </a:r>
          </a:p>
        </p:txBody>
      </p:sp>
    </p:spTree>
    <p:extLst>
      <p:ext uri="{BB962C8B-B14F-4D97-AF65-F5344CB8AC3E}">
        <p14:creationId xmlns:p14="http://schemas.microsoft.com/office/powerpoint/2010/main" val="1947075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39552" y="836712"/>
            <a:ext cx="6552728" cy="646331"/>
          </a:xfrm>
          <a:prstGeom prst="rect">
            <a:avLst/>
          </a:prstGeom>
          <a:noFill/>
        </p:spPr>
        <p:txBody>
          <a:bodyPr wrap="square" rtlCol="0">
            <a:spAutoFit/>
          </a:bodyPr>
          <a:lstStyle/>
          <a:p>
            <a:r>
              <a:rPr lang="zh-CN" altLang="en-US" sz="3600" b="1" dirty="0" smtClean="0"/>
              <a:t>使用循环</a:t>
            </a:r>
            <a:endParaRPr lang="zh-CN" altLang="en-US" sz="2800" dirty="0"/>
          </a:p>
        </p:txBody>
      </p:sp>
      <p:sp>
        <p:nvSpPr>
          <p:cNvPr id="3" name="TextBox 2"/>
          <p:cNvSpPr txBox="1"/>
          <p:nvPr/>
        </p:nvSpPr>
        <p:spPr>
          <a:xfrm>
            <a:off x="611560" y="1732166"/>
            <a:ext cx="1944216" cy="369332"/>
          </a:xfrm>
          <a:prstGeom prst="rect">
            <a:avLst/>
          </a:prstGeom>
          <a:noFill/>
        </p:spPr>
        <p:txBody>
          <a:bodyPr wrap="square" rtlCol="0">
            <a:spAutoFit/>
          </a:bodyPr>
          <a:lstStyle/>
          <a:p>
            <a:r>
              <a:rPr lang="en-US" altLang="zh-CN" dirty="0" smtClean="0"/>
              <a:t>For</a:t>
            </a:r>
            <a:r>
              <a:rPr lang="zh-CN" altLang="en-US" dirty="0" smtClean="0"/>
              <a:t>循环</a:t>
            </a:r>
            <a:endParaRPr lang="zh-CN" altLang="en-US" dirty="0"/>
          </a:p>
        </p:txBody>
      </p:sp>
      <p:sp>
        <p:nvSpPr>
          <p:cNvPr id="5" name="TextBox 4"/>
          <p:cNvSpPr txBox="1"/>
          <p:nvPr/>
        </p:nvSpPr>
        <p:spPr>
          <a:xfrm>
            <a:off x="4852192" y="1666841"/>
            <a:ext cx="1800200" cy="369332"/>
          </a:xfrm>
          <a:prstGeom prst="rect">
            <a:avLst/>
          </a:prstGeom>
          <a:noFill/>
        </p:spPr>
        <p:txBody>
          <a:bodyPr wrap="square" rtlCol="0">
            <a:spAutoFit/>
          </a:bodyPr>
          <a:lstStyle/>
          <a:p>
            <a:r>
              <a:rPr lang="en-US" altLang="zh-CN" dirty="0" smtClean="0"/>
              <a:t>While</a:t>
            </a:r>
            <a:r>
              <a:rPr lang="zh-CN" altLang="en-US" dirty="0" smtClean="0"/>
              <a:t>循环</a:t>
            </a:r>
            <a:endParaRPr lang="zh-CN" altLang="en-US" dirty="0"/>
          </a:p>
        </p:txBody>
      </p:sp>
      <p:sp>
        <p:nvSpPr>
          <p:cNvPr id="6" name="TextBox 5"/>
          <p:cNvSpPr txBox="1"/>
          <p:nvPr/>
        </p:nvSpPr>
        <p:spPr>
          <a:xfrm>
            <a:off x="4909824" y="3760378"/>
            <a:ext cx="1944216" cy="369332"/>
          </a:xfrm>
          <a:prstGeom prst="rect">
            <a:avLst/>
          </a:prstGeom>
          <a:noFill/>
        </p:spPr>
        <p:txBody>
          <a:bodyPr wrap="square" rtlCol="0">
            <a:spAutoFit/>
          </a:bodyPr>
          <a:lstStyle/>
          <a:p>
            <a:r>
              <a:rPr lang="en-US" altLang="zh-CN" dirty="0" smtClean="0"/>
              <a:t>Forever</a:t>
            </a:r>
            <a:r>
              <a:rPr lang="zh-CN" altLang="en-US" dirty="0" smtClean="0"/>
              <a:t>循环</a:t>
            </a:r>
            <a:endParaRPr lang="zh-CN" altLang="en-US" dirty="0"/>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7464"/>
          <a:stretch/>
        </p:blipFill>
        <p:spPr>
          <a:xfrm>
            <a:off x="611560" y="2141782"/>
            <a:ext cx="2973681" cy="2897858"/>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21213"/>
          <a:stretch/>
        </p:blipFill>
        <p:spPr>
          <a:xfrm>
            <a:off x="4821732" y="2101498"/>
            <a:ext cx="2486572" cy="1596386"/>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r="18232"/>
          <a:stretch/>
        </p:blipFill>
        <p:spPr>
          <a:xfrm>
            <a:off x="4893131" y="4221088"/>
            <a:ext cx="2443499" cy="1440160"/>
          </a:xfrm>
          <a:prstGeom prst="rect">
            <a:avLst/>
          </a:prstGeom>
        </p:spPr>
      </p:pic>
    </p:spTree>
    <p:extLst>
      <p:ext uri="{BB962C8B-B14F-4D97-AF65-F5344CB8AC3E}">
        <p14:creationId xmlns:p14="http://schemas.microsoft.com/office/powerpoint/2010/main" val="3874418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49164" y="1022082"/>
            <a:ext cx="7632848" cy="646331"/>
          </a:xfrm>
          <a:prstGeom prst="rect">
            <a:avLst/>
          </a:prstGeom>
          <a:noFill/>
        </p:spPr>
        <p:txBody>
          <a:bodyPr wrap="square" rtlCol="0">
            <a:spAutoFit/>
          </a:bodyPr>
          <a:lstStyle/>
          <a:p>
            <a:r>
              <a:rPr lang="en-US" altLang="zh-CN" sz="3600" b="1" dirty="0"/>
              <a:t>f</a:t>
            </a:r>
            <a:r>
              <a:rPr lang="en-US" altLang="zh-CN" sz="3600" b="1" dirty="0" smtClean="0"/>
              <a:t>or</a:t>
            </a:r>
            <a:r>
              <a:rPr lang="zh-CN" altLang="en-US" sz="3600" b="1" dirty="0" smtClean="0"/>
              <a:t>循环</a:t>
            </a:r>
            <a:endParaRPr lang="zh-CN" altLang="en-US" sz="3600" b="1" dirty="0"/>
          </a:p>
        </p:txBody>
      </p:sp>
      <p:sp>
        <p:nvSpPr>
          <p:cNvPr id="6" name="TextBox 5"/>
          <p:cNvSpPr txBox="1"/>
          <p:nvPr/>
        </p:nvSpPr>
        <p:spPr>
          <a:xfrm>
            <a:off x="2195736" y="1268303"/>
            <a:ext cx="5688632" cy="400110"/>
          </a:xfrm>
          <a:prstGeom prst="rect">
            <a:avLst/>
          </a:prstGeom>
          <a:noFill/>
        </p:spPr>
        <p:txBody>
          <a:bodyPr wrap="square" rtlCol="0">
            <a:spAutoFit/>
          </a:bodyPr>
          <a:lstStyle/>
          <a:p>
            <a:r>
              <a:rPr lang="en-US" altLang="zh-CN" sz="2000" dirty="0" smtClean="0"/>
              <a:t>【</a:t>
            </a:r>
            <a:r>
              <a:rPr lang="zh-CN" altLang="en-US" sz="2000" dirty="0" smtClean="0"/>
              <a:t>在固定增量下有着固定循环次数的一段程序</a:t>
            </a:r>
            <a:r>
              <a:rPr lang="en-US" altLang="zh-CN" sz="2000" dirty="0"/>
              <a:t>】</a:t>
            </a:r>
            <a:endParaRPr lang="en-US" altLang="zh-CN" sz="2000" dirty="0" smtClean="0"/>
          </a:p>
        </p:txBody>
      </p:sp>
      <p:sp>
        <p:nvSpPr>
          <p:cNvPr id="3" name="TextBox 2"/>
          <p:cNvSpPr txBox="1"/>
          <p:nvPr/>
        </p:nvSpPr>
        <p:spPr>
          <a:xfrm>
            <a:off x="211064" y="1844824"/>
            <a:ext cx="8333704" cy="1200329"/>
          </a:xfrm>
          <a:prstGeom prst="rect">
            <a:avLst/>
          </a:prstGeom>
          <a:noFill/>
        </p:spPr>
        <p:txBody>
          <a:bodyPr wrap="square" rtlCol="0">
            <a:spAutoFit/>
          </a:bodyPr>
          <a:lstStyle/>
          <a:p>
            <a:r>
              <a:rPr lang="en-US" altLang="zh-CN" sz="2400" dirty="0" smtClean="0"/>
              <a:t>       for</a:t>
            </a:r>
            <a:r>
              <a:rPr lang="zh-CN" altLang="en-US" sz="2400" dirty="0"/>
              <a:t>循环的形式多种多样，但是他们都以同一种方式运作，即，对于迭代表中的每一个元素都将执行一次循环体。在 </a:t>
            </a:r>
            <a:r>
              <a:rPr lang="en-US" altLang="zh-CN" sz="2400" dirty="0"/>
              <a:t>text-mode</a:t>
            </a:r>
            <a:r>
              <a:rPr lang="zh-CN" altLang="en-US" sz="2400" dirty="0"/>
              <a:t>下将上述形式的</a:t>
            </a:r>
            <a:r>
              <a:rPr lang="en-US" altLang="zh-CN" sz="2400" dirty="0"/>
              <a:t>for</a:t>
            </a:r>
            <a:r>
              <a:rPr lang="zh-CN" altLang="en-US" sz="2400" dirty="0"/>
              <a:t>循环相互转换是非常容易的。</a:t>
            </a:r>
          </a:p>
        </p:txBody>
      </p:sp>
      <p:sp>
        <p:nvSpPr>
          <p:cNvPr id="4" name="TextBox 3"/>
          <p:cNvSpPr txBox="1"/>
          <p:nvPr/>
        </p:nvSpPr>
        <p:spPr>
          <a:xfrm>
            <a:off x="465436" y="4581128"/>
            <a:ext cx="8074644" cy="1477328"/>
          </a:xfrm>
          <a:prstGeom prst="rect">
            <a:avLst/>
          </a:prstGeom>
          <a:noFill/>
        </p:spPr>
        <p:txBody>
          <a:bodyPr wrap="square" rtlCol="0">
            <a:spAutoFit/>
          </a:bodyPr>
          <a:lstStyle/>
          <a:p>
            <a:r>
              <a:rPr lang="en-US" altLang="zh-CN" dirty="0" smtClean="0"/>
              <a:t>【</a:t>
            </a:r>
            <a:r>
              <a:rPr lang="zh-CN" altLang="en-US" dirty="0" smtClean="0"/>
              <a:t>注</a:t>
            </a:r>
            <a:r>
              <a:rPr lang="en-US" altLang="zh-CN" dirty="0" smtClean="0"/>
              <a:t>】</a:t>
            </a:r>
            <a:r>
              <a:rPr lang="zh-CN" altLang="en-US" dirty="0" smtClean="0"/>
              <a:t>如果</a:t>
            </a:r>
            <a:r>
              <a:rPr lang="zh-CN" altLang="en-US" dirty="0"/>
              <a:t>你</a:t>
            </a:r>
            <a:r>
              <a:rPr lang="zh-CN" altLang="en-US" dirty="0" smtClean="0"/>
              <a:t>到</a:t>
            </a:r>
            <a:r>
              <a:rPr lang="zh-CN" altLang="en-US" dirty="0"/>
              <a:t>现在为止还没有还没有实验过</a:t>
            </a:r>
            <a:r>
              <a:rPr lang="en-US" altLang="zh-CN" dirty="0"/>
              <a:t>text-mode</a:t>
            </a:r>
            <a:r>
              <a:rPr lang="zh-CN" altLang="en-US" dirty="0"/>
              <a:t>编程，这一小节将是推荐这种编程方式的绝佳时机。下述代码将会以</a:t>
            </a:r>
            <a:r>
              <a:rPr lang="en-US" altLang="zh-CN" dirty="0"/>
              <a:t>text-mode</a:t>
            </a:r>
            <a:r>
              <a:rPr lang="zh-CN" altLang="en-US" dirty="0"/>
              <a:t>展示出来。比起</a:t>
            </a:r>
            <a:r>
              <a:rPr lang="en-US" altLang="zh-CN" dirty="0"/>
              <a:t>block-mode,</a:t>
            </a:r>
            <a:r>
              <a:rPr lang="zh-CN" altLang="en-US" dirty="0"/>
              <a:t>一些循环的概念在</a:t>
            </a:r>
            <a:r>
              <a:rPr lang="en-US" altLang="zh-CN" dirty="0"/>
              <a:t>text-mode</a:t>
            </a:r>
            <a:r>
              <a:rPr lang="zh-CN" altLang="en-US" dirty="0"/>
              <a:t>中可以更加方便地表现出来。例如，想对于</a:t>
            </a:r>
            <a:r>
              <a:rPr lang="en-US" altLang="zh-CN" dirty="0"/>
              <a:t>block-mode,</a:t>
            </a:r>
            <a:r>
              <a:rPr lang="zh-CN" altLang="en-US" dirty="0"/>
              <a:t>在</a:t>
            </a:r>
            <a:r>
              <a:rPr lang="en-US" altLang="zh-CN" dirty="0"/>
              <a:t>text-mode</a:t>
            </a:r>
            <a:r>
              <a:rPr lang="zh-CN" altLang="en-US" dirty="0"/>
              <a:t>中很容易做到将循环转变为</a:t>
            </a:r>
            <a:r>
              <a:rPr lang="en-US" altLang="zh-CN" dirty="0"/>
              <a:t>while</a:t>
            </a:r>
            <a:r>
              <a:rPr lang="zh-CN" altLang="en-US" dirty="0"/>
              <a:t>循环或者在</a:t>
            </a:r>
            <a:r>
              <a:rPr lang="en-US" altLang="zh-CN" dirty="0"/>
              <a:t>for</a:t>
            </a:r>
            <a:r>
              <a:rPr lang="zh-CN" altLang="en-US" dirty="0"/>
              <a:t>循环中增删一个循环变量。</a:t>
            </a:r>
          </a:p>
        </p:txBody>
      </p:sp>
      <p:grpSp>
        <p:nvGrpSpPr>
          <p:cNvPr id="9" name="组合 8"/>
          <p:cNvGrpSpPr/>
          <p:nvPr/>
        </p:nvGrpSpPr>
        <p:grpSpPr>
          <a:xfrm>
            <a:off x="1104330" y="3011493"/>
            <a:ext cx="2182812" cy="1606685"/>
            <a:chOff x="1381076" y="3161232"/>
            <a:chExt cx="2052352" cy="1466078"/>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212" y="3476777"/>
              <a:ext cx="1944216" cy="115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381076" y="3161232"/>
              <a:ext cx="1944216" cy="369332"/>
            </a:xfrm>
            <a:prstGeom prst="rect">
              <a:avLst/>
            </a:prstGeom>
            <a:noFill/>
          </p:spPr>
          <p:txBody>
            <a:bodyPr wrap="square" rtlCol="0">
              <a:spAutoFit/>
            </a:bodyPr>
            <a:lstStyle/>
            <a:p>
              <a:r>
                <a:rPr lang="en-US" altLang="zh-CN" dirty="0">
                  <a:latin typeface="Consolas" panose="020B0609020204030204" pitchFamily="49" charset="0"/>
                </a:rPr>
                <a:t>b</a:t>
              </a:r>
              <a:r>
                <a:rPr lang="en-US" altLang="zh-CN" dirty="0" smtClean="0">
                  <a:latin typeface="Consolas" panose="020B0609020204030204" pitchFamily="49" charset="0"/>
                </a:rPr>
                <a:t>lock-mode</a:t>
              </a:r>
              <a:endParaRPr lang="zh-CN" altLang="en-US" dirty="0">
                <a:latin typeface="Consolas" panose="020B0609020204030204" pitchFamily="49" charset="0"/>
              </a:endParaRPr>
            </a:p>
          </p:txBody>
        </p:sp>
      </p:grpSp>
      <p:grpSp>
        <p:nvGrpSpPr>
          <p:cNvPr id="8" name="组合 7"/>
          <p:cNvGrpSpPr/>
          <p:nvPr/>
        </p:nvGrpSpPr>
        <p:grpSpPr>
          <a:xfrm>
            <a:off x="4502758" y="3045153"/>
            <a:ext cx="3581316" cy="1462051"/>
            <a:chOff x="4261876" y="3119077"/>
            <a:chExt cx="3581316" cy="1462051"/>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876" y="3430595"/>
              <a:ext cx="3581316" cy="1150533"/>
            </a:xfrm>
            <a:prstGeom prst="rect">
              <a:avLst/>
            </a:prstGeom>
          </p:spPr>
        </p:pic>
        <p:sp>
          <p:nvSpPr>
            <p:cNvPr id="10" name="TextBox 9"/>
            <p:cNvSpPr txBox="1"/>
            <p:nvPr/>
          </p:nvSpPr>
          <p:spPr>
            <a:xfrm>
              <a:off x="4261876" y="3119077"/>
              <a:ext cx="1944216" cy="369332"/>
            </a:xfrm>
            <a:prstGeom prst="rect">
              <a:avLst/>
            </a:prstGeom>
            <a:noFill/>
          </p:spPr>
          <p:txBody>
            <a:bodyPr wrap="square" rtlCol="0">
              <a:spAutoFit/>
            </a:bodyPr>
            <a:lstStyle/>
            <a:p>
              <a:r>
                <a:rPr lang="en-US" altLang="zh-CN" dirty="0" smtClean="0">
                  <a:latin typeface="Consolas" panose="020B0609020204030204" pitchFamily="49" charset="0"/>
                </a:rPr>
                <a:t>text-mode</a:t>
              </a:r>
              <a:endParaRPr lang="zh-CN" altLang="en-US" dirty="0">
                <a:latin typeface="Consolas" panose="020B0609020204030204" pitchFamily="49" charset="0"/>
              </a:endParaRPr>
            </a:p>
          </p:txBody>
        </p:sp>
      </p:grpSp>
    </p:spTree>
    <p:extLst>
      <p:ext uri="{BB962C8B-B14F-4D97-AF65-F5344CB8AC3E}">
        <p14:creationId xmlns:p14="http://schemas.microsoft.com/office/powerpoint/2010/main" val="1711126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noFill/>
        </p:spPr>
        <p:txBody>
          <a:bodyPr/>
          <a:lstStyle/>
          <a:p>
            <a:r>
              <a:rPr lang="zh-CN" altLang="en-US" dirty="0" smtClean="0">
                <a:latin typeface="黑体" pitchFamily="49" charset="-122"/>
                <a:ea typeface="黑体" pitchFamily="49" charset="-122"/>
              </a:rPr>
              <a:t>关键概念</a:t>
            </a:r>
          </a:p>
        </p:txBody>
      </p:sp>
      <p:sp>
        <p:nvSpPr>
          <p:cNvPr id="2" name="TextBox 1"/>
          <p:cNvSpPr txBox="1"/>
          <p:nvPr/>
        </p:nvSpPr>
        <p:spPr>
          <a:xfrm>
            <a:off x="549164" y="1022082"/>
            <a:ext cx="7632848" cy="646331"/>
          </a:xfrm>
          <a:prstGeom prst="rect">
            <a:avLst/>
          </a:prstGeom>
          <a:noFill/>
        </p:spPr>
        <p:txBody>
          <a:bodyPr wrap="square" rtlCol="0">
            <a:spAutoFit/>
          </a:bodyPr>
          <a:lstStyle/>
          <a:p>
            <a:r>
              <a:rPr lang="en-US" altLang="zh-CN" sz="3600" b="1" dirty="0"/>
              <a:t>f</a:t>
            </a:r>
            <a:r>
              <a:rPr lang="en-US" altLang="zh-CN" sz="3600" b="1" dirty="0" smtClean="0"/>
              <a:t>or</a:t>
            </a:r>
            <a:r>
              <a:rPr lang="zh-CN" altLang="en-US" sz="3600" b="1" dirty="0" smtClean="0"/>
              <a:t>循环</a:t>
            </a:r>
            <a:endParaRPr lang="zh-CN" altLang="en-US" sz="3600" b="1" dirty="0"/>
          </a:p>
        </p:txBody>
      </p:sp>
      <p:graphicFrame>
        <p:nvGraphicFramePr>
          <p:cNvPr id="11" name="表格 10"/>
          <p:cNvGraphicFramePr>
            <a:graphicFrameLocks noGrp="1"/>
          </p:cNvGraphicFramePr>
          <p:nvPr>
            <p:extLst>
              <p:ext uri="{D42A27DB-BD31-4B8C-83A1-F6EECF244321}">
                <p14:modId xmlns:p14="http://schemas.microsoft.com/office/powerpoint/2010/main" val="1079755394"/>
              </p:ext>
            </p:extLst>
          </p:nvPr>
        </p:nvGraphicFramePr>
        <p:xfrm>
          <a:off x="899592" y="1772816"/>
          <a:ext cx="7488832" cy="2651760"/>
        </p:xfrm>
        <a:graphic>
          <a:graphicData uri="http://schemas.openxmlformats.org/drawingml/2006/table">
            <a:tbl>
              <a:tblPr firstRow="1" bandRow="1">
                <a:tableStyleId>{5C22544A-7EE6-4342-B048-85BDC9FD1C3A}</a:tableStyleId>
              </a:tblPr>
              <a:tblGrid>
                <a:gridCol w="2032000"/>
                <a:gridCol w="2216472"/>
                <a:gridCol w="3240360"/>
              </a:tblGrid>
              <a:tr h="370840">
                <a:tc>
                  <a:txBody>
                    <a:bodyPr/>
                    <a:lstStyle/>
                    <a:p>
                      <a:endParaRPr lang="en-US" altLang="zh-CN" dirty="0" smtClean="0"/>
                    </a:p>
                    <a:p>
                      <a:r>
                        <a:rPr lang="en-US" altLang="zh-CN" dirty="0" smtClean="0"/>
                        <a:t>for</a:t>
                      </a:r>
                      <a:r>
                        <a:rPr lang="en-US" altLang="zh-CN" baseline="0" dirty="0" smtClean="0"/>
                        <a:t> </a:t>
                      </a:r>
                      <a:r>
                        <a:rPr lang="en-US" altLang="zh-CN" dirty="0" smtClean="0"/>
                        <a:t>[1..3]</a:t>
                      </a:r>
                    </a:p>
                    <a:p>
                      <a:r>
                        <a:rPr lang="en-US" altLang="zh-CN" dirty="0" smtClean="0"/>
                        <a:t>      write ‘Hello!’ </a:t>
                      </a:r>
                    </a:p>
                    <a:p>
                      <a:endParaRPr lang="zh-CN" altLang="en-US" dirty="0"/>
                    </a:p>
                  </a:txBody>
                  <a:tcPr/>
                </a:tc>
                <a:tc>
                  <a:txBody>
                    <a:bodyPr/>
                    <a:lstStyle/>
                    <a:p>
                      <a:endParaRPr lang="en-US" altLang="zh-CN" dirty="0" smtClean="0"/>
                    </a:p>
                    <a:p>
                      <a:r>
                        <a:rPr lang="en-US" altLang="zh-CN" dirty="0" smtClean="0"/>
                        <a:t>for</a:t>
                      </a:r>
                      <a:r>
                        <a:rPr lang="en-US" altLang="zh-CN" baseline="0" dirty="0" smtClean="0"/>
                        <a:t> x in [0…3]</a:t>
                      </a:r>
                    </a:p>
                    <a:p>
                      <a:r>
                        <a:rPr lang="en-US" altLang="zh-CN" baseline="0" dirty="0" smtClean="0"/>
                        <a:t>      write ‘</a:t>
                      </a:r>
                      <a:r>
                        <a:rPr lang="en-US" altLang="zh-CN" baseline="0" dirty="0" err="1" smtClean="0"/>
                        <a:t>Hello!’,x</a:t>
                      </a:r>
                      <a:endParaRPr lang="zh-CN" altLang="en-US" dirty="0"/>
                    </a:p>
                  </a:txBody>
                  <a:tcPr/>
                </a:tc>
                <a:tc>
                  <a:txBody>
                    <a:bodyPr/>
                    <a:lstStyle/>
                    <a:p>
                      <a:endParaRPr lang="en-US" altLang="zh-CN" dirty="0" smtClean="0"/>
                    </a:p>
                    <a:p>
                      <a:r>
                        <a:rPr lang="en-US" altLang="zh-CN" dirty="0" smtClean="0"/>
                        <a:t>for x in [‘</a:t>
                      </a:r>
                      <a:r>
                        <a:rPr lang="en-US" altLang="zh-CN" dirty="0" err="1" smtClean="0"/>
                        <a:t>alice</a:t>
                      </a:r>
                      <a:r>
                        <a:rPr lang="en-US" altLang="zh-CN" dirty="0" smtClean="0"/>
                        <a:t>’,’</a:t>
                      </a:r>
                      <a:r>
                        <a:rPr lang="en-US" altLang="zh-CN" dirty="0" err="1" smtClean="0"/>
                        <a:t>bob’,’carol</a:t>
                      </a:r>
                      <a:r>
                        <a:rPr lang="en-US" altLang="zh-CN" dirty="0" smtClean="0"/>
                        <a:t>’]</a:t>
                      </a:r>
                    </a:p>
                    <a:p>
                      <a:r>
                        <a:rPr lang="en-US" altLang="zh-CN" dirty="0" smtClean="0"/>
                        <a:t>      write ‘</a:t>
                      </a:r>
                      <a:r>
                        <a:rPr lang="en-US" altLang="zh-CN" dirty="0" err="1" smtClean="0"/>
                        <a:t>Hello’,x</a:t>
                      </a:r>
                      <a:r>
                        <a:rPr lang="en-US" altLang="zh-CN" dirty="0" smtClean="0"/>
                        <a:t> </a:t>
                      </a:r>
                      <a:endParaRPr lang="zh-CN" altLang="en-US" dirty="0"/>
                    </a:p>
                  </a:txBody>
                  <a:tcPr/>
                </a:tc>
              </a:tr>
              <a:tr h="370840">
                <a:tc>
                  <a:txBody>
                    <a:bodyPr/>
                    <a:lstStyle/>
                    <a:p>
                      <a:endParaRPr lang="en-US" altLang="zh-CN" dirty="0" smtClean="0"/>
                    </a:p>
                    <a:p>
                      <a:r>
                        <a:rPr lang="en-US" altLang="zh-CN" dirty="0" smtClean="0"/>
                        <a:t>Hello!</a:t>
                      </a:r>
                    </a:p>
                    <a:p>
                      <a:r>
                        <a:rPr lang="en-US" altLang="zh-CN" dirty="0" smtClean="0"/>
                        <a:t>Hello!</a:t>
                      </a:r>
                    </a:p>
                    <a:p>
                      <a:r>
                        <a:rPr lang="en-US" altLang="zh-CN" dirty="0" smtClean="0"/>
                        <a:t>Hello!</a:t>
                      </a:r>
                    </a:p>
                    <a:p>
                      <a:endParaRPr lang="zh-CN" altLang="en-US" dirty="0"/>
                    </a:p>
                  </a:txBody>
                  <a:tcPr/>
                </a:tc>
                <a:tc>
                  <a:txBody>
                    <a:bodyPr/>
                    <a:lstStyle/>
                    <a:p>
                      <a:endParaRPr lang="en-US" altLang="zh-CN" dirty="0" smtClean="0"/>
                    </a:p>
                    <a:p>
                      <a:r>
                        <a:rPr lang="en-US" altLang="zh-CN" dirty="0" smtClean="0"/>
                        <a:t>Hello! 0</a:t>
                      </a:r>
                    </a:p>
                    <a:p>
                      <a:r>
                        <a:rPr lang="en-US" altLang="zh-CN" dirty="0" smtClean="0"/>
                        <a:t>Hello! 1</a:t>
                      </a:r>
                    </a:p>
                    <a:p>
                      <a:r>
                        <a:rPr lang="en-US" altLang="zh-CN" dirty="0" smtClean="0"/>
                        <a:t>Hello! 2</a:t>
                      </a:r>
                      <a:endParaRPr lang="zh-CN" altLang="en-US" dirty="0"/>
                    </a:p>
                  </a:txBody>
                  <a:tcPr/>
                </a:tc>
                <a:tc>
                  <a:txBody>
                    <a:bodyPr/>
                    <a:lstStyle/>
                    <a:p>
                      <a:endParaRPr lang="en-US" altLang="zh-CN" dirty="0" smtClean="0"/>
                    </a:p>
                    <a:p>
                      <a:r>
                        <a:rPr lang="en-US" altLang="zh-CN" dirty="0" smtClean="0"/>
                        <a:t>Hello! </a:t>
                      </a:r>
                      <a:r>
                        <a:rPr lang="en-US" altLang="zh-CN" dirty="0" err="1" smtClean="0"/>
                        <a:t>alice</a:t>
                      </a:r>
                      <a:endParaRPr lang="en-US" altLang="zh-CN" dirty="0" smtClean="0"/>
                    </a:p>
                    <a:p>
                      <a:r>
                        <a:rPr lang="en-US" altLang="zh-CN" dirty="0" smtClean="0"/>
                        <a:t>Hello! bob</a:t>
                      </a:r>
                    </a:p>
                    <a:p>
                      <a:r>
                        <a:rPr lang="en-US" altLang="zh-CN" dirty="0" smtClean="0"/>
                        <a:t>Hello! carol</a:t>
                      </a:r>
                      <a:endParaRPr lang="zh-CN" altLang="en-US" dirty="0"/>
                    </a:p>
                  </a:txBody>
                  <a:tcPr/>
                </a:tc>
              </a:tr>
            </a:tbl>
          </a:graphicData>
        </a:graphic>
      </p:graphicFrame>
      <p:sp>
        <p:nvSpPr>
          <p:cNvPr id="12" name="TextBox 11"/>
          <p:cNvSpPr txBox="1"/>
          <p:nvPr/>
        </p:nvSpPr>
        <p:spPr>
          <a:xfrm>
            <a:off x="366812" y="4509120"/>
            <a:ext cx="8748464" cy="1569660"/>
          </a:xfrm>
          <a:prstGeom prst="rect">
            <a:avLst/>
          </a:prstGeom>
          <a:noFill/>
        </p:spPr>
        <p:txBody>
          <a:bodyPr wrap="square" rtlCol="0">
            <a:spAutoFit/>
          </a:bodyPr>
          <a:lstStyle/>
          <a:p>
            <a:r>
              <a:rPr lang="zh-CN" altLang="en-US" sz="2400" dirty="0"/>
              <a:t>上述所有的三个循环都将他们的循环体重复执行</a:t>
            </a:r>
            <a:r>
              <a:rPr lang="en-US" altLang="zh-CN" sz="2400" dirty="0"/>
              <a:t>3</a:t>
            </a:r>
            <a:r>
              <a:rPr lang="zh-CN" altLang="en-US" sz="2400" dirty="0"/>
              <a:t>次，因为他们</a:t>
            </a:r>
            <a:r>
              <a:rPr lang="zh-CN" altLang="en-US" sz="2400" dirty="0" smtClean="0"/>
              <a:t>都</a:t>
            </a:r>
            <a:r>
              <a:rPr lang="zh-CN" altLang="en-US" sz="2400" dirty="0"/>
              <a:t>遍历</a:t>
            </a:r>
            <a:r>
              <a:rPr lang="zh-CN" altLang="en-US" sz="2400" dirty="0" smtClean="0"/>
              <a:t>了</a:t>
            </a:r>
            <a:r>
              <a:rPr lang="zh-CN" altLang="en-US" sz="2400" dirty="0"/>
              <a:t>列表中的三个元素。上面的循环使用了一个语句</a:t>
            </a:r>
            <a:r>
              <a:rPr lang="en-US" altLang="zh-CN" sz="2400" dirty="0"/>
              <a:t>"for x in"</a:t>
            </a:r>
            <a:r>
              <a:rPr lang="zh-CN" altLang="en-US" sz="2400" dirty="0"/>
              <a:t>将每次循环遍历得到的值赋给</a:t>
            </a:r>
            <a:r>
              <a:rPr lang="en-US" altLang="zh-CN" sz="2400" dirty="0"/>
              <a:t>x</a:t>
            </a:r>
            <a:r>
              <a:rPr lang="zh-CN" altLang="en-US" sz="2400" dirty="0"/>
              <a:t>，循环体也可以使用这些变量来使得每次输出的内容略有差别。</a:t>
            </a:r>
          </a:p>
        </p:txBody>
      </p:sp>
    </p:spTree>
    <p:extLst>
      <p:ext uri="{BB962C8B-B14F-4D97-AF65-F5344CB8AC3E}">
        <p14:creationId xmlns:p14="http://schemas.microsoft.com/office/powerpoint/2010/main" val="22853217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UIDATA" val="&lt;database version=&quot;7.0&quot;&gt;&lt;object type=&quot;1&quot; unique_id=&quot;10001&quot;&gt;&lt;object type=&quot;8&quot; unique_id=&quot;23471&quot;&gt;&lt;/object&gt;&lt;object type=&quot;2&quot; unique_id=&quot;23472&quot;&gt;&lt;object type=&quot;3&quot; unique_id=&quot;23474&quot;&gt;&lt;property id=&quot;20148&quot; value=&quot;5&quot;/&gt;&lt;property id=&quot;20300&quot; value=&quot;幻灯片 2&quot;/&gt;&lt;property id=&quot;20307&quot; value=&quot;286&quot;/&gt;&lt;/object&gt;&lt;object type=&quot;3&quot; unique_id=&quot;23475&quot;&gt;&lt;property id=&quot;20148&quot; value=&quot;5&quot;/&gt;&lt;property id=&quot;20300&quot; value=&quot;幻灯片 3&quot;/&gt;&lt;property id=&quot;20307&quot; value=&quot;313&quot;/&gt;&lt;/object&gt;&lt;object type=&quot;3&quot; unique_id=&quot;23476&quot;&gt;&lt;property id=&quot;20148&quot; value=&quot;5&quot;/&gt;&lt;property id=&quot;20300&quot; value=&quot;幻灯片 4&quot;/&gt;&lt;property id=&quot;20307&quot; value=&quot;257&quot;/&gt;&lt;/object&gt;&lt;object type=&quot;3&quot; unique_id=&quot;23477&quot;&gt;&lt;property id=&quot;20148&quot; value=&quot;5&quot;/&gt;&lt;property id=&quot;20300&quot; value=&quot;幻灯片 5&quot;/&gt;&lt;property id=&quot;20307&quot; value=&quot;306&quot;/&gt;&lt;/object&gt;&lt;object type=&quot;3&quot; unique_id=&quot;23478&quot;&gt;&lt;property id=&quot;20148&quot; value=&quot;5&quot;/&gt;&lt;property id=&quot;20300&quot; value=&quot;幻灯片 6&quot;/&gt;&lt;property id=&quot;20307&quot; value=&quot;263&quot;/&gt;&lt;/object&gt;&lt;object type=&quot;3&quot; unique_id=&quot;23479&quot;&gt;&lt;property id=&quot;20148&quot; value=&quot;5&quot;/&gt;&lt;property id=&quot;20300&quot; value=&quot;幻灯片 7&quot;/&gt;&lt;property id=&quot;20307&quot; value=&quot;266&quot;/&gt;&lt;/object&gt;&lt;object type=&quot;3&quot; unique_id=&quot;23480&quot;&gt;&lt;property id=&quot;20148&quot; value=&quot;5&quot;/&gt;&lt;property id=&quot;20300&quot; value=&quot;幻灯片 8&quot;/&gt;&lt;property id=&quot;20307&quot; value=&quot;276&quot;/&gt;&lt;/object&gt;&lt;object type=&quot;3&quot; unique_id=&quot;23481&quot;&gt;&lt;property id=&quot;20148&quot; value=&quot;5&quot;/&gt;&lt;property id=&quot;20300&quot; value=&quot;幻灯片 9&quot;/&gt;&lt;property id=&quot;20307&quot; value=&quot;279&quot;/&gt;&lt;/object&gt;&lt;object type=&quot;3&quot; unique_id=&quot;23482&quot;&gt;&lt;property id=&quot;20148&quot; value=&quot;5&quot;/&gt;&lt;property id=&quot;20300&quot; value=&quot;幻灯片 10&quot;/&gt;&lt;property id=&quot;20307&quot; value=&quot;277&quot;/&gt;&lt;/object&gt;&lt;object type=&quot;3&quot; unique_id=&quot;23483&quot;&gt;&lt;property id=&quot;20148&quot; value=&quot;5&quot;/&gt;&lt;property id=&quot;20300&quot; value=&quot;幻灯片 11&quot;/&gt;&lt;property id=&quot;20307&quot; value=&quot;284&quot;/&gt;&lt;/object&gt;&lt;object type=&quot;3&quot; unique_id=&quot;23484&quot;&gt;&lt;property id=&quot;20148&quot; value=&quot;5&quot;/&gt;&lt;property id=&quot;20300&quot; value=&quot;幻灯片 12&quot;/&gt;&lt;property id=&quot;20307&quot; value=&quot;287&quot;/&gt;&lt;/object&gt;&lt;object type=&quot;3&quot; unique_id=&quot;23485&quot;&gt;&lt;property id=&quot;20148&quot; value=&quot;5&quot;/&gt;&lt;property id=&quot;20300&quot; value=&quot;幻灯片 13&quot;/&gt;&lt;property id=&quot;20307&quot; value=&quot;288&quot;/&gt;&lt;/object&gt;&lt;object type=&quot;3&quot; unique_id=&quot;23486&quot;&gt;&lt;property id=&quot;20148&quot; value=&quot;5&quot;/&gt;&lt;property id=&quot;20300&quot; value=&quot;幻灯片 14&quot;/&gt;&lt;property id=&quot;20307&quot; value=&quot;269&quot;/&gt;&lt;/object&gt;&lt;object type=&quot;3&quot; unique_id=&quot;23487&quot;&gt;&lt;property id=&quot;20148&quot; value=&quot;5&quot;/&gt;&lt;property id=&quot;20300&quot; value=&quot;幻灯片 15&quot;/&gt;&lt;property id=&quot;20307&quot; value=&quot;289&quot;/&gt;&lt;/object&gt;&lt;object type=&quot;3&quot; unique_id=&quot;23488&quot;&gt;&lt;property id=&quot;20148&quot; value=&quot;5&quot;/&gt;&lt;property id=&quot;20300&quot; value=&quot;幻灯片 16&quot;/&gt;&lt;property id=&quot;20307&quot; value=&quot;291&quot;/&gt;&lt;/object&gt;&lt;object type=&quot;3&quot; unique_id=&quot;23489&quot;&gt;&lt;property id=&quot;20148&quot; value=&quot;5&quot;/&gt;&lt;property id=&quot;20300&quot; value=&quot;幻灯片 17&quot;/&gt;&lt;property id=&quot;20307&quot; value=&quot;293&quot;/&gt;&lt;/object&gt;&lt;object type=&quot;3&quot; unique_id=&quot;23490&quot;&gt;&lt;property id=&quot;20148&quot; value=&quot;5&quot;/&gt;&lt;property id=&quot;20300&quot; value=&quot;幻灯片 18&quot;/&gt;&lt;property id=&quot;20307&quot; value=&quot;295&quot;/&gt;&lt;/object&gt;&lt;object type=&quot;3&quot; unique_id=&quot;23491&quot;&gt;&lt;property id=&quot;20148&quot; value=&quot;5&quot;/&gt;&lt;property id=&quot;20300&quot; value=&quot;幻灯片 19&quot;/&gt;&lt;property id=&quot;20307&quot; value=&quot;296&quot;/&gt;&lt;/object&gt;&lt;object type=&quot;3&quot; unique_id=&quot;23492&quot;&gt;&lt;property id=&quot;20148&quot; value=&quot;5&quot;/&gt;&lt;property id=&quot;20300&quot; value=&quot;幻灯片 20&quot;/&gt;&lt;property id=&quot;20307&quot; value=&quot;297&quot;/&gt;&lt;/object&gt;&lt;object type=&quot;3&quot; unique_id=&quot;23493&quot;&gt;&lt;property id=&quot;20148&quot; value=&quot;5&quot;/&gt;&lt;property id=&quot;20300&quot; value=&quot;幻灯片 21&quot;/&gt;&lt;property id=&quot;20307&quot; value=&quot;301&quot;/&gt;&lt;/object&gt;&lt;object type=&quot;3&quot; unique_id=&quot;23494&quot;&gt;&lt;property id=&quot;20148&quot; value=&quot;5&quot;/&gt;&lt;property id=&quot;20300&quot; value=&quot;幻灯片 22&quot;/&gt;&lt;property id=&quot;20307&quot; value=&quot;302&quot;/&gt;&lt;/object&gt;&lt;object type=&quot;3&quot; unique_id=&quot;23495&quot;&gt;&lt;property id=&quot;20148&quot; value=&quot;5&quot;/&gt;&lt;property id=&quot;20300&quot; value=&quot;幻灯片 23&quot;/&gt;&lt;property id=&quot;20307&quot; value=&quot;303&quot;/&gt;&lt;/object&gt;&lt;object type=&quot;3&quot; unique_id=&quot;23496&quot;&gt;&lt;property id=&quot;20148&quot; value=&quot;5&quot;/&gt;&lt;property id=&quot;20300&quot; value=&quot;幻灯片 24&quot;/&gt;&lt;property id=&quot;20307&quot; value=&quot;304&quot;/&gt;&lt;/object&gt;&lt;object type=&quot;3&quot; unique_id=&quot;23497&quot;&gt;&lt;property id=&quot;20148&quot; value=&quot;5&quot;/&gt;&lt;property id=&quot;20300&quot; value=&quot;幻灯片 25&quot;/&gt;&lt;property id=&quot;20307&quot; value=&quot;305&quot;/&gt;&lt;/object&gt;&lt;object type=&quot;3&quot; unique_id=&quot;23498&quot;&gt;&lt;property id=&quot;20148&quot; value=&quot;5&quot;/&gt;&lt;property id=&quot;20300&quot; value=&quot;幻灯片 26&quot;/&gt;&lt;property id=&quot;20307&quot; value=&quot;256&quot;/&gt;&lt;/object&gt;&lt;object type=&quot;3&quot; unique_id=&quot;23499&quot;&gt;&lt;property id=&quot;20148&quot; value=&quot;5&quot;/&gt;&lt;property id=&quot;20300&quot; value=&quot;幻灯片 27&quot;/&gt;&lt;property id=&quot;20307&quot; value=&quot;308&quot;/&gt;&lt;/object&gt;&lt;object type=&quot;3&quot; unique_id=&quot;23500&quot;&gt;&lt;property id=&quot;20148&quot; value=&quot;5&quot;/&gt;&lt;property id=&quot;20300&quot; value=&quot;幻灯片 28&quot;/&gt;&lt;property id=&quot;20307&quot; value=&quot;307&quot;/&gt;&lt;/object&gt;&lt;object type=&quot;3&quot; unique_id=&quot;23502&quot;&gt;&lt;property id=&quot;20148&quot; value=&quot;5&quot;/&gt;&lt;property id=&quot;20300&quot; value=&quot;幻灯片 30&quot;/&gt;&lt;property id=&quot;20307&quot; value=&quot;314&quot;/&gt;&lt;/object&gt;&lt;object type=&quot;3&quot; unique_id=&quot;23951&quot;&gt;&lt;property id=&quot;20148&quot; value=&quot;5&quot;/&gt;&lt;property id=&quot;20300&quot; value=&quot;幻灯片 1&quot;/&gt;&lt;property id=&quot;20307&quot; value=&quot;315&quot;/&gt;&lt;/object&gt;&lt;object type=&quot;3&quot; unique_id=&quot;23952&quot;&gt;&lt;property id=&quot;20148&quot; value=&quot;5&quot;/&gt;&lt;property id=&quot;20300&quot; value=&quot;幻灯片 29&quot;/&gt;&lt;property id=&quot;20307&quot; value=&quot;316&quot;/&gt;&lt;/object&gt;&lt;/object&gt;&lt;/object&gt;&lt;/database&gt;"/>
  <p:tag name="SECTOMILLISECCONVERTED" val="1"/>
</p:tagLst>
</file>

<file path=ppt/theme/theme1.xml><?xml version="1.0" encoding="utf-8"?>
<a:theme xmlns:a="http://schemas.openxmlformats.org/drawingml/2006/main" name="6_Office 主题">
  <a:themeElements>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fontScheme name="6_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主题 1">
        <a:dk1>
          <a:srgbClr val="0C0C0C"/>
        </a:dk1>
        <a:lt1>
          <a:srgbClr val="FFFFFF"/>
        </a:lt1>
        <a:dk2>
          <a:srgbClr val="DF9603"/>
        </a:dk2>
        <a:lt2>
          <a:srgbClr val="CFCFCF"/>
        </a:lt2>
        <a:accent1>
          <a:srgbClr val="573615"/>
        </a:accent1>
        <a:accent2>
          <a:srgbClr val="8A5832"/>
        </a:accent2>
        <a:accent3>
          <a:srgbClr val="FFFFFF"/>
        </a:accent3>
        <a:accent4>
          <a:srgbClr val="090909"/>
        </a:accent4>
        <a:accent5>
          <a:srgbClr val="B4AEAA"/>
        </a:accent5>
        <a:accent6>
          <a:srgbClr val="7D4F2C"/>
        </a:accent6>
        <a:hlink>
          <a:srgbClr val="B57139"/>
        </a:hlink>
        <a:folHlink>
          <a:srgbClr val="DE97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2536</TotalTime>
  <Words>2073</Words>
  <Application>Microsoft Office PowerPoint</Application>
  <PresentationFormat>全屏显示(4:3)</PresentationFormat>
  <Paragraphs>184</Paragraphs>
  <Slides>25</Slides>
  <Notes>3</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6_Office 主题</vt:lpstr>
      <vt:lpstr>PowerPoint 演示文稿</vt:lpstr>
      <vt:lpstr>第四章 循环</vt:lpstr>
      <vt:lpstr>关键术语</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关键概念</vt:lpstr>
      <vt:lpstr>常见语法错误</vt:lpstr>
      <vt:lpstr>常见运行错误</vt:lpstr>
      <vt:lpstr>巩固练习</vt:lpstr>
      <vt:lpstr>巩固练习</vt:lpstr>
      <vt:lpstr>课后练习</vt:lpstr>
      <vt:lpstr>PowerPoint 演示文稿</vt:lpstr>
    </vt:vector>
  </TitlesOfParts>
  <Company>www.ruideppt.net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郅朋</cp:lastModifiedBy>
  <cp:revision>250</cp:revision>
  <dcterms:created xsi:type="dcterms:W3CDTF">2009-05-26T13:54:09Z</dcterms:created>
  <dcterms:modified xsi:type="dcterms:W3CDTF">2016-10-07T07:46:07Z</dcterms:modified>
</cp:coreProperties>
</file>