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315" r:id="rId2"/>
    <p:sldId id="320" r:id="rId3"/>
    <p:sldId id="317" r:id="rId4"/>
    <p:sldId id="322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38" r:id="rId16"/>
    <p:sldId id="387" r:id="rId17"/>
    <p:sldId id="318" r:id="rId18"/>
    <p:sldId id="319" r:id="rId19"/>
    <p:sldId id="388" r:id="rId20"/>
    <p:sldId id="316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 autoAdjust="0"/>
    <p:restoredTop sz="91108" autoAdjust="0"/>
  </p:normalViewPr>
  <p:slideViewPr>
    <p:cSldViewPr>
      <p:cViewPr>
        <p:scale>
          <a:sx n="75" d="100"/>
          <a:sy n="75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3A739B-F862-47E9-A4F9-B9F39A584CDE}" type="datetimeFigureOut">
              <a:rPr lang="zh-CN" altLang="en-US"/>
              <a:pPr>
                <a:defRPr/>
              </a:pPr>
              <a:t>2016/10/11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DF4242-3DE4-45B2-B151-B956EB4D5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2B9F35-4A43-4BC5-8D98-597DD8EAFF32}" type="datetimeFigureOut">
              <a:rPr lang="zh-CN" altLang="en-US"/>
              <a:pPr>
                <a:defRPr/>
              </a:pPr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20B35-50D0-4982-BD3E-0B97E4AB1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E4F28-36FB-41D6-A4A1-40D9187345D6}" type="datetimeFigureOut">
              <a:rPr lang="zh-CN" altLang="en-US"/>
              <a:pPr>
                <a:defRPr/>
              </a:pPr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268D-4D53-482D-AD89-047858332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92" y="0"/>
            <a:ext cx="1115616" cy="54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631CA-8BE0-4AF5-BEA9-9F933496374C}" type="datetimeFigureOut">
              <a:rPr lang="zh-CN" altLang="en-US"/>
              <a:pPr>
                <a:defRPr/>
              </a:pPr>
              <a:t>2016/10/11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037E1-7864-456F-B2BC-F7EF7721D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6700" y="44450"/>
            <a:ext cx="73453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27CB96-8178-4FC6-91F5-B736422C63BB}" type="datetimeFigureOut">
              <a:rPr lang="zh-CN" altLang="en-US"/>
              <a:pPr>
                <a:defRPr/>
              </a:pPr>
              <a:t>2016/10/11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A20F4464-6D44-469A-ACE1-63134E8B7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74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WordArt 14"/>
          <p:cNvSpPr>
            <a:spLocks noChangeArrowheads="1" noChangeShapeType="1"/>
          </p:cNvSpPr>
          <p:nvPr/>
        </p:nvSpPr>
        <p:spPr bwMode="auto">
          <a:xfrm>
            <a:off x="242392" y="5157192"/>
            <a:ext cx="4896544" cy="7920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err="1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PencileCode</a:t>
            </a:r>
            <a:r>
              <a:rPr lang="zh-CN" altLang="en-US" sz="36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基础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教程</a:t>
            </a:r>
            <a:r>
              <a:rPr lang="en-US" altLang="zh-CN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——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第五章</a:t>
            </a:r>
            <a:endParaRPr lang="zh-CN" altLang="en-US" sz="3600" b="1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000000">
                      <a:gamma/>
                      <a:tint val="72941"/>
                      <a:invGamma/>
                    </a:srgbClr>
                  </a:gs>
                  <a:gs pos="100000">
                    <a:srgbClr val="000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1">
                    <a:alpha val="79999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352" y="3645024"/>
            <a:ext cx="759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程序执行第四行，称为平方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 * x</a:t>
            </a:r>
            <a:r>
              <a:rPr lang="zh-CN" altLang="en-US" sz="2400" dirty="0" smtClean="0"/>
              <a:t>返回</a:t>
            </a:r>
            <a:r>
              <a:rPr lang="en-US" altLang="zh-CN" sz="2400" dirty="0"/>
              <a:t>9 </a:t>
            </a:r>
            <a:r>
              <a:rPr lang="zh-CN" altLang="en-US" sz="2400" dirty="0"/>
              <a:t>。 </a:t>
            </a:r>
            <a:endParaRPr lang="en-US" altLang="zh-CN" sz="2400" dirty="0" smtClean="0"/>
          </a:p>
          <a:p>
            <a:r>
              <a:rPr lang="zh-CN" altLang="en-US" sz="2400" dirty="0" smtClean="0"/>
              <a:t>这</a:t>
            </a:r>
            <a:r>
              <a:rPr lang="zh-CN" altLang="en-US" sz="2400" dirty="0"/>
              <a:t>类运算的流程看似简单，但它对深入理解函数调用和返回的顺序很重要。 </a:t>
            </a:r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注意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每次</a:t>
            </a:r>
            <a:r>
              <a:rPr lang="zh-CN" altLang="en-US" sz="2400" dirty="0"/>
              <a:t>平方值，可以有不同的</a:t>
            </a:r>
            <a:r>
              <a:rPr lang="en-US" altLang="zh-CN" sz="2400" dirty="0"/>
              <a:t>x</a:t>
            </a:r>
            <a:r>
              <a:rPr lang="zh-CN" altLang="en-US" sz="2400" dirty="0"/>
              <a:t>值，因为函数的每次调用都有不同的意义。这个变量被称为局部变量</a:t>
            </a:r>
            <a:r>
              <a:rPr lang="en-US" altLang="zh-CN" sz="2400" dirty="0"/>
              <a:t>----</a:t>
            </a:r>
            <a:r>
              <a:rPr lang="zh-CN" altLang="en-US" sz="2400" dirty="0" smtClean="0"/>
              <a:t>它被</a:t>
            </a:r>
            <a:r>
              <a:rPr lang="zh-CN" altLang="en-US" sz="2400" dirty="0"/>
              <a:t>外函数</a:t>
            </a:r>
            <a:r>
              <a:rPr lang="zh-CN" altLang="en-US" sz="2400" dirty="0" smtClean="0"/>
              <a:t>调用没有任何意义。</a:t>
            </a:r>
            <a:r>
              <a:rPr lang="zh-CN" altLang="en-US" sz="2400" dirty="0"/>
              <a:t> 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函数如何计算问题的答案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21664"/>
              </p:ext>
            </p:extLst>
          </p:nvPr>
        </p:nvGraphicFramePr>
        <p:xfrm>
          <a:off x="1979712" y="1628800"/>
          <a:ext cx="4896544" cy="17281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9654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(x) -&gt; x*x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“My favorite square numbers”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88" y="1529472"/>
            <a:ext cx="76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当代码运行时，如何才能控制函数？ 一个函数是一个可以随时调用的对象（在需要时）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</a:t>
            </a:r>
            <a:r>
              <a:rPr lang="zh-CN" altLang="en-US" sz="2800" b="1" dirty="0"/>
              <a:t>才能控制函数？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286"/>
              </p:ext>
            </p:extLst>
          </p:nvPr>
        </p:nvGraphicFramePr>
        <p:xfrm>
          <a:off x="2123728" y="2492896"/>
          <a:ext cx="4176464" cy="792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-&gt;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write“ouch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/>
                        <a:t>Button = “click me”</a:t>
                      </a:r>
                      <a:r>
                        <a:rPr lang="zh-CN" altLang="en-US" sz="2000" b="0" dirty="0" smtClean="0"/>
                        <a:t>，</a:t>
                      </a:r>
                      <a:r>
                        <a:rPr lang="en-US" altLang="zh-CN" sz="2000" b="0" dirty="0" err="1" smtClean="0"/>
                        <a:t>myfunc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88" y="3492847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</a:t>
            </a:r>
            <a:r>
              <a:rPr lang="en-US" altLang="zh-CN" sz="2400" dirty="0" err="1"/>
              <a:t>MyFunc</a:t>
            </a:r>
            <a:r>
              <a:rPr lang="zh-CN" altLang="en-US" sz="2400" dirty="0"/>
              <a:t>不立即运行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除非</a:t>
            </a:r>
            <a:r>
              <a:rPr lang="zh-CN" altLang="en-US" sz="2400" dirty="0" smtClean="0"/>
              <a:t>按下按钮</a:t>
            </a:r>
            <a:endParaRPr lang="en-US" altLang="zh-CN" sz="2400" dirty="0" smtClean="0"/>
          </a:p>
          <a:p>
            <a:r>
              <a:rPr lang="zh-CN" altLang="en-US" sz="2400" dirty="0"/>
              <a:t>这里</a:t>
            </a:r>
            <a:r>
              <a:rPr lang="en-US" altLang="zh-CN" sz="2400" dirty="0" err="1"/>
              <a:t>myfunc</a:t>
            </a:r>
            <a:r>
              <a:rPr lang="zh-CN" altLang="en-US" sz="2400" dirty="0"/>
              <a:t>是函数</a:t>
            </a:r>
            <a:r>
              <a:rPr lang="en-US" altLang="zh-CN" sz="2400" dirty="0"/>
              <a:t>-&gt;</a:t>
            </a:r>
            <a:r>
              <a:rPr lang="zh-CN" altLang="en-US" sz="2400" dirty="0"/>
              <a:t>写“</a:t>
            </a:r>
            <a:r>
              <a:rPr lang="en-US" altLang="zh-CN" sz="2400" dirty="0"/>
              <a:t>ouch</a:t>
            </a:r>
            <a:r>
              <a:rPr lang="zh-CN" altLang="en-US" sz="2400" dirty="0"/>
              <a:t>！”这就不需要任何参数，并且每次调用时都要写一个消息。注意，像往常一样，函数不跑的时候，它规定：“</a:t>
            </a:r>
            <a:r>
              <a:rPr lang="en-US" altLang="zh-CN" sz="2400" dirty="0"/>
              <a:t>ouch</a:t>
            </a:r>
            <a:r>
              <a:rPr lang="zh-CN" altLang="en-US" sz="2400" dirty="0"/>
              <a:t>！”是写在屏幕上的程序。但当我们点击按钮，调用函数时，我们看到，“</a:t>
            </a:r>
            <a:r>
              <a:rPr lang="en-US" altLang="zh-CN" sz="2400" dirty="0"/>
              <a:t>ouch</a:t>
            </a:r>
            <a:r>
              <a:rPr lang="zh-CN" altLang="en-US" sz="2400" dirty="0"/>
              <a:t>！”，是第一次运行时。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22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88" y="1529472"/>
            <a:ext cx="76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当代码运行时，如何才能控制函数？ 一个函数是一个可以随时调用的对象（在需要时）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</a:t>
            </a:r>
            <a:r>
              <a:rPr lang="zh-CN" altLang="en-US" sz="2800" b="1" dirty="0"/>
              <a:t>才能控制函数？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1332"/>
              </p:ext>
            </p:extLst>
          </p:nvPr>
        </p:nvGraphicFramePr>
        <p:xfrm>
          <a:off x="2267744" y="2492896"/>
          <a:ext cx="4176464" cy="792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-&gt;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write“ouch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/>
                        <a:t>Button = “click me”</a:t>
                      </a:r>
                      <a:r>
                        <a:rPr lang="zh-CN" altLang="en-US" sz="2000" b="0" dirty="0" smtClean="0"/>
                        <a:t>，</a:t>
                      </a:r>
                      <a:r>
                        <a:rPr lang="en-US" altLang="zh-CN" sz="2000" b="0" dirty="0" err="1" smtClean="0"/>
                        <a:t>myfunc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88" y="3492847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在这个例子中，我们没有编写函数调用！取而代之的是，内置的功能按钮设置它自己的函数调用来完成每当按钮被点击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个用于调用回调的函数，称为</a:t>
            </a:r>
            <a:r>
              <a:rPr lang="zh-CN" altLang="en-US" sz="2400" b="1" dirty="0"/>
              <a:t>回调函数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zh-CN" altLang="en-US" sz="2400" dirty="0"/>
              <a:t>一个事件发生时，我们的回调叫做</a:t>
            </a:r>
            <a:r>
              <a:rPr lang="zh-CN" altLang="en-US" sz="2400" b="1" dirty="0"/>
              <a:t>事件处理程序</a:t>
            </a:r>
            <a:r>
              <a:rPr lang="zh-CN" altLang="en-US" sz="2400" dirty="0"/>
              <a:t> 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0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88" y="1529472"/>
            <a:ext cx="76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，我们可以没有命名它</a:t>
            </a:r>
            <a:r>
              <a:rPr lang="en-US" altLang="zh-CN" sz="2400" dirty="0"/>
              <a:t>--</a:t>
            </a:r>
            <a:r>
              <a:rPr lang="zh-CN" altLang="en-US" sz="2400" dirty="0"/>
              <a:t>一个匿名函数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</a:t>
            </a:r>
            <a:r>
              <a:rPr lang="zh-CN" altLang="en-US" sz="2800" b="1" dirty="0"/>
              <a:t>才能控制函数？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8745"/>
              </p:ext>
            </p:extLst>
          </p:nvPr>
        </p:nvGraphicFramePr>
        <p:xfrm>
          <a:off x="2267744" y="2204864"/>
          <a:ext cx="4464496" cy="10805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64496"/>
              </a:tblGrid>
              <a:tr h="540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“click me”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write “ouch 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5402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/>
                        <a:t>   Write “ready</a:t>
                      </a:r>
                      <a:r>
                        <a:rPr lang="zh-CN" altLang="en-US" sz="2000" b="0" dirty="0" smtClean="0"/>
                        <a:t>？”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88" y="3492847"/>
            <a:ext cx="7531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包含代码运行的函数可以创建，甚至不给它们命名。</a:t>
            </a:r>
          </a:p>
          <a:p>
            <a:r>
              <a:rPr lang="zh-CN" altLang="en-US" sz="2400" dirty="0"/>
              <a:t>在这里，</a:t>
            </a:r>
            <a:r>
              <a:rPr lang="en-US" altLang="zh-CN" sz="2400" dirty="0" smtClean="0"/>
              <a:t>Function -&gt; “</a:t>
            </a:r>
            <a:r>
              <a:rPr lang="en-US" altLang="zh-CN" sz="2400" dirty="0"/>
              <a:t>ouch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作为</a:t>
            </a:r>
            <a:r>
              <a:rPr lang="zh-CN" altLang="en-US" sz="2400" dirty="0"/>
              <a:t>按钮函数的第二个参数传递。然而，不同于以往的例子中，我们没有给出名字的函数</a:t>
            </a:r>
            <a:r>
              <a:rPr lang="en-US" altLang="zh-CN" sz="2400" dirty="0"/>
              <a:t>-&gt;</a:t>
            </a:r>
            <a:r>
              <a:rPr lang="zh-CN" altLang="en-US" sz="2400" dirty="0"/>
              <a:t>写“</a:t>
            </a:r>
            <a:r>
              <a:rPr lang="en-US" altLang="zh-CN" sz="2400" dirty="0"/>
              <a:t>ouch</a:t>
            </a:r>
            <a:r>
              <a:rPr lang="zh-CN" altLang="en-US" sz="2400" dirty="0"/>
              <a:t>！”。 我们只是定义它内联，我们需要通过它的按钮。虽然匿名函数听起来很神秘，但它们通常用于创建事件处理程序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90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88" y="1529472"/>
            <a:ext cx="76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当匿名事件处理程序时，如回调直接传递，代码清晰表明该函数体的代码运行，说明一个特定的事件</a:t>
            </a:r>
            <a:r>
              <a:rPr lang="zh-CN" altLang="en-US" sz="2400" dirty="0" smtClean="0"/>
              <a:t>发生：</a:t>
            </a:r>
            <a:r>
              <a:rPr lang="zh-CN" altLang="en-US" sz="2400" dirty="0"/>
              <a:t>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</a:t>
            </a:r>
            <a:r>
              <a:rPr lang="zh-CN" altLang="en-US" sz="2800" b="1" dirty="0"/>
              <a:t>才能控制函数？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2672" y="2700040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值得</a:t>
            </a:r>
            <a:r>
              <a:rPr lang="zh-CN" altLang="en-US" sz="2000" dirty="0"/>
              <a:t>思考的是</a:t>
            </a:r>
            <a:r>
              <a:rPr lang="zh-CN" altLang="en-US" sz="2000" dirty="0" smtClean="0"/>
              <a:t>为什么上面的代码都需要逗号？</a:t>
            </a:r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每一个逗号的形式匿名</a:t>
            </a:r>
            <a:r>
              <a:rPr lang="zh-CN" altLang="en-US" sz="2000" dirty="0" smtClean="0"/>
              <a:t>函数，作为</a:t>
            </a:r>
            <a:r>
              <a:rPr lang="zh-CN" altLang="en-US" sz="2000" dirty="0"/>
              <a:t>参数传递的第二按钮</a:t>
            </a:r>
            <a:r>
              <a:rPr lang="zh-CN" altLang="en-US" sz="2000" dirty="0" smtClean="0"/>
              <a:t>后两</a:t>
            </a:r>
            <a:r>
              <a:rPr lang="zh-CN" altLang="en-US" sz="2000" dirty="0"/>
              <a:t>缩进代码行的箭头。 虽然这个代码很简单，但它包含几个非常重要的概念，我们建议学生实验用不同的方式编写事件处理程序的代码，使用命名函数和匿名函数。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6283"/>
              </p:ext>
            </p:extLst>
          </p:nvPr>
        </p:nvGraphicFramePr>
        <p:xfrm>
          <a:off x="1043608" y="3068960"/>
          <a:ext cx="3218904" cy="1737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18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Button “go forward”</a:t>
                      </a:r>
                      <a:r>
                        <a:rPr lang="zh-CN" altLang="en-US" b="0" dirty="0" smtClean="0">
                          <a:latin typeface="Consolas" panose="020B0609020204030204" pitchFamily="49" charset="0"/>
                        </a:rPr>
                        <a:t>，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-&gt;</a:t>
                      </a:r>
                    </a:p>
                    <a:p>
                      <a:r>
                        <a:rPr lang="en-US" altLang="zh-CN" b="0" baseline="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Fd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100 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Dot red 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Button “go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backw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”</a:t>
                      </a:r>
                      <a:r>
                        <a:rPr lang="zh-CN" altLang="en-US" b="0" dirty="0" smtClean="0">
                          <a:latin typeface="Consolas" panose="020B0609020204030204" pitchFamily="49" charset="0"/>
                        </a:rPr>
                        <a:t>，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-&gt;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Bk 100 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Bot blue</a:t>
                      </a:r>
                      <a:endParaRPr lang="zh-CN" alt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程序员何时定义一个函数</a:t>
            </a:r>
            <a:r>
              <a:rPr lang="zh-CN" altLang="en-US" sz="3600" b="1" dirty="0" smtClean="0"/>
              <a:t>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我们</a:t>
            </a:r>
            <a:r>
              <a:rPr lang="zh-CN" altLang="en-US" sz="2400" dirty="0"/>
              <a:t>使用函数的指导原则，叫</a:t>
            </a:r>
            <a:r>
              <a:rPr lang="en-US" altLang="zh-CN" sz="2400" dirty="0"/>
              <a:t>DYR</a:t>
            </a:r>
            <a:r>
              <a:rPr lang="zh-CN" altLang="en-US" sz="2400" dirty="0"/>
              <a:t>：“不要重复自己”。如果在程序中，写类似的代码，此时应该定义一个函数，它本身包含的代码只能有一次；然后使用函数调用在不同的地方，相同的函数可以复用。 为了帮助</a:t>
            </a:r>
            <a:r>
              <a:rPr lang="en-US" altLang="zh-CN" sz="2400" dirty="0"/>
              <a:t>DRY</a:t>
            </a:r>
            <a:r>
              <a:rPr lang="zh-CN" altLang="en-US" sz="2400" dirty="0"/>
              <a:t>，程序员通常调用其他函数的功能，他们通常定义的函数与几个参数，以允许他们的函数来定制，以适应不同的情况。高级程序员常常自定义函数调用其他函数作为参数传递，就是回调了。 如果做得仔细，函数甚至可以被内部称为递归。（</a:t>
            </a:r>
            <a:r>
              <a:rPr lang="en-US" altLang="zh-CN" sz="2400" dirty="0"/>
              <a:t>10</a:t>
            </a:r>
            <a:r>
              <a:rPr lang="zh-CN" altLang="en-US" sz="2400" dirty="0"/>
              <a:t>章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程序员何时定义一个函数</a:t>
            </a:r>
            <a:r>
              <a:rPr lang="zh-CN" altLang="en-US" sz="3600" b="1" dirty="0" smtClean="0"/>
              <a:t>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1280" y="256490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由于函数</a:t>
            </a:r>
            <a:r>
              <a:rPr lang="zh-CN" altLang="en-US" sz="2400" dirty="0"/>
              <a:t>使得在简单和复杂的情况</a:t>
            </a:r>
            <a:r>
              <a:rPr lang="zh-CN" altLang="en-US" sz="2400" dirty="0" smtClean="0"/>
              <a:t>下，组织</a:t>
            </a:r>
            <a:r>
              <a:rPr lang="zh-CN" altLang="en-US" sz="2400" dirty="0"/>
              <a:t>和安排一个</a:t>
            </a:r>
            <a:r>
              <a:rPr lang="zh-CN" altLang="en-US" sz="2400" dirty="0" smtClean="0"/>
              <a:t>程序代码变得可能，</a:t>
            </a:r>
            <a:r>
              <a:rPr lang="zh-CN" altLang="en-US" sz="2400" dirty="0"/>
              <a:t>函数是编程中最强大和最基本的</a:t>
            </a:r>
            <a:r>
              <a:rPr lang="zh-CN" altLang="en-US" sz="2400" dirty="0" smtClean="0"/>
              <a:t>概念</a:t>
            </a:r>
            <a:r>
              <a:rPr lang="zh-CN" altLang="en-US" sz="2400" dirty="0"/>
              <a:t>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01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>
            <a:off x="611561" y="1196752"/>
            <a:ext cx="7200799" cy="474662"/>
          </a:xfrm>
          <a:prstGeom prst="roundRect">
            <a:avLst>
              <a:gd name="adj" fmla="val 49999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8" name="TextBox 39"/>
          <p:cNvSpPr txBox="1">
            <a:spLocks noChangeArrowheads="1"/>
          </p:cNvSpPr>
          <p:nvPr/>
        </p:nvSpPr>
        <p:spPr bwMode="auto">
          <a:xfrm>
            <a:off x="1206873" y="1267395"/>
            <a:ext cx="63894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绘制下列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图案，</a:t>
            </a:r>
            <a:r>
              <a:rPr lang="zh-CN" altLang="en-US" sz="1600" b="1" dirty="0"/>
              <a:t>按钮调用</a:t>
            </a:r>
            <a:r>
              <a:rPr lang="zh-CN" altLang="en-US" sz="1600" b="1" dirty="0" smtClean="0"/>
              <a:t>函数（每</a:t>
            </a:r>
            <a:r>
              <a:rPr lang="zh-CN" altLang="en-US" sz="1600" b="1" dirty="0"/>
              <a:t>一个按钮都是一个被调用的</a:t>
            </a:r>
            <a:r>
              <a:rPr lang="zh-CN" altLang="en-US" sz="1600" b="1" dirty="0" smtClean="0"/>
              <a:t>函数</a:t>
            </a:r>
            <a:r>
              <a:rPr lang="zh-CN" altLang="en-US" sz="1600" dirty="0"/>
              <a:t>）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2" name="组合 34"/>
          <p:cNvGrpSpPr>
            <a:grpSpLocks/>
          </p:cNvGrpSpPr>
          <p:nvPr/>
        </p:nvGrpSpPr>
        <p:grpSpPr bwMode="auto">
          <a:xfrm>
            <a:off x="535387" y="1088873"/>
            <a:ext cx="660400" cy="657225"/>
            <a:chOff x="2049138" y="1825971"/>
            <a:chExt cx="660400" cy="657225"/>
          </a:xfrm>
        </p:grpSpPr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2049138" y="1825971"/>
              <a:ext cx="660400" cy="657225"/>
              <a:chOff x="997" y="1736"/>
              <a:chExt cx="416" cy="414"/>
            </a:xfrm>
          </p:grpSpPr>
          <p:sp>
            <p:nvSpPr>
              <p:cNvPr id="46" name="Oval 35"/>
              <p:cNvSpPr>
                <a:spLocks noChangeArrowheads="1"/>
              </p:cNvSpPr>
              <p:nvPr/>
            </p:nvSpPr>
            <p:spPr bwMode="gray">
              <a:xfrm>
                <a:off x="997" y="1738"/>
                <a:ext cx="416" cy="412"/>
              </a:xfrm>
              <a:prstGeom prst="ellipse">
                <a:avLst/>
              </a:prstGeom>
              <a:solidFill>
                <a:schemeClr val="accent2"/>
              </a:solidFill>
              <a:ln w="28575" algn="ctr">
                <a:solidFill>
                  <a:srgbClr val="F8F8F8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Calibri" pitchFamily="34" charset="0"/>
                </a:endParaRPr>
              </a:p>
            </p:txBody>
          </p:sp>
          <p:pic>
            <p:nvPicPr>
              <p:cNvPr id="47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8000" contrast="-12000"/>
              </a:blip>
              <a:srcRect/>
              <a:stretch>
                <a:fillRect/>
              </a:stretch>
            </p:blipFill>
            <p:spPr bwMode="gray">
              <a:xfrm>
                <a:off x="1032" y="1736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" name="Text Box 40"/>
            <p:cNvSpPr txBox="1">
              <a:spLocks noChangeArrowheads="1"/>
            </p:cNvSpPr>
            <p:nvPr/>
          </p:nvSpPr>
          <p:spPr bwMode="gray">
            <a:xfrm>
              <a:off x="2098351" y="1924396"/>
              <a:ext cx="5715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FF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84" y="2276872"/>
            <a:ext cx="3647820" cy="28331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6" y="2276872"/>
            <a:ext cx="3747690" cy="2833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54294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按下</a:t>
            </a:r>
            <a:r>
              <a:rPr lang="en-US" altLang="zh-CN" dirty="0" smtClean="0"/>
              <a:t>Circle</a:t>
            </a:r>
            <a:r>
              <a:rPr lang="zh-CN" altLang="en-US" dirty="0"/>
              <a:t>键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54232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按下</a:t>
            </a:r>
            <a:r>
              <a:rPr lang="en-US" altLang="zh-CN" dirty="0" smtClean="0"/>
              <a:t>Polygon</a:t>
            </a:r>
            <a:r>
              <a:rPr lang="zh-CN" altLang="en-US" dirty="0" smtClean="0"/>
              <a:t>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 flipH="1">
            <a:off x="650875" y="1562100"/>
            <a:ext cx="7502525" cy="2606675"/>
          </a:xfrm>
          <a:prstGeom prst="roundRect">
            <a:avLst>
              <a:gd name="adj" fmla="val 6968"/>
            </a:avLst>
          </a:prstGeom>
          <a:solidFill>
            <a:schemeClr val="accent2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AutoShape 115"/>
          <p:cNvSpPr>
            <a:spLocks noChangeArrowheads="1"/>
          </p:cNvSpPr>
          <p:nvPr/>
        </p:nvSpPr>
        <p:spPr bwMode="gray">
          <a:xfrm flipH="1">
            <a:off x="1004888" y="3905250"/>
            <a:ext cx="7454900" cy="2187575"/>
          </a:xfrm>
          <a:prstGeom prst="roundRect">
            <a:avLst>
              <a:gd name="adj" fmla="val 10935"/>
            </a:avLst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9" name="AutoShape 116"/>
          <p:cNvSpPr>
            <a:spLocks noChangeArrowheads="1"/>
          </p:cNvSpPr>
          <p:nvPr/>
        </p:nvSpPr>
        <p:spPr bwMode="gray">
          <a:xfrm>
            <a:off x="3198813" y="1616075"/>
            <a:ext cx="4905375" cy="2208213"/>
          </a:xfrm>
          <a:prstGeom prst="roundRect">
            <a:avLst>
              <a:gd name="adj" fmla="val 7843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0" name="AutoShape 117"/>
          <p:cNvSpPr>
            <a:spLocks noChangeArrowheads="1"/>
          </p:cNvSpPr>
          <p:nvPr/>
        </p:nvSpPr>
        <p:spPr bwMode="gray">
          <a:xfrm>
            <a:off x="3516313" y="3957638"/>
            <a:ext cx="4872037" cy="2054225"/>
          </a:xfrm>
          <a:prstGeom prst="roundRect">
            <a:avLst>
              <a:gd name="adj" fmla="val 9194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3" name="Rectangle 31"/>
          <p:cNvSpPr>
            <a:spLocks noChangeArrowheads="1"/>
          </p:cNvSpPr>
          <p:nvPr/>
        </p:nvSpPr>
        <p:spPr bwMode="auto">
          <a:xfrm>
            <a:off x="3367881" y="2304682"/>
            <a:ext cx="434729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绘制如右图所示图案。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要求：定义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Tree()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函数并多次调用。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4" name="Rectangle 31"/>
          <p:cNvSpPr>
            <a:spLocks noChangeArrowheads="1"/>
          </p:cNvSpPr>
          <p:nvPr/>
        </p:nvSpPr>
        <p:spPr bwMode="auto">
          <a:xfrm>
            <a:off x="3666331" y="4397556"/>
            <a:ext cx="45720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绘制如图“满天星”图案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要求：由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Background(),Star()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Main()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三个函数组成，并通过循环调用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Star()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函数在随机位置上生成小星星。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AutoShape 4" descr="colorful_d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13754"/>
            <a:ext cx="1485900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13288"/>
            <a:ext cx="1901945" cy="149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sp>
        <p:nvSpPr>
          <p:cNvPr id="2" name="AutoShape 4" descr="colorful_d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6" y="1924622"/>
            <a:ext cx="4229224" cy="29849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064" y="2678425"/>
            <a:ext cx="3312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绘制如图所示的“夜空”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个函数构成：</a:t>
            </a:r>
            <a:endParaRPr lang="en-US" altLang="zh-CN" dirty="0" smtClean="0"/>
          </a:p>
          <a:p>
            <a:r>
              <a:rPr lang="en-US" altLang="zh-CN" dirty="0" smtClean="0"/>
              <a:t>          Background()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Moon()</a:t>
            </a:r>
          </a:p>
          <a:p>
            <a:r>
              <a:rPr lang="en-US" altLang="zh-CN" dirty="0" smtClean="0"/>
              <a:t>          Star()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Main()</a:t>
            </a:r>
          </a:p>
          <a:p>
            <a:r>
              <a:rPr lang="en-US" altLang="zh-CN" sz="1600" dirty="0" smtClean="0"/>
              <a:t>[</a:t>
            </a:r>
            <a:r>
              <a:rPr lang="zh-CN" altLang="en-US" sz="1600" dirty="0" smtClean="0"/>
              <a:t>参考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背景色：</a:t>
            </a:r>
            <a:r>
              <a:rPr lang="en-US" altLang="zh-CN" sz="1600" dirty="0" smtClean="0"/>
              <a:t>”</a:t>
            </a:r>
            <a:r>
              <a:rPr lang="en-US" altLang="zh-CN" sz="1600" dirty="0" err="1" smtClean="0"/>
              <a:t>midnightblue</a:t>
            </a:r>
            <a:r>
              <a:rPr lang="en-US" altLang="zh-CN" sz="1600" dirty="0" smtClean="0"/>
              <a:t>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13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第五章 函数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11560" y="1412776"/>
            <a:ext cx="7859712" cy="4310062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函数是编程中最重要的概念，他们让编程分解成更小的</a:t>
            </a:r>
            <a:r>
              <a:rPr lang="zh-CN" altLang="en-US" sz="3200" dirty="0" smtClean="0"/>
              <a:t>子程序，而且，</a:t>
            </a:r>
            <a:r>
              <a:rPr lang="zh-CN" altLang="en-US" sz="3200" dirty="0"/>
              <a:t>函数有另一个重要的目的，允许程序员设置代码进行运行、控制</a:t>
            </a:r>
            <a:r>
              <a:rPr lang="zh-CN" altLang="en-US" sz="3200" dirty="0" smtClean="0"/>
              <a:t>。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 smtClean="0"/>
              <a:t>关于函数的主要操作有命名</a:t>
            </a:r>
            <a:r>
              <a:rPr lang="zh-CN" altLang="en-US" sz="3200" dirty="0"/>
              <a:t>函数，函数调用和函数</a:t>
            </a:r>
            <a:r>
              <a:rPr lang="zh-CN" altLang="en-US" sz="3200" dirty="0" smtClean="0"/>
              <a:t>参数</a:t>
            </a:r>
            <a:r>
              <a:rPr lang="zh-CN" altLang="en-US" sz="3200" dirty="0"/>
              <a:t>。</a:t>
            </a:r>
            <a:r>
              <a:rPr lang="zh-CN" altLang="en-US" sz="3200" dirty="0" smtClean="0"/>
              <a:t>最终的教学目标是希望学生能用</a:t>
            </a:r>
            <a:r>
              <a:rPr lang="zh-CN" altLang="en-US" sz="3200" dirty="0"/>
              <a:t>函数来创建自己的命令，通过创建自己的命令来抽象普通代码序列</a:t>
            </a:r>
            <a:r>
              <a:rPr lang="zh-CN" altLang="en-US" sz="3200" dirty="0" smtClean="0"/>
              <a:t>。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/>
          <p:cNvSpPr>
            <a:spLocks noChangeArrowheads="1" noChangeShapeType="1" noTextEdit="1"/>
          </p:cNvSpPr>
          <p:nvPr/>
        </p:nvSpPr>
        <p:spPr bwMode="auto">
          <a:xfrm>
            <a:off x="698500" y="4652963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黑体"/>
                <a:ea typeface="黑体"/>
              </a:rPr>
              <a:t>本章结束！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7171" name="WordArt 5"/>
          <p:cNvSpPr>
            <a:spLocks noChangeArrowheads="1" noChangeShapeType="1" noTextEdit="1"/>
          </p:cNvSpPr>
          <p:nvPr/>
        </p:nvSpPr>
        <p:spPr bwMode="auto">
          <a:xfrm>
            <a:off x="1176338" y="5367338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Arial"/>
                <a:cs typeface="Arial"/>
              </a:rPr>
              <a:t>Thanks!</a:t>
            </a:r>
            <a:endParaRPr lang="zh-CN" altLang="en-US" sz="3600" b="1" kern="1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关键术语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89261"/>
            <a:ext cx="7632848" cy="5079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02662" y="3429000"/>
            <a:ext cx="7403380" cy="1944216"/>
          </a:xfrm>
          <a:noFill/>
        </p:spPr>
        <p:txBody>
          <a:bodyPr/>
          <a:lstStyle/>
          <a:p>
            <a:r>
              <a:rPr lang="zh-CN" altLang="en-US" dirty="0"/>
              <a:t>函数允许代码重用。一旦定义了一个函数，它的代码可以在一个程序中多个地方使用，而不必再写一遍代码 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/>
              <a:t>函数控制何时以及如何运行。放在函数里的代码仅当函数被调用时才开始运行的。这意味着，通过函数的多次调用避免重复书写相同的代码。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052" y="285347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在计算机科学中，函数不仅仅将程序分为公式 </a:t>
            </a:r>
            <a:r>
              <a:rPr lang="en-US" altLang="zh-CN" sz="2400" b="1" dirty="0" smtClean="0"/>
              <a:t>: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212" y="1052736"/>
            <a:ext cx="804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函数是</a:t>
            </a:r>
            <a:r>
              <a:rPr lang="zh-CN" altLang="en-US" sz="2400" b="1" dirty="0" smtClean="0"/>
              <a:t>什么？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一个函数在程序中可以被执行。 函数允许程序员划分代码，就像作者使用段落划分文章，数学家也使用函数将公式划分为计算值的简单规则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09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59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中将参数写在函数名后实现函数的调用，有两种方式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25581"/>
              </p:ext>
            </p:extLst>
          </p:nvPr>
        </p:nvGraphicFramePr>
        <p:xfrm>
          <a:off x="1254978" y="2636912"/>
          <a:ext cx="6736400" cy="853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54450"/>
                <a:gridCol w="5281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利用空间，函数名</a:t>
                      </a:r>
                      <a:r>
                        <a:rPr lang="en-US" altLang="zh-C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zh-CN" alt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来称呼它，参数</a:t>
                      </a:r>
                      <a:r>
                        <a:rPr lang="en-US" altLang="zh-C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(100)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使用括号和没有空间</a:t>
                      </a:r>
                      <a:r>
                        <a:rPr lang="en-US" altLang="zh-C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zh-CN" alt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称之为带参数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66" y="365784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调用一个函数可以没有参数，但要有定义，如</a:t>
            </a:r>
            <a:r>
              <a:rPr lang="en-US" altLang="zh-CN" sz="2400" dirty="0"/>
              <a:t>hide()</a:t>
            </a:r>
            <a:r>
              <a:rPr lang="zh-CN" altLang="en-US" sz="2400" dirty="0"/>
              <a:t>。与我们以前使用的许多调用内置函数一样，将</a:t>
            </a:r>
            <a:r>
              <a:rPr lang="en-US" altLang="zh-CN" sz="2400" dirty="0"/>
              <a:t>FD</a:t>
            </a:r>
            <a:r>
              <a:rPr lang="zh-CN" altLang="en-US" sz="2400" dirty="0"/>
              <a:t>和参数隐藏，函数的自定义和程序员定义是完全相同的方式。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如何编写函数？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58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59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在一个函数定义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，开始用箭</a:t>
            </a:r>
            <a:r>
              <a:rPr lang="en-US" altLang="zh-CN" sz="2400" dirty="0"/>
              <a:t>-&gt;</a:t>
            </a:r>
            <a:r>
              <a:rPr lang="zh-CN" altLang="en-US" sz="2400" dirty="0"/>
              <a:t>（分为两个字，负角度）瞄准参数函数的函数体。可以把函数的函数体上箭头和线是经过一系列的行缩进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如何编写函数？</a:t>
            </a:r>
            <a:endParaRPr lang="zh-CN" altLang="en-US" sz="2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33496"/>
              </p:ext>
            </p:extLst>
          </p:nvPr>
        </p:nvGraphicFramePr>
        <p:xfrm>
          <a:off x="1187624" y="3068960"/>
          <a:ext cx="6696744" cy="27400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44216"/>
                <a:gridCol w="4752528"/>
              </a:tblGrid>
              <a:tr h="714079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(x)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</a:p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x * 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一个未命名的函数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需要任何值和返回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x*x</a:t>
                      </a:r>
                      <a:endParaRPr lang="zh-CN" altLang="en-US" sz="2000" dirty="0"/>
                    </a:p>
                  </a:txBody>
                  <a:tcPr/>
                </a:tc>
              </a:tr>
              <a:tr h="1020113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(x) -&gt;</a:t>
                      </a:r>
                    </a:p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return x*x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相同的功能，这一次命名为“平方”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并表达不同的使用缩进和“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return”</a:t>
                      </a:r>
                      <a:endParaRPr lang="zh-CN" altLang="en-US" sz="2000" dirty="0"/>
                    </a:p>
                  </a:txBody>
                  <a:tcPr/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Exclaim = -&gt; </a:t>
                      </a:r>
                    </a:p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Write“hey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Write“yo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函数名为“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exclaim”,</a:t>
                      </a:r>
                    </a:p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没有参数写两信息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591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函数由函数定义与调用函数结合使用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中函数可以答这样的问题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/>
              <a:t>如下</a:t>
            </a:r>
            <a:r>
              <a:rPr lang="zh-CN" altLang="en-US" sz="2400" dirty="0" smtClean="0"/>
              <a:t>表所示程序，是利用</a:t>
            </a:r>
            <a:r>
              <a:rPr lang="zh-CN" altLang="en-US" sz="2400" dirty="0"/>
              <a:t>平方函数计算平方数，在这个程序</a:t>
            </a:r>
            <a:r>
              <a:rPr lang="zh-CN" altLang="en-US" sz="2400" dirty="0" smtClean="0"/>
              <a:t>中</a:t>
            </a:r>
            <a:r>
              <a:rPr lang="en-US" altLang="zh-CN" sz="2400" dirty="0" err="1" smtClean="0"/>
              <a:t>sq</a:t>
            </a:r>
            <a:r>
              <a:rPr lang="zh-CN" altLang="en-US" sz="2400" dirty="0" smtClean="0"/>
              <a:t>函数被调用</a:t>
            </a:r>
            <a:r>
              <a:rPr lang="zh-CN" altLang="en-US" sz="2400" dirty="0"/>
              <a:t>了两</a:t>
            </a:r>
            <a:r>
              <a:rPr lang="zh-CN" altLang="en-US" sz="2400" dirty="0" smtClean="0"/>
              <a:t>次。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函数如何计算问题的答案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20622"/>
              </p:ext>
            </p:extLst>
          </p:nvPr>
        </p:nvGraphicFramePr>
        <p:xfrm>
          <a:off x="1907704" y="3429000"/>
          <a:ext cx="4896544" cy="20882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96544"/>
              </a:tblGrid>
              <a:tr h="52205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(x)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x*x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“My favorite square numbers”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352" y="3645024"/>
            <a:ext cx="759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第一行有一个函数定义，定义为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x -&gt; x * x</a:t>
            </a:r>
            <a:r>
              <a:rPr lang="zh-CN" altLang="en-US" sz="2400" dirty="0" smtClean="0"/>
              <a:t>。该</a:t>
            </a:r>
            <a:r>
              <a:rPr lang="zh-CN" altLang="en-US" sz="2400" dirty="0"/>
              <a:t>函数有一个输入参数，在箭头</a:t>
            </a:r>
            <a:r>
              <a:rPr lang="zh-CN" altLang="en-US" sz="2400" dirty="0" smtClean="0"/>
              <a:t>后面</a:t>
            </a:r>
            <a:r>
              <a:rPr lang="en-US" altLang="zh-CN" sz="2400" dirty="0" smtClean="0"/>
              <a:t>(x)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列出，在箭头之后，该函数的主体计算</a:t>
            </a:r>
            <a:r>
              <a:rPr lang="en-US" altLang="zh-CN" sz="2400" dirty="0"/>
              <a:t>x </a:t>
            </a:r>
            <a:r>
              <a:rPr lang="en-US" altLang="zh-CN" sz="2400" dirty="0" smtClean="0"/>
              <a:t>* x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函数</a:t>
            </a:r>
            <a:r>
              <a:rPr lang="zh-CN" altLang="en-US" sz="2400" dirty="0"/>
              <a:t>的主体是一段代码，有意义但不运行，因为该程序还不知道使用什么值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参数</a:t>
            </a:r>
            <a:r>
              <a:rPr lang="en-US" altLang="zh-CN" sz="2400" dirty="0"/>
              <a:t>x</a:t>
            </a:r>
            <a:r>
              <a:rPr lang="zh-CN" altLang="en-US" sz="2400" dirty="0"/>
              <a:t>是一种变量：可以是任意值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函数如何计算问题的答案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85567"/>
              </p:ext>
            </p:extLst>
          </p:nvPr>
        </p:nvGraphicFramePr>
        <p:xfrm>
          <a:off x="1979712" y="1628800"/>
          <a:ext cx="4896544" cy="17281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9654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(x)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x*x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“My favorite square numbers”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352" y="3645024"/>
            <a:ext cx="759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第三行，平方（</a:t>
            </a:r>
            <a:r>
              <a:rPr lang="en-US" altLang="zh-CN" sz="2400" dirty="0"/>
              <a:t>8</a:t>
            </a:r>
            <a:r>
              <a:rPr lang="zh-CN" altLang="en-US" sz="2400" dirty="0"/>
              <a:t>）是函数调用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数字</a:t>
            </a:r>
            <a:r>
              <a:rPr lang="en-US" altLang="zh-CN" sz="2400" dirty="0"/>
              <a:t>8</a:t>
            </a:r>
            <a:r>
              <a:rPr lang="zh-CN" altLang="en-US" sz="2400" dirty="0"/>
              <a:t>是函数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这</a:t>
            </a:r>
            <a:r>
              <a:rPr lang="zh-CN" altLang="en-US" sz="2400" dirty="0"/>
              <a:t>是指定的参数（</a:t>
            </a:r>
            <a:r>
              <a:rPr lang="en-US" altLang="zh-CN" sz="2400" dirty="0"/>
              <a:t>x</a:t>
            </a:r>
            <a:r>
              <a:rPr lang="zh-CN" altLang="en-US" sz="2400" dirty="0"/>
              <a:t>）的特定值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运行第三行时，该程序立即以第一行的函数为平方，执行该项函数，设置临时值为</a:t>
            </a:r>
            <a:r>
              <a:rPr lang="en-US" altLang="zh-CN" sz="2400" dirty="0"/>
              <a:t>8</a:t>
            </a:r>
            <a:r>
              <a:rPr lang="zh-CN" altLang="en-US" sz="2400" dirty="0"/>
              <a:t>，然后计算</a:t>
            </a:r>
            <a:r>
              <a:rPr lang="en-US" altLang="zh-CN" sz="2400" dirty="0"/>
              <a:t>x*x</a:t>
            </a:r>
            <a:r>
              <a:rPr lang="zh-CN" altLang="en-US" sz="2400" dirty="0"/>
              <a:t>，就是</a:t>
            </a:r>
            <a:r>
              <a:rPr lang="en-US" altLang="zh-CN" sz="2400" dirty="0"/>
              <a:t>64</a:t>
            </a:r>
            <a:r>
              <a:rPr lang="zh-CN" altLang="en-US" sz="2400" dirty="0"/>
              <a:t>。 当这样做时，它将返回</a:t>
            </a:r>
            <a:r>
              <a:rPr lang="en-US" altLang="zh-CN" sz="2400" dirty="0"/>
              <a:t>64</a:t>
            </a:r>
            <a:r>
              <a:rPr lang="zh-CN" altLang="en-US" sz="2400" dirty="0"/>
              <a:t>到第三行，写上数字</a:t>
            </a:r>
            <a:r>
              <a:rPr lang="en-US" altLang="zh-CN" sz="2400" dirty="0"/>
              <a:t>64</a:t>
            </a:r>
            <a:r>
              <a:rPr lang="zh-CN" altLang="en-US" sz="2400" dirty="0"/>
              <a:t>。 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函数如何计算问题的答案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24323"/>
              </p:ext>
            </p:extLst>
          </p:nvPr>
        </p:nvGraphicFramePr>
        <p:xfrm>
          <a:off x="1979712" y="1628800"/>
          <a:ext cx="4896544" cy="17281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9654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(x)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x*x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“My favorite square numbers”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1687</Words>
  <Application>Microsoft Office PowerPoint</Application>
  <PresentationFormat>全屏显示(4:3)</PresentationFormat>
  <Paragraphs>132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6_Office 主题</vt:lpstr>
      <vt:lpstr>PowerPoint 演示文稿</vt:lpstr>
      <vt:lpstr>第五章 函数</vt:lpstr>
      <vt:lpstr>关键术语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巩固练习</vt:lpstr>
      <vt:lpstr>课后练习</vt:lpstr>
      <vt:lpstr>课后练习</vt:lpstr>
      <vt:lpstr>PowerPoint 演示文稿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郅朋</cp:lastModifiedBy>
  <cp:revision>277</cp:revision>
  <dcterms:created xsi:type="dcterms:W3CDTF">2009-05-26T13:54:09Z</dcterms:created>
  <dcterms:modified xsi:type="dcterms:W3CDTF">2016-10-11T12:16:38Z</dcterms:modified>
</cp:coreProperties>
</file>