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9"/>
  </p:notesMasterIdLst>
  <p:sldIdLst>
    <p:sldId id="315" r:id="rId2"/>
    <p:sldId id="320" r:id="rId3"/>
    <p:sldId id="317" r:id="rId4"/>
    <p:sldId id="322" r:id="rId5"/>
    <p:sldId id="366" r:id="rId6"/>
    <p:sldId id="367" r:id="rId7"/>
    <p:sldId id="368" r:id="rId8"/>
    <p:sldId id="369" r:id="rId9"/>
    <p:sldId id="370" r:id="rId10"/>
    <p:sldId id="371" r:id="rId11"/>
    <p:sldId id="372" r:id="rId12"/>
    <p:sldId id="373" r:id="rId13"/>
    <p:sldId id="374" r:id="rId14"/>
    <p:sldId id="338" r:id="rId15"/>
    <p:sldId id="375" r:id="rId16"/>
    <p:sldId id="376" r:id="rId17"/>
    <p:sldId id="377" r:id="rId18"/>
    <p:sldId id="378" r:id="rId19"/>
    <p:sldId id="379" r:id="rId20"/>
    <p:sldId id="380" r:id="rId21"/>
    <p:sldId id="381" r:id="rId22"/>
    <p:sldId id="382" r:id="rId23"/>
    <p:sldId id="318" r:id="rId24"/>
    <p:sldId id="383" r:id="rId25"/>
    <p:sldId id="384" r:id="rId26"/>
    <p:sldId id="385" r:id="rId27"/>
    <p:sldId id="316" r:id="rId28"/>
  </p:sldIdLst>
  <p:sldSz cx="9144000" cy="6858000" type="screen4x3"/>
  <p:notesSz cx="6858000" cy="9144000"/>
  <p:custDataLst>
    <p:tags r:id="rId30"/>
  </p:custDataLst>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B5B5B5"/>
    <a:srgbClr val="006CE2"/>
    <a:srgbClr val="F59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3" autoAdjust="0"/>
    <p:restoredTop sz="91108" autoAdjust="0"/>
  </p:normalViewPr>
  <p:slideViewPr>
    <p:cSldViewPr>
      <p:cViewPr>
        <p:scale>
          <a:sx n="75" d="100"/>
          <a:sy n="75" d="100"/>
        </p:scale>
        <p:origin x="-10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anose="020B0604020202020204" pitchFamily="34" charset="0"/>
              </a:defRPr>
            </a:lvl1pPr>
          </a:lstStyle>
          <a:p>
            <a:pPr>
              <a:defRPr/>
            </a:pPr>
            <a:endParaRPr lang="zh-CN" altLang="en-US"/>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anose="020B0604020202020204" pitchFamily="34" charset="0"/>
              </a:defRPr>
            </a:lvl1pPr>
          </a:lstStyle>
          <a:p>
            <a:pPr>
              <a:defRPr/>
            </a:pPr>
            <a:fld id="{803A739B-F862-47E9-A4F9-B9F39A584CDE}" type="datetimeFigureOut">
              <a:rPr lang="zh-CN" altLang="en-US"/>
              <a:pPr>
                <a:defRPr/>
              </a:pPr>
              <a:t>2016/10/11</a:t>
            </a:fld>
            <a:endParaRPr lang="en-US" altLang="zh-C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anose="020B0604020202020204" pitchFamily="34"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FDF4242-3DE4-45B2-B151-B956EB4D58E5}" type="slidenum">
              <a:rPr lang="zh-CN" altLang="en-US"/>
              <a:pPr>
                <a:defRPr/>
              </a:pPr>
              <a:t>‹#›</a:t>
            </a:fld>
            <a:endParaRPr lang="en-US" altLang="zh-CN"/>
          </a:p>
        </p:txBody>
      </p:sp>
    </p:spTree>
    <p:extLst>
      <p:ext uri="{BB962C8B-B14F-4D97-AF65-F5344CB8AC3E}">
        <p14:creationId xmlns:p14="http://schemas.microsoft.com/office/powerpoint/2010/main" val="23935630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5058" name="标题占位符 1"/>
          <p:cNvSpPr>
            <a:spLocks noGrp="1"/>
          </p:cNvSpPr>
          <p:nvPr>
            <p:ph type="ctrTitle"/>
          </p:nvPr>
        </p:nvSpPr>
        <p:spPr>
          <a:xfrm>
            <a:off x="685800" y="2130425"/>
            <a:ext cx="7772400" cy="1470025"/>
          </a:xfrm>
        </p:spPr>
        <p:txBody>
          <a:bodyPr/>
          <a:lstStyle>
            <a:lvl1pPr>
              <a:defRPr smtClean="0"/>
            </a:lvl1pPr>
          </a:lstStyle>
          <a:p>
            <a:r>
              <a:rPr lang="zh-CN" altLang="en-US" smtClean="0"/>
              <a:t>单击此处编辑母版标题样式</a:t>
            </a:r>
          </a:p>
        </p:txBody>
      </p:sp>
      <p:sp>
        <p:nvSpPr>
          <p:cNvPr id="45059"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mtClean="0"/>
            </a:lvl1pPr>
          </a:lstStyle>
          <a:p>
            <a:r>
              <a:rPr lang="zh-CN" altLang="en-US" smtClean="0"/>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fontAlgn="auto">
              <a:spcBef>
                <a:spcPts val="0"/>
              </a:spcBef>
              <a:spcAft>
                <a:spcPts val="0"/>
              </a:spcAft>
              <a:defRPr sz="1200">
                <a:solidFill>
                  <a:schemeClr val="tx1">
                    <a:tint val="75000"/>
                  </a:schemeClr>
                </a:solidFill>
                <a:latin typeface="+mn-lt"/>
                <a:ea typeface="+mn-ea"/>
              </a:defRPr>
            </a:lvl1pPr>
          </a:lstStyle>
          <a:p>
            <a:pPr>
              <a:defRPr/>
            </a:pPr>
            <a:fld id="{D62B9F35-4A43-4BC5-8D98-597DD8EAFF32}" type="datetimeFigureOut">
              <a:rPr lang="zh-CN" altLang="en-US"/>
              <a:pPr>
                <a:defRPr/>
              </a:pPr>
              <a:t>2016/10/11</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CA920B35-50D0-4982-BD3E-0B97E4AB1C7A}"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61E4F28-36FB-41D6-A4A1-40D9187345D6}" type="datetimeFigureOut">
              <a:rPr lang="zh-CN" altLang="en-US"/>
              <a:pPr>
                <a:defRPr/>
              </a:pPr>
              <a:t>2016/10/11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0E268D-4D53-482D-AD89-0478583324BA}" type="slidenum">
              <a:rPr lang="zh-CN" altLang="en-US"/>
              <a:pPr>
                <a:defRPr/>
              </a:pPr>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7792" y="0"/>
            <a:ext cx="1115616" cy="54672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9A631CA-8BE0-4AF5-BEA9-9F933496374C}" type="datetimeFigureOut">
              <a:rPr lang="zh-CN" altLang="en-US"/>
              <a:pPr>
                <a:defRPr/>
              </a:pPr>
              <a:t>2016/10/11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2037E1-7864-456F-B2BC-F7EF7721DB4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266700" y="44450"/>
            <a:ext cx="7345363" cy="6540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500063" y="120808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eaLnBrk="1" fontAlgn="auto" hangingPunct="1">
              <a:spcBef>
                <a:spcPts val="0"/>
              </a:spcBef>
              <a:spcAft>
                <a:spcPts val="0"/>
              </a:spcAft>
              <a:defRPr sz="1200">
                <a:solidFill>
                  <a:schemeClr val="tx1">
                    <a:tint val="75000"/>
                  </a:schemeClr>
                </a:solidFill>
                <a:latin typeface="+mn-lt"/>
                <a:ea typeface="+mn-ea"/>
              </a:defRPr>
            </a:lvl1pPr>
          </a:lstStyle>
          <a:p>
            <a:pPr>
              <a:defRPr/>
            </a:pPr>
            <a:fld id="{0527CB96-8178-4FC6-91F5-B736422C63BB}" type="datetimeFigureOut">
              <a:rPr lang="zh-CN" altLang="en-US"/>
              <a:pPr>
                <a:defRPr/>
              </a:pPr>
              <a:t>2016/10/11</a:t>
            </a:fld>
            <a:endParaRPr lang="zh-CN" altLang="en-US"/>
          </a:p>
        </p:txBody>
      </p:sp>
      <p:sp>
        <p:nvSpPr>
          <p:cNvPr id="12" name="页脚占位符 4"/>
          <p:cNvSpPr>
            <a:spLocks noGrp="1"/>
          </p:cNvSpPr>
          <p:nvPr>
            <p:ph type="ftr" sz="quarter" idx="3"/>
          </p:nvPr>
        </p:nvSpPr>
        <p:spPr>
          <a:xfrm>
            <a:off x="3132138" y="63087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3"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A8A8A"/>
                </a:solidFill>
              </a:defRPr>
            </a:lvl1pPr>
          </a:lstStyle>
          <a:p>
            <a:pPr>
              <a:defRPr/>
            </a:pPr>
            <a:fld id="{A20F4464-6D44-469A-ACE1-63134E8B7DE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3" r:id="rId2"/>
    <p:sldLayoutId id="2147483744" r:id="rId3"/>
  </p:sldLayoutIdLst>
  <p:timing>
    <p:tnLst>
      <p:par>
        <p:cTn id="1" dur="indefinite" restart="never" nodeType="tmRoot"/>
      </p:par>
    </p:tnLst>
  </p:timing>
  <p:txStyles>
    <p:titleStyle>
      <a:lvl1pPr algn="l" rtl="0" eaLnBrk="0" fontAlgn="base" hangingPunct="0">
        <a:spcBef>
          <a:spcPct val="0"/>
        </a:spcBef>
        <a:spcAft>
          <a:spcPct val="0"/>
        </a:spcAft>
        <a:defRPr sz="2400" b="1" kern="1200">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400" b="1">
          <a:solidFill>
            <a:schemeClr val="bg1"/>
          </a:solidFill>
          <a:latin typeface="黑体" pitchFamily="2" charset="-122"/>
          <a:ea typeface="黑体" pitchFamily="2" charset="-122"/>
        </a:defRPr>
      </a:lvl2pPr>
      <a:lvl3pPr algn="l" rtl="0" eaLnBrk="0" fontAlgn="base" hangingPunct="0">
        <a:spcBef>
          <a:spcPct val="0"/>
        </a:spcBef>
        <a:spcAft>
          <a:spcPct val="0"/>
        </a:spcAft>
        <a:defRPr sz="2400" b="1">
          <a:solidFill>
            <a:schemeClr val="bg1"/>
          </a:solidFill>
          <a:latin typeface="黑体" pitchFamily="2" charset="-122"/>
          <a:ea typeface="黑体" pitchFamily="2" charset="-122"/>
        </a:defRPr>
      </a:lvl3pPr>
      <a:lvl4pPr algn="l" rtl="0" eaLnBrk="0" fontAlgn="base" hangingPunct="0">
        <a:spcBef>
          <a:spcPct val="0"/>
        </a:spcBef>
        <a:spcAft>
          <a:spcPct val="0"/>
        </a:spcAft>
        <a:defRPr sz="2400" b="1">
          <a:solidFill>
            <a:schemeClr val="bg1"/>
          </a:solidFill>
          <a:latin typeface="黑体" pitchFamily="2" charset="-122"/>
          <a:ea typeface="黑体" pitchFamily="2" charset="-122"/>
        </a:defRPr>
      </a:lvl4pPr>
      <a:lvl5pPr algn="l" rtl="0" eaLnBrk="0" fontAlgn="base" hangingPunct="0">
        <a:spcBef>
          <a:spcPct val="0"/>
        </a:spcBef>
        <a:spcAft>
          <a:spcPct val="0"/>
        </a:spcAft>
        <a:defRPr sz="2400" b="1">
          <a:solidFill>
            <a:schemeClr val="bg1"/>
          </a:solidFill>
          <a:latin typeface="黑体" pitchFamily="2" charset="-122"/>
          <a:ea typeface="黑体" pitchFamily="2" charset="-122"/>
        </a:defRPr>
      </a:lvl5pPr>
      <a:lvl6pPr marL="457200" algn="l" rtl="0" fontAlgn="base">
        <a:spcBef>
          <a:spcPct val="0"/>
        </a:spcBef>
        <a:spcAft>
          <a:spcPct val="0"/>
        </a:spcAft>
        <a:defRPr sz="2400">
          <a:solidFill>
            <a:schemeClr val="bg1"/>
          </a:solidFill>
          <a:latin typeface="黑体" pitchFamily="2" charset="-122"/>
          <a:ea typeface="黑体" pitchFamily="2" charset="-122"/>
        </a:defRPr>
      </a:lvl6pPr>
      <a:lvl7pPr marL="914400" algn="l" rtl="0" fontAlgn="base">
        <a:spcBef>
          <a:spcPct val="0"/>
        </a:spcBef>
        <a:spcAft>
          <a:spcPct val="0"/>
        </a:spcAft>
        <a:defRPr sz="2400">
          <a:solidFill>
            <a:schemeClr val="bg1"/>
          </a:solidFill>
          <a:latin typeface="黑体" pitchFamily="2" charset="-122"/>
          <a:ea typeface="黑体" pitchFamily="2" charset="-122"/>
        </a:defRPr>
      </a:lvl7pPr>
      <a:lvl8pPr marL="1371600" algn="l" rtl="0" fontAlgn="base">
        <a:spcBef>
          <a:spcPct val="0"/>
        </a:spcBef>
        <a:spcAft>
          <a:spcPct val="0"/>
        </a:spcAft>
        <a:defRPr sz="2400">
          <a:solidFill>
            <a:schemeClr val="bg1"/>
          </a:solidFill>
          <a:latin typeface="黑体" pitchFamily="2" charset="-122"/>
          <a:ea typeface="黑体" pitchFamily="2" charset="-122"/>
        </a:defRPr>
      </a:lvl8pPr>
      <a:lvl9pPr marL="1828800" algn="l" rtl="0" fontAlgn="base">
        <a:spcBef>
          <a:spcPct val="0"/>
        </a:spcBef>
        <a:spcAft>
          <a:spcPct val="0"/>
        </a:spcAft>
        <a:defRPr sz="2400">
          <a:solidFill>
            <a:schemeClr val="bg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Font typeface="Wingdings" pitchFamily="2" charset="2"/>
        <a:buChar char="n"/>
        <a:defRPr sz="2000" kern="1200">
          <a:solidFill>
            <a:schemeClr val="tx1"/>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黑体" pitchFamily="2" charset="-122"/>
          <a:ea typeface="黑体" pitchFamily="2"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黑体" pitchFamily="2" charset="-122"/>
          <a:ea typeface="黑体" pitchFamily="2" charset="-122"/>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2" name="WordArt 14"/>
          <p:cNvSpPr>
            <a:spLocks noChangeArrowheads="1" noChangeShapeType="1"/>
          </p:cNvSpPr>
          <p:nvPr/>
        </p:nvSpPr>
        <p:spPr bwMode="auto">
          <a:xfrm>
            <a:off x="242392" y="5157192"/>
            <a:ext cx="4896544" cy="792089"/>
          </a:xfrm>
          <a:prstGeom prst="rect">
            <a:avLst/>
          </a:prstGeom>
        </p:spPr>
        <p:txBody>
          <a:bodyPr wrap="none" fromWordArt="1">
            <a:prstTxWarp prst="textPlain">
              <a:avLst>
                <a:gd name="adj" fmla="val 50000"/>
              </a:avLst>
            </a:prstTxWarp>
          </a:bodyPr>
          <a:lstStyle/>
          <a:p>
            <a:pPr eaLnBrk="1" hangingPunct="1">
              <a:defRPr/>
            </a:pPr>
            <a:r>
              <a:rPr lang="en-US" altLang="zh-CN" sz="3600" b="1" dirty="0" err="1" smtClean="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PencileCode</a:t>
            </a:r>
            <a:r>
              <a:rPr lang="zh-CN" altLang="en-US" sz="3600" b="1" dirty="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基础</a:t>
            </a:r>
            <a:r>
              <a:rPr lang="zh-CN" altLang="en-US" sz="3600" b="1" dirty="0" smtClean="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教程</a:t>
            </a:r>
            <a:r>
              <a:rPr lang="en-US" altLang="zh-CN" sz="3600" b="1" dirty="0" smtClean="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a:t>
            </a:r>
            <a:r>
              <a:rPr lang="zh-CN" altLang="en-US" sz="3600" b="1" dirty="0" smtClean="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第六章</a:t>
            </a:r>
            <a:endParaRPr lang="zh-CN" altLang="en-US" sz="3600" b="1" dirty="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95536" y="908720"/>
            <a:ext cx="7733704" cy="646331"/>
          </a:xfrm>
          <a:prstGeom prst="rect">
            <a:avLst/>
          </a:prstGeom>
          <a:noFill/>
        </p:spPr>
        <p:txBody>
          <a:bodyPr wrap="square" rtlCol="0">
            <a:spAutoFit/>
          </a:bodyPr>
          <a:lstStyle/>
          <a:p>
            <a:r>
              <a:rPr lang="zh-CN" altLang="en-US" sz="3600" b="1" dirty="0"/>
              <a:t>搞混“</a:t>
            </a:r>
            <a:r>
              <a:rPr lang="en-US" altLang="zh-CN" sz="3600" b="1" dirty="0"/>
              <a:t>and”</a:t>
            </a:r>
            <a:r>
              <a:rPr lang="zh-CN" altLang="en-US" sz="3600" b="1" dirty="0"/>
              <a:t>和“</a:t>
            </a:r>
            <a:r>
              <a:rPr lang="en-US" altLang="zh-CN" sz="3600" b="1" dirty="0"/>
              <a:t>or”</a:t>
            </a:r>
          </a:p>
        </p:txBody>
      </p:sp>
      <p:sp>
        <p:nvSpPr>
          <p:cNvPr id="3" name="TextBox 2"/>
          <p:cNvSpPr txBox="1"/>
          <p:nvPr/>
        </p:nvSpPr>
        <p:spPr>
          <a:xfrm>
            <a:off x="441276" y="1700808"/>
            <a:ext cx="7704856" cy="1200329"/>
          </a:xfrm>
          <a:prstGeom prst="rect">
            <a:avLst/>
          </a:prstGeom>
          <a:noFill/>
        </p:spPr>
        <p:txBody>
          <a:bodyPr wrap="square" rtlCol="0">
            <a:spAutoFit/>
          </a:bodyPr>
          <a:lstStyle/>
          <a:p>
            <a:r>
              <a:rPr lang="zh-CN" altLang="en-US" sz="2400" dirty="0"/>
              <a:t>考虑一个程序，</a:t>
            </a:r>
            <a:r>
              <a:rPr lang="en-US" altLang="zh-CN" sz="2400" dirty="0"/>
              <a:t>up</a:t>
            </a:r>
            <a:r>
              <a:rPr lang="zh-CN" altLang="en-US" sz="2400" dirty="0"/>
              <a:t>键和</a:t>
            </a:r>
            <a:r>
              <a:rPr lang="en-US" altLang="zh-CN" sz="2400" dirty="0"/>
              <a:t>W</a:t>
            </a:r>
            <a:r>
              <a:rPr lang="zh-CN" altLang="en-US" sz="2400" dirty="0"/>
              <a:t>键需要起同样的作用，用同样的方法向前移动乌龟。我们可能会想着用</a:t>
            </a:r>
            <a:r>
              <a:rPr lang="en-US" altLang="zh-CN" sz="2400" dirty="0"/>
              <a:t>and</a:t>
            </a:r>
            <a:r>
              <a:rPr lang="zh-CN" altLang="en-US" sz="2400" dirty="0"/>
              <a:t>组合来用一个“</a:t>
            </a:r>
            <a:r>
              <a:rPr lang="en-US" altLang="zh-CN" sz="2400" dirty="0"/>
              <a:t>if</a:t>
            </a:r>
            <a:r>
              <a:rPr lang="zh-CN" altLang="en-US" sz="2400" dirty="0"/>
              <a:t>”来同时捕获这两种情况，就像这样</a:t>
            </a:r>
            <a:r>
              <a:rPr lang="zh-CN" altLang="en-US" sz="2400" dirty="0" smtClean="0"/>
              <a:t>：</a:t>
            </a: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1683820599"/>
              </p:ext>
            </p:extLst>
          </p:nvPr>
        </p:nvGraphicFramePr>
        <p:xfrm>
          <a:off x="611560" y="3284984"/>
          <a:ext cx="3456384" cy="2554545"/>
        </p:xfrm>
        <a:graphic>
          <a:graphicData uri="http://schemas.openxmlformats.org/drawingml/2006/table">
            <a:tbl>
              <a:tblPr firstRow="1" bandRow="1">
                <a:tableStyleId>{16D9F66E-5EB9-4882-86FB-DCBF35E3C3E4}</a:tableStyleId>
              </a:tblPr>
              <a:tblGrid>
                <a:gridCol w="3456384"/>
              </a:tblGrid>
              <a:tr h="2554545">
                <a:tc>
                  <a:txBody>
                    <a:bodyPr/>
                    <a:lstStyle/>
                    <a:p>
                      <a:r>
                        <a:rPr lang="en-US" altLang="zh-CN" sz="2000" b="0" dirty="0" smtClean="0">
                          <a:latin typeface="Consolas" panose="020B0609020204030204" pitchFamily="49" charset="0"/>
                        </a:rPr>
                        <a:t>WRONG:</a:t>
                      </a:r>
                    </a:p>
                    <a:p>
                      <a:endParaRPr lang="en-US" altLang="zh-CN" sz="2000" b="0" dirty="0" smtClean="0">
                        <a:latin typeface="Consolas" panose="020B0609020204030204" pitchFamily="49" charset="0"/>
                      </a:endParaRPr>
                    </a:p>
                    <a:p>
                      <a:r>
                        <a:rPr lang="en-US" altLang="zh-CN" sz="2000" b="0" dirty="0" smtClean="0">
                          <a:latin typeface="Consolas" panose="020B0609020204030204" pitchFamily="49" charset="0"/>
                        </a:rPr>
                        <a:t>forever -&gt;</a:t>
                      </a:r>
                    </a:p>
                    <a:p>
                      <a:r>
                        <a:rPr lang="en-US" altLang="zh-CN" sz="2000" b="0" dirty="0" smtClean="0">
                          <a:latin typeface="Consolas" panose="020B0609020204030204" pitchFamily="49" charset="0"/>
                        </a:rPr>
                        <a:t>  if pressed('up') and press('W')</a:t>
                      </a:r>
                    </a:p>
                    <a:p>
                      <a:r>
                        <a:rPr lang="en-US" altLang="zh-CN" sz="2000" b="0" dirty="0" smtClean="0">
                          <a:latin typeface="Consolas" panose="020B0609020204030204" pitchFamily="49" charset="0"/>
                        </a:rPr>
                        <a:t>    </a:t>
                      </a:r>
                      <a:r>
                        <a:rPr lang="en-US" altLang="zh-CN" sz="2000" b="0" dirty="0" err="1" smtClean="0">
                          <a:latin typeface="Consolas" panose="020B0609020204030204" pitchFamily="49" charset="0"/>
                        </a:rPr>
                        <a:t>fd</a:t>
                      </a:r>
                      <a:r>
                        <a:rPr lang="en-US" altLang="zh-CN" sz="2000" b="0" dirty="0" smtClean="0">
                          <a:latin typeface="Consolas" panose="020B0609020204030204" pitchFamily="49" charset="0"/>
                        </a:rPr>
                        <a:t> 2</a:t>
                      </a:r>
                      <a:endParaRPr lang="zh-CN" altLang="en-US" sz="2000" b="0" dirty="0">
                        <a:latin typeface="Consolas" panose="020B0609020204030204" pitchFamily="49" charset="0"/>
                      </a:endParaRPr>
                    </a:p>
                  </a:txBody>
                  <a:tcPr/>
                </a:tc>
              </a:tr>
            </a:tbl>
          </a:graphicData>
        </a:graphic>
      </p:graphicFrame>
      <p:sp>
        <p:nvSpPr>
          <p:cNvPr id="7" name="TextBox 6"/>
          <p:cNvSpPr txBox="1"/>
          <p:nvPr/>
        </p:nvSpPr>
        <p:spPr>
          <a:xfrm>
            <a:off x="4303328" y="3573016"/>
            <a:ext cx="3699656" cy="1938992"/>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t>错误</a:t>
            </a:r>
            <a:r>
              <a:rPr lang="zh-CN" altLang="en-US" sz="2000" dirty="0"/>
              <a:t>的使用</a:t>
            </a:r>
            <a:r>
              <a:rPr lang="en-US" altLang="zh-CN" sz="2000" dirty="0"/>
              <a:t>and</a:t>
            </a:r>
            <a:r>
              <a:rPr lang="zh-CN" altLang="en-US" sz="2000" dirty="0"/>
              <a:t>组合两种</a:t>
            </a:r>
            <a:r>
              <a:rPr lang="zh-CN" altLang="en-US" sz="2000" dirty="0" smtClean="0"/>
              <a:t>情况</a:t>
            </a:r>
            <a:endParaRPr lang="en-US" altLang="zh-CN" sz="2000" dirty="0" smtClean="0"/>
          </a:p>
          <a:p>
            <a:endParaRPr lang="en-US" altLang="zh-CN" sz="2000" dirty="0" smtClean="0"/>
          </a:p>
          <a:p>
            <a:pPr marL="285750" indent="-285750">
              <a:buFont typeface="Wingdings" panose="05000000000000000000" pitchFamily="2" charset="2"/>
              <a:buChar char="Ø"/>
            </a:pPr>
            <a:r>
              <a:rPr lang="zh-CN" altLang="en-US" sz="2000" dirty="0"/>
              <a:t>可是，这段代码不会产生想要的结果！为了理解原因，我们需要理解</a:t>
            </a:r>
            <a:r>
              <a:rPr lang="en-US" altLang="zh-CN" sz="2000" dirty="0"/>
              <a:t>and</a:t>
            </a:r>
            <a:r>
              <a:rPr lang="zh-CN" altLang="en-US" sz="2000" dirty="0"/>
              <a:t>和</a:t>
            </a:r>
            <a:r>
              <a:rPr lang="en-US" altLang="zh-CN" sz="2000" dirty="0"/>
              <a:t>or</a:t>
            </a:r>
            <a:r>
              <a:rPr lang="zh-CN" altLang="en-US" sz="2000" dirty="0"/>
              <a:t>是如何操作真值的</a:t>
            </a:r>
            <a:r>
              <a:rPr lang="zh-CN" altLang="en-US" sz="2000" dirty="0" smtClean="0"/>
              <a:t>。</a:t>
            </a:r>
            <a:endParaRPr lang="zh-CN" altLang="en-US" sz="2000" dirty="0"/>
          </a:p>
        </p:txBody>
      </p:sp>
    </p:spTree>
    <p:extLst>
      <p:ext uri="{BB962C8B-B14F-4D97-AF65-F5344CB8AC3E}">
        <p14:creationId xmlns:p14="http://schemas.microsoft.com/office/powerpoint/2010/main" val="3550407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95536" y="908720"/>
            <a:ext cx="7733704" cy="646331"/>
          </a:xfrm>
          <a:prstGeom prst="rect">
            <a:avLst/>
          </a:prstGeom>
          <a:noFill/>
        </p:spPr>
        <p:txBody>
          <a:bodyPr wrap="square" rtlCol="0">
            <a:spAutoFit/>
          </a:bodyPr>
          <a:lstStyle/>
          <a:p>
            <a:r>
              <a:rPr lang="zh-CN" altLang="en-US" sz="3600" b="1" dirty="0" smtClean="0"/>
              <a:t>布尔</a:t>
            </a:r>
            <a:r>
              <a:rPr lang="zh-CN" altLang="en-US" sz="3600" b="1" dirty="0"/>
              <a:t>值和布尔</a:t>
            </a:r>
            <a:r>
              <a:rPr lang="zh-CN" altLang="en-US" sz="3600" b="1" dirty="0" smtClean="0"/>
              <a:t>表</a:t>
            </a:r>
            <a:endParaRPr lang="zh-CN" altLang="en-US" sz="3600" b="1" dirty="0"/>
          </a:p>
        </p:txBody>
      </p:sp>
      <p:sp>
        <p:nvSpPr>
          <p:cNvPr id="3" name="TextBox 2"/>
          <p:cNvSpPr txBox="1"/>
          <p:nvPr/>
        </p:nvSpPr>
        <p:spPr>
          <a:xfrm>
            <a:off x="1003028" y="1916832"/>
            <a:ext cx="7126212" cy="3108543"/>
          </a:xfrm>
          <a:prstGeom prst="rect">
            <a:avLst/>
          </a:prstGeom>
          <a:noFill/>
        </p:spPr>
        <p:txBody>
          <a:bodyPr wrap="square" rtlCol="0">
            <a:spAutoFit/>
          </a:bodyPr>
          <a:lstStyle/>
          <a:p>
            <a:r>
              <a:rPr lang="zh-CN" altLang="en-US" sz="2800" dirty="0" smtClean="0"/>
              <a:t>       词</a:t>
            </a:r>
            <a:r>
              <a:rPr lang="en-US" altLang="zh-CN" sz="2800" dirty="0" smtClean="0"/>
              <a:t>and</a:t>
            </a:r>
            <a:r>
              <a:rPr lang="zh-CN" altLang="en-US" sz="2800" dirty="0" smtClean="0"/>
              <a:t>，</a:t>
            </a:r>
            <a:r>
              <a:rPr lang="en-US" altLang="zh-CN" sz="2800" dirty="0" smtClean="0"/>
              <a:t>or</a:t>
            </a:r>
            <a:r>
              <a:rPr lang="zh-CN" altLang="en-US" sz="2800" dirty="0"/>
              <a:t>和</a:t>
            </a:r>
            <a:r>
              <a:rPr lang="en-US" altLang="zh-CN" sz="2800" dirty="0"/>
              <a:t>not</a:t>
            </a:r>
            <a:r>
              <a:rPr lang="zh-CN" altLang="en-US" sz="2800" dirty="0"/>
              <a:t>是组合“</a:t>
            </a:r>
            <a:r>
              <a:rPr lang="en-US" altLang="zh-CN" sz="2800" dirty="0"/>
              <a:t>true”</a:t>
            </a:r>
            <a:r>
              <a:rPr lang="zh-CN" altLang="en-US" sz="2800" dirty="0"/>
              <a:t>和“</a:t>
            </a:r>
            <a:r>
              <a:rPr lang="en-US" altLang="zh-CN" sz="2800" dirty="0"/>
              <a:t>false”</a:t>
            </a:r>
            <a:r>
              <a:rPr lang="zh-CN" altLang="en-US" sz="2800" dirty="0"/>
              <a:t>的布尔</a:t>
            </a:r>
            <a:r>
              <a:rPr lang="zh-CN" altLang="en-US" sz="2800" dirty="0" smtClean="0"/>
              <a:t>操作符</a:t>
            </a:r>
            <a:r>
              <a:rPr lang="zh-CN" altLang="en-US" sz="2800" dirty="0"/>
              <a:t>（</a:t>
            </a:r>
            <a:r>
              <a:rPr lang="zh-CN" altLang="en-US" sz="2800" dirty="0" smtClean="0"/>
              <a:t>与</a:t>
            </a:r>
            <a:r>
              <a:rPr lang="zh-CN" altLang="en-US" sz="2800" dirty="0"/>
              <a:t>你</a:t>
            </a:r>
            <a:r>
              <a:rPr lang="zh-CN" altLang="en-US" sz="2800" dirty="0" smtClean="0"/>
              <a:t>使用“</a:t>
            </a:r>
            <a:r>
              <a:rPr lang="en-US" altLang="zh-CN" sz="2800" dirty="0" smtClean="0"/>
              <a:t>+</a:t>
            </a:r>
            <a:r>
              <a:rPr lang="zh-CN" altLang="en-US" sz="2800" dirty="0" smtClean="0"/>
              <a:t>”，“</a:t>
            </a:r>
            <a:r>
              <a:rPr lang="en-US" altLang="zh-CN" sz="2800" dirty="0" smtClean="0"/>
              <a:t>x</a:t>
            </a:r>
            <a:r>
              <a:rPr lang="zh-CN" altLang="en-US" sz="2800" dirty="0"/>
              <a:t>”</a:t>
            </a:r>
            <a:r>
              <a:rPr lang="zh-CN" altLang="en-US" sz="2800" dirty="0" smtClean="0"/>
              <a:t>组合</a:t>
            </a:r>
            <a:r>
              <a:rPr lang="zh-CN" altLang="en-US" sz="2800" dirty="0"/>
              <a:t>常规数字的算术规则</a:t>
            </a:r>
            <a:r>
              <a:rPr lang="zh-CN" altLang="en-US" sz="2800" dirty="0" smtClean="0"/>
              <a:t>相似</a:t>
            </a:r>
            <a:r>
              <a:rPr lang="zh-CN" altLang="en-US" sz="2800" dirty="0"/>
              <a:t>）</a:t>
            </a:r>
            <a:r>
              <a:rPr lang="zh-CN" altLang="en-US" sz="2800" dirty="0" smtClean="0"/>
              <a:t>。</a:t>
            </a:r>
            <a:endParaRPr lang="en-US" altLang="zh-CN" sz="2800" dirty="0" smtClean="0"/>
          </a:p>
          <a:p>
            <a:r>
              <a:rPr lang="zh-CN" altLang="en-US" sz="2800" dirty="0" smtClean="0"/>
              <a:t>       就</a:t>
            </a:r>
            <a:r>
              <a:rPr lang="zh-CN" altLang="en-US" sz="2800" dirty="0"/>
              <a:t>像我们能够通过建立加法表和乘法表学习加法和乘法一样，我们可以通过写下真值表理解</a:t>
            </a:r>
            <a:r>
              <a:rPr lang="en-US" altLang="zh-CN" sz="2800" dirty="0"/>
              <a:t>and</a:t>
            </a:r>
            <a:r>
              <a:rPr lang="zh-CN" altLang="en-US" sz="2800" dirty="0"/>
              <a:t>和</a:t>
            </a:r>
            <a:r>
              <a:rPr lang="en-US" altLang="zh-CN" sz="2800" dirty="0"/>
              <a:t>or</a:t>
            </a:r>
            <a:r>
              <a:rPr lang="zh-CN" altLang="en-US" sz="2800" dirty="0"/>
              <a:t>。这里有两个关于上面的程序的真值表</a:t>
            </a:r>
            <a:r>
              <a:rPr lang="zh-CN" altLang="en-US" sz="2800" dirty="0" smtClean="0"/>
              <a:t>：</a:t>
            </a:r>
            <a:endParaRPr lang="zh-CN" altLang="en-US" sz="2800" dirty="0"/>
          </a:p>
        </p:txBody>
      </p:sp>
    </p:spTree>
    <p:extLst>
      <p:ext uri="{BB962C8B-B14F-4D97-AF65-F5344CB8AC3E}">
        <p14:creationId xmlns:p14="http://schemas.microsoft.com/office/powerpoint/2010/main" val="103386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95536" y="908720"/>
            <a:ext cx="7733704" cy="646331"/>
          </a:xfrm>
          <a:prstGeom prst="rect">
            <a:avLst/>
          </a:prstGeom>
          <a:noFill/>
        </p:spPr>
        <p:txBody>
          <a:bodyPr wrap="square" rtlCol="0">
            <a:spAutoFit/>
          </a:bodyPr>
          <a:lstStyle/>
          <a:p>
            <a:r>
              <a:rPr lang="zh-CN" altLang="en-US" sz="3600" b="1" dirty="0" smtClean="0"/>
              <a:t>布尔</a:t>
            </a:r>
            <a:r>
              <a:rPr lang="zh-CN" altLang="en-US" sz="3600" b="1" dirty="0"/>
              <a:t>值和布尔</a:t>
            </a:r>
            <a:r>
              <a:rPr lang="zh-CN" altLang="en-US" sz="3600" b="1" dirty="0" smtClean="0"/>
              <a:t>表</a:t>
            </a:r>
            <a:endParaRPr lang="zh-CN" altLang="en-US" sz="3600" b="1" dirty="0"/>
          </a:p>
        </p:txBody>
      </p:sp>
      <p:graphicFrame>
        <p:nvGraphicFramePr>
          <p:cNvPr id="5" name="表格 4"/>
          <p:cNvGraphicFramePr>
            <a:graphicFrameLocks noGrp="1"/>
          </p:cNvGraphicFramePr>
          <p:nvPr>
            <p:extLst>
              <p:ext uri="{D42A27DB-BD31-4B8C-83A1-F6EECF244321}">
                <p14:modId xmlns:p14="http://schemas.microsoft.com/office/powerpoint/2010/main" val="2358662314"/>
              </p:ext>
            </p:extLst>
          </p:nvPr>
        </p:nvGraphicFramePr>
        <p:xfrm>
          <a:off x="712416" y="1988840"/>
          <a:ext cx="7416824" cy="2556926"/>
        </p:xfrm>
        <a:graphic>
          <a:graphicData uri="http://schemas.openxmlformats.org/drawingml/2006/table">
            <a:tbl>
              <a:tblPr firstRow="1" bandRow="1">
                <a:tableStyleId>{74C1A8A3-306A-4EB7-A6B1-4F7E0EB9C5D6}</a:tableStyleId>
              </a:tblPr>
              <a:tblGrid>
                <a:gridCol w="2564696"/>
                <a:gridCol w="2426064"/>
                <a:gridCol w="2426064"/>
              </a:tblGrid>
              <a:tr h="764113">
                <a:tc>
                  <a:txBody>
                    <a:bodyPr/>
                    <a:lstStyle/>
                    <a:p>
                      <a:pPr algn="ctr"/>
                      <a:r>
                        <a:rPr lang="en-US" sz="2000" dirty="0">
                          <a:effectLst/>
                          <a:latin typeface="Consolas" panose="020B0609020204030204" pitchFamily="49" charset="0"/>
                        </a:rPr>
                        <a:t>pressed('up') </a:t>
                      </a:r>
                      <a:endParaRPr lang="en-US" sz="2000" dirty="0" smtClean="0">
                        <a:effectLst/>
                        <a:latin typeface="Consolas" panose="020B0609020204030204" pitchFamily="49" charset="0"/>
                      </a:endParaRPr>
                    </a:p>
                    <a:p>
                      <a:pPr algn="ctr"/>
                      <a:r>
                        <a:rPr lang="en-US" sz="2000" dirty="0" smtClean="0">
                          <a:effectLst/>
                          <a:latin typeface="Consolas" panose="020B0609020204030204" pitchFamily="49" charset="0"/>
                        </a:rPr>
                        <a:t>and</a:t>
                      </a:r>
                      <a:r>
                        <a:rPr lang="en-US" sz="2000" dirty="0">
                          <a:effectLst/>
                          <a:latin typeface="Consolas" panose="020B0609020204030204" pitchFamily="49" charset="0"/>
                        </a:rPr>
                        <a:t> </a:t>
                      </a:r>
                      <a:endParaRPr lang="en-US" sz="2000" dirty="0" smtClean="0">
                        <a:effectLst/>
                        <a:latin typeface="Consolas" panose="020B0609020204030204" pitchFamily="49" charset="0"/>
                      </a:endParaRPr>
                    </a:p>
                    <a:p>
                      <a:pPr algn="ctr"/>
                      <a:r>
                        <a:rPr lang="en-US" sz="2000" dirty="0" smtClean="0">
                          <a:effectLst/>
                          <a:latin typeface="Consolas" panose="020B0609020204030204" pitchFamily="49" charset="0"/>
                        </a:rPr>
                        <a:t>pressed</a:t>
                      </a:r>
                      <a:r>
                        <a:rPr lang="en-US" sz="2000" dirty="0">
                          <a:effectLst/>
                          <a:latin typeface="Consolas" panose="020B0609020204030204" pitchFamily="49" charset="0"/>
                        </a:rPr>
                        <a:t>('W')</a:t>
                      </a:r>
                    </a:p>
                  </a:txBody>
                  <a:tcPr marL="123825" marR="123825" marT="57150" marB="57150" anchor="ctr"/>
                </a:tc>
                <a:tc>
                  <a:txBody>
                    <a:bodyPr/>
                    <a:lstStyle/>
                    <a:p>
                      <a:pPr algn="ctr"/>
                      <a:r>
                        <a:rPr lang="en-US" sz="2000" dirty="0">
                          <a:effectLst/>
                          <a:latin typeface="Consolas" panose="020B0609020204030204" pitchFamily="49" charset="0"/>
                        </a:rPr>
                        <a:t>pressed </a:t>
                      </a:r>
                      <a:endParaRPr lang="en-US" sz="2000" dirty="0" smtClean="0">
                        <a:effectLst/>
                        <a:latin typeface="Consolas" panose="020B0609020204030204" pitchFamily="49" charset="0"/>
                      </a:endParaRPr>
                    </a:p>
                    <a:p>
                      <a:pPr algn="ctr"/>
                      <a:r>
                        <a:rPr lang="en-US" sz="2000" dirty="0" smtClean="0">
                          <a:effectLst/>
                          <a:latin typeface="Consolas" panose="020B0609020204030204" pitchFamily="49" charset="0"/>
                        </a:rPr>
                        <a:t>'up</a:t>
                      </a:r>
                      <a:r>
                        <a:rPr lang="en-US" sz="2000" dirty="0">
                          <a:effectLst/>
                          <a:latin typeface="Consolas" panose="020B0609020204030204" pitchFamily="49" charset="0"/>
                        </a:rPr>
                        <a:t>' = false</a:t>
                      </a:r>
                    </a:p>
                  </a:txBody>
                  <a:tcPr marL="123825" marR="123825" marT="57150" marB="57150" anchor="ctr"/>
                </a:tc>
                <a:tc>
                  <a:txBody>
                    <a:bodyPr/>
                    <a:lstStyle/>
                    <a:p>
                      <a:pPr algn="ctr"/>
                      <a:r>
                        <a:rPr lang="en-US" sz="2000" dirty="0">
                          <a:effectLst/>
                          <a:latin typeface="Consolas" panose="020B0609020204030204" pitchFamily="49" charset="0"/>
                        </a:rPr>
                        <a:t>pressed </a:t>
                      </a:r>
                      <a:endParaRPr lang="en-US" sz="2000" dirty="0" smtClean="0">
                        <a:effectLst/>
                        <a:latin typeface="Consolas" panose="020B0609020204030204" pitchFamily="49" charset="0"/>
                      </a:endParaRPr>
                    </a:p>
                    <a:p>
                      <a:pPr algn="ctr"/>
                      <a:r>
                        <a:rPr lang="en-US" sz="2000" dirty="0" smtClean="0">
                          <a:effectLst/>
                          <a:latin typeface="Consolas" panose="020B0609020204030204" pitchFamily="49" charset="0"/>
                        </a:rPr>
                        <a:t>'up</a:t>
                      </a:r>
                      <a:r>
                        <a:rPr lang="en-US" sz="2000" dirty="0">
                          <a:effectLst/>
                          <a:latin typeface="Consolas" panose="020B0609020204030204" pitchFamily="49" charset="0"/>
                        </a:rPr>
                        <a:t>' = true</a:t>
                      </a:r>
                    </a:p>
                  </a:txBody>
                  <a:tcPr marL="123825" marR="123825" marT="57150" marB="57150" anchor="ctr"/>
                </a:tc>
              </a:tr>
              <a:tr h="764113">
                <a:tc>
                  <a:txBody>
                    <a:bodyPr/>
                    <a:lstStyle/>
                    <a:p>
                      <a:pPr algn="ctr"/>
                      <a:r>
                        <a:rPr lang="en-US" sz="2000" dirty="0">
                          <a:effectLst/>
                          <a:latin typeface="Consolas" panose="020B0609020204030204" pitchFamily="49" charset="0"/>
                        </a:rPr>
                        <a:t>pressed </a:t>
                      </a:r>
                      <a:endParaRPr lang="en-US" sz="2000" dirty="0" smtClean="0">
                        <a:effectLst/>
                        <a:latin typeface="Consolas" panose="020B0609020204030204" pitchFamily="49" charset="0"/>
                      </a:endParaRPr>
                    </a:p>
                    <a:p>
                      <a:pPr algn="ctr"/>
                      <a:r>
                        <a:rPr lang="en-US" sz="2000" dirty="0" smtClean="0">
                          <a:effectLst/>
                          <a:latin typeface="Consolas" panose="020B0609020204030204" pitchFamily="49" charset="0"/>
                        </a:rPr>
                        <a:t>'W</a:t>
                      </a:r>
                      <a:r>
                        <a:rPr lang="en-US" sz="2000" dirty="0">
                          <a:effectLst/>
                          <a:latin typeface="Consolas" panose="020B0609020204030204" pitchFamily="49" charset="0"/>
                        </a:rPr>
                        <a:t>' = false</a:t>
                      </a:r>
                    </a:p>
                  </a:txBody>
                  <a:tcPr marL="123825" marR="123825" marT="57150" marB="57150" anchor="ctr">
                    <a:solidFill>
                      <a:schemeClr val="accent5"/>
                    </a:solidFill>
                  </a:tcPr>
                </a:tc>
                <a:tc>
                  <a:txBody>
                    <a:bodyPr/>
                    <a:lstStyle/>
                    <a:p>
                      <a:pPr algn="ctr"/>
                      <a:r>
                        <a:rPr lang="en-US" sz="2000" dirty="0">
                          <a:effectLst/>
                          <a:latin typeface="Consolas" panose="020B0609020204030204" pitchFamily="49" charset="0"/>
                        </a:rPr>
                        <a:t>false</a:t>
                      </a:r>
                    </a:p>
                  </a:txBody>
                  <a:tcPr marL="123825" marR="123825" marT="57150" marB="57150" anchor="ctr">
                    <a:solidFill>
                      <a:schemeClr val="accent3"/>
                    </a:solidFill>
                  </a:tcPr>
                </a:tc>
                <a:tc>
                  <a:txBody>
                    <a:bodyPr/>
                    <a:lstStyle/>
                    <a:p>
                      <a:pPr algn="ctr"/>
                      <a:r>
                        <a:rPr lang="en-US" sz="2000" dirty="0">
                          <a:effectLst/>
                          <a:latin typeface="Consolas" panose="020B0609020204030204" pitchFamily="49" charset="0"/>
                        </a:rPr>
                        <a:t>false</a:t>
                      </a:r>
                    </a:p>
                  </a:txBody>
                  <a:tcPr marL="123825" marR="123825" marT="57150" marB="57150" anchor="ctr">
                    <a:solidFill>
                      <a:schemeClr val="bg1"/>
                    </a:solidFill>
                  </a:tcPr>
                </a:tc>
              </a:tr>
              <a:tr h="764113">
                <a:tc>
                  <a:txBody>
                    <a:bodyPr/>
                    <a:lstStyle/>
                    <a:p>
                      <a:pPr algn="ctr"/>
                      <a:r>
                        <a:rPr lang="en-US" sz="2000" dirty="0">
                          <a:effectLst/>
                          <a:latin typeface="Consolas" panose="020B0609020204030204" pitchFamily="49" charset="0"/>
                        </a:rPr>
                        <a:t>pressed </a:t>
                      </a:r>
                      <a:endParaRPr lang="en-US" sz="2000" dirty="0" smtClean="0">
                        <a:effectLst/>
                        <a:latin typeface="Consolas" panose="020B0609020204030204" pitchFamily="49" charset="0"/>
                      </a:endParaRPr>
                    </a:p>
                    <a:p>
                      <a:pPr algn="ctr"/>
                      <a:r>
                        <a:rPr lang="en-US" sz="2000" dirty="0" smtClean="0">
                          <a:effectLst/>
                          <a:latin typeface="Consolas" panose="020B0609020204030204" pitchFamily="49" charset="0"/>
                        </a:rPr>
                        <a:t>'W</a:t>
                      </a:r>
                      <a:r>
                        <a:rPr lang="en-US" sz="2000" dirty="0">
                          <a:effectLst/>
                          <a:latin typeface="Consolas" panose="020B0609020204030204" pitchFamily="49" charset="0"/>
                        </a:rPr>
                        <a:t>' = true</a:t>
                      </a:r>
                    </a:p>
                  </a:txBody>
                  <a:tcPr marL="123825" marR="123825" marT="57150" marB="57150" anchor="ctr">
                    <a:solidFill>
                      <a:schemeClr val="accent5"/>
                    </a:solidFill>
                  </a:tcPr>
                </a:tc>
                <a:tc>
                  <a:txBody>
                    <a:bodyPr/>
                    <a:lstStyle/>
                    <a:p>
                      <a:pPr algn="ctr"/>
                      <a:r>
                        <a:rPr lang="en-US" sz="2000" dirty="0">
                          <a:effectLst/>
                          <a:latin typeface="Consolas" panose="020B0609020204030204" pitchFamily="49" charset="0"/>
                        </a:rPr>
                        <a:t>false</a:t>
                      </a:r>
                    </a:p>
                  </a:txBody>
                  <a:tcPr marL="123825" marR="123825" marT="57150" marB="57150" anchor="ctr"/>
                </a:tc>
                <a:tc>
                  <a:txBody>
                    <a:bodyPr/>
                    <a:lstStyle/>
                    <a:p>
                      <a:pPr algn="ctr"/>
                      <a:r>
                        <a:rPr lang="en-US" sz="2000" dirty="0">
                          <a:effectLst/>
                          <a:latin typeface="Consolas" panose="020B0609020204030204" pitchFamily="49" charset="0"/>
                        </a:rPr>
                        <a:t>true</a:t>
                      </a:r>
                    </a:p>
                  </a:txBody>
                  <a:tcPr marL="123825" marR="123825" marT="57150" marB="57150" anchor="ctr"/>
                </a:tc>
              </a:tr>
            </a:tbl>
          </a:graphicData>
        </a:graphic>
      </p:graphicFrame>
      <p:sp>
        <p:nvSpPr>
          <p:cNvPr id="4" name="TextBox 3"/>
          <p:cNvSpPr txBox="1"/>
          <p:nvPr/>
        </p:nvSpPr>
        <p:spPr>
          <a:xfrm>
            <a:off x="6660232" y="1573341"/>
            <a:ext cx="1757040" cy="338554"/>
          </a:xfrm>
          <a:prstGeom prst="rect">
            <a:avLst/>
          </a:prstGeom>
          <a:noFill/>
        </p:spPr>
        <p:txBody>
          <a:bodyPr wrap="square" rtlCol="0">
            <a:spAutoFit/>
          </a:bodyPr>
          <a:lstStyle/>
          <a:p>
            <a:pPr algn="ctr"/>
            <a:r>
              <a:rPr lang="en-US" altLang="zh-CN" sz="1600" dirty="0"/>
              <a:t>a</a:t>
            </a:r>
            <a:r>
              <a:rPr lang="en-US" altLang="zh-CN" sz="1600" dirty="0" smtClean="0"/>
              <a:t>nd</a:t>
            </a:r>
            <a:r>
              <a:rPr lang="zh-CN" altLang="en-US" sz="1600" dirty="0" smtClean="0"/>
              <a:t>真值表</a:t>
            </a:r>
            <a:endParaRPr lang="zh-CN" altLang="en-US" sz="1600" dirty="0"/>
          </a:p>
        </p:txBody>
      </p:sp>
      <p:sp>
        <p:nvSpPr>
          <p:cNvPr id="7" name="TextBox 6"/>
          <p:cNvSpPr txBox="1"/>
          <p:nvPr/>
        </p:nvSpPr>
        <p:spPr>
          <a:xfrm>
            <a:off x="712416" y="4725144"/>
            <a:ext cx="7416824" cy="1200329"/>
          </a:xfrm>
          <a:prstGeom prst="rect">
            <a:avLst/>
          </a:prstGeom>
          <a:noFill/>
        </p:spPr>
        <p:txBody>
          <a:bodyPr wrap="square" rtlCol="0">
            <a:spAutoFit/>
          </a:bodyPr>
          <a:lstStyle/>
          <a:p>
            <a:r>
              <a:rPr lang="zh-CN" altLang="en-US" sz="2400" dirty="0"/>
              <a:t>逻辑与</a:t>
            </a:r>
            <a:r>
              <a:rPr lang="en-US" altLang="zh-CN" sz="2400" dirty="0"/>
              <a:t>and</a:t>
            </a:r>
            <a:r>
              <a:rPr lang="zh-CN" altLang="en-US" sz="2400" dirty="0"/>
              <a:t>组合两个布尔值，只有在两个值都为</a:t>
            </a:r>
            <a:r>
              <a:rPr lang="en-US" altLang="zh-CN" sz="2400" dirty="0"/>
              <a:t>true</a:t>
            </a:r>
            <a:r>
              <a:rPr lang="zh-CN" altLang="en-US" sz="2400" dirty="0"/>
              <a:t>的时候“</a:t>
            </a:r>
            <a:r>
              <a:rPr lang="en-US" altLang="zh-CN" sz="2400" dirty="0"/>
              <a:t>true</a:t>
            </a:r>
            <a:r>
              <a:rPr lang="en-US" altLang="zh-CN" sz="2400" dirty="0"/>
              <a:t>”</a:t>
            </a:r>
            <a:r>
              <a:rPr lang="zh-CN" altLang="en-US" sz="2400" dirty="0"/>
              <a:t>。例如，</a:t>
            </a:r>
            <a:r>
              <a:rPr lang="en-US" altLang="zh-CN" sz="2400" dirty="0"/>
              <a:t>pressed('up')</a:t>
            </a:r>
            <a:r>
              <a:rPr lang="en-US" altLang="zh-CN" sz="2400" dirty="0"/>
              <a:t> </a:t>
            </a:r>
            <a:r>
              <a:rPr lang="en-US" altLang="zh-CN" sz="2400" b="1" dirty="0"/>
              <a:t>and</a:t>
            </a:r>
            <a:r>
              <a:rPr lang="en-US" altLang="zh-CN" sz="2400" dirty="0"/>
              <a:t> </a:t>
            </a:r>
            <a:r>
              <a:rPr lang="en-US" altLang="zh-CN" sz="2400" dirty="0"/>
              <a:t>pressed('W')</a:t>
            </a:r>
            <a:r>
              <a:rPr lang="zh-CN" altLang="en-US" sz="2400" dirty="0"/>
              <a:t>，只有在</a:t>
            </a:r>
            <a:r>
              <a:rPr lang="en-US" altLang="zh-CN" sz="2400" dirty="0"/>
              <a:t>up</a:t>
            </a:r>
            <a:r>
              <a:rPr lang="zh-CN" altLang="en-US" sz="2400" dirty="0"/>
              <a:t>键和</a:t>
            </a:r>
            <a:r>
              <a:rPr lang="en-US" altLang="zh-CN" sz="2400" dirty="0"/>
              <a:t>W</a:t>
            </a:r>
            <a:r>
              <a:rPr lang="zh-CN" altLang="en-US" sz="2400" dirty="0"/>
              <a:t>键同时都被按下时为</a:t>
            </a:r>
            <a:r>
              <a:rPr lang="en-US" altLang="zh-CN" sz="2400" dirty="0"/>
              <a:t>true</a:t>
            </a:r>
            <a:r>
              <a:rPr lang="zh-CN" altLang="en-US" sz="2400" dirty="0"/>
              <a:t>。</a:t>
            </a:r>
            <a:endParaRPr lang="zh-CN" altLang="en-US" sz="2400" dirty="0"/>
          </a:p>
        </p:txBody>
      </p:sp>
    </p:spTree>
    <p:extLst>
      <p:ext uri="{BB962C8B-B14F-4D97-AF65-F5344CB8AC3E}">
        <p14:creationId xmlns:p14="http://schemas.microsoft.com/office/powerpoint/2010/main" val="2673096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95536" y="908720"/>
            <a:ext cx="7733704" cy="646331"/>
          </a:xfrm>
          <a:prstGeom prst="rect">
            <a:avLst/>
          </a:prstGeom>
          <a:noFill/>
        </p:spPr>
        <p:txBody>
          <a:bodyPr wrap="square" rtlCol="0">
            <a:spAutoFit/>
          </a:bodyPr>
          <a:lstStyle/>
          <a:p>
            <a:r>
              <a:rPr lang="zh-CN" altLang="en-US" sz="3600" b="1" dirty="0" smtClean="0"/>
              <a:t>布尔</a:t>
            </a:r>
            <a:r>
              <a:rPr lang="zh-CN" altLang="en-US" sz="3600" b="1" dirty="0"/>
              <a:t>值和布尔</a:t>
            </a:r>
            <a:r>
              <a:rPr lang="zh-CN" altLang="en-US" sz="3600" b="1" dirty="0" smtClean="0"/>
              <a:t>表</a:t>
            </a:r>
            <a:endParaRPr lang="zh-CN" altLang="en-US" sz="3600" b="1" dirty="0"/>
          </a:p>
        </p:txBody>
      </p:sp>
      <p:graphicFrame>
        <p:nvGraphicFramePr>
          <p:cNvPr id="5" name="表格 4"/>
          <p:cNvGraphicFramePr>
            <a:graphicFrameLocks noGrp="1"/>
          </p:cNvGraphicFramePr>
          <p:nvPr>
            <p:extLst>
              <p:ext uri="{D42A27DB-BD31-4B8C-83A1-F6EECF244321}">
                <p14:modId xmlns:p14="http://schemas.microsoft.com/office/powerpoint/2010/main" val="1460024846"/>
              </p:ext>
            </p:extLst>
          </p:nvPr>
        </p:nvGraphicFramePr>
        <p:xfrm>
          <a:off x="744488" y="1794783"/>
          <a:ext cx="7416824" cy="2556926"/>
        </p:xfrm>
        <a:graphic>
          <a:graphicData uri="http://schemas.openxmlformats.org/drawingml/2006/table">
            <a:tbl>
              <a:tblPr firstRow="1" bandRow="1">
                <a:tableStyleId>{74C1A8A3-306A-4EB7-A6B1-4F7E0EB9C5D6}</a:tableStyleId>
              </a:tblPr>
              <a:tblGrid>
                <a:gridCol w="2564696"/>
                <a:gridCol w="2426064"/>
                <a:gridCol w="2426064"/>
              </a:tblGrid>
              <a:tr h="764113">
                <a:tc>
                  <a:txBody>
                    <a:bodyPr/>
                    <a:lstStyle/>
                    <a:p>
                      <a:pPr algn="ctr"/>
                      <a:r>
                        <a:rPr lang="en-US" sz="2000" dirty="0">
                          <a:effectLst/>
                          <a:latin typeface="Consolas" panose="020B0609020204030204" pitchFamily="49" charset="0"/>
                        </a:rPr>
                        <a:t>pressed('up') </a:t>
                      </a:r>
                      <a:endParaRPr lang="en-US" sz="2000" dirty="0" smtClean="0">
                        <a:effectLst/>
                        <a:latin typeface="Consolas" panose="020B0609020204030204" pitchFamily="49" charset="0"/>
                      </a:endParaRPr>
                    </a:p>
                    <a:p>
                      <a:pPr algn="ctr"/>
                      <a:r>
                        <a:rPr lang="en-US" sz="2000" b="1" dirty="0" smtClean="0">
                          <a:effectLst/>
                          <a:latin typeface="Consolas" panose="020B0609020204030204" pitchFamily="49" charset="0"/>
                        </a:rPr>
                        <a:t>or</a:t>
                      </a:r>
                      <a:r>
                        <a:rPr lang="en-US" sz="2000" dirty="0">
                          <a:effectLst/>
                          <a:latin typeface="Consolas" panose="020B0609020204030204" pitchFamily="49" charset="0"/>
                        </a:rPr>
                        <a:t> </a:t>
                      </a:r>
                      <a:endParaRPr lang="en-US" sz="2000" dirty="0" smtClean="0">
                        <a:effectLst/>
                        <a:latin typeface="Consolas" panose="020B0609020204030204" pitchFamily="49" charset="0"/>
                      </a:endParaRPr>
                    </a:p>
                    <a:p>
                      <a:pPr algn="ctr"/>
                      <a:r>
                        <a:rPr lang="en-US" sz="2000" dirty="0" smtClean="0">
                          <a:effectLst/>
                          <a:latin typeface="Consolas" panose="020B0609020204030204" pitchFamily="49" charset="0"/>
                        </a:rPr>
                        <a:t>pressed</a:t>
                      </a:r>
                      <a:r>
                        <a:rPr lang="en-US" sz="2000" dirty="0">
                          <a:effectLst/>
                          <a:latin typeface="Consolas" panose="020B0609020204030204" pitchFamily="49" charset="0"/>
                        </a:rPr>
                        <a:t>('W')</a:t>
                      </a:r>
                    </a:p>
                  </a:txBody>
                  <a:tcPr marL="123825" marR="123825" marT="57150" marB="57150" anchor="ctr"/>
                </a:tc>
                <a:tc>
                  <a:txBody>
                    <a:bodyPr/>
                    <a:lstStyle/>
                    <a:p>
                      <a:pPr algn="ctr"/>
                      <a:r>
                        <a:rPr lang="en-US" sz="2000" dirty="0">
                          <a:effectLst/>
                          <a:latin typeface="Consolas" panose="020B0609020204030204" pitchFamily="49" charset="0"/>
                        </a:rPr>
                        <a:t>pressed </a:t>
                      </a:r>
                      <a:endParaRPr lang="en-US" sz="2000" dirty="0" smtClean="0">
                        <a:effectLst/>
                        <a:latin typeface="Consolas" panose="020B0609020204030204" pitchFamily="49" charset="0"/>
                      </a:endParaRPr>
                    </a:p>
                    <a:p>
                      <a:pPr algn="ctr"/>
                      <a:r>
                        <a:rPr lang="en-US" sz="2000" dirty="0" smtClean="0">
                          <a:effectLst/>
                          <a:latin typeface="Consolas" panose="020B0609020204030204" pitchFamily="49" charset="0"/>
                        </a:rPr>
                        <a:t>'up</a:t>
                      </a:r>
                      <a:r>
                        <a:rPr lang="en-US" sz="2000" dirty="0">
                          <a:effectLst/>
                          <a:latin typeface="Consolas" panose="020B0609020204030204" pitchFamily="49" charset="0"/>
                        </a:rPr>
                        <a:t>' = false</a:t>
                      </a:r>
                    </a:p>
                  </a:txBody>
                  <a:tcPr marL="123825" marR="123825" marT="57150" marB="57150" anchor="ctr"/>
                </a:tc>
                <a:tc>
                  <a:txBody>
                    <a:bodyPr/>
                    <a:lstStyle/>
                    <a:p>
                      <a:pPr algn="ctr"/>
                      <a:r>
                        <a:rPr lang="en-US" sz="2000" dirty="0">
                          <a:effectLst/>
                          <a:latin typeface="Consolas" panose="020B0609020204030204" pitchFamily="49" charset="0"/>
                        </a:rPr>
                        <a:t>pressed </a:t>
                      </a:r>
                      <a:endParaRPr lang="en-US" sz="2000" dirty="0" smtClean="0">
                        <a:effectLst/>
                        <a:latin typeface="Consolas" panose="020B0609020204030204" pitchFamily="49" charset="0"/>
                      </a:endParaRPr>
                    </a:p>
                    <a:p>
                      <a:pPr algn="ctr"/>
                      <a:r>
                        <a:rPr lang="en-US" sz="2000" dirty="0" smtClean="0">
                          <a:effectLst/>
                          <a:latin typeface="Consolas" panose="020B0609020204030204" pitchFamily="49" charset="0"/>
                        </a:rPr>
                        <a:t>'up</a:t>
                      </a:r>
                      <a:r>
                        <a:rPr lang="en-US" sz="2000" dirty="0">
                          <a:effectLst/>
                          <a:latin typeface="Consolas" panose="020B0609020204030204" pitchFamily="49" charset="0"/>
                        </a:rPr>
                        <a:t>' = true</a:t>
                      </a:r>
                    </a:p>
                  </a:txBody>
                  <a:tcPr marL="123825" marR="123825" marT="57150" marB="57150" anchor="ctr"/>
                </a:tc>
              </a:tr>
              <a:tr h="764113">
                <a:tc>
                  <a:txBody>
                    <a:bodyPr/>
                    <a:lstStyle/>
                    <a:p>
                      <a:pPr algn="ctr"/>
                      <a:r>
                        <a:rPr lang="en-US" sz="2000" dirty="0">
                          <a:effectLst/>
                          <a:latin typeface="Consolas" panose="020B0609020204030204" pitchFamily="49" charset="0"/>
                        </a:rPr>
                        <a:t>pressed </a:t>
                      </a:r>
                      <a:endParaRPr lang="en-US" sz="2000" dirty="0" smtClean="0">
                        <a:effectLst/>
                        <a:latin typeface="Consolas" panose="020B0609020204030204" pitchFamily="49" charset="0"/>
                      </a:endParaRPr>
                    </a:p>
                    <a:p>
                      <a:pPr algn="ctr"/>
                      <a:r>
                        <a:rPr lang="en-US" sz="2000" dirty="0" smtClean="0">
                          <a:effectLst/>
                          <a:latin typeface="Consolas" panose="020B0609020204030204" pitchFamily="49" charset="0"/>
                        </a:rPr>
                        <a:t>'W</a:t>
                      </a:r>
                      <a:r>
                        <a:rPr lang="en-US" sz="2000" dirty="0">
                          <a:effectLst/>
                          <a:latin typeface="Consolas" panose="020B0609020204030204" pitchFamily="49" charset="0"/>
                        </a:rPr>
                        <a:t>' = false</a:t>
                      </a:r>
                    </a:p>
                  </a:txBody>
                  <a:tcPr marL="123825" marR="123825" marT="57150" marB="57150" anchor="ctr">
                    <a:solidFill>
                      <a:schemeClr val="accent5"/>
                    </a:solidFill>
                  </a:tcPr>
                </a:tc>
                <a:tc>
                  <a:txBody>
                    <a:bodyPr/>
                    <a:lstStyle/>
                    <a:p>
                      <a:pPr algn="ctr"/>
                      <a:r>
                        <a:rPr lang="en-US" sz="2000" dirty="0">
                          <a:effectLst/>
                          <a:latin typeface="Consolas" panose="020B0609020204030204" pitchFamily="49" charset="0"/>
                        </a:rPr>
                        <a:t>false</a:t>
                      </a:r>
                    </a:p>
                  </a:txBody>
                  <a:tcPr marL="123825" marR="123825" marT="57150" marB="57150" anchor="ctr">
                    <a:solidFill>
                      <a:schemeClr val="accent3"/>
                    </a:solidFill>
                  </a:tcPr>
                </a:tc>
                <a:tc>
                  <a:txBody>
                    <a:bodyPr/>
                    <a:lstStyle/>
                    <a:p>
                      <a:pPr algn="ctr"/>
                      <a:r>
                        <a:rPr lang="en-US" sz="2000" dirty="0">
                          <a:effectLst/>
                          <a:latin typeface="Consolas" panose="020B0609020204030204" pitchFamily="49" charset="0"/>
                        </a:rPr>
                        <a:t>true</a:t>
                      </a:r>
                    </a:p>
                  </a:txBody>
                  <a:tcPr marL="123825" marR="123825" marT="57150" marB="57150" anchor="ctr">
                    <a:solidFill>
                      <a:schemeClr val="bg1"/>
                    </a:solidFill>
                  </a:tcPr>
                </a:tc>
              </a:tr>
              <a:tr h="764113">
                <a:tc>
                  <a:txBody>
                    <a:bodyPr/>
                    <a:lstStyle/>
                    <a:p>
                      <a:pPr algn="ctr"/>
                      <a:r>
                        <a:rPr lang="en-US" sz="2000" dirty="0">
                          <a:effectLst/>
                          <a:latin typeface="Consolas" panose="020B0609020204030204" pitchFamily="49" charset="0"/>
                        </a:rPr>
                        <a:t>pressed </a:t>
                      </a:r>
                      <a:endParaRPr lang="en-US" sz="2000" dirty="0" smtClean="0">
                        <a:effectLst/>
                        <a:latin typeface="Consolas" panose="020B0609020204030204" pitchFamily="49" charset="0"/>
                      </a:endParaRPr>
                    </a:p>
                    <a:p>
                      <a:pPr algn="ctr"/>
                      <a:r>
                        <a:rPr lang="en-US" sz="2000" dirty="0" smtClean="0">
                          <a:effectLst/>
                          <a:latin typeface="Consolas" panose="020B0609020204030204" pitchFamily="49" charset="0"/>
                        </a:rPr>
                        <a:t>'W</a:t>
                      </a:r>
                      <a:r>
                        <a:rPr lang="en-US" sz="2000" dirty="0">
                          <a:effectLst/>
                          <a:latin typeface="Consolas" panose="020B0609020204030204" pitchFamily="49" charset="0"/>
                        </a:rPr>
                        <a:t>' = true</a:t>
                      </a:r>
                    </a:p>
                  </a:txBody>
                  <a:tcPr marL="123825" marR="123825" marT="57150" marB="57150" anchor="ctr">
                    <a:solidFill>
                      <a:schemeClr val="accent5"/>
                    </a:solidFill>
                  </a:tcPr>
                </a:tc>
                <a:tc>
                  <a:txBody>
                    <a:bodyPr/>
                    <a:lstStyle/>
                    <a:p>
                      <a:pPr algn="ctr"/>
                      <a:r>
                        <a:rPr lang="en-US" sz="2000">
                          <a:effectLst/>
                          <a:latin typeface="Consolas" panose="020B0609020204030204" pitchFamily="49" charset="0"/>
                        </a:rPr>
                        <a:t>true</a:t>
                      </a:r>
                    </a:p>
                  </a:txBody>
                  <a:tcPr marL="123825" marR="123825" marT="57150" marB="57150" anchor="ctr"/>
                </a:tc>
                <a:tc>
                  <a:txBody>
                    <a:bodyPr/>
                    <a:lstStyle/>
                    <a:p>
                      <a:pPr algn="ctr"/>
                      <a:r>
                        <a:rPr lang="en-US" sz="2000" dirty="0">
                          <a:effectLst/>
                          <a:latin typeface="Consolas" panose="020B0609020204030204" pitchFamily="49" charset="0"/>
                        </a:rPr>
                        <a:t>true</a:t>
                      </a:r>
                    </a:p>
                  </a:txBody>
                  <a:tcPr marL="123825" marR="123825" marT="57150" marB="57150" anchor="ctr"/>
                </a:tc>
              </a:tr>
            </a:tbl>
          </a:graphicData>
        </a:graphic>
      </p:graphicFrame>
      <p:sp>
        <p:nvSpPr>
          <p:cNvPr id="4" name="TextBox 3"/>
          <p:cNvSpPr txBox="1"/>
          <p:nvPr/>
        </p:nvSpPr>
        <p:spPr>
          <a:xfrm>
            <a:off x="6314132" y="1423189"/>
            <a:ext cx="2160240" cy="338554"/>
          </a:xfrm>
          <a:prstGeom prst="rect">
            <a:avLst/>
          </a:prstGeom>
          <a:noFill/>
        </p:spPr>
        <p:txBody>
          <a:bodyPr wrap="square" rtlCol="0">
            <a:spAutoFit/>
          </a:bodyPr>
          <a:lstStyle/>
          <a:p>
            <a:pPr algn="ctr"/>
            <a:r>
              <a:rPr lang="en-US" altLang="zh-CN" sz="1600" dirty="0" smtClean="0"/>
              <a:t>or</a:t>
            </a:r>
            <a:r>
              <a:rPr lang="zh-CN" altLang="en-US" sz="1600" dirty="0" smtClean="0"/>
              <a:t>真值表</a:t>
            </a:r>
            <a:endParaRPr lang="zh-CN" altLang="en-US" sz="1600" dirty="0"/>
          </a:p>
        </p:txBody>
      </p:sp>
      <p:sp>
        <p:nvSpPr>
          <p:cNvPr id="6" name="TextBox 5"/>
          <p:cNvSpPr txBox="1"/>
          <p:nvPr/>
        </p:nvSpPr>
        <p:spPr>
          <a:xfrm>
            <a:off x="669268" y="4509120"/>
            <a:ext cx="7481676" cy="1569660"/>
          </a:xfrm>
          <a:prstGeom prst="rect">
            <a:avLst/>
          </a:prstGeom>
          <a:noFill/>
        </p:spPr>
        <p:txBody>
          <a:bodyPr wrap="square" rtlCol="0">
            <a:spAutoFit/>
          </a:bodyPr>
          <a:lstStyle/>
          <a:p>
            <a:r>
              <a:rPr lang="zh-CN" altLang="en-US" sz="2400" dirty="0"/>
              <a:t>逻辑或</a:t>
            </a:r>
            <a:r>
              <a:rPr lang="en-US" altLang="zh-CN" sz="2400" dirty="0"/>
              <a:t>or</a:t>
            </a:r>
            <a:r>
              <a:rPr lang="zh-CN" altLang="en-US" sz="2400" dirty="0"/>
              <a:t>组合两个布尔值，只要两个值之一为</a:t>
            </a:r>
            <a:r>
              <a:rPr lang="en-US" altLang="zh-CN" sz="2400" dirty="0"/>
              <a:t>true</a:t>
            </a:r>
            <a:r>
              <a:rPr lang="zh-CN" altLang="en-US" sz="2400" dirty="0"/>
              <a:t>就产生</a:t>
            </a:r>
            <a:r>
              <a:rPr lang="en-US" altLang="zh-CN" sz="2400" dirty="0"/>
              <a:t>true</a:t>
            </a:r>
            <a:r>
              <a:rPr lang="zh-CN" altLang="en-US" sz="2400" dirty="0"/>
              <a:t>。例如，</a:t>
            </a:r>
            <a:r>
              <a:rPr lang="en-US" altLang="zh-CN" sz="2400" dirty="0"/>
              <a:t>pressed('up')</a:t>
            </a:r>
            <a:r>
              <a:rPr lang="en-US" altLang="zh-CN" sz="2400" dirty="0"/>
              <a:t> </a:t>
            </a:r>
            <a:r>
              <a:rPr lang="en-US" altLang="zh-CN" sz="2400" b="1" dirty="0"/>
              <a:t>or</a:t>
            </a:r>
            <a:r>
              <a:rPr lang="en-US" altLang="zh-CN" sz="2400" dirty="0"/>
              <a:t> </a:t>
            </a:r>
            <a:r>
              <a:rPr lang="en-US" altLang="zh-CN" sz="2400" dirty="0"/>
              <a:t>pressed('W')</a:t>
            </a:r>
            <a:r>
              <a:rPr lang="zh-CN" altLang="en-US" sz="2400" dirty="0"/>
              <a:t>，在只有</a:t>
            </a:r>
            <a:r>
              <a:rPr lang="en-US" altLang="zh-CN" sz="2400" dirty="0"/>
              <a:t>W</a:t>
            </a:r>
            <a:r>
              <a:rPr lang="zh-CN" altLang="en-US" sz="2400" dirty="0"/>
              <a:t>被按下，或者只有</a:t>
            </a:r>
            <a:r>
              <a:rPr lang="en-US" altLang="zh-CN" sz="2400" dirty="0"/>
              <a:t>up</a:t>
            </a:r>
            <a:r>
              <a:rPr lang="zh-CN" altLang="en-US" sz="2400" dirty="0"/>
              <a:t>被按下，或者两者都被按下时为“</a:t>
            </a:r>
            <a:r>
              <a:rPr lang="en-US" altLang="zh-CN" sz="2400" dirty="0"/>
              <a:t>true</a:t>
            </a:r>
            <a:r>
              <a:rPr lang="en-US" altLang="zh-CN" sz="2400" dirty="0"/>
              <a:t>”</a:t>
            </a:r>
            <a:r>
              <a:rPr lang="zh-CN" altLang="en-US" sz="2400" dirty="0" smtClean="0"/>
              <a:t>。</a:t>
            </a:r>
            <a:endParaRPr lang="zh-CN" altLang="en-US" sz="2400" dirty="0"/>
          </a:p>
        </p:txBody>
      </p:sp>
    </p:spTree>
    <p:extLst>
      <p:ext uri="{BB962C8B-B14F-4D97-AF65-F5344CB8AC3E}">
        <p14:creationId xmlns:p14="http://schemas.microsoft.com/office/powerpoint/2010/main" val="2922634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539552" y="1012086"/>
            <a:ext cx="6552728" cy="646331"/>
          </a:xfrm>
          <a:prstGeom prst="rect">
            <a:avLst/>
          </a:prstGeom>
          <a:noFill/>
        </p:spPr>
        <p:txBody>
          <a:bodyPr wrap="square" rtlCol="0">
            <a:spAutoFit/>
          </a:bodyPr>
          <a:lstStyle/>
          <a:p>
            <a:r>
              <a:rPr lang="zh-CN" altLang="en-US" sz="3600" b="1" dirty="0"/>
              <a:t>用比较操作符测试</a:t>
            </a:r>
            <a:r>
              <a:rPr lang="zh-CN" altLang="en-US" sz="3600" b="1" dirty="0" smtClean="0"/>
              <a:t>数字</a:t>
            </a:r>
            <a:endParaRPr lang="zh-CN" altLang="en-US" sz="3600" b="1" dirty="0"/>
          </a:p>
        </p:txBody>
      </p:sp>
      <p:sp>
        <p:nvSpPr>
          <p:cNvPr id="3" name="TextBox 2"/>
          <p:cNvSpPr txBox="1"/>
          <p:nvPr/>
        </p:nvSpPr>
        <p:spPr>
          <a:xfrm>
            <a:off x="539552" y="1916832"/>
            <a:ext cx="7704856" cy="1938992"/>
          </a:xfrm>
          <a:prstGeom prst="rect">
            <a:avLst/>
          </a:prstGeom>
          <a:noFill/>
        </p:spPr>
        <p:txBody>
          <a:bodyPr wrap="square" rtlCol="0">
            <a:spAutoFit/>
          </a:bodyPr>
          <a:lstStyle/>
          <a:p>
            <a:r>
              <a:rPr lang="zh-CN" altLang="en-US" sz="2400" dirty="0" smtClean="0">
                <a:latin typeface="宋体" panose="02010600030101010101" pitchFamily="2" charset="-122"/>
              </a:rPr>
              <a:t>布尔表达式</a:t>
            </a:r>
            <a:r>
              <a:rPr lang="zh-CN" altLang="en-US" sz="2400" dirty="0">
                <a:latin typeface="宋体" panose="02010600030101010101" pitchFamily="2" charset="-122"/>
              </a:rPr>
              <a:t>能够用来检测数字的属性。你在数学课堂上见到的大多数比较操作符能够在一个编程语言中使用，但是它们可能被写做稍微不同的符号。例如，“</a:t>
            </a:r>
            <a:r>
              <a:rPr lang="zh-CN" altLang="en-US" sz="2400" dirty="0">
                <a:latin typeface="宋体" panose="02010600030101010101" pitchFamily="2" charset="-122"/>
              </a:rPr>
              <a:t>小于或等于</a:t>
            </a:r>
            <a:r>
              <a:rPr lang="zh-CN" altLang="en-US" sz="2400" dirty="0">
                <a:latin typeface="宋体" panose="02010600030101010101" pitchFamily="2" charset="-122"/>
              </a:rPr>
              <a:t>”被写做</a:t>
            </a:r>
            <a:r>
              <a:rPr lang="en-US" altLang="zh-CN" sz="2400" dirty="0">
                <a:latin typeface="宋体" panose="02010600030101010101" pitchFamily="2" charset="-122"/>
              </a:rPr>
              <a:t>&lt;=</a:t>
            </a:r>
            <a:r>
              <a:rPr lang="zh-CN" altLang="en-US" sz="2400" dirty="0">
                <a:latin typeface="宋体" panose="02010600030101010101" pitchFamily="2" charset="-122"/>
              </a:rPr>
              <a:t>。这里有一个一些常见的数字布尔测试的总结：</a:t>
            </a:r>
            <a:endParaRPr lang="zh-CN" altLang="en-US" sz="2400" dirty="0">
              <a:latin typeface="宋体" panose="0201060003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685857630"/>
              </p:ext>
            </p:extLst>
          </p:nvPr>
        </p:nvGraphicFramePr>
        <p:xfrm>
          <a:off x="719572" y="4005064"/>
          <a:ext cx="7236804" cy="2088234"/>
        </p:xfrm>
        <a:graphic>
          <a:graphicData uri="http://schemas.openxmlformats.org/drawingml/2006/table">
            <a:tbl>
              <a:tblPr firstRow="1" bandRow="1">
                <a:tableStyleId>{21E4AEA4-8DFA-4A89-87EB-49C32662AFE0}</a:tableStyleId>
              </a:tblPr>
              <a:tblGrid>
                <a:gridCol w="1155728"/>
                <a:gridCol w="1238537"/>
                <a:gridCol w="1656184"/>
                <a:gridCol w="1728192"/>
                <a:gridCol w="1458163"/>
              </a:tblGrid>
              <a:tr h="756984">
                <a:tc>
                  <a:txBody>
                    <a:bodyPr/>
                    <a:lstStyle/>
                    <a:p>
                      <a:pPr algn="ctr"/>
                      <a:r>
                        <a:rPr lang="zh-CN" altLang="en-US" dirty="0">
                          <a:effectLst/>
                        </a:rPr>
                        <a:t>表达式</a:t>
                      </a:r>
                    </a:p>
                  </a:txBody>
                  <a:tcPr marL="123825" marR="123825" marT="57150" marB="57150" anchor="ctr"/>
                </a:tc>
                <a:tc>
                  <a:txBody>
                    <a:bodyPr/>
                    <a:lstStyle/>
                    <a:p>
                      <a:r>
                        <a:rPr lang="zh-CN" altLang="en-US">
                          <a:effectLst/>
                        </a:rPr>
                        <a:t>描述</a:t>
                      </a:r>
                    </a:p>
                  </a:txBody>
                  <a:tcPr marL="123825" marR="123825" marT="57150" marB="57150" anchor="ctr"/>
                </a:tc>
                <a:tc>
                  <a:txBody>
                    <a:bodyPr/>
                    <a:lstStyle/>
                    <a:p>
                      <a:pPr algn="ctr"/>
                      <a:r>
                        <a:rPr lang="en-US" dirty="0">
                          <a:effectLst/>
                        </a:rPr>
                        <a:t>x = 0</a:t>
                      </a:r>
                      <a:r>
                        <a:rPr lang="zh-CN" altLang="en-US" dirty="0">
                          <a:effectLst/>
                        </a:rPr>
                        <a:t>时的值</a:t>
                      </a:r>
                    </a:p>
                  </a:txBody>
                  <a:tcPr marL="123825" marR="123825" marT="57150" marB="57150" anchor="ctr"/>
                </a:tc>
                <a:tc>
                  <a:txBody>
                    <a:bodyPr/>
                    <a:lstStyle/>
                    <a:p>
                      <a:pPr algn="ctr"/>
                      <a:r>
                        <a:rPr lang="en-US">
                          <a:effectLst/>
                        </a:rPr>
                        <a:t>x = 3</a:t>
                      </a:r>
                      <a:r>
                        <a:rPr lang="zh-CN" altLang="en-US">
                          <a:effectLst/>
                        </a:rPr>
                        <a:t>时的值</a:t>
                      </a:r>
                    </a:p>
                  </a:txBody>
                  <a:tcPr marL="123825" marR="123825" marT="57150" marB="57150" anchor="ctr"/>
                </a:tc>
                <a:tc>
                  <a:txBody>
                    <a:bodyPr/>
                    <a:lstStyle/>
                    <a:p>
                      <a:pPr algn="ctr"/>
                      <a:r>
                        <a:rPr lang="en-US">
                          <a:effectLst/>
                        </a:rPr>
                        <a:t>x = 6</a:t>
                      </a:r>
                      <a:r>
                        <a:rPr lang="zh-CN" altLang="en-US">
                          <a:effectLst/>
                        </a:rPr>
                        <a:t>时的值</a:t>
                      </a:r>
                    </a:p>
                  </a:txBody>
                  <a:tcPr marL="123825" marR="123825" marT="57150" marB="57150" anchor="ctr"/>
                </a:tc>
              </a:tr>
              <a:tr h="443750">
                <a:tc>
                  <a:txBody>
                    <a:bodyPr/>
                    <a:lstStyle/>
                    <a:p>
                      <a:pPr algn="ctr"/>
                      <a:r>
                        <a:rPr lang="en-US">
                          <a:effectLst/>
                        </a:rPr>
                        <a:t>x is 3</a:t>
                      </a:r>
                    </a:p>
                  </a:txBody>
                  <a:tcPr marL="123825" marR="123825" marT="57150" marB="57150" anchor="ctr"/>
                </a:tc>
                <a:tc>
                  <a:txBody>
                    <a:bodyPr/>
                    <a:lstStyle/>
                    <a:p>
                      <a:r>
                        <a:rPr lang="en-US">
                          <a:effectLst/>
                        </a:rPr>
                        <a:t>x</a:t>
                      </a:r>
                      <a:r>
                        <a:rPr lang="zh-CN" altLang="en-US">
                          <a:effectLst/>
                        </a:rPr>
                        <a:t>等于</a:t>
                      </a:r>
                      <a:r>
                        <a:rPr lang="en-US" altLang="zh-CN">
                          <a:effectLst/>
                        </a:rPr>
                        <a:t>3</a:t>
                      </a:r>
                    </a:p>
                  </a:txBody>
                  <a:tcPr marL="123825" marR="123825" marT="57150" marB="57150" anchor="ctr"/>
                </a:tc>
                <a:tc>
                  <a:txBody>
                    <a:bodyPr/>
                    <a:lstStyle/>
                    <a:p>
                      <a:pPr algn="ctr"/>
                      <a:r>
                        <a:rPr lang="en-US">
                          <a:effectLst/>
                        </a:rPr>
                        <a:t>false</a:t>
                      </a:r>
                    </a:p>
                  </a:txBody>
                  <a:tcPr marL="123825" marR="123825" marT="57150" marB="57150" anchor="ctr"/>
                </a:tc>
                <a:tc>
                  <a:txBody>
                    <a:bodyPr/>
                    <a:lstStyle/>
                    <a:p>
                      <a:pPr algn="ctr"/>
                      <a:r>
                        <a:rPr lang="en-US">
                          <a:effectLst/>
                        </a:rPr>
                        <a:t>true</a:t>
                      </a:r>
                    </a:p>
                  </a:txBody>
                  <a:tcPr marL="123825" marR="123825" marT="57150" marB="57150" anchor="ctr"/>
                </a:tc>
                <a:tc>
                  <a:txBody>
                    <a:bodyPr/>
                    <a:lstStyle/>
                    <a:p>
                      <a:pPr algn="ctr"/>
                      <a:r>
                        <a:rPr lang="en-US" dirty="0">
                          <a:effectLst/>
                        </a:rPr>
                        <a:t>false</a:t>
                      </a:r>
                    </a:p>
                  </a:txBody>
                  <a:tcPr marL="123825" marR="123825" marT="57150" marB="57150" anchor="ctr"/>
                </a:tc>
              </a:tr>
              <a:tr h="443750">
                <a:tc>
                  <a:txBody>
                    <a:bodyPr/>
                    <a:lstStyle/>
                    <a:p>
                      <a:pPr algn="ctr"/>
                      <a:r>
                        <a:rPr lang="en-US">
                          <a:effectLst/>
                        </a:rPr>
                        <a:t>x isnt 3</a:t>
                      </a:r>
                    </a:p>
                  </a:txBody>
                  <a:tcPr marL="123825" marR="123825" marT="57150" marB="57150" anchor="ctr"/>
                </a:tc>
                <a:tc>
                  <a:txBody>
                    <a:bodyPr/>
                    <a:lstStyle/>
                    <a:p>
                      <a:r>
                        <a:rPr lang="en-US">
                          <a:effectLst/>
                        </a:rPr>
                        <a:t>x</a:t>
                      </a:r>
                      <a:r>
                        <a:rPr lang="zh-CN" altLang="en-US">
                          <a:effectLst/>
                        </a:rPr>
                        <a:t>不等于</a:t>
                      </a:r>
                      <a:r>
                        <a:rPr lang="en-US" altLang="zh-CN">
                          <a:effectLst/>
                        </a:rPr>
                        <a:t>3</a:t>
                      </a:r>
                    </a:p>
                  </a:txBody>
                  <a:tcPr marL="123825" marR="123825" marT="57150" marB="57150" anchor="ctr"/>
                </a:tc>
                <a:tc>
                  <a:txBody>
                    <a:bodyPr/>
                    <a:lstStyle/>
                    <a:p>
                      <a:pPr algn="ctr"/>
                      <a:r>
                        <a:rPr lang="en-US">
                          <a:effectLst/>
                        </a:rPr>
                        <a:t>true</a:t>
                      </a:r>
                    </a:p>
                  </a:txBody>
                  <a:tcPr marL="123825" marR="123825" marT="57150" marB="57150" anchor="ctr"/>
                </a:tc>
                <a:tc>
                  <a:txBody>
                    <a:bodyPr/>
                    <a:lstStyle/>
                    <a:p>
                      <a:pPr algn="ctr"/>
                      <a:r>
                        <a:rPr lang="en-US">
                          <a:effectLst/>
                        </a:rPr>
                        <a:t>false</a:t>
                      </a:r>
                    </a:p>
                  </a:txBody>
                  <a:tcPr marL="123825" marR="123825" marT="57150" marB="57150" anchor="ctr"/>
                </a:tc>
                <a:tc>
                  <a:txBody>
                    <a:bodyPr/>
                    <a:lstStyle/>
                    <a:p>
                      <a:pPr algn="ctr"/>
                      <a:r>
                        <a:rPr lang="en-US">
                          <a:effectLst/>
                        </a:rPr>
                        <a:t>true</a:t>
                      </a:r>
                    </a:p>
                  </a:txBody>
                  <a:tcPr marL="123825" marR="123825" marT="57150" marB="57150" anchor="ctr"/>
                </a:tc>
              </a:tr>
              <a:tr h="443750">
                <a:tc>
                  <a:txBody>
                    <a:bodyPr/>
                    <a:lstStyle/>
                    <a:p>
                      <a:pPr algn="ctr"/>
                      <a:r>
                        <a:rPr lang="en-US">
                          <a:effectLst/>
                        </a:rPr>
                        <a:t>x &lt; 3</a:t>
                      </a:r>
                    </a:p>
                  </a:txBody>
                  <a:tcPr marL="123825" marR="123825" marT="57150" marB="57150" anchor="ctr"/>
                </a:tc>
                <a:tc>
                  <a:txBody>
                    <a:bodyPr/>
                    <a:lstStyle/>
                    <a:p>
                      <a:r>
                        <a:rPr lang="en-US">
                          <a:effectLst/>
                        </a:rPr>
                        <a:t>x</a:t>
                      </a:r>
                      <a:r>
                        <a:rPr lang="zh-CN" altLang="en-US">
                          <a:effectLst/>
                        </a:rPr>
                        <a:t>小于</a:t>
                      </a:r>
                      <a:r>
                        <a:rPr lang="en-US" altLang="zh-CN">
                          <a:effectLst/>
                        </a:rPr>
                        <a:t>3</a:t>
                      </a:r>
                    </a:p>
                  </a:txBody>
                  <a:tcPr marL="123825" marR="123825" marT="57150" marB="57150" anchor="ctr"/>
                </a:tc>
                <a:tc>
                  <a:txBody>
                    <a:bodyPr/>
                    <a:lstStyle/>
                    <a:p>
                      <a:pPr algn="ctr"/>
                      <a:r>
                        <a:rPr lang="en-US">
                          <a:effectLst/>
                        </a:rPr>
                        <a:t>true</a:t>
                      </a:r>
                    </a:p>
                  </a:txBody>
                  <a:tcPr marL="123825" marR="123825" marT="57150" marB="57150" anchor="ctr"/>
                </a:tc>
                <a:tc>
                  <a:txBody>
                    <a:bodyPr/>
                    <a:lstStyle/>
                    <a:p>
                      <a:pPr algn="ctr"/>
                      <a:r>
                        <a:rPr lang="en-US">
                          <a:effectLst/>
                        </a:rPr>
                        <a:t>false</a:t>
                      </a:r>
                    </a:p>
                  </a:txBody>
                  <a:tcPr marL="123825" marR="123825" marT="57150" marB="57150" anchor="ctr"/>
                </a:tc>
                <a:tc>
                  <a:txBody>
                    <a:bodyPr/>
                    <a:lstStyle/>
                    <a:p>
                      <a:pPr algn="ctr"/>
                      <a:r>
                        <a:rPr lang="en-US" dirty="0">
                          <a:effectLst/>
                        </a:rPr>
                        <a:t>false</a:t>
                      </a:r>
                    </a:p>
                  </a:txBody>
                  <a:tcPr marL="123825" marR="123825" marT="57150" marB="57150" anchor="ctr"/>
                </a:tc>
              </a:tr>
            </a:tbl>
          </a:graphicData>
        </a:graphic>
      </p:graphicFrame>
    </p:spTree>
    <p:extLst>
      <p:ext uri="{BB962C8B-B14F-4D97-AF65-F5344CB8AC3E}">
        <p14:creationId xmlns:p14="http://schemas.microsoft.com/office/powerpoint/2010/main" val="1947075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539552" y="1012086"/>
            <a:ext cx="6552728" cy="646331"/>
          </a:xfrm>
          <a:prstGeom prst="rect">
            <a:avLst/>
          </a:prstGeom>
          <a:noFill/>
        </p:spPr>
        <p:txBody>
          <a:bodyPr wrap="square" rtlCol="0">
            <a:spAutoFit/>
          </a:bodyPr>
          <a:lstStyle/>
          <a:p>
            <a:r>
              <a:rPr lang="zh-CN" altLang="en-US" sz="3600" b="1" dirty="0"/>
              <a:t>用比较操作符测试</a:t>
            </a:r>
            <a:r>
              <a:rPr lang="zh-CN" altLang="en-US" sz="3600" b="1" dirty="0" smtClean="0"/>
              <a:t>数字</a:t>
            </a:r>
            <a:endParaRPr lang="zh-CN" altLang="en-US" sz="3600" b="1" dirty="0"/>
          </a:p>
        </p:txBody>
      </p:sp>
      <p:graphicFrame>
        <p:nvGraphicFramePr>
          <p:cNvPr id="4" name="表格 3"/>
          <p:cNvGraphicFramePr>
            <a:graphicFrameLocks noGrp="1"/>
          </p:cNvGraphicFramePr>
          <p:nvPr>
            <p:extLst>
              <p:ext uri="{D42A27DB-BD31-4B8C-83A1-F6EECF244321}">
                <p14:modId xmlns:p14="http://schemas.microsoft.com/office/powerpoint/2010/main" val="826298058"/>
              </p:ext>
            </p:extLst>
          </p:nvPr>
        </p:nvGraphicFramePr>
        <p:xfrm>
          <a:off x="564828" y="2060848"/>
          <a:ext cx="7992888" cy="3557012"/>
        </p:xfrm>
        <a:graphic>
          <a:graphicData uri="http://schemas.openxmlformats.org/drawingml/2006/table">
            <a:tbl>
              <a:tblPr firstRow="1" bandRow="1">
                <a:tableStyleId>{21E4AEA4-8DFA-4A89-87EB-49C32662AFE0}</a:tableStyleId>
              </a:tblPr>
              <a:tblGrid>
                <a:gridCol w="1440160"/>
                <a:gridCol w="1944216"/>
                <a:gridCol w="1512168"/>
                <a:gridCol w="1512168"/>
                <a:gridCol w="1584176"/>
              </a:tblGrid>
              <a:tr h="676652">
                <a:tc>
                  <a:txBody>
                    <a:bodyPr/>
                    <a:lstStyle/>
                    <a:p>
                      <a:pPr algn="ctr"/>
                      <a:r>
                        <a:rPr lang="zh-CN" altLang="en-US" dirty="0">
                          <a:effectLst/>
                        </a:rPr>
                        <a:t>表达式</a:t>
                      </a:r>
                    </a:p>
                  </a:txBody>
                  <a:tcPr marL="123825" marR="123825" marT="57150" marB="57150" anchor="ctr"/>
                </a:tc>
                <a:tc>
                  <a:txBody>
                    <a:bodyPr/>
                    <a:lstStyle/>
                    <a:p>
                      <a:pPr algn="ctr"/>
                      <a:r>
                        <a:rPr lang="zh-CN" altLang="en-US" dirty="0">
                          <a:effectLst/>
                        </a:rPr>
                        <a:t>描述</a:t>
                      </a:r>
                    </a:p>
                  </a:txBody>
                  <a:tcPr marL="123825" marR="123825" marT="57150" marB="57150" anchor="ctr"/>
                </a:tc>
                <a:tc>
                  <a:txBody>
                    <a:bodyPr/>
                    <a:lstStyle/>
                    <a:p>
                      <a:pPr algn="ctr"/>
                      <a:r>
                        <a:rPr lang="en-US" dirty="0">
                          <a:effectLst/>
                        </a:rPr>
                        <a:t>x = 0</a:t>
                      </a:r>
                      <a:r>
                        <a:rPr lang="zh-CN" altLang="en-US" dirty="0">
                          <a:effectLst/>
                        </a:rPr>
                        <a:t>时的值</a:t>
                      </a:r>
                    </a:p>
                  </a:txBody>
                  <a:tcPr marL="123825" marR="123825" marT="57150" marB="57150" anchor="ctr"/>
                </a:tc>
                <a:tc>
                  <a:txBody>
                    <a:bodyPr/>
                    <a:lstStyle/>
                    <a:p>
                      <a:pPr algn="ctr"/>
                      <a:r>
                        <a:rPr lang="en-US">
                          <a:effectLst/>
                        </a:rPr>
                        <a:t>x = 3</a:t>
                      </a:r>
                      <a:r>
                        <a:rPr lang="zh-CN" altLang="en-US">
                          <a:effectLst/>
                        </a:rPr>
                        <a:t>时的值</a:t>
                      </a:r>
                    </a:p>
                  </a:txBody>
                  <a:tcPr marL="123825" marR="123825" marT="57150" marB="57150" anchor="ctr"/>
                </a:tc>
                <a:tc>
                  <a:txBody>
                    <a:bodyPr/>
                    <a:lstStyle/>
                    <a:p>
                      <a:pPr algn="ctr"/>
                      <a:r>
                        <a:rPr lang="en-US">
                          <a:effectLst/>
                        </a:rPr>
                        <a:t>x = 6</a:t>
                      </a:r>
                      <a:r>
                        <a:rPr lang="zh-CN" altLang="en-US">
                          <a:effectLst/>
                        </a:rPr>
                        <a:t>时的值</a:t>
                      </a:r>
                    </a:p>
                  </a:txBody>
                  <a:tcPr marL="123825" marR="123825" marT="57150" marB="57150" anchor="ctr"/>
                </a:tc>
              </a:tr>
              <a:tr h="370840">
                <a:tc>
                  <a:txBody>
                    <a:bodyPr/>
                    <a:lstStyle/>
                    <a:p>
                      <a:pPr algn="ctr"/>
                      <a:r>
                        <a:rPr lang="en-US">
                          <a:effectLst/>
                        </a:rPr>
                        <a:t>x &lt;= 3</a:t>
                      </a:r>
                    </a:p>
                  </a:txBody>
                  <a:tcPr marL="123825" marR="123825" marT="57150" marB="57150" anchor="ctr"/>
                </a:tc>
                <a:tc>
                  <a:txBody>
                    <a:bodyPr/>
                    <a:lstStyle/>
                    <a:p>
                      <a:r>
                        <a:rPr lang="en-US">
                          <a:effectLst/>
                        </a:rPr>
                        <a:t>x</a:t>
                      </a:r>
                      <a:r>
                        <a:rPr lang="zh-CN" altLang="en-US">
                          <a:effectLst/>
                        </a:rPr>
                        <a:t>小于或等于</a:t>
                      </a:r>
                      <a:r>
                        <a:rPr lang="en-US" altLang="zh-CN">
                          <a:effectLst/>
                        </a:rPr>
                        <a:t>3</a:t>
                      </a:r>
                    </a:p>
                  </a:txBody>
                  <a:tcPr marL="123825" marR="123825" marT="57150" marB="57150" anchor="ctr"/>
                </a:tc>
                <a:tc>
                  <a:txBody>
                    <a:bodyPr/>
                    <a:lstStyle/>
                    <a:p>
                      <a:pPr algn="ctr"/>
                      <a:r>
                        <a:rPr lang="en-US">
                          <a:effectLst/>
                        </a:rPr>
                        <a:t>true</a:t>
                      </a:r>
                    </a:p>
                  </a:txBody>
                  <a:tcPr marL="123825" marR="123825" marT="57150" marB="57150" anchor="ctr"/>
                </a:tc>
                <a:tc>
                  <a:txBody>
                    <a:bodyPr/>
                    <a:lstStyle/>
                    <a:p>
                      <a:pPr algn="ctr"/>
                      <a:r>
                        <a:rPr lang="en-US">
                          <a:effectLst/>
                        </a:rPr>
                        <a:t>true</a:t>
                      </a:r>
                    </a:p>
                  </a:txBody>
                  <a:tcPr marL="123825" marR="123825" marT="57150" marB="57150" anchor="ctr"/>
                </a:tc>
                <a:tc>
                  <a:txBody>
                    <a:bodyPr/>
                    <a:lstStyle/>
                    <a:p>
                      <a:pPr algn="ctr"/>
                      <a:r>
                        <a:rPr lang="en-US">
                          <a:effectLst/>
                        </a:rPr>
                        <a:t>false</a:t>
                      </a:r>
                    </a:p>
                  </a:txBody>
                  <a:tcPr marL="123825" marR="123825" marT="57150" marB="57150" anchor="ctr"/>
                </a:tc>
              </a:tr>
              <a:tr h="370840">
                <a:tc>
                  <a:txBody>
                    <a:bodyPr/>
                    <a:lstStyle/>
                    <a:p>
                      <a:pPr algn="ctr"/>
                      <a:r>
                        <a:rPr lang="en-US">
                          <a:effectLst/>
                        </a:rPr>
                        <a:t>x &gt; 3</a:t>
                      </a:r>
                    </a:p>
                  </a:txBody>
                  <a:tcPr marL="123825" marR="123825" marT="57150" marB="57150" anchor="ctr"/>
                </a:tc>
                <a:tc>
                  <a:txBody>
                    <a:bodyPr/>
                    <a:lstStyle/>
                    <a:p>
                      <a:r>
                        <a:rPr lang="en-US">
                          <a:effectLst/>
                        </a:rPr>
                        <a:t>x</a:t>
                      </a:r>
                      <a:r>
                        <a:rPr lang="zh-CN" altLang="en-US">
                          <a:effectLst/>
                        </a:rPr>
                        <a:t>大于</a:t>
                      </a:r>
                      <a:r>
                        <a:rPr lang="en-US" altLang="zh-CN">
                          <a:effectLst/>
                        </a:rPr>
                        <a:t>3</a:t>
                      </a:r>
                    </a:p>
                  </a:txBody>
                  <a:tcPr marL="123825" marR="123825" marT="57150" marB="57150" anchor="ctr"/>
                </a:tc>
                <a:tc>
                  <a:txBody>
                    <a:bodyPr/>
                    <a:lstStyle/>
                    <a:p>
                      <a:pPr algn="ctr"/>
                      <a:r>
                        <a:rPr lang="en-US">
                          <a:effectLst/>
                        </a:rPr>
                        <a:t>false</a:t>
                      </a:r>
                    </a:p>
                  </a:txBody>
                  <a:tcPr marL="123825" marR="123825" marT="57150" marB="57150" anchor="ctr"/>
                </a:tc>
                <a:tc>
                  <a:txBody>
                    <a:bodyPr/>
                    <a:lstStyle/>
                    <a:p>
                      <a:pPr algn="ctr"/>
                      <a:r>
                        <a:rPr lang="en-US">
                          <a:effectLst/>
                        </a:rPr>
                        <a:t>false</a:t>
                      </a:r>
                    </a:p>
                  </a:txBody>
                  <a:tcPr marL="123825" marR="123825" marT="57150" marB="57150" anchor="ctr"/>
                </a:tc>
                <a:tc>
                  <a:txBody>
                    <a:bodyPr/>
                    <a:lstStyle/>
                    <a:p>
                      <a:pPr algn="ctr"/>
                      <a:r>
                        <a:rPr lang="en-US">
                          <a:effectLst/>
                        </a:rPr>
                        <a:t>true</a:t>
                      </a:r>
                    </a:p>
                  </a:txBody>
                  <a:tcPr marL="123825" marR="123825" marT="57150" marB="57150" anchor="ctr"/>
                </a:tc>
              </a:tr>
              <a:tr h="370840">
                <a:tc>
                  <a:txBody>
                    <a:bodyPr/>
                    <a:lstStyle/>
                    <a:p>
                      <a:pPr algn="ctr"/>
                      <a:r>
                        <a:rPr lang="en-US">
                          <a:effectLst/>
                        </a:rPr>
                        <a:t>x &gt;= 3</a:t>
                      </a:r>
                    </a:p>
                  </a:txBody>
                  <a:tcPr marL="123825" marR="123825" marT="57150" marB="57150" anchor="ctr"/>
                </a:tc>
                <a:tc>
                  <a:txBody>
                    <a:bodyPr/>
                    <a:lstStyle/>
                    <a:p>
                      <a:r>
                        <a:rPr lang="en-US">
                          <a:effectLst/>
                        </a:rPr>
                        <a:t>x</a:t>
                      </a:r>
                      <a:r>
                        <a:rPr lang="zh-CN" altLang="en-US">
                          <a:effectLst/>
                        </a:rPr>
                        <a:t>大于或等于</a:t>
                      </a:r>
                      <a:r>
                        <a:rPr lang="en-US" altLang="zh-CN">
                          <a:effectLst/>
                        </a:rPr>
                        <a:t>3</a:t>
                      </a:r>
                    </a:p>
                  </a:txBody>
                  <a:tcPr marL="123825" marR="123825" marT="57150" marB="57150" anchor="ctr"/>
                </a:tc>
                <a:tc>
                  <a:txBody>
                    <a:bodyPr/>
                    <a:lstStyle/>
                    <a:p>
                      <a:pPr algn="ctr"/>
                      <a:r>
                        <a:rPr lang="en-US">
                          <a:effectLst/>
                        </a:rPr>
                        <a:t>false</a:t>
                      </a:r>
                    </a:p>
                  </a:txBody>
                  <a:tcPr marL="123825" marR="123825" marT="57150" marB="57150" anchor="ctr"/>
                </a:tc>
                <a:tc>
                  <a:txBody>
                    <a:bodyPr/>
                    <a:lstStyle/>
                    <a:p>
                      <a:pPr algn="ctr"/>
                      <a:r>
                        <a:rPr lang="en-US">
                          <a:effectLst/>
                        </a:rPr>
                        <a:t>true</a:t>
                      </a:r>
                    </a:p>
                  </a:txBody>
                  <a:tcPr marL="123825" marR="123825" marT="57150" marB="57150" anchor="ctr"/>
                </a:tc>
                <a:tc>
                  <a:txBody>
                    <a:bodyPr/>
                    <a:lstStyle/>
                    <a:p>
                      <a:pPr algn="ctr"/>
                      <a:r>
                        <a:rPr lang="en-US">
                          <a:effectLst/>
                        </a:rPr>
                        <a:t>true</a:t>
                      </a:r>
                    </a:p>
                  </a:txBody>
                  <a:tcPr marL="123825" marR="123825" marT="57150" marB="57150" anchor="ctr"/>
                </a:tc>
              </a:tr>
              <a:tr h="370840">
                <a:tc>
                  <a:txBody>
                    <a:bodyPr/>
                    <a:lstStyle/>
                    <a:p>
                      <a:pPr algn="ctr"/>
                      <a:r>
                        <a:rPr lang="en-US">
                          <a:effectLst/>
                        </a:rPr>
                        <a:t>0 &lt; x &lt;= 6</a:t>
                      </a:r>
                    </a:p>
                  </a:txBody>
                  <a:tcPr marL="123825" marR="123825" marT="57150" marB="57150" anchor="ctr"/>
                </a:tc>
                <a:tc>
                  <a:txBody>
                    <a:bodyPr/>
                    <a:lstStyle/>
                    <a:p>
                      <a:r>
                        <a:rPr lang="en-US">
                          <a:effectLst/>
                        </a:rPr>
                        <a:t>x</a:t>
                      </a:r>
                      <a:r>
                        <a:rPr lang="zh-CN" altLang="en-US">
                          <a:effectLst/>
                        </a:rPr>
                        <a:t>大于</a:t>
                      </a:r>
                      <a:r>
                        <a:rPr lang="en-US" altLang="zh-CN">
                          <a:effectLst/>
                        </a:rPr>
                        <a:t>0</a:t>
                      </a:r>
                      <a:r>
                        <a:rPr lang="zh-CN" altLang="en-US">
                          <a:effectLst/>
                        </a:rPr>
                        <a:t>且小于或等于</a:t>
                      </a:r>
                      <a:r>
                        <a:rPr lang="en-US" altLang="zh-CN">
                          <a:effectLst/>
                        </a:rPr>
                        <a:t>6</a:t>
                      </a:r>
                    </a:p>
                  </a:txBody>
                  <a:tcPr marL="123825" marR="123825" marT="57150" marB="57150" anchor="ctr"/>
                </a:tc>
                <a:tc>
                  <a:txBody>
                    <a:bodyPr/>
                    <a:lstStyle/>
                    <a:p>
                      <a:pPr algn="ctr"/>
                      <a:r>
                        <a:rPr lang="en-US">
                          <a:effectLst/>
                        </a:rPr>
                        <a:t>false</a:t>
                      </a:r>
                    </a:p>
                  </a:txBody>
                  <a:tcPr marL="123825" marR="123825" marT="57150" marB="57150" anchor="ctr"/>
                </a:tc>
                <a:tc>
                  <a:txBody>
                    <a:bodyPr/>
                    <a:lstStyle/>
                    <a:p>
                      <a:pPr algn="ctr"/>
                      <a:r>
                        <a:rPr lang="en-US">
                          <a:effectLst/>
                        </a:rPr>
                        <a:t>true</a:t>
                      </a:r>
                    </a:p>
                  </a:txBody>
                  <a:tcPr marL="123825" marR="123825" marT="57150" marB="57150" anchor="ctr"/>
                </a:tc>
                <a:tc>
                  <a:txBody>
                    <a:bodyPr/>
                    <a:lstStyle/>
                    <a:p>
                      <a:pPr algn="ctr"/>
                      <a:r>
                        <a:rPr lang="en-US">
                          <a:effectLst/>
                        </a:rPr>
                        <a:t>true</a:t>
                      </a:r>
                    </a:p>
                  </a:txBody>
                  <a:tcPr marL="123825" marR="123825" marT="57150" marB="57150" anchor="ctr"/>
                </a:tc>
              </a:tr>
              <a:tr h="370840">
                <a:tc>
                  <a:txBody>
                    <a:bodyPr/>
                    <a:lstStyle/>
                    <a:p>
                      <a:pPr algn="ctr"/>
                      <a:r>
                        <a:rPr lang="en-US">
                          <a:effectLst/>
                        </a:rPr>
                        <a:t>x % 2 is 1</a:t>
                      </a:r>
                    </a:p>
                  </a:txBody>
                  <a:tcPr marL="123825" marR="123825" marT="57150" marB="57150" anchor="ctr"/>
                </a:tc>
                <a:tc>
                  <a:txBody>
                    <a:bodyPr/>
                    <a:lstStyle/>
                    <a:p>
                      <a:r>
                        <a:rPr lang="en-US" altLang="zh-CN">
                          <a:effectLst/>
                        </a:rPr>
                        <a:t>x</a:t>
                      </a:r>
                      <a:r>
                        <a:rPr lang="zh-CN" altLang="en-US">
                          <a:effectLst/>
                        </a:rPr>
                        <a:t>为奇数（因为</a:t>
                      </a:r>
                      <a:r>
                        <a:rPr lang="en-US" altLang="zh-CN">
                          <a:effectLst/>
                        </a:rPr>
                        <a:t>x</a:t>
                      </a:r>
                      <a:r>
                        <a:rPr lang="zh-CN" altLang="en-US">
                          <a:effectLst/>
                        </a:rPr>
                        <a:t>除以</a:t>
                      </a:r>
                      <a:r>
                        <a:rPr lang="en-US" altLang="zh-CN">
                          <a:effectLst/>
                        </a:rPr>
                        <a:t>2</a:t>
                      </a:r>
                      <a:r>
                        <a:rPr lang="zh-CN" altLang="en-US">
                          <a:effectLst/>
                        </a:rPr>
                        <a:t>的余数为</a:t>
                      </a:r>
                      <a:r>
                        <a:rPr lang="en-US" altLang="zh-CN">
                          <a:effectLst/>
                        </a:rPr>
                        <a:t>1</a:t>
                      </a:r>
                      <a:r>
                        <a:rPr lang="zh-CN" altLang="en-US">
                          <a:effectLst/>
                        </a:rPr>
                        <a:t>）</a:t>
                      </a:r>
                    </a:p>
                  </a:txBody>
                  <a:tcPr marL="123825" marR="123825" marT="57150" marB="57150" anchor="ctr"/>
                </a:tc>
                <a:tc>
                  <a:txBody>
                    <a:bodyPr/>
                    <a:lstStyle/>
                    <a:p>
                      <a:pPr algn="ctr"/>
                      <a:r>
                        <a:rPr lang="en-US">
                          <a:effectLst/>
                        </a:rPr>
                        <a:t>false</a:t>
                      </a:r>
                    </a:p>
                  </a:txBody>
                  <a:tcPr marL="123825" marR="123825" marT="57150" marB="57150" anchor="ctr"/>
                </a:tc>
                <a:tc>
                  <a:txBody>
                    <a:bodyPr/>
                    <a:lstStyle/>
                    <a:p>
                      <a:pPr algn="ctr"/>
                      <a:r>
                        <a:rPr lang="en-US">
                          <a:effectLst/>
                        </a:rPr>
                        <a:t>true</a:t>
                      </a:r>
                    </a:p>
                  </a:txBody>
                  <a:tcPr marL="123825" marR="123825" marT="57150" marB="57150" anchor="ctr"/>
                </a:tc>
                <a:tc>
                  <a:txBody>
                    <a:bodyPr/>
                    <a:lstStyle/>
                    <a:p>
                      <a:pPr algn="ctr"/>
                      <a:r>
                        <a:rPr lang="en-US">
                          <a:effectLst/>
                        </a:rPr>
                        <a:t>false</a:t>
                      </a:r>
                    </a:p>
                  </a:txBody>
                  <a:tcPr marL="123825" marR="123825" marT="57150" marB="57150" anchor="ctr"/>
                </a:tc>
              </a:tr>
              <a:tr h="370840">
                <a:tc>
                  <a:txBody>
                    <a:bodyPr/>
                    <a:lstStyle/>
                    <a:p>
                      <a:pPr algn="ctr"/>
                      <a:r>
                        <a:rPr lang="en-US">
                          <a:effectLst/>
                        </a:rPr>
                        <a:t>x % 3 is 0</a:t>
                      </a:r>
                    </a:p>
                  </a:txBody>
                  <a:tcPr marL="123825" marR="123825" marT="57150" marB="57150" anchor="ctr"/>
                </a:tc>
                <a:tc>
                  <a:txBody>
                    <a:bodyPr/>
                    <a:lstStyle/>
                    <a:p>
                      <a:r>
                        <a:rPr lang="en-US">
                          <a:effectLst/>
                        </a:rPr>
                        <a:t>x</a:t>
                      </a:r>
                      <a:r>
                        <a:rPr lang="zh-CN" altLang="en-US">
                          <a:effectLst/>
                        </a:rPr>
                        <a:t>被</a:t>
                      </a:r>
                      <a:r>
                        <a:rPr lang="en-US" altLang="zh-CN">
                          <a:effectLst/>
                        </a:rPr>
                        <a:t>3</a:t>
                      </a:r>
                      <a:r>
                        <a:rPr lang="zh-CN" altLang="en-US">
                          <a:effectLst/>
                        </a:rPr>
                        <a:t>整除</a:t>
                      </a:r>
                    </a:p>
                  </a:txBody>
                  <a:tcPr marL="123825" marR="123825" marT="57150" marB="57150" anchor="ctr"/>
                </a:tc>
                <a:tc>
                  <a:txBody>
                    <a:bodyPr/>
                    <a:lstStyle/>
                    <a:p>
                      <a:pPr algn="ctr"/>
                      <a:r>
                        <a:rPr lang="en-US" dirty="0">
                          <a:effectLst/>
                        </a:rPr>
                        <a:t>false</a:t>
                      </a:r>
                    </a:p>
                  </a:txBody>
                  <a:tcPr marL="123825" marR="123825" marT="57150" marB="57150" anchor="ctr"/>
                </a:tc>
                <a:tc>
                  <a:txBody>
                    <a:bodyPr/>
                    <a:lstStyle/>
                    <a:p>
                      <a:pPr algn="ctr"/>
                      <a:r>
                        <a:rPr lang="en-US">
                          <a:effectLst/>
                        </a:rPr>
                        <a:t>true</a:t>
                      </a:r>
                    </a:p>
                  </a:txBody>
                  <a:tcPr marL="123825" marR="123825" marT="57150" marB="57150" anchor="ctr"/>
                </a:tc>
                <a:tc>
                  <a:txBody>
                    <a:bodyPr/>
                    <a:lstStyle/>
                    <a:p>
                      <a:pPr algn="ctr"/>
                      <a:r>
                        <a:rPr lang="en-US" dirty="0">
                          <a:effectLst/>
                        </a:rPr>
                        <a:t>true</a:t>
                      </a:r>
                    </a:p>
                  </a:txBody>
                  <a:tcPr marL="123825" marR="123825" marT="57150" marB="57150" anchor="ctr"/>
                </a:tc>
              </a:tr>
            </a:tbl>
          </a:graphicData>
        </a:graphic>
      </p:graphicFrame>
    </p:spTree>
    <p:extLst>
      <p:ext uri="{BB962C8B-B14F-4D97-AF65-F5344CB8AC3E}">
        <p14:creationId xmlns:p14="http://schemas.microsoft.com/office/powerpoint/2010/main" val="1087079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95536" y="908720"/>
            <a:ext cx="7733704" cy="646331"/>
          </a:xfrm>
          <a:prstGeom prst="rect">
            <a:avLst/>
          </a:prstGeom>
          <a:noFill/>
        </p:spPr>
        <p:txBody>
          <a:bodyPr wrap="square" rtlCol="0">
            <a:spAutoFit/>
          </a:bodyPr>
          <a:lstStyle/>
          <a:p>
            <a:r>
              <a:rPr lang="zh-CN" altLang="en-US" sz="3600" b="1" dirty="0" smtClean="0"/>
              <a:t>搞</a:t>
            </a:r>
            <a:r>
              <a:rPr lang="zh-CN" altLang="en-US" sz="3600" b="1" dirty="0"/>
              <a:t>混“</a:t>
            </a:r>
            <a:r>
              <a:rPr lang="en-US" altLang="zh-CN" sz="3600" b="1" dirty="0"/>
              <a:t>or”</a:t>
            </a:r>
            <a:r>
              <a:rPr lang="zh-CN" altLang="en-US" sz="3600" b="1" dirty="0"/>
              <a:t>和</a:t>
            </a:r>
            <a:r>
              <a:rPr lang="zh-CN" altLang="en-US" sz="3600" b="1" dirty="0" smtClean="0"/>
              <a:t>比较</a:t>
            </a:r>
            <a:endParaRPr lang="zh-CN" altLang="en-US" sz="3600" b="1" dirty="0"/>
          </a:p>
        </p:txBody>
      </p:sp>
      <p:sp>
        <p:nvSpPr>
          <p:cNvPr id="3" name="TextBox 2"/>
          <p:cNvSpPr txBox="1"/>
          <p:nvPr/>
        </p:nvSpPr>
        <p:spPr>
          <a:xfrm>
            <a:off x="441276" y="1700808"/>
            <a:ext cx="7704856" cy="1938992"/>
          </a:xfrm>
          <a:prstGeom prst="rect">
            <a:avLst/>
          </a:prstGeom>
          <a:noFill/>
        </p:spPr>
        <p:txBody>
          <a:bodyPr wrap="square" rtlCol="0">
            <a:spAutoFit/>
          </a:bodyPr>
          <a:lstStyle/>
          <a:p>
            <a:r>
              <a:rPr lang="zh-CN" altLang="en-US" sz="2400" dirty="0"/>
              <a:t>数值比较能够用布尔操作符组合。例如，</a:t>
            </a:r>
            <a:r>
              <a:rPr lang="en-US" altLang="zh-CN" sz="2400" dirty="0"/>
              <a:t>(x &gt; 6 and x </a:t>
            </a:r>
            <a:r>
              <a:rPr lang="en-US" altLang="zh-CN" sz="2400" dirty="0" err="1"/>
              <a:t>isnt</a:t>
            </a:r>
            <a:r>
              <a:rPr lang="en-US" altLang="zh-CN" sz="2400" dirty="0"/>
              <a:t> 9)</a:t>
            </a:r>
            <a:r>
              <a:rPr lang="zh-CN" altLang="en-US" sz="2400" dirty="0"/>
              <a:t>意味着</a:t>
            </a:r>
            <a:r>
              <a:rPr lang="en-US" altLang="zh-CN" sz="2400" dirty="0"/>
              <a:t>x</a:t>
            </a:r>
            <a:r>
              <a:rPr lang="zh-CN" altLang="en-US" sz="2400" dirty="0"/>
              <a:t>是一个大于</a:t>
            </a:r>
            <a:r>
              <a:rPr lang="en-US" altLang="zh-CN" sz="2400" dirty="0"/>
              <a:t>6</a:t>
            </a:r>
            <a:r>
              <a:rPr lang="zh-CN" altLang="en-US" sz="2400" dirty="0"/>
              <a:t>且不等于</a:t>
            </a:r>
            <a:r>
              <a:rPr lang="en-US" altLang="zh-CN" sz="2400" dirty="0"/>
              <a:t>9</a:t>
            </a:r>
            <a:r>
              <a:rPr lang="zh-CN" altLang="en-US" sz="2400" dirty="0"/>
              <a:t>的数，</a:t>
            </a:r>
            <a:r>
              <a:rPr lang="en-US" altLang="zh-CN" sz="2400" dirty="0"/>
              <a:t>(x is 5 or x is 11)</a:t>
            </a:r>
            <a:r>
              <a:rPr lang="zh-CN" altLang="en-US" sz="2400" dirty="0"/>
              <a:t>意味着</a:t>
            </a:r>
            <a:r>
              <a:rPr lang="en-US" altLang="zh-CN" sz="2400" dirty="0"/>
              <a:t>x</a:t>
            </a:r>
            <a:r>
              <a:rPr lang="zh-CN" altLang="en-US" sz="2400" dirty="0"/>
              <a:t>或者是</a:t>
            </a:r>
            <a:r>
              <a:rPr lang="en-US" altLang="zh-CN" sz="2400" dirty="0"/>
              <a:t>5</a:t>
            </a:r>
            <a:r>
              <a:rPr lang="zh-CN" altLang="en-US" sz="2400" dirty="0"/>
              <a:t>或者是</a:t>
            </a:r>
            <a:r>
              <a:rPr lang="en-US" altLang="zh-CN" sz="2400" dirty="0"/>
              <a:t>11</a:t>
            </a:r>
            <a:r>
              <a:rPr lang="zh-CN" altLang="en-US" sz="2400" dirty="0"/>
              <a:t>。重要的是，记住词</a:t>
            </a:r>
            <a:r>
              <a:rPr lang="en-US" altLang="zh-CN" sz="2400" dirty="0"/>
              <a:t>or</a:t>
            </a:r>
            <a:r>
              <a:rPr lang="zh-CN" altLang="en-US" sz="2400" dirty="0"/>
              <a:t>是操作真值而非操作数字的。</a:t>
            </a:r>
            <a:r>
              <a:rPr lang="zh-CN" altLang="en-US" sz="2400" dirty="0" smtClean="0"/>
              <a:t>因此</a:t>
            </a:r>
            <a:r>
              <a:rPr lang="en-US" altLang="zh-CN" sz="2400" dirty="0" smtClean="0"/>
              <a:t>Wrong</a:t>
            </a:r>
            <a:r>
              <a:rPr lang="zh-CN" altLang="en-US" sz="2400" dirty="0" smtClean="0"/>
              <a:t>版本</a:t>
            </a:r>
            <a:r>
              <a:rPr lang="zh-CN" altLang="en-US" sz="2400" dirty="0"/>
              <a:t>的程序不会产生需要的结果</a:t>
            </a:r>
            <a:r>
              <a:rPr lang="zh-CN" altLang="en-US" sz="2400" dirty="0" smtClean="0"/>
              <a:t>。</a:t>
            </a: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4108479847"/>
              </p:ext>
            </p:extLst>
          </p:nvPr>
        </p:nvGraphicFramePr>
        <p:xfrm>
          <a:off x="1177659" y="3789040"/>
          <a:ext cx="6232090" cy="2088232"/>
        </p:xfrm>
        <a:graphic>
          <a:graphicData uri="http://schemas.openxmlformats.org/drawingml/2006/table">
            <a:tbl>
              <a:tblPr firstRow="1" bandRow="1">
                <a:tableStyleId>{16D9F66E-5EB9-4882-86FB-DCBF35E3C3E4}</a:tableStyleId>
              </a:tblPr>
              <a:tblGrid>
                <a:gridCol w="6232090"/>
              </a:tblGrid>
              <a:tr h="2088232">
                <a:tc>
                  <a:txBody>
                    <a:bodyPr/>
                    <a:lstStyle/>
                    <a:p>
                      <a:r>
                        <a:rPr lang="en-US" altLang="zh-CN" sz="2000" b="0" dirty="0" smtClean="0">
                          <a:latin typeface="Consolas" panose="020B0609020204030204" pitchFamily="49" charset="0"/>
                        </a:rPr>
                        <a:t>WRONG:</a:t>
                      </a:r>
                    </a:p>
                    <a:p>
                      <a:endParaRPr lang="en-US" altLang="zh-CN" sz="2000" b="0" dirty="0" smtClean="0">
                        <a:latin typeface="Consolas" panose="020B0609020204030204" pitchFamily="49" charset="0"/>
                      </a:endParaRPr>
                    </a:p>
                    <a:p>
                      <a:r>
                        <a:rPr lang="en-US" altLang="zh-CN" sz="2000" b="0" dirty="0" smtClean="0">
                          <a:latin typeface="Consolas" panose="020B0609020204030204" pitchFamily="49" charset="0"/>
                        </a:rPr>
                        <a:t>await </a:t>
                      </a:r>
                      <a:r>
                        <a:rPr lang="en-US" altLang="zh-CN" sz="2000" b="0" dirty="0" err="1" smtClean="0">
                          <a:latin typeface="Consolas" panose="020B0609020204030204" pitchFamily="49" charset="0"/>
                        </a:rPr>
                        <a:t>readnum</a:t>
                      </a:r>
                      <a:r>
                        <a:rPr lang="en-US" altLang="zh-CN" sz="2000" b="0" dirty="0" smtClean="0">
                          <a:latin typeface="Consolas" panose="020B0609020204030204" pitchFamily="49" charset="0"/>
                        </a:rPr>
                        <a:t> 'How many items?', defer n</a:t>
                      </a:r>
                    </a:p>
                    <a:p>
                      <a:r>
                        <a:rPr lang="en-US" altLang="zh-CN" sz="2000" b="0" dirty="0" smtClean="0">
                          <a:latin typeface="Consolas" panose="020B0609020204030204" pitchFamily="49" charset="0"/>
                        </a:rPr>
                        <a:t>if n is 1 or 2</a:t>
                      </a:r>
                    </a:p>
                    <a:p>
                      <a:r>
                        <a:rPr lang="en-US" altLang="zh-CN" sz="2000" b="0" dirty="0" smtClean="0">
                          <a:latin typeface="Consolas" panose="020B0609020204030204" pitchFamily="49" charset="0"/>
                        </a:rPr>
                        <a:t>  write ‘Come to the speedy checkout.’</a:t>
                      </a:r>
                      <a:endParaRPr lang="zh-CN" altLang="en-US" sz="2000" b="0" dirty="0">
                        <a:latin typeface="Consolas" panose="020B0609020204030204" pitchFamily="49" charset="0"/>
                      </a:endParaRPr>
                    </a:p>
                  </a:txBody>
                  <a:tcPr/>
                </a:tc>
              </a:tr>
            </a:tbl>
          </a:graphicData>
        </a:graphic>
      </p:graphicFrame>
    </p:spTree>
    <p:extLst>
      <p:ext uri="{BB962C8B-B14F-4D97-AF65-F5344CB8AC3E}">
        <p14:creationId xmlns:p14="http://schemas.microsoft.com/office/powerpoint/2010/main" val="1351319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95536" y="908720"/>
            <a:ext cx="7733704" cy="646331"/>
          </a:xfrm>
          <a:prstGeom prst="rect">
            <a:avLst/>
          </a:prstGeom>
          <a:noFill/>
        </p:spPr>
        <p:txBody>
          <a:bodyPr wrap="square" rtlCol="0">
            <a:spAutoFit/>
          </a:bodyPr>
          <a:lstStyle/>
          <a:p>
            <a:r>
              <a:rPr lang="zh-CN" altLang="en-US" sz="3600" b="1" dirty="0" smtClean="0"/>
              <a:t>搞</a:t>
            </a:r>
            <a:r>
              <a:rPr lang="zh-CN" altLang="en-US" sz="3600" b="1" dirty="0"/>
              <a:t>混“</a:t>
            </a:r>
            <a:r>
              <a:rPr lang="en-US" altLang="zh-CN" sz="3600" b="1" dirty="0"/>
              <a:t>or”</a:t>
            </a:r>
            <a:r>
              <a:rPr lang="zh-CN" altLang="en-US" sz="3600" b="1" dirty="0"/>
              <a:t>和</a:t>
            </a:r>
            <a:r>
              <a:rPr lang="zh-CN" altLang="en-US" sz="3600" b="1" dirty="0" smtClean="0"/>
              <a:t>比较</a:t>
            </a:r>
            <a:endParaRPr lang="zh-CN" altLang="en-US" sz="3600" b="1" dirty="0"/>
          </a:p>
        </p:txBody>
      </p:sp>
      <p:sp>
        <p:nvSpPr>
          <p:cNvPr id="3" name="TextBox 2"/>
          <p:cNvSpPr txBox="1"/>
          <p:nvPr/>
        </p:nvSpPr>
        <p:spPr>
          <a:xfrm>
            <a:off x="441276" y="1700808"/>
            <a:ext cx="7704856" cy="1938992"/>
          </a:xfrm>
          <a:prstGeom prst="rect">
            <a:avLst/>
          </a:prstGeom>
          <a:noFill/>
        </p:spPr>
        <p:txBody>
          <a:bodyPr wrap="square" rtlCol="0">
            <a:spAutoFit/>
          </a:bodyPr>
          <a:lstStyle/>
          <a:p>
            <a:r>
              <a:rPr lang="zh-CN" altLang="en-US" sz="2400" dirty="0"/>
              <a:t>数值比较能够用布尔操作符组合。例如，</a:t>
            </a:r>
            <a:r>
              <a:rPr lang="en-US" altLang="zh-CN" sz="2400" dirty="0"/>
              <a:t>(x &gt; 6 and x </a:t>
            </a:r>
            <a:r>
              <a:rPr lang="en-US" altLang="zh-CN" sz="2400" dirty="0" err="1"/>
              <a:t>isnt</a:t>
            </a:r>
            <a:r>
              <a:rPr lang="en-US" altLang="zh-CN" sz="2400" dirty="0"/>
              <a:t> 9)</a:t>
            </a:r>
            <a:r>
              <a:rPr lang="zh-CN" altLang="en-US" sz="2400" dirty="0"/>
              <a:t>意味着</a:t>
            </a:r>
            <a:r>
              <a:rPr lang="en-US" altLang="zh-CN" sz="2400" dirty="0"/>
              <a:t>x</a:t>
            </a:r>
            <a:r>
              <a:rPr lang="zh-CN" altLang="en-US" sz="2400" dirty="0"/>
              <a:t>是一个大于</a:t>
            </a:r>
            <a:r>
              <a:rPr lang="en-US" altLang="zh-CN" sz="2400" dirty="0"/>
              <a:t>6</a:t>
            </a:r>
            <a:r>
              <a:rPr lang="zh-CN" altLang="en-US" sz="2400" dirty="0"/>
              <a:t>且不等于</a:t>
            </a:r>
            <a:r>
              <a:rPr lang="en-US" altLang="zh-CN" sz="2400" dirty="0"/>
              <a:t>9</a:t>
            </a:r>
            <a:r>
              <a:rPr lang="zh-CN" altLang="en-US" sz="2400" dirty="0"/>
              <a:t>的数，</a:t>
            </a:r>
            <a:r>
              <a:rPr lang="en-US" altLang="zh-CN" sz="2400" dirty="0"/>
              <a:t>(x is 5 or x is 11)</a:t>
            </a:r>
            <a:r>
              <a:rPr lang="zh-CN" altLang="en-US" sz="2400" dirty="0"/>
              <a:t>意味着</a:t>
            </a:r>
            <a:r>
              <a:rPr lang="en-US" altLang="zh-CN" sz="2400" dirty="0"/>
              <a:t>x</a:t>
            </a:r>
            <a:r>
              <a:rPr lang="zh-CN" altLang="en-US" sz="2400" dirty="0"/>
              <a:t>或者是</a:t>
            </a:r>
            <a:r>
              <a:rPr lang="en-US" altLang="zh-CN" sz="2400" dirty="0"/>
              <a:t>5</a:t>
            </a:r>
            <a:r>
              <a:rPr lang="zh-CN" altLang="en-US" sz="2400" dirty="0"/>
              <a:t>或者是</a:t>
            </a:r>
            <a:r>
              <a:rPr lang="en-US" altLang="zh-CN" sz="2400" dirty="0"/>
              <a:t>11</a:t>
            </a:r>
            <a:r>
              <a:rPr lang="zh-CN" altLang="en-US" sz="2400" dirty="0"/>
              <a:t>。重要的是，记住词</a:t>
            </a:r>
            <a:r>
              <a:rPr lang="en-US" altLang="zh-CN" sz="2400" dirty="0"/>
              <a:t>or</a:t>
            </a:r>
            <a:r>
              <a:rPr lang="zh-CN" altLang="en-US" sz="2400" dirty="0"/>
              <a:t>是操作真值而非操作数字的。</a:t>
            </a:r>
            <a:r>
              <a:rPr lang="zh-CN" altLang="en-US" sz="2400" dirty="0" smtClean="0"/>
              <a:t>因此</a:t>
            </a:r>
            <a:r>
              <a:rPr lang="en-US" altLang="zh-CN" sz="2400" dirty="0" smtClean="0"/>
              <a:t>Wrong</a:t>
            </a:r>
            <a:r>
              <a:rPr lang="zh-CN" altLang="en-US" sz="2400" dirty="0" smtClean="0"/>
              <a:t>版本</a:t>
            </a:r>
            <a:r>
              <a:rPr lang="zh-CN" altLang="en-US" sz="2400" dirty="0"/>
              <a:t>的程序不会产生需要的结果</a:t>
            </a:r>
            <a:r>
              <a:rPr lang="zh-CN" altLang="en-US" sz="2400" dirty="0" smtClean="0"/>
              <a:t>。</a:t>
            </a: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2145479570"/>
              </p:ext>
            </p:extLst>
          </p:nvPr>
        </p:nvGraphicFramePr>
        <p:xfrm>
          <a:off x="1177659" y="3789040"/>
          <a:ext cx="6232090" cy="2088232"/>
        </p:xfrm>
        <a:graphic>
          <a:graphicData uri="http://schemas.openxmlformats.org/drawingml/2006/table">
            <a:tbl>
              <a:tblPr firstRow="1" bandRow="1">
                <a:tableStyleId>{16D9F66E-5EB9-4882-86FB-DCBF35E3C3E4}</a:tableStyleId>
              </a:tblPr>
              <a:tblGrid>
                <a:gridCol w="6232090"/>
              </a:tblGrid>
              <a:tr h="2088232">
                <a:tc>
                  <a:txBody>
                    <a:bodyPr/>
                    <a:lstStyle/>
                    <a:p>
                      <a:r>
                        <a:rPr lang="en-US" altLang="zh-CN" sz="2000" b="0" dirty="0" smtClean="0">
                          <a:latin typeface="Consolas" panose="020B0609020204030204" pitchFamily="49" charset="0"/>
                        </a:rPr>
                        <a:t>RIGHT:</a:t>
                      </a:r>
                    </a:p>
                    <a:p>
                      <a:endParaRPr lang="en-US" altLang="zh-CN" sz="2000" b="0" dirty="0" smtClean="0">
                        <a:latin typeface="Consolas" panose="020B0609020204030204" pitchFamily="49" charset="0"/>
                      </a:endParaRPr>
                    </a:p>
                    <a:p>
                      <a:r>
                        <a:rPr lang="en-US" altLang="zh-CN" sz="2000" b="0" dirty="0" smtClean="0">
                          <a:latin typeface="Consolas" panose="020B0609020204030204" pitchFamily="49" charset="0"/>
                        </a:rPr>
                        <a:t>await </a:t>
                      </a:r>
                      <a:r>
                        <a:rPr lang="en-US" altLang="zh-CN" sz="2000" b="0" dirty="0" err="1" smtClean="0">
                          <a:latin typeface="Consolas" panose="020B0609020204030204" pitchFamily="49" charset="0"/>
                        </a:rPr>
                        <a:t>readnum</a:t>
                      </a:r>
                      <a:r>
                        <a:rPr lang="en-US" altLang="zh-CN" sz="2000" b="0" dirty="0" smtClean="0">
                          <a:latin typeface="Consolas" panose="020B0609020204030204" pitchFamily="49" charset="0"/>
                        </a:rPr>
                        <a:t> 'How many items?', defer n</a:t>
                      </a:r>
                    </a:p>
                    <a:p>
                      <a:r>
                        <a:rPr lang="en-US" altLang="zh-CN" sz="2000" b="0" dirty="0" smtClean="0">
                          <a:latin typeface="Consolas" panose="020B0609020204030204" pitchFamily="49" charset="0"/>
                        </a:rPr>
                        <a:t>if n is 1 or n is 2</a:t>
                      </a:r>
                    </a:p>
                    <a:p>
                      <a:r>
                        <a:rPr lang="en-US" altLang="zh-CN" sz="2000" b="0" dirty="0" smtClean="0">
                          <a:latin typeface="Consolas" panose="020B0609020204030204" pitchFamily="49" charset="0"/>
                        </a:rPr>
                        <a:t>  write 'Come to the speedy checkout.'</a:t>
                      </a:r>
                      <a:endParaRPr lang="zh-CN" altLang="en-US" sz="2000" b="0" dirty="0">
                        <a:latin typeface="Consolas" panose="020B0609020204030204" pitchFamily="49" charset="0"/>
                      </a:endParaRPr>
                    </a:p>
                  </a:txBody>
                  <a:tcPr/>
                </a:tc>
              </a:tr>
            </a:tbl>
          </a:graphicData>
        </a:graphic>
      </p:graphicFrame>
    </p:spTree>
    <p:extLst>
      <p:ext uri="{BB962C8B-B14F-4D97-AF65-F5344CB8AC3E}">
        <p14:creationId xmlns:p14="http://schemas.microsoft.com/office/powerpoint/2010/main" val="3558823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95536" y="908720"/>
            <a:ext cx="7733704" cy="646331"/>
          </a:xfrm>
          <a:prstGeom prst="rect">
            <a:avLst/>
          </a:prstGeom>
          <a:noFill/>
        </p:spPr>
        <p:txBody>
          <a:bodyPr wrap="square" rtlCol="0">
            <a:spAutoFit/>
          </a:bodyPr>
          <a:lstStyle/>
          <a:p>
            <a:r>
              <a:rPr lang="zh-CN" altLang="en-US" sz="3600" b="1" dirty="0" smtClean="0"/>
              <a:t>搞</a:t>
            </a:r>
            <a:r>
              <a:rPr lang="zh-CN" altLang="en-US" sz="3600" b="1" dirty="0"/>
              <a:t>混“</a:t>
            </a:r>
            <a:r>
              <a:rPr lang="en-US" altLang="zh-CN" sz="3600" b="1" dirty="0"/>
              <a:t>or”</a:t>
            </a:r>
            <a:r>
              <a:rPr lang="zh-CN" altLang="en-US" sz="3600" b="1" dirty="0"/>
              <a:t>和</a:t>
            </a:r>
            <a:r>
              <a:rPr lang="zh-CN" altLang="en-US" sz="3600" b="1" dirty="0" smtClean="0"/>
              <a:t>比较</a:t>
            </a:r>
            <a:endParaRPr lang="zh-CN" altLang="en-US" sz="3600" b="1" dirty="0"/>
          </a:p>
        </p:txBody>
      </p:sp>
      <p:sp>
        <p:nvSpPr>
          <p:cNvPr id="3" name="TextBox 2"/>
          <p:cNvSpPr txBox="1"/>
          <p:nvPr/>
        </p:nvSpPr>
        <p:spPr>
          <a:xfrm>
            <a:off x="441276" y="1579459"/>
            <a:ext cx="7803132" cy="452431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smtClean="0"/>
              <a:t>Wrong</a:t>
            </a:r>
            <a:r>
              <a:rPr lang="zh-CN" altLang="en-US" sz="2400" dirty="0" smtClean="0"/>
              <a:t>的程序</a:t>
            </a:r>
            <a:r>
              <a:rPr lang="zh-CN" altLang="en-US" sz="2400" dirty="0"/>
              <a:t>无论你输入什么都会导致错误的快速检验行。为了理解原因，记得</a:t>
            </a:r>
            <a:r>
              <a:rPr lang="en-US" altLang="zh-CN" sz="2400" dirty="0"/>
              <a:t>or</a:t>
            </a:r>
            <a:r>
              <a:rPr lang="zh-CN" altLang="en-US" sz="2400" dirty="0"/>
              <a:t>操作的是真值，因此，当你说“</a:t>
            </a:r>
            <a:r>
              <a:rPr lang="en-US" altLang="zh-CN" sz="2400" dirty="0"/>
              <a:t>or 2”</a:t>
            </a:r>
            <a:r>
              <a:rPr lang="zh-CN" altLang="en-US" sz="2400" dirty="0"/>
              <a:t>，它将判断“</a:t>
            </a:r>
            <a:r>
              <a:rPr lang="en-US" altLang="zh-CN" sz="2400" dirty="0"/>
              <a:t>2</a:t>
            </a:r>
            <a:r>
              <a:rPr lang="zh-CN" altLang="en-US" sz="2400" dirty="0"/>
              <a:t>是</a:t>
            </a:r>
            <a:r>
              <a:rPr lang="en-US" altLang="zh-CN" sz="2400" dirty="0"/>
              <a:t>true</a:t>
            </a:r>
            <a:r>
              <a:rPr lang="zh-CN" altLang="en-US" sz="2400" dirty="0"/>
              <a:t>还是</a:t>
            </a:r>
            <a:r>
              <a:rPr lang="en-US" altLang="zh-CN" sz="2400" dirty="0"/>
              <a:t>false</a:t>
            </a:r>
            <a:r>
              <a:rPr lang="zh-CN" altLang="en-US" sz="2400" dirty="0"/>
              <a:t>？”这个</a:t>
            </a:r>
            <a:r>
              <a:rPr lang="zh-CN" altLang="en-US" sz="2400" dirty="0" smtClean="0"/>
              <a:t>问题，按照</a:t>
            </a:r>
            <a:r>
              <a:rPr lang="zh-CN" altLang="en-US" sz="2400" dirty="0"/>
              <a:t>惯例，任意非零数字都当作“</a:t>
            </a:r>
            <a:r>
              <a:rPr lang="en-US" altLang="zh-CN" sz="2400" dirty="0"/>
              <a:t>true'”</a:t>
            </a:r>
            <a:r>
              <a:rPr lang="zh-CN" altLang="en-US" sz="2400" dirty="0"/>
              <a:t>，因此“</a:t>
            </a:r>
            <a:r>
              <a:rPr lang="en-US" altLang="zh-CN" sz="2400" dirty="0"/>
              <a:t>or 2”</a:t>
            </a:r>
            <a:r>
              <a:rPr lang="zh-CN" altLang="en-US" sz="2400" dirty="0"/>
              <a:t>使得不管</a:t>
            </a:r>
            <a:r>
              <a:rPr lang="en-US" altLang="zh-CN" sz="2400" dirty="0" err="1"/>
              <a:t>num</a:t>
            </a:r>
            <a:r>
              <a:rPr lang="zh-CN" altLang="en-US" sz="2400" dirty="0"/>
              <a:t>的值为多少这个表达式总是真</a:t>
            </a:r>
            <a:r>
              <a:rPr lang="zh-CN" altLang="en-US" sz="2400" dirty="0" smtClean="0"/>
              <a:t>。</a:t>
            </a:r>
            <a:endParaRPr lang="en-US" altLang="zh-CN" sz="2400" dirty="0" smtClean="0"/>
          </a:p>
          <a:p>
            <a:endParaRPr lang="en-US" altLang="zh-CN" sz="2400" dirty="0" smtClean="0"/>
          </a:p>
          <a:p>
            <a:pPr marL="342900" indent="-342900">
              <a:buFont typeface="Wingdings" panose="05000000000000000000" pitchFamily="2" charset="2"/>
              <a:buChar char="Ø"/>
            </a:pPr>
            <a:r>
              <a:rPr lang="en-US" altLang="zh-CN" sz="2400" dirty="0" smtClean="0"/>
              <a:t>Right</a:t>
            </a:r>
            <a:r>
              <a:rPr lang="zh-CN" altLang="en-US" sz="2400" dirty="0" smtClean="0"/>
              <a:t>的</a:t>
            </a:r>
            <a:r>
              <a:rPr lang="zh-CN" altLang="en-US" sz="2400" dirty="0"/>
              <a:t>程序将产生需要的结果：只有</a:t>
            </a:r>
            <a:r>
              <a:rPr lang="en-US" altLang="zh-CN" sz="2400" dirty="0"/>
              <a:t>number</a:t>
            </a:r>
            <a:r>
              <a:rPr lang="zh-CN" altLang="en-US" sz="2400" dirty="0"/>
              <a:t>是</a:t>
            </a:r>
            <a:r>
              <a:rPr lang="en-US" altLang="zh-CN" sz="2400" dirty="0"/>
              <a:t>2</a:t>
            </a:r>
            <a:r>
              <a:rPr lang="zh-CN" altLang="en-US" sz="2400" dirty="0"/>
              <a:t>的时候使表达式“</a:t>
            </a:r>
            <a:r>
              <a:rPr lang="en-US" altLang="zh-CN" sz="2400" dirty="0"/>
              <a:t>or n is 2”</a:t>
            </a:r>
            <a:r>
              <a:rPr lang="zh-CN" altLang="en-US" sz="2400" dirty="0"/>
              <a:t>为真</a:t>
            </a:r>
            <a:r>
              <a:rPr lang="zh-CN" altLang="en-US" sz="2400" dirty="0" smtClean="0"/>
              <a:t>。</a:t>
            </a:r>
            <a:endParaRPr lang="en-US" altLang="zh-CN" sz="2400" dirty="0" smtClean="0"/>
          </a:p>
          <a:p>
            <a:endParaRPr lang="zh-CN" altLang="en-US" sz="2400" dirty="0"/>
          </a:p>
          <a:p>
            <a:pPr marL="342900" indent="-342900">
              <a:buFont typeface="Wingdings" panose="05000000000000000000" pitchFamily="2" charset="2"/>
              <a:buChar char="Ø"/>
            </a:pPr>
            <a:r>
              <a:rPr lang="zh-CN" altLang="en-US" sz="2400" dirty="0"/>
              <a:t>要考虑的另一个区别是操作符的优先级。词</a:t>
            </a:r>
            <a:r>
              <a:rPr lang="en-US" altLang="zh-CN" sz="2400" dirty="0"/>
              <a:t>or</a:t>
            </a:r>
            <a:r>
              <a:rPr lang="zh-CN" altLang="en-US" sz="2400" dirty="0"/>
              <a:t>比</a:t>
            </a:r>
            <a:r>
              <a:rPr lang="en-US" altLang="zh-CN" sz="2400" dirty="0"/>
              <a:t>is</a:t>
            </a:r>
            <a:r>
              <a:rPr lang="zh-CN" altLang="en-US" sz="2400" dirty="0"/>
              <a:t>的优先级低，因此左边的表达式这样读：</a:t>
            </a:r>
            <a:r>
              <a:rPr lang="en-US" altLang="zh-CN" sz="2400" dirty="0"/>
              <a:t>((n is 1) or 2)</a:t>
            </a:r>
            <a:r>
              <a:rPr lang="zh-CN" altLang="en-US" sz="2400" dirty="0"/>
              <a:t>，右边的表达式这样读：</a:t>
            </a:r>
            <a:r>
              <a:rPr lang="en-US" altLang="zh-CN" sz="2400" dirty="0"/>
              <a:t>((n is 1) or (n is 2))</a:t>
            </a:r>
            <a:r>
              <a:rPr lang="zh-CN" altLang="en-US" sz="2400" dirty="0" smtClean="0"/>
              <a:t>。</a:t>
            </a:r>
            <a:endParaRPr lang="zh-CN" altLang="en-US" sz="2400" dirty="0"/>
          </a:p>
        </p:txBody>
      </p:sp>
    </p:spTree>
    <p:extLst>
      <p:ext uri="{BB962C8B-B14F-4D97-AF65-F5344CB8AC3E}">
        <p14:creationId xmlns:p14="http://schemas.microsoft.com/office/powerpoint/2010/main" val="298816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95536" y="908720"/>
            <a:ext cx="7733704" cy="646331"/>
          </a:xfrm>
          <a:prstGeom prst="rect">
            <a:avLst/>
          </a:prstGeom>
          <a:noFill/>
        </p:spPr>
        <p:txBody>
          <a:bodyPr wrap="square" rtlCol="0">
            <a:spAutoFit/>
          </a:bodyPr>
          <a:lstStyle/>
          <a:p>
            <a:r>
              <a:rPr lang="zh-CN" altLang="en-US" sz="3600" b="1" dirty="0" smtClean="0"/>
              <a:t>使用</a:t>
            </a:r>
            <a:r>
              <a:rPr lang="zh-CN" altLang="en-US" sz="3600" b="1" dirty="0"/>
              <a:t>模式匹配测试字符串</a:t>
            </a:r>
          </a:p>
        </p:txBody>
      </p:sp>
      <p:sp>
        <p:nvSpPr>
          <p:cNvPr id="4" name="TextBox 3"/>
          <p:cNvSpPr txBox="1"/>
          <p:nvPr/>
        </p:nvSpPr>
        <p:spPr>
          <a:xfrm>
            <a:off x="755576" y="1712516"/>
            <a:ext cx="7475264" cy="2308324"/>
          </a:xfrm>
          <a:prstGeom prst="rect">
            <a:avLst/>
          </a:prstGeom>
          <a:noFill/>
        </p:spPr>
        <p:txBody>
          <a:bodyPr wrap="square" rtlCol="0">
            <a:spAutoFit/>
          </a:bodyPr>
          <a:lstStyle/>
          <a:p>
            <a:r>
              <a:rPr lang="zh-CN" altLang="en-US" sz="2400" dirty="0" smtClean="0"/>
              <a:t>       测试</a:t>
            </a:r>
            <a:r>
              <a:rPr lang="zh-CN" altLang="en-US" sz="2400" dirty="0"/>
              <a:t>文本字符串也能用来创建布尔值字符串的方法有准确地比较它们（查看它们的长度）或者</a:t>
            </a:r>
            <a:r>
              <a:rPr lang="zh-CN" altLang="en-US" sz="2400" dirty="0" smtClean="0"/>
              <a:t>用</a:t>
            </a:r>
            <a:r>
              <a:rPr lang="en-US" altLang="zh-CN" sz="2400" dirty="0" smtClean="0"/>
              <a:t>”match”</a:t>
            </a:r>
            <a:r>
              <a:rPr lang="zh-CN" altLang="en-US" sz="2400" dirty="0" smtClean="0"/>
              <a:t>方法</a:t>
            </a:r>
            <a:r>
              <a:rPr lang="zh-CN" altLang="en-US" sz="2400" dirty="0"/>
              <a:t>检测字符串是否匹配一个模式。模式匹配可以用来确定一个字符串里面是否包含一个特定的字母模式</a:t>
            </a:r>
            <a:r>
              <a:rPr lang="zh-CN" altLang="en-US" sz="2400" dirty="0" smtClean="0"/>
              <a:t>。</a:t>
            </a:r>
            <a:r>
              <a:rPr lang="zh-CN" altLang="en-US" sz="2400" dirty="0"/>
              <a:t>下面的表格展示了一些</a:t>
            </a:r>
            <a:r>
              <a:rPr lang="zh-CN" altLang="en-US" sz="2400" dirty="0" smtClean="0"/>
              <a:t>例子</a:t>
            </a:r>
            <a:r>
              <a:rPr lang="en-US" altLang="zh-CN" sz="2400" dirty="0" smtClean="0"/>
              <a:t>:</a:t>
            </a:r>
          </a:p>
          <a:p>
            <a:endParaRPr lang="zh-CN" altLang="en-US" sz="2400" dirty="0"/>
          </a:p>
        </p:txBody>
      </p:sp>
      <p:graphicFrame>
        <p:nvGraphicFramePr>
          <p:cNvPr id="5" name="表格 4"/>
          <p:cNvGraphicFramePr>
            <a:graphicFrameLocks noGrp="1"/>
          </p:cNvGraphicFramePr>
          <p:nvPr>
            <p:extLst>
              <p:ext uri="{D42A27DB-BD31-4B8C-83A1-F6EECF244321}">
                <p14:modId xmlns:p14="http://schemas.microsoft.com/office/powerpoint/2010/main" val="188481761"/>
              </p:ext>
            </p:extLst>
          </p:nvPr>
        </p:nvGraphicFramePr>
        <p:xfrm>
          <a:off x="755576" y="3933056"/>
          <a:ext cx="7459242" cy="1890757"/>
        </p:xfrm>
        <a:graphic>
          <a:graphicData uri="http://schemas.openxmlformats.org/drawingml/2006/table">
            <a:tbl>
              <a:tblPr firstRow="1" bandRow="1">
                <a:tableStyleId>{21E4AEA4-8DFA-4A89-87EB-49C32662AFE0}</a:tableStyleId>
              </a:tblPr>
              <a:tblGrid>
                <a:gridCol w="2024886"/>
                <a:gridCol w="1877624"/>
                <a:gridCol w="1277185"/>
                <a:gridCol w="993366"/>
                <a:gridCol w="1286181"/>
              </a:tblGrid>
              <a:tr h="564877">
                <a:tc>
                  <a:txBody>
                    <a:bodyPr/>
                    <a:lstStyle/>
                    <a:p>
                      <a:pPr algn="ctr"/>
                      <a:r>
                        <a:rPr lang="en-US" dirty="0">
                          <a:effectLst/>
                          <a:latin typeface="Consolas" panose="020B0609020204030204" pitchFamily="49" charset="0"/>
                        </a:rPr>
                        <a:t>Expression</a:t>
                      </a:r>
                    </a:p>
                  </a:txBody>
                  <a:tcPr marL="123825" marR="123825" marT="57150" marB="57150" anchor="ctr"/>
                </a:tc>
                <a:tc>
                  <a:txBody>
                    <a:bodyPr/>
                    <a:lstStyle/>
                    <a:p>
                      <a:r>
                        <a:rPr lang="en-US">
                          <a:effectLst/>
                          <a:latin typeface="Consolas" panose="020B0609020204030204" pitchFamily="49" charset="0"/>
                        </a:rPr>
                        <a:t>Description</a:t>
                      </a:r>
                    </a:p>
                  </a:txBody>
                  <a:tcPr marL="123825" marR="123825" marT="57150" marB="57150" anchor="ctr"/>
                </a:tc>
                <a:tc>
                  <a:txBody>
                    <a:bodyPr/>
                    <a:lstStyle/>
                    <a:p>
                      <a:pPr algn="ctr"/>
                      <a:r>
                        <a:rPr lang="en-US">
                          <a:effectLst/>
                          <a:latin typeface="Consolas" panose="020B0609020204030204" pitchFamily="49" charset="0"/>
                        </a:rPr>
                        <a:t>"appear"</a:t>
                      </a:r>
                    </a:p>
                  </a:txBody>
                  <a:tcPr marL="123825" marR="123825" marT="57150" marB="57150" anchor="ctr"/>
                </a:tc>
                <a:tc>
                  <a:txBody>
                    <a:bodyPr/>
                    <a:lstStyle/>
                    <a:p>
                      <a:pPr algn="ctr"/>
                      <a:r>
                        <a:rPr lang="en-US">
                          <a:effectLst/>
                          <a:latin typeface="Consolas" panose="020B0609020204030204" pitchFamily="49" charset="0"/>
                        </a:rPr>
                        <a:t>"pear"</a:t>
                      </a:r>
                    </a:p>
                  </a:txBody>
                  <a:tcPr marL="123825" marR="123825" marT="57150" marB="57150" anchor="ctr"/>
                </a:tc>
                <a:tc>
                  <a:txBody>
                    <a:bodyPr/>
                    <a:lstStyle/>
                    <a:p>
                      <a:pPr algn="ctr"/>
                      <a:r>
                        <a:rPr lang="en-US">
                          <a:effectLst/>
                          <a:latin typeface="Consolas" panose="020B0609020204030204" pitchFamily="49" charset="0"/>
                        </a:rPr>
                        <a:t>"peachy"</a:t>
                      </a:r>
                    </a:p>
                  </a:txBody>
                  <a:tcPr marL="123825" marR="123825" marT="57150" marB="57150" anchor="ctr"/>
                </a:tc>
              </a:tr>
              <a:tr h="564877">
                <a:tc>
                  <a:txBody>
                    <a:bodyPr/>
                    <a:lstStyle/>
                    <a:p>
                      <a:pPr algn="ctr"/>
                      <a:r>
                        <a:rPr lang="en-US">
                          <a:effectLst/>
                          <a:latin typeface="Consolas" panose="020B0609020204030204" pitchFamily="49" charset="0"/>
                        </a:rPr>
                        <a:t>x is "pear"</a:t>
                      </a:r>
                    </a:p>
                  </a:txBody>
                  <a:tcPr marL="123825" marR="123825" marT="57150" marB="57150" anchor="ctr"/>
                </a:tc>
                <a:tc>
                  <a:txBody>
                    <a:bodyPr/>
                    <a:lstStyle/>
                    <a:p>
                      <a:r>
                        <a:rPr lang="en-US" dirty="0" err="1">
                          <a:effectLst/>
                          <a:latin typeface="Consolas" panose="020B0609020204030204" pitchFamily="49" charset="0"/>
                        </a:rPr>
                        <a:t>x就是等于字符串"pear</a:t>
                      </a:r>
                      <a:r>
                        <a:rPr lang="en-US" dirty="0">
                          <a:effectLst/>
                          <a:latin typeface="Consolas" panose="020B0609020204030204" pitchFamily="49" charset="0"/>
                        </a:rPr>
                        <a:t>"</a:t>
                      </a:r>
                    </a:p>
                  </a:txBody>
                  <a:tcPr marL="123825" marR="123825" marT="57150" marB="57150" anchor="ctr"/>
                </a:tc>
                <a:tc>
                  <a:txBody>
                    <a:bodyPr/>
                    <a:lstStyle/>
                    <a:p>
                      <a:pPr algn="ctr"/>
                      <a:r>
                        <a:rPr lang="en-US">
                          <a:effectLst/>
                          <a:latin typeface="Consolas" panose="020B0609020204030204" pitchFamily="49" charset="0"/>
                        </a:rPr>
                        <a:t>false</a:t>
                      </a:r>
                    </a:p>
                  </a:txBody>
                  <a:tcPr marL="123825" marR="123825" marT="57150" marB="57150" anchor="ctr"/>
                </a:tc>
                <a:tc>
                  <a:txBody>
                    <a:bodyPr/>
                    <a:lstStyle/>
                    <a:p>
                      <a:pPr algn="ctr"/>
                      <a:r>
                        <a:rPr lang="en-US">
                          <a:effectLst/>
                          <a:latin typeface="Consolas" panose="020B0609020204030204" pitchFamily="49" charset="0"/>
                        </a:rPr>
                        <a:t>true</a:t>
                      </a:r>
                    </a:p>
                  </a:txBody>
                  <a:tcPr marL="123825" marR="123825" marT="57150" marB="57150" anchor="ctr"/>
                </a:tc>
                <a:tc>
                  <a:txBody>
                    <a:bodyPr/>
                    <a:lstStyle/>
                    <a:p>
                      <a:pPr algn="ctr"/>
                      <a:r>
                        <a:rPr lang="en-US">
                          <a:effectLst/>
                          <a:latin typeface="Consolas" panose="020B0609020204030204" pitchFamily="49" charset="0"/>
                        </a:rPr>
                        <a:t>false</a:t>
                      </a:r>
                    </a:p>
                  </a:txBody>
                  <a:tcPr marL="123825" marR="123825" marT="57150" marB="57150" anchor="ctr"/>
                </a:tc>
              </a:tr>
              <a:tr h="564877">
                <a:tc>
                  <a:txBody>
                    <a:bodyPr/>
                    <a:lstStyle/>
                    <a:p>
                      <a:pPr algn="ctr"/>
                      <a:r>
                        <a:rPr lang="en-US">
                          <a:effectLst/>
                          <a:latin typeface="Consolas" panose="020B0609020204030204" pitchFamily="49" charset="0"/>
                        </a:rPr>
                        <a:t>x.length is 6</a:t>
                      </a:r>
                    </a:p>
                  </a:txBody>
                  <a:tcPr marL="123825" marR="123825" marT="57150" marB="57150" anchor="ctr"/>
                </a:tc>
                <a:tc>
                  <a:txBody>
                    <a:bodyPr/>
                    <a:lstStyle/>
                    <a:p>
                      <a:r>
                        <a:rPr lang="en-US" altLang="zh-CN">
                          <a:effectLst/>
                          <a:latin typeface="Consolas" panose="020B0609020204030204" pitchFamily="49" charset="0"/>
                        </a:rPr>
                        <a:t>x</a:t>
                      </a:r>
                      <a:r>
                        <a:rPr lang="zh-CN" altLang="en-US">
                          <a:effectLst/>
                          <a:latin typeface="Consolas" panose="020B0609020204030204" pitchFamily="49" charset="0"/>
                        </a:rPr>
                        <a:t>刚好有</a:t>
                      </a:r>
                      <a:r>
                        <a:rPr lang="en-US" altLang="zh-CN">
                          <a:effectLst/>
                          <a:latin typeface="Consolas" panose="020B0609020204030204" pitchFamily="49" charset="0"/>
                        </a:rPr>
                        <a:t>6</a:t>
                      </a:r>
                      <a:r>
                        <a:rPr lang="zh-CN" altLang="en-US">
                          <a:effectLst/>
                          <a:latin typeface="Consolas" panose="020B0609020204030204" pitchFamily="49" charset="0"/>
                        </a:rPr>
                        <a:t>个字符</a:t>
                      </a:r>
                    </a:p>
                  </a:txBody>
                  <a:tcPr marL="123825" marR="123825" marT="57150" marB="57150" anchor="ctr"/>
                </a:tc>
                <a:tc>
                  <a:txBody>
                    <a:bodyPr/>
                    <a:lstStyle/>
                    <a:p>
                      <a:pPr algn="ctr"/>
                      <a:r>
                        <a:rPr lang="en-US" dirty="0">
                          <a:effectLst/>
                          <a:latin typeface="Consolas" panose="020B0609020204030204" pitchFamily="49" charset="0"/>
                        </a:rPr>
                        <a:t>true</a:t>
                      </a:r>
                    </a:p>
                  </a:txBody>
                  <a:tcPr marL="123825" marR="123825" marT="57150" marB="57150" anchor="ctr"/>
                </a:tc>
                <a:tc>
                  <a:txBody>
                    <a:bodyPr/>
                    <a:lstStyle/>
                    <a:p>
                      <a:pPr algn="ctr"/>
                      <a:r>
                        <a:rPr lang="en-US">
                          <a:effectLst/>
                          <a:latin typeface="Consolas" panose="020B0609020204030204" pitchFamily="49" charset="0"/>
                        </a:rPr>
                        <a:t>false</a:t>
                      </a:r>
                    </a:p>
                  </a:txBody>
                  <a:tcPr marL="123825" marR="123825" marT="57150" marB="57150" anchor="ctr"/>
                </a:tc>
                <a:tc>
                  <a:txBody>
                    <a:bodyPr/>
                    <a:lstStyle/>
                    <a:p>
                      <a:pPr algn="ctr"/>
                      <a:r>
                        <a:rPr lang="en-US" dirty="0">
                          <a:effectLst/>
                          <a:latin typeface="Consolas" panose="020B0609020204030204" pitchFamily="49" charset="0"/>
                        </a:rPr>
                        <a:t>true</a:t>
                      </a:r>
                    </a:p>
                  </a:txBody>
                  <a:tcPr marL="123825" marR="123825" marT="57150" marB="57150" anchor="ctr"/>
                </a:tc>
              </a:tr>
            </a:tbl>
          </a:graphicData>
        </a:graphic>
      </p:graphicFrame>
    </p:spTree>
    <p:extLst>
      <p:ext uri="{BB962C8B-B14F-4D97-AF65-F5344CB8AC3E}">
        <p14:creationId xmlns:p14="http://schemas.microsoft.com/office/powerpoint/2010/main" val="3508165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第六章 条件语句</a:t>
            </a:r>
            <a:endParaRPr lang="zh-CN" altLang="en-US" dirty="0" smtClean="0">
              <a:latin typeface="黑体" pitchFamily="49" charset="-122"/>
              <a:ea typeface="黑体" pitchFamily="49" charset="-122"/>
            </a:endParaRPr>
          </a:p>
        </p:txBody>
      </p:sp>
      <p:sp>
        <p:nvSpPr>
          <p:cNvPr id="4099" name="Rectangle 3"/>
          <p:cNvSpPr>
            <a:spLocks noGrp="1"/>
          </p:cNvSpPr>
          <p:nvPr>
            <p:ph type="body" idx="1"/>
          </p:nvPr>
        </p:nvSpPr>
        <p:spPr>
          <a:xfrm>
            <a:off x="611560" y="1196752"/>
            <a:ext cx="7859712" cy="4752528"/>
          </a:xfrm>
          <a:noFill/>
        </p:spPr>
        <p:txBody>
          <a:bodyPr/>
          <a:lstStyle/>
          <a:p>
            <a:pPr marL="0" indent="0">
              <a:buNone/>
            </a:pPr>
            <a:r>
              <a:rPr lang="zh-CN" altLang="en-US" sz="3200" dirty="0"/>
              <a:t>一般认为条件语句（也称为选择语句或决定语句）相比于其他的结构更容易理解。关于条件语句的主要</a:t>
            </a:r>
            <a:r>
              <a:rPr lang="zh-CN" altLang="en-US" sz="3200" dirty="0" smtClean="0"/>
              <a:t>困惑</a:t>
            </a:r>
            <a:r>
              <a:rPr lang="zh-CN" altLang="en-US" sz="3200" dirty="0"/>
              <a:t>是</a:t>
            </a:r>
            <a:r>
              <a:rPr lang="zh-CN" altLang="en-US" sz="3200" dirty="0" smtClean="0"/>
              <a:t>开始</a:t>
            </a:r>
            <a:r>
              <a:rPr lang="zh-CN" altLang="en-US" sz="3200" dirty="0"/>
              <a:t>用布尔组合时，例如：英语中随便用的单词“</a:t>
            </a:r>
            <a:r>
              <a:rPr lang="en-US" altLang="zh-CN" sz="3200" dirty="0"/>
              <a:t>and”</a:t>
            </a:r>
            <a:r>
              <a:rPr lang="zh-CN" altLang="en-US" sz="3200" dirty="0"/>
              <a:t>与布尔逻辑中的形式词“</a:t>
            </a:r>
            <a:r>
              <a:rPr lang="en-US" altLang="zh-CN" sz="3200" dirty="0"/>
              <a:t>and</a:t>
            </a:r>
            <a:r>
              <a:rPr lang="zh-CN" altLang="en-US" sz="3200" dirty="0"/>
              <a:t>”有一些不同。在这个单元的最后，学生应该能运用条件语句，创建具有比较的布尔表达式，他们也应该能正确的推出布尔操作符“</a:t>
            </a:r>
            <a:r>
              <a:rPr lang="en-US" altLang="zh-CN" sz="3200" dirty="0"/>
              <a:t>and</a:t>
            </a:r>
            <a:r>
              <a:rPr lang="zh-CN" altLang="en-US" sz="3200" dirty="0"/>
              <a:t>”、“</a:t>
            </a:r>
            <a:r>
              <a:rPr lang="en-US" altLang="zh-CN" sz="3200" dirty="0"/>
              <a:t>or</a:t>
            </a:r>
            <a:r>
              <a:rPr lang="zh-CN" altLang="en-US" sz="3200" dirty="0"/>
              <a:t>”和“</a:t>
            </a:r>
            <a:r>
              <a:rPr lang="en-US" altLang="zh-CN" sz="3200" dirty="0"/>
              <a:t>not</a:t>
            </a:r>
            <a:r>
              <a:rPr lang="en-US" altLang="zh-CN" sz="3200" dirty="0"/>
              <a:t>`”</a:t>
            </a:r>
            <a:r>
              <a:rPr lang="zh-CN" altLang="en-US" sz="3200" dirty="0"/>
              <a:t>的</a:t>
            </a:r>
            <a:r>
              <a:rPr lang="zh-CN" altLang="en-US" sz="3200" dirty="0" smtClean="0"/>
              <a:t>用法</a:t>
            </a:r>
            <a:r>
              <a:rPr lang="zh-CN" altLang="en-US" sz="3200" dirty="0" smtClean="0"/>
              <a:t>。</a:t>
            </a:r>
            <a:endParaRPr lang="zh-CN" altLang="en-US" sz="1800"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p:txBody>
      </p:sp>
    </p:spTree>
    <p:extLst>
      <p:ext uri="{BB962C8B-B14F-4D97-AF65-F5344CB8AC3E}">
        <p14:creationId xmlns:p14="http://schemas.microsoft.com/office/powerpoint/2010/main" val="1711126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95536" y="908720"/>
            <a:ext cx="7733704" cy="646331"/>
          </a:xfrm>
          <a:prstGeom prst="rect">
            <a:avLst/>
          </a:prstGeom>
          <a:noFill/>
        </p:spPr>
        <p:txBody>
          <a:bodyPr wrap="square" rtlCol="0">
            <a:spAutoFit/>
          </a:bodyPr>
          <a:lstStyle/>
          <a:p>
            <a:r>
              <a:rPr lang="zh-CN" altLang="en-US" sz="3600" b="1" dirty="0" smtClean="0"/>
              <a:t>使用</a:t>
            </a:r>
            <a:r>
              <a:rPr lang="zh-CN" altLang="en-US" sz="3600" b="1" dirty="0"/>
              <a:t>模式匹配测试字符串</a:t>
            </a:r>
          </a:p>
        </p:txBody>
      </p:sp>
      <p:graphicFrame>
        <p:nvGraphicFramePr>
          <p:cNvPr id="3" name="表格 2"/>
          <p:cNvGraphicFramePr>
            <a:graphicFrameLocks noGrp="1"/>
          </p:cNvGraphicFramePr>
          <p:nvPr>
            <p:extLst>
              <p:ext uri="{D42A27DB-BD31-4B8C-83A1-F6EECF244321}">
                <p14:modId xmlns:p14="http://schemas.microsoft.com/office/powerpoint/2010/main" val="1367378292"/>
              </p:ext>
            </p:extLst>
          </p:nvPr>
        </p:nvGraphicFramePr>
        <p:xfrm>
          <a:off x="770000" y="1772816"/>
          <a:ext cx="7632848" cy="3314700"/>
        </p:xfrm>
        <a:graphic>
          <a:graphicData uri="http://schemas.openxmlformats.org/drawingml/2006/table">
            <a:tbl>
              <a:tblPr firstRow="1" bandRow="1">
                <a:tableStyleId>{5C22544A-7EE6-4342-B048-85BDC9FD1C3A}</a:tableStyleId>
              </a:tblPr>
              <a:tblGrid>
                <a:gridCol w="2304256"/>
                <a:gridCol w="1656184"/>
                <a:gridCol w="1368152"/>
                <a:gridCol w="1008112"/>
                <a:gridCol w="1296144"/>
              </a:tblGrid>
              <a:tr h="370840">
                <a:tc>
                  <a:txBody>
                    <a:bodyPr/>
                    <a:lstStyle/>
                    <a:p>
                      <a:pPr algn="ctr"/>
                      <a:r>
                        <a:rPr lang="en-US" dirty="0">
                          <a:effectLst/>
                          <a:latin typeface="Consolas" panose="020B0609020204030204" pitchFamily="49" charset="0"/>
                        </a:rPr>
                        <a:t>Expression</a:t>
                      </a:r>
                    </a:p>
                  </a:txBody>
                  <a:tcPr marL="123825" marR="123825" marT="57150" marB="57150" anchor="ctr"/>
                </a:tc>
                <a:tc>
                  <a:txBody>
                    <a:bodyPr/>
                    <a:lstStyle/>
                    <a:p>
                      <a:r>
                        <a:rPr lang="en-US">
                          <a:effectLst/>
                          <a:latin typeface="Consolas" panose="020B0609020204030204" pitchFamily="49" charset="0"/>
                        </a:rPr>
                        <a:t>Description</a:t>
                      </a:r>
                    </a:p>
                  </a:txBody>
                  <a:tcPr marL="123825" marR="123825" marT="57150" marB="57150" anchor="ctr"/>
                </a:tc>
                <a:tc>
                  <a:txBody>
                    <a:bodyPr/>
                    <a:lstStyle/>
                    <a:p>
                      <a:pPr algn="ctr"/>
                      <a:r>
                        <a:rPr lang="en-US">
                          <a:effectLst/>
                          <a:latin typeface="Consolas" panose="020B0609020204030204" pitchFamily="49" charset="0"/>
                        </a:rPr>
                        <a:t>"appear"</a:t>
                      </a:r>
                    </a:p>
                  </a:txBody>
                  <a:tcPr marL="123825" marR="123825" marT="57150" marB="57150" anchor="ctr"/>
                </a:tc>
                <a:tc>
                  <a:txBody>
                    <a:bodyPr/>
                    <a:lstStyle/>
                    <a:p>
                      <a:pPr algn="ctr"/>
                      <a:r>
                        <a:rPr lang="en-US">
                          <a:effectLst/>
                          <a:latin typeface="Consolas" panose="020B0609020204030204" pitchFamily="49" charset="0"/>
                        </a:rPr>
                        <a:t>"pear"</a:t>
                      </a:r>
                    </a:p>
                  </a:txBody>
                  <a:tcPr marL="123825" marR="123825" marT="57150" marB="57150" anchor="ctr"/>
                </a:tc>
                <a:tc>
                  <a:txBody>
                    <a:bodyPr/>
                    <a:lstStyle/>
                    <a:p>
                      <a:pPr algn="ctr"/>
                      <a:r>
                        <a:rPr lang="en-US" dirty="0">
                          <a:effectLst/>
                          <a:latin typeface="Consolas" panose="020B0609020204030204" pitchFamily="49" charset="0"/>
                        </a:rPr>
                        <a:t>"peachy"</a:t>
                      </a:r>
                    </a:p>
                  </a:txBody>
                  <a:tcPr marL="123825" marR="123825" marT="57150" marB="57150" anchor="ctr"/>
                </a:tc>
              </a:tr>
              <a:tr h="370840">
                <a:tc>
                  <a:txBody>
                    <a:bodyPr/>
                    <a:lstStyle/>
                    <a:p>
                      <a:pPr algn="ctr"/>
                      <a:r>
                        <a:rPr lang="en-US" dirty="0" err="1">
                          <a:effectLst/>
                          <a:latin typeface="Consolas" panose="020B0609020204030204" pitchFamily="49" charset="0"/>
                        </a:rPr>
                        <a:t>x.match</a:t>
                      </a:r>
                      <a:r>
                        <a:rPr lang="en-US" dirty="0">
                          <a:effectLst/>
                          <a:latin typeface="Consolas" panose="020B0609020204030204" pitchFamily="49" charset="0"/>
                        </a:rPr>
                        <a:t>(/pp/)</a:t>
                      </a:r>
                    </a:p>
                  </a:txBody>
                  <a:tcPr marL="123825" marR="123825" marT="57150" marB="57150" anchor="ctr"/>
                </a:tc>
                <a:tc>
                  <a:txBody>
                    <a:bodyPr/>
                    <a:lstStyle/>
                    <a:p>
                      <a:r>
                        <a:rPr lang="en-US" dirty="0">
                          <a:effectLst/>
                          <a:latin typeface="Consolas" panose="020B0609020204030204" pitchFamily="49" charset="0"/>
                        </a:rPr>
                        <a:t>x</a:t>
                      </a:r>
                      <a:r>
                        <a:rPr lang="zh-CN" altLang="en-US" dirty="0">
                          <a:effectLst/>
                          <a:latin typeface="Consolas" panose="020B0609020204030204" pitchFamily="49" charset="0"/>
                        </a:rPr>
                        <a:t>包含子字符串</a:t>
                      </a:r>
                      <a:r>
                        <a:rPr lang="en-US" altLang="zh-CN" dirty="0">
                          <a:effectLst/>
                          <a:latin typeface="Consolas" panose="020B0609020204030204" pitchFamily="49" charset="0"/>
                        </a:rPr>
                        <a:t>"</a:t>
                      </a:r>
                      <a:r>
                        <a:rPr lang="en-US" dirty="0">
                          <a:effectLst/>
                          <a:latin typeface="Consolas" panose="020B0609020204030204" pitchFamily="49" charset="0"/>
                        </a:rPr>
                        <a:t>pp"</a:t>
                      </a:r>
                    </a:p>
                  </a:txBody>
                  <a:tcPr marL="123825" marR="123825" marT="57150" marB="57150" anchor="ctr"/>
                </a:tc>
                <a:tc>
                  <a:txBody>
                    <a:bodyPr/>
                    <a:lstStyle/>
                    <a:p>
                      <a:pPr algn="ctr"/>
                      <a:r>
                        <a:rPr lang="en-US">
                          <a:effectLst/>
                          <a:latin typeface="Consolas" panose="020B0609020204030204" pitchFamily="49" charset="0"/>
                        </a:rPr>
                        <a:t>true</a:t>
                      </a:r>
                    </a:p>
                  </a:txBody>
                  <a:tcPr marL="123825" marR="123825" marT="57150" marB="57150" anchor="ctr"/>
                </a:tc>
                <a:tc>
                  <a:txBody>
                    <a:bodyPr/>
                    <a:lstStyle/>
                    <a:p>
                      <a:pPr algn="ctr"/>
                      <a:r>
                        <a:rPr lang="en-US">
                          <a:effectLst/>
                          <a:latin typeface="Consolas" panose="020B0609020204030204" pitchFamily="49" charset="0"/>
                        </a:rPr>
                        <a:t>false</a:t>
                      </a:r>
                    </a:p>
                  </a:txBody>
                  <a:tcPr marL="123825" marR="123825" marT="57150" marB="57150" anchor="ctr"/>
                </a:tc>
                <a:tc>
                  <a:txBody>
                    <a:bodyPr/>
                    <a:lstStyle/>
                    <a:p>
                      <a:pPr algn="ctr"/>
                      <a:r>
                        <a:rPr lang="en-US">
                          <a:effectLst/>
                          <a:latin typeface="Consolas" panose="020B0609020204030204" pitchFamily="49" charset="0"/>
                        </a:rPr>
                        <a:t>false</a:t>
                      </a:r>
                    </a:p>
                  </a:txBody>
                  <a:tcPr marL="123825" marR="123825" marT="57150" marB="57150" anchor="ctr"/>
                </a:tc>
              </a:tr>
              <a:tr h="370840">
                <a:tc>
                  <a:txBody>
                    <a:bodyPr/>
                    <a:lstStyle/>
                    <a:p>
                      <a:pPr algn="ctr"/>
                      <a:r>
                        <a:rPr lang="en-US">
                          <a:effectLst/>
                          <a:latin typeface="Consolas" panose="020B0609020204030204" pitchFamily="49" charset="0"/>
                        </a:rPr>
                        <a:t>x.match(/pea/)</a:t>
                      </a:r>
                    </a:p>
                  </a:txBody>
                  <a:tcPr marL="123825" marR="123825" marT="57150" marB="57150" anchor="ctr"/>
                </a:tc>
                <a:tc>
                  <a:txBody>
                    <a:bodyPr/>
                    <a:lstStyle/>
                    <a:p>
                      <a:r>
                        <a:rPr lang="en-US" dirty="0">
                          <a:effectLst/>
                          <a:latin typeface="Consolas" panose="020B0609020204030204" pitchFamily="49" charset="0"/>
                        </a:rPr>
                        <a:t>x</a:t>
                      </a:r>
                      <a:r>
                        <a:rPr lang="zh-CN" altLang="en-US" dirty="0">
                          <a:effectLst/>
                          <a:latin typeface="Consolas" panose="020B0609020204030204" pitchFamily="49" charset="0"/>
                        </a:rPr>
                        <a:t>包含子字符串</a:t>
                      </a:r>
                      <a:r>
                        <a:rPr lang="en-US" altLang="zh-CN" dirty="0">
                          <a:effectLst/>
                          <a:latin typeface="Consolas" panose="020B0609020204030204" pitchFamily="49" charset="0"/>
                        </a:rPr>
                        <a:t>"</a:t>
                      </a:r>
                      <a:r>
                        <a:rPr lang="en-US" dirty="0">
                          <a:effectLst/>
                          <a:latin typeface="Consolas" panose="020B0609020204030204" pitchFamily="49" charset="0"/>
                        </a:rPr>
                        <a:t>pea"</a:t>
                      </a:r>
                    </a:p>
                  </a:txBody>
                  <a:tcPr marL="123825" marR="123825" marT="57150" marB="57150" anchor="ctr"/>
                </a:tc>
                <a:tc>
                  <a:txBody>
                    <a:bodyPr/>
                    <a:lstStyle/>
                    <a:p>
                      <a:pPr algn="ctr"/>
                      <a:r>
                        <a:rPr lang="en-US" dirty="0">
                          <a:effectLst/>
                          <a:latin typeface="Consolas" panose="020B0609020204030204" pitchFamily="49" charset="0"/>
                        </a:rPr>
                        <a:t>true</a:t>
                      </a:r>
                    </a:p>
                  </a:txBody>
                  <a:tcPr marL="123825" marR="123825" marT="57150" marB="57150" anchor="ctr"/>
                </a:tc>
                <a:tc>
                  <a:txBody>
                    <a:bodyPr/>
                    <a:lstStyle/>
                    <a:p>
                      <a:pPr algn="ctr"/>
                      <a:r>
                        <a:rPr lang="en-US">
                          <a:effectLst/>
                          <a:latin typeface="Consolas" panose="020B0609020204030204" pitchFamily="49" charset="0"/>
                        </a:rPr>
                        <a:t>true</a:t>
                      </a:r>
                    </a:p>
                  </a:txBody>
                  <a:tcPr marL="123825" marR="123825" marT="57150" marB="57150" anchor="ctr"/>
                </a:tc>
                <a:tc>
                  <a:txBody>
                    <a:bodyPr/>
                    <a:lstStyle/>
                    <a:p>
                      <a:pPr algn="ctr"/>
                      <a:r>
                        <a:rPr lang="en-US">
                          <a:effectLst/>
                          <a:latin typeface="Consolas" panose="020B0609020204030204" pitchFamily="49" charset="0"/>
                        </a:rPr>
                        <a:t>true</a:t>
                      </a:r>
                    </a:p>
                  </a:txBody>
                  <a:tcPr marL="123825" marR="123825" marT="57150" marB="57150" anchor="ctr"/>
                </a:tc>
              </a:tr>
              <a:tr h="370840">
                <a:tc>
                  <a:txBody>
                    <a:bodyPr/>
                    <a:lstStyle/>
                    <a:p>
                      <a:pPr algn="ctr"/>
                      <a:r>
                        <a:rPr lang="en-US">
                          <a:effectLst/>
                          <a:latin typeface="Consolas" panose="020B0609020204030204" pitchFamily="49" charset="0"/>
                        </a:rPr>
                        <a:t>x.match(/PEA/)</a:t>
                      </a:r>
                    </a:p>
                  </a:txBody>
                  <a:tcPr marL="123825" marR="123825" marT="57150" marB="57150" anchor="ctr"/>
                </a:tc>
                <a:tc>
                  <a:txBody>
                    <a:bodyPr/>
                    <a:lstStyle/>
                    <a:p>
                      <a:r>
                        <a:rPr lang="en-US">
                          <a:effectLst/>
                          <a:latin typeface="Consolas" panose="020B0609020204030204" pitchFamily="49" charset="0"/>
                        </a:rPr>
                        <a:t>x</a:t>
                      </a:r>
                      <a:r>
                        <a:rPr lang="zh-CN" altLang="en-US">
                          <a:effectLst/>
                          <a:latin typeface="Consolas" panose="020B0609020204030204" pitchFamily="49" charset="0"/>
                        </a:rPr>
                        <a:t>包含子字符串</a:t>
                      </a:r>
                      <a:r>
                        <a:rPr lang="en-US" altLang="zh-CN">
                          <a:effectLst/>
                          <a:latin typeface="Consolas" panose="020B0609020204030204" pitchFamily="49" charset="0"/>
                        </a:rPr>
                        <a:t>"</a:t>
                      </a:r>
                      <a:r>
                        <a:rPr lang="en-US">
                          <a:effectLst/>
                          <a:latin typeface="Consolas" panose="020B0609020204030204" pitchFamily="49" charset="0"/>
                        </a:rPr>
                        <a:t>PEA"</a:t>
                      </a:r>
                    </a:p>
                  </a:txBody>
                  <a:tcPr marL="123825" marR="123825" marT="57150" marB="57150" anchor="ctr"/>
                </a:tc>
                <a:tc>
                  <a:txBody>
                    <a:bodyPr/>
                    <a:lstStyle/>
                    <a:p>
                      <a:pPr algn="ctr"/>
                      <a:r>
                        <a:rPr lang="en-US" dirty="0">
                          <a:effectLst/>
                          <a:latin typeface="Consolas" panose="020B0609020204030204" pitchFamily="49" charset="0"/>
                        </a:rPr>
                        <a:t>false</a:t>
                      </a:r>
                    </a:p>
                  </a:txBody>
                  <a:tcPr marL="123825" marR="123825" marT="57150" marB="57150" anchor="ctr"/>
                </a:tc>
                <a:tc>
                  <a:txBody>
                    <a:bodyPr/>
                    <a:lstStyle/>
                    <a:p>
                      <a:pPr algn="ctr"/>
                      <a:r>
                        <a:rPr lang="en-US" dirty="0">
                          <a:effectLst/>
                          <a:latin typeface="Consolas" panose="020B0609020204030204" pitchFamily="49" charset="0"/>
                        </a:rPr>
                        <a:t>false</a:t>
                      </a:r>
                    </a:p>
                  </a:txBody>
                  <a:tcPr marL="123825" marR="123825" marT="57150" marB="57150" anchor="ctr"/>
                </a:tc>
                <a:tc>
                  <a:txBody>
                    <a:bodyPr/>
                    <a:lstStyle/>
                    <a:p>
                      <a:pPr algn="ctr"/>
                      <a:r>
                        <a:rPr lang="en-US">
                          <a:effectLst/>
                          <a:latin typeface="Consolas" panose="020B0609020204030204" pitchFamily="49" charset="0"/>
                        </a:rPr>
                        <a:t>false</a:t>
                      </a:r>
                    </a:p>
                  </a:txBody>
                  <a:tcPr marL="123825" marR="123825" marT="57150" marB="57150" anchor="ctr"/>
                </a:tc>
              </a:tr>
              <a:tr h="370840">
                <a:tc>
                  <a:txBody>
                    <a:bodyPr/>
                    <a:lstStyle/>
                    <a:p>
                      <a:pPr algn="ctr"/>
                      <a:r>
                        <a:rPr lang="en-US">
                          <a:effectLst/>
                          <a:latin typeface="Consolas" panose="020B0609020204030204" pitchFamily="49" charset="0"/>
                        </a:rPr>
                        <a:t>x.match(/Pea/i)</a:t>
                      </a:r>
                    </a:p>
                  </a:txBody>
                  <a:tcPr marL="123825" marR="123825" marT="57150" marB="57150" anchor="ctr"/>
                </a:tc>
                <a:tc>
                  <a:txBody>
                    <a:bodyPr/>
                    <a:lstStyle/>
                    <a:p>
                      <a:r>
                        <a:rPr lang="en-US">
                          <a:effectLst/>
                          <a:latin typeface="Consolas" panose="020B0609020204030204" pitchFamily="49" charset="0"/>
                        </a:rPr>
                        <a:t>x</a:t>
                      </a:r>
                      <a:r>
                        <a:rPr lang="zh-CN" altLang="en-US">
                          <a:effectLst/>
                          <a:latin typeface="Consolas" panose="020B0609020204030204" pitchFamily="49" charset="0"/>
                        </a:rPr>
                        <a:t>包含子字符串</a:t>
                      </a:r>
                      <a:r>
                        <a:rPr lang="en-US" altLang="zh-CN">
                          <a:effectLst/>
                          <a:latin typeface="Consolas" panose="020B0609020204030204" pitchFamily="49" charset="0"/>
                        </a:rPr>
                        <a:t>"</a:t>
                      </a:r>
                      <a:r>
                        <a:rPr lang="en-US">
                          <a:effectLst/>
                          <a:latin typeface="Consolas" panose="020B0609020204030204" pitchFamily="49" charset="0"/>
                        </a:rPr>
                        <a:t>Pea"，</a:t>
                      </a:r>
                      <a:r>
                        <a:rPr lang="zh-CN" altLang="en-US">
                          <a:effectLst/>
                          <a:latin typeface="Consolas" panose="020B0609020204030204" pitchFamily="49" charset="0"/>
                        </a:rPr>
                        <a:t>忽略大小写</a:t>
                      </a:r>
                    </a:p>
                  </a:txBody>
                  <a:tcPr marL="123825" marR="123825" marT="57150" marB="57150" anchor="ctr"/>
                </a:tc>
                <a:tc>
                  <a:txBody>
                    <a:bodyPr/>
                    <a:lstStyle/>
                    <a:p>
                      <a:pPr algn="ctr"/>
                      <a:r>
                        <a:rPr lang="en-US">
                          <a:effectLst/>
                          <a:latin typeface="Consolas" panose="020B0609020204030204" pitchFamily="49" charset="0"/>
                        </a:rPr>
                        <a:t>true</a:t>
                      </a:r>
                    </a:p>
                  </a:txBody>
                  <a:tcPr marL="123825" marR="123825" marT="57150" marB="57150" anchor="ctr"/>
                </a:tc>
                <a:tc>
                  <a:txBody>
                    <a:bodyPr/>
                    <a:lstStyle/>
                    <a:p>
                      <a:pPr algn="ctr"/>
                      <a:r>
                        <a:rPr lang="en-US" dirty="0">
                          <a:effectLst/>
                          <a:latin typeface="Consolas" panose="020B0609020204030204" pitchFamily="49" charset="0"/>
                        </a:rPr>
                        <a:t>true</a:t>
                      </a:r>
                    </a:p>
                  </a:txBody>
                  <a:tcPr marL="123825" marR="123825" marT="57150" marB="57150" anchor="ctr"/>
                </a:tc>
                <a:tc>
                  <a:txBody>
                    <a:bodyPr/>
                    <a:lstStyle/>
                    <a:p>
                      <a:pPr algn="ctr"/>
                      <a:r>
                        <a:rPr lang="en-US" dirty="0">
                          <a:effectLst/>
                          <a:latin typeface="Consolas" panose="020B0609020204030204" pitchFamily="49" charset="0"/>
                        </a:rPr>
                        <a:t>true</a:t>
                      </a:r>
                    </a:p>
                  </a:txBody>
                  <a:tcPr marL="123825" marR="123825" marT="57150" marB="57150" anchor="ctr"/>
                </a:tc>
              </a:tr>
            </a:tbl>
          </a:graphicData>
        </a:graphic>
      </p:graphicFrame>
      <p:sp>
        <p:nvSpPr>
          <p:cNvPr id="6" name="TextBox 5"/>
          <p:cNvSpPr txBox="1"/>
          <p:nvPr/>
        </p:nvSpPr>
        <p:spPr>
          <a:xfrm>
            <a:off x="770000" y="5445224"/>
            <a:ext cx="6984776" cy="461665"/>
          </a:xfrm>
          <a:prstGeom prst="rect">
            <a:avLst/>
          </a:prstGeom>
          <a:noFill/>
        </p:spPr>
        <p:txBody>
          <a:bodyPr wrap="square" rtlCol="0">
            <a:spAutoFit/>
          </a:bodyPr>
          <a:lstStyle/>
          <a:p>
            <a:r>
              <a:rPr lang="zh-CN" altLang="en-US" sz="2400" dirty="0"/>
              <a:t>在两个符号</a:t>
            </a:r>
            <a:r>
              <a:rPr lang="en-US" altLang="zh-CN" sz="2400" dirty="0"/>
              <a:t>"/"</a:t>
            </a:r>
            <a:r>
              <a:rPr lang="zh-CN" altLang="en-US" sz="2400" dirty="0"/>
              <a:t>中间用 的模式被叫做</a:t>
            </a:r>
            <a:r>
              <a:rPr lang="zh-CN" altLang="en-US" sz="2400" b="1" dirty="0"/>
              <a:t>正则表达式</a:t>
            </a:r>
            <a:r>
              <a:rPr lang="zh-CN" altLang="en-US" sz="2400" dirty="0"/>
              <a:t>。</a:t>
            </a:r>
            <a:endParaRPr lang="zh-CN" altLang="en-US" sz="2400" dirty="0"/>
          </a:p>
        </p:txBody>
      </p:sp>
    </p:spTree>
    <p:extLst>
      <p:ext uri="{BB962C8B-B14F-4D97-AF65-F5344CB8AC3E}">
        <p14:creationId xmlns:p14="http://schemas.microsoft.com/office/powerpoint/2010/main" val="3503544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95536" y="908720"/>
            <a:ext cx="7733704" cy="646331"/>
          </a:xfrm>
          <a:prstGeom prst="rect">
            <a:avLst/>
          </a:prstGeom>
          <a:noFill/>
        </p:spPr>
        <p:txBody>
          <a:bodyPr wrap="square" rtlCol="0">
            <a:spAutoFit/>
          </a:bodyPr>
          <a:lstStyle/>
          <a:p>
            <a:r>
              <a:rPr lang="zh-CN" altLang="en-US" sz="3600" b="1" dirty="0" smtClean="0"/>
              <a:t>使用</a:t>
            </a:r>
            <a:r>
              <a:rPr lang="zh-CN" altLang="en-US" sz="3600" b="1" dirty="0"/>
              <a:t>模式匹配测试字符串</a:t>
            </a:r>
          </a:p>
        </p:txBody>
      </p:sp>
      <p:graphicFrame>
        <p:nvGraphicFramePr>
          <p:cNvPr id="3" name="表格 2"/>
          <p:cNvGraphicFramePr>
            <a:graphicFrameLocks noGrp="1"/>
          </p:cNvGraphicFramePr>
          <p:nvPr>
            <p:extLst>
              <p:ext uri="{D42A27DB-BD31-4B8C-83A1-F6EECF244321}">
                <p14:modId xmlns:p14="http://schemas.microsoft.com/office/powerpoint/2010/main" val="463922782"/>
              </p:ext>
            </p:extLst>
          </p:nvPr>
        </p:nvGraphicFramePr>
        <p:xfrm>
          <a:off x="755576" y="1916832"/>
          <a:ext cx="7632848" cy="3314700"/>
        </p:xfrm>
        <a:graphic>
          <a:graphicData uri="http://schemas.openxmlformats.org/drawingml/2006/table">
            <a:tbl>
              <a:tblPr firstRow="1" bandRow="1">
                <a:tableStyleId>{5C22544A-7EE6-4342-B048-85BDC9FD1C3A}</a:tableStyleId>
              </a:tblPr>
              <a:tblGrid>
                <a:gridCol w="2304256"/>
                <a:gridCol w="1656184"/>
                <a:gridCol w="1368152"/>
                <a:gridCol w="1008112"/>
                <a:gridCol w="1296144"/>
              </a:tblGrid>
              <a:tr h="370840">
                <a:tc>
                  <a:txBody>
                    <a:bodyPr/>
                    <a:lstStyle/>
                    <a:p>
                      <a:pPr algn="ctr"/>
                      <a:r>
                        <a:rPr lang="en-US" dirty="0">
                          <a:effectLst/>
                          <a:latin typeface="Consolas" panose="020B0609020204030204" pitchFamily="49" charset="0"/>
                        </a:rPr>
                        <a:t>Expression</a:t>
                      </a:r>
                    </a:p>
                  </a:txBody>
                  <a:tcPr marL="123825" marR="123825" marT="57150" marB="57150" anchor="ctr"/>
                </a:tc>
                <a:tc>
                  <a:txBody>
                    <a:bodyPr/>
                    <a:lstStyle/>
                    <a:p>
                      <a:r>
                        <a:rPr lang="en-US">
                          <a:effectLst/>
                          <a:latin typeface="Consolas" panose="020B0609020204030204" pitchFamily="49" charset="0"/>
                        </a:rPr>
                        <a:t>Description</a:t>
                      </a:r>
                    </a:p>
                  </a:txBody>
                  <a:tcPr marL="123825" marR="123825" marT="57150" marB="57150" anchor="ctr"/>
                </a:tc>
                <a:tc>
                  <a:txBody>
                    <a:bodyPr/>
                    <a:lstStyle/>
                    <a:p>
                      <a:pPr algn="ctr"/>
                      <a:r>
                        <a:rPr lang="en-US">
                          <a:effectLst/>
                          <a:latin typeface="Consolas" panose="020B0609020204030204" pitchFamily="49" charset="0"/>
                        </a:rPr>
                        <a:t>"appear"</a:t>
                      </a:r>
                    </a:p>
                  </a:txBody>
                  <a:tcPr marL="123825" marR="123825" marT="57150" marB="57150" anchor="ctr"/>
                </a:tc>
                <a:tc>
                  <a:txBody>
                    <a:bodyPr/>
                    <a:lstStyle/>
                    <a:p>
                      <a:pPr algn="ctr"/>
                      <a:r>
                        <a:rPr lang="en-US">
                          <a:effectLst/>
                          <a:latin typeface="Consolas" panose="020B0609020204030204" pitchFamily="49" charset="0"/>
                        </a:rPr>
                        <a:t>"pear"</a:t>
                      </a:r>
                    </a:p>
                  </a:txBody>
                  <a:tcPr marL="123825" marR="123825" marT="57150" marB="57150" anchor="ctr"/>
                </a:tc>
                <a:tc>
                  <a:txBody>
                    <a:bodyPr/>
                    <a:lstStyle/>
                    <a:p>
                      <a:pPr algn="ctr"/>
                      <a:r>
                        <a:rPr lang="en-US" dirty="0">
                          <a:effectLst/>
                          <a:latin typeface="Consolas" panose="020B0609020204030204" pitchFamily="49" charset="0"/>
                        </a:rPr>
                        <a:t>"peachy"</a:t>
                      </a:r>
                    </a:p>
                  </a:txBody>
                  <a:tcPr marL="123825" marR="123825" marT="57150" marB="57150" anchor="ctr"/>
                </a:tc>
              </a:tr>
              <a:tr h="370840">
                <a:tc>
                  <a:txBody>
                    <a:bodyPr/>
                    <a:lstStyle/>
                    <a:p>
                      <a:pPr algn="ctr"/>
                      <a:r>
                        <a:rPr lang="en-US">
                          <a:effectLst/>
                        </a:rPr>
                        <a:t>x.match(/^pea/)</a:t>
                      </a:r>
                    </a:p>
                  </a:txBody>
                  <a:tcPr marL="123825" marR="123825" marT="57150" marB="57150" anchor="ctr"/>
                </a:tc>
                <a:tc>
                  <a:txBody>
                    <a:bodyPr/>
                    <a:lstStyle/>
                    <a:p>
                      <a:r>
                        <a:rPr lang="en-US" altLang="zh-CN">
                          <a:effectLst/>
                        </a:rPr>
                        <a:t>x</a:t>
                      </a:r>
                      <a:r>
                        <a:rPr lang="zh-CN" altLang="en-US">
                          <a:effectLst/>
                        </a:rPr>
                        <a:t>以</a:t>
                      </a:r>
                      <a:r>
                        <a:rPr lang="en-US" altLang="zh-CN">
                          <a:effectLst/>
                        </a:rPr>
                        <a:t>"pea"</a:t>
                      </a:r>
                      <a:r>
                        <a:rPr lang="zh-CN" altLang="en-US">
                          <a:effectLst/>
                        </a:rPr>
                        <a:t>为字符串开头</a:t>
                      </a:r>
                    </a:p>
                  </a:txBody>
                  <a:tcPr marL="123825" marR="123825" marT="57150" marB="57150" anchor="ctr"/>
                </a:tc>
                <a:tc>
                  <a:txBody>
                    <a:bodyPr/>
                    <a:lstStyle/>
                    <a:p>
                      <a:pPr algn="ctr"/>
                      <a:r>
                        <a:rPr lang="en-US">
                          <a:effectLst/>
                        </a:rPr>
                        <a:t>false</a:t>
                      </a:r>
                    </a:p>
                  </a:txBody>
                  <a:tcPr marL="123825" marR="123825" marT="57150" marB="57150" anchor="ctr"/>
                </a:tc>
                <a:tc>
                  <a:txBody>
                    <a:bodyPr/>
                    <a:lstStyle/>
                    <a:p>
                      <a:pPr algn="ctr"/>
                      <a:r>
                        <a:rPr lang="en-US">
                          <a:effectLst/>
                        </a:rPr>
                        <a:t>true</a:t>
                      </a:r>
                    </a:p>
                  </a:txBody>
                  <a:tcPr marL="123825" marR="123825" marT="57150" marB="57150" anchor="ctr"/>
                </a:tc>
                <a:tc>
                  <a:txBody>
                    <a:bodyPr/>
                    <a:lstStyle/>
                    <a:p>
                      <a:pPr algn="ctr"/>
                      <a:r>
                        <a:rPr lang="en-US">
                          <a:effectLst/>
                        </a:rPr>
                        <a:t>true</a:t>
                      </a:r>
                    </a:p>
                  </a:txBody>
                  <a:tcPr marL="123825" marR="123825" marT="57150" marB="57150" anchor="ctr"/>
                </a:tc>
              </a:tr>
              <a:tr h="370840">
                <a:tc>
                  <a:txBody>
                    <a:bodyPr/>
                    <a:lstStyle/>
                    <a:p>
                      <a:pPr algn="ctr"/>
                      <a:r>
                        <a:rPr lang="en-US">
                          <a:effectLst/>
                        </a:rPr>
                        <a:t>x.match(/ear$/)</a:t>
                      </a:r>
                    </a:p>
                  </a:txBody>
                  <a:tcPr marL="123825" marR="123825" marT="57150" marB="57150" anchor="ctr"/>
                </a:tc>
                <a:tc>
                  <a:txBody>
                    <a:bodyPr/>
                    <a:lstStyle/>
                    <a:p>
                      <a:r>
                        <a:rPr lang="en-US">
                          <a:effectLst/>
                        </a:rPr>
                        <a:t>x</a:t>
                      </a:r>
                      <a:r>
                        <a:rPr lang="zh-CN" altLang="en-US">
                          <a:effectLst/>
                        </a:rPr>
                        <a:t>以</a:t>
                      </a:r>
                      <a:r>
                        <a:rPr lang="en-US" altLang="zh-CN">
                          <a:effectLst/>
                        </a:rPr>
                        <a:t>"</a:t>
                      </a:r>
                      <a:r>
                        <a:rPr lang="en-US">
                          <a:effectLst/>
                        </a:rPr>
                        <a:t>ear"</a:t>
                      </a:r>
                      <a:r>
                        <a:rPr lang="zh-CN" altLang="en-US">
                          <a:effectLst/>
                        </a:rPr>
                        <a:t>为字符串结尾</a:t>
                      </a:r>
                    </a:p>
                  </a:txBody>
                  <a:tcPr marL="123825" marR="123825" marT="57150" marB="57150" anchor="ctr"/>
                </a:tc>
                <a:tc>
                  <a:txBody>
                    <a:bodyPr/>
                    <a:lstStyle/>
                    <a:p>
                      <a:pPr algn="ctr"/>
                      <a:r>
                        <a:rPr lang="en-US">
                          <a:effectLst/>
                        </a:rPr>
                        <a:t>true</a:t>
                      </a:r>
                    </a:p>
                  </a:txBody>
                  <a:tcPr marL="123825" marR="123825" marT="57150" marB="57150" anchor="ctr"/>
                </a:tc>
                <a:tc>
                  <a:txBody>
                    <a:bodyPr/>
                    <a:lstStyle/>
                    <a:p>
                      <a:pPr algn="ctr"/>
                      <a:r>
                        <a:rPr lang="en-US">
                          <a:effectLst/>
                        </a:rPr>
                        <a:t>true</a:t>
                      </a:r>
                    </a:p>
                  </a:txBody>
                  <a:tcPr marL="123825" marR="123825" marT="57150" marB="57150" anchor="ctr"/>
                </a:tc>
                <a:tc>
                  <a:txBody>
                    <a:bodyPr/>
                    <a:lstStyle/>
                    <a:p>
                      <a:pPr algn="ctr"/>
                      <a:r>
                        <a:rPr lang="en-US">
                          <a:effectLst/>
                        </a:rPr>
                        <a:t>false</a:t>
                      </a:r>
                    </a:p>
                  </a:txBody>
                  <a:tcPr marL="123825" marR="123825" marT="57150" marB="57150" anchor="ctr"/>
                </a:tc>
              </a:tr>
              <a:tr h="370840">
                <a:tc>
                  <a:txBody>
                    <a:bodyPr/>
                    <a:lstStyle/>
                    <a:p>
                      <a:pPr algn="ctr"/>
                      <a:r>
                        <a:rPr lang="en-US">
                          <a:effectLst/>
                        </a:rPr>
                        <a:t>x.match(/a(p|ch)/)</a:t>
                      </a:r>
                    </a:p>
                  </a:txBody>
                  <a:tcPr marL="123825" marR="123825" marT="57150" marB="57150" anchor="ctr"/>
                </a:tc>
                <a:tc>
                  <a:txBody>
                    <a:bodyPr/>
                    <a:lstStyle/>
                    <a:p>
                      <a:r>
                        <a:rPr lang="pt-BR">
                          <a:effectLst/>
                        </a:rPr>
                        <a:t>x包含"a"且"a"后跟"p"或"ch"</a:t>
                      </a:r>
                    </a:p>
                  </a:txBody>
                  <a:tcPr marL="123825" marR="123825" marT="57150" marB="57150" anchor="ctr"/>
                </a:tc>
                <a:tc>
                  <a:txBody>
                    <a:bodyPr/>
                    <a:lstStyle/>
                    <a:p>
                      <a:pPr algn="ctr"/>
                      <a:r>
                        <a:rPr lang="en-US">
                          <a:effectLst/>
                        </a:rPr>
                        <a:t>true</a:t>
                      </a:r>
                    </a:p>
                  </a:txBody>
                  <a:tcPr marL="123825" marR="123825" marT="57150" marB="57150" anchor="ctr"/>
                </a:tc>
                <a:tc>
                  <a:txBody>
                    <a:bodyPr/>
                    <a:lstStyle/>
                    <a:p>
                      <a:pPr algn="ctr"/>
                      <a:r>
                        <a:rPr lang="en-US">
                          <a:effectLst/>
                        </a:rPr>
                        <a:t>false</a:t>
                      </a:r>
                    </a:p>
                  </a:txBody>
                  <a:tcPr marL="123825" marR="123825" marT="57150" marB="57150" anchor="ctr"/>
                </a:tc>
                <a:tc>
                  <a:txBody>
                    <a:bodyPr/>
                    <a:lstStyle/>
                    <a:p>
                      <a:pPr algn="ctr"/>
                      <a:r>
                        <a:rPr lang="en-US">
                          <a:effectLst/>
                        </a:rPr>
                        <a:t>true</a:t>
                      </a:r>
                    </a:p>
                  </a:txBody>
                  <a:tcPr marL="123825" marR="123825" marT="57150" marB="57150" anchor="ctr"/>
                </a:tc>
              </a:tr>
              <a:tr h="370840">
                <a:tc>
                  <a:txBody>
                    <a:bodyPr/>
                    <a:lstStyle/>
                    <a:p>
                      <a:pPr algn="ctr"/>
                      <a:r>
                        <a:rPr lang="en-US">
                          <a:effectLst/>
                        </a:rPr>
                        <a:t>x.match(/ap*e)/)</a:t>
                      </a:r>
                    </a:p>
                  </a:txBody>
                  <a:tcPr marL="123825" marR="123825" marT="57150" marB="57150" anchor="ctr"/>
                </a:tc>
                <a:tc>
                  <a:txBody>
                    <a:bodyPr/>
                    <a:lstStyle/>
                    <a:p>
                      <a:r>
                        <a:rPr lang="en-US">
                          <a:effectLst/>
                        </a:rPr>
                        <a:t>x</a:t>
                      </a:r>
                      <a:r>
                        <a:rPr lang="zh-CN" altLang="en-US">
                          <a:effectLst/>
                        </a:rPr>
                        <a:t>包含</a:t>
                      </a:r>
                      <a:r>
                        <a:rPr lang="en-US" altLang="zh-CN">
                          <a:effectLst/>
                        </a:rPr>
                        <a:t>"</a:t>
                      </a:r>
                      <a:r>
                        <a:rPr lang="en-US">
                          <a:effectLst/>
                        </a:rPr>
                        <a:t>a"，</a:t>
                      </a:r>
                      <a:r>
                        <a:rPr lang="zh-CN" altLang="en-US">
                          <a:effectLst/>
                        </a:rPr>
                        <a:t>后跟</a:t>
                      </a:r>
                      <a:r>
                        <a:rPr lang="en-US" altLang="zh-CN">
                          <a:effectLst/>
                        </a:rPr>
                        <a:t>0</a:t>
                      </a:r>
                      <a:r>
                        <a:rPr lang="zh-CN" altLang="en-US">
                          <a:effectLst/>
                        </a:rPr>
                        <a:t>个或更多</a:t>
                      </a:r>
                      <a:r>
                        <a:rPr lang="en-US" altLang="zh-CN">
                          <a:effectLst/>
                        </a:rPr>
                        <a:t>"</a:t>
                      </a:r>
                      <a:r>
                        <a:rPr lang="en-US">
                          <a:effectLst/>
                        </a:rPr>
                        <a:t>p"，</a:t>
                      </a:r>
                      <a:r>
                        <a:rPr lang="zh-CN" altLang="en-US">
                          <a:effectLst/>
                        </a:rPr>
                        <a:t>后跟</a:t>
                      </a:r>
                      <a:r>
                        <a:rPr lang="en-US" altLang="zh-CN">
                          <a:effectLst/>
                        </a:rPr>
                        <a:t>"</a:t>
                      </a:r>
                      <a:r>
                        <a:rPr lang="en-US">
                          <a:effectLst/>
                        </a:rPr>
                        <a:t>e"</a:t>
                      </a:r>
                    </a:p>
                  </a:txBody>
                  <a:tcPr marL="123825" marR="123825" marT="57150" marB="57150" anchor="ctr"/>
                </a:tc>
                <a:tc>
                  <a:txBody>
                    <a:bodyPr/>
                    <a:lstStyle/>
                    <a:p>
                      <a:pPr algn="ctr"/>
                      <a:r>
                        <a:rPr lang="en-US">
                          <a:effectLst/>
                        </a:rPr>
                        <a:t>true</a:t>
                      </a:r>
                    </a:p>
                  </a:txBody>
                  <a:tcPr marL="123825" marR="123825" marT="57150" marB="57150" anchor="ctr"/>
                </a:tc>
                <a:tc>
                  <a:txBody>
                    <a:bodyPr/>
                    <a:lstStyle/>
                    <a:p>
                      <a:pPr algn="ctr"/>
                      <a:r>
                        <a:rPr lang="en-US">
                          <a:effectLst/>
                        </a:rPr>
                        <a:t>false</a:t>
                      </a:r>
                    </a:p>
                  </a:txBody>
                  <a:tcPr marL="123825" marR="123825" marT="57150" marB="57150" anchor="ctr"/>
                </a:tc>
                <a:tc>
                  <a:txBody>
                    <a:bodyPr/>
                    <a:lstStyle/>
                    <a:p>
                      <a:pPr algn="ctr"/>
                      <a:r>
                        <a:rPr lang="en-US" dirty="0">
                          <a:effectLst/>
                        </a:rPr>
                        <a:t>false</a:t>
                      </a:r>
                    </a:p>
                  </a:txBody>
                  <a:tcPr marL="123825" marR="123825" marT="57150" marB="57150" anchor="ctr"/>
                </a:tc>
              </a:tr>
            </a:tbl>
          </a:graphicData>
        </a:graphic>
      </p:graphicFrame>
      <p:sp>
        <p:nvSpPr>
          <p:cNvPr id="5" name="TextBox 4"/>
          <p:cNvSpPr txBox="1"/>
          <p:nvPr/>
        </p:nvSpPr>
        <p:spPr>
          <a:xfrm>
            <a:off x="770000" y="5445224"/>
            <a:ext cx="6984776" cy="461665"/>
          </a:xfrm>
          <a:prstGeom prst="rect">
            <a:avLst/>
          </a:prstGeom>
          <a:noFill/>
        </p:spPr>
        <p:txBody>
          <a:bodyPr wrap="square" rtlCol="0">
            <a:spAutoFit/>
          </a:bodyPr>
          <a:lstStyle/>
          <a:p>
            <a:r>
              <a:rPr lang="zh-CN" altLang="en-US" sz="2400" dirty="0"/>
              <a:t>在两个符号</a:t>
            </a:r>
            <a:r>
              <a:rPr lang="en-US" altLang="zh-CN" sz="2400" dirty="0"/>
              <a:t>"/"</a:t>
            </a:r>
            <a:r>
              <a:rPr lang="zh-CN" altLang="en-US" sz="2400" dirty="0"/>
              <a:t>中间用 的模式被叫做</a:t>
            </a:r>
            <a:r>
              <a:rPr lang="zh-CN" altLang="en-US" sz="2400" b="1" dirty="0"/>
              <a:t>正则表达式</a:t>
            </a:r>
            <a:r>
              <a:rPr lang="zh-CN" altLang="en-US" sz="2400" dirty="0"/>
              <a:t>。</a:t>
            </a:r>
            <a:endParaRPr lang="zh-CN" altLang="en-US" sz="2400" dirty="0"/>
          </a:p>
        </p:txBody>
      </p:sp>
    </p:spTree>
    <p:extLst>
      <p:ext uri="{BB962C8B-B14F-4D97-AF65-F5344CB8AC3E}">
        <p14:creationId xmlns:p14="http://schemas.microsoft.com/office/powerpoint/2010/main" val="1924476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95536" y="908720"/>
            <a:ext cx="7733704" cy="646331"/>
          </a:xfrm>
          <a:prstGeom prst="rect">
            <a:avLst/>
          </a:prstGeom>
          <a:noFill/>
        </p:spPr>
        <p:txBody>
          <a:bodyPr wrap="square" rtlCol="0">
            <a:spAutoFit/>
          </a:bodyPr>
          <a:lstStyle/>
          <a:p>
            <a:r>
              <a:rPr lang="zh-CN" altLang="en-US" sz="3600" b="1" dirty="0" smtClean="0"/>
              <a:t>使用</a:t>
            </a:r>
            <a:r>
              <a:rPr lang="zh-CN" altLang="en-US" sz="3600" b="1" dirty="0"/>
              <a:t>模式匹配测试字符串</a:t>
            </a:r>
          </a:p>
        </p:txBody>
      </p:sp>
      <p:sp>
        <p:nvSpPr>
          <p:cNvPr id="4" name="TextBox 3"/>
          <p:cNvSpPr txBox="1"/>
          <p:nvPr/>
        </p:nvSpPr>
        <p:spPr>
          <a:xfrm>
            <a:off x="683568" y="1844824"/>
            <a:ext cx="7632848" cy="415498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一个正则表达式能够用来检测一个字符串是否包含一个固定的模式，例如字符串是否包含字母</a:t>
            </a:r>
            <a:r>
              <a:rPr lang="en-US" altLang="zh-CN" sz="2400" dirty="0"/>
              <a:t>"pp"</a:t>
            </a:r>
            <a:r>
              <a:rPr lang="zh-CN" altLang="en-US" sz="2400" dirty="0"/>
              <a:t>。一般地，正则表达式是是区分大小写的，所以</a:t>
            </a:r>
            <a:r>
              <a:rPr lang="en-US" altLang="zh-CN" sz="2400" dirty="0"/>
              <a:t>"PEA"</a:t>
            </a:r>
            <a:r>
              <a:rPr lang="zh-CN" altLang="en-US" sz="2400" dirty="0"/>
              <a:t>不能匹配</a:t>
            </a:r>
            <a:r>
              <a:rPr lang="en-US" altLang="zh-CN" sz="2400" dirty="0"/>
              <a:t>"pea"</a:t>
            </a:r>
            <a:r>
              <a:rPr lang="zh-CN" altLang="en-US" sz="2400" dirty="0"/>
              <a:t>，但是在正则表达式后面加一个</a:t>
            </a:r>
            <a:r>
              <a:rPr lang="en-US" altLang="zh-CN" sz="2400" dirty="0"/>
              <a:t>"</a:t>
            </a:r>
            <a:r>
              <a:rPr lang="en-US" altLang="zh-CN" sz="2400" dirty="0" err="1"/>
              <a:t>i</a:t>
            </a:r>
            <a:r>
              <a:rPr lang="en-US" altLang="zh-CN" sz="2400" dirty="0"/>
              <a:t>"</a:t>
            </a:r>
            <a:r>
              <a:rPr lang="zh-CN" altLang="en-US" sz="2400" dirty="0"/>
              <a:t>能使其不区分大小写。</a:t>
            </a:r>
          </a:p>
          <a:p>
            <a:pPr marL="342900" indent="-342900">
              <a:buFont typeface="Wingdings" panose="05000000000000000000" pitchFamily="2" charset="2"/>
              <a:buChar char="Ø"/>
            </a:pPr>
            <a:r>
              <a:rPr lang="zh-CN" altLang="en-US" sz="2400" dirty="0"/>
              <a:t>正则表达式模式有一些强大的功能。例如，在一个正则表达式中，</a:t>
            </a:r>
            <a:r>
              <a:rPr lang="en-US" altLang="zh-CN" sz="2400" dirty="0"/>
              <a:t>"^"</a:t>
            </a:r>
            <a:r>
              <a:rPr lang="zh-CN" altLang="en-US" sz="2400" dirty="0"/>
              <a:t>匹配字符串的开头，</a:t>
            </a:r>
            <a:r>
              <a:rPr lang="en-US" altLang="zh-CN" sz="2400" dirty="0"/>
              <a:t>"$"</a:t>
            </a:r>
            <a:r>
              <a:rPr lang="zh-CN" altLang="en-US" sz="2400" dirty="0"/>
              <a:t>匹配字符串的结尾，</a:t>
            </a:r>
            <a:r>
              <a:rPr lang="en-US" altLang="zh-CN" sz="2400" dirty="0"/>
              <a:t>"(</a:t>
            </a:r>
            <a:r>
              <a:rPr lang="en-US" altLang="zh-CN" sz="2400" dirty="0" err="1"/>
              <a:t>one|other</a:t>
            </a:r>
            <a:r>
              <a:rPr lang="en-US" altLang="zh-CN" sz="2400" dirty="0"/>
              <a:t>)"</a:t>
            </a:r>
            <a:r>
              <a:rPr lang="zh-CN" altLang="en-US" sz="2400" dirty="0"/>
              <a:t>用来匹配备选项，</a:t>
            </a:r>
            <a:r>
              <a:rPr lang="en-US" altLang="zh-CN" sz="2400" dirty="0"/>
              <a:t>"*"</a:t>
            </a:r>
            <a:r>
              <a:rPr lang="zh-CN" altLang="en-US" sz="2400" dirty="0"/>
              <a:t>允许一个子样式重复</a:t>
            </a:r>
            <a:r>
              <a:rPr lang="en-US" altLang="zh-CN" sz="2400" dirty="0"/>
              <a:t>0</a:t>
            </a:r>
            <a:r>
              <a:rPr lang="zh-CN" altLang="en-US" sz="2400" dirty="0"/>
              <a:t>次或更多次。</a:t>
            </a:r>
          </a:p>
          <a:p>
            <a:pPr marL="285750" indent="-285750">
              <a:buFont typeface="Wingdings" panose="05000000000000000000" pitchFamily="2" charset="2"/>
              <a:buChar char="Ø"/>
            </a:pPr>
            <a:r>
              <a:rPr lang="zh-CN" altLang="en-US" sz="2400" dirty="0"/>
              <a:t>正则表达式还有更多</a:t>
            </a:r>
            <a:r>
              <a:rPr lang="zh-CN" altLang="en-US" sz="2400" dirty="0" smtClean="0"/>
              <a:t>功能详情可搜索</a:t>
            </a:r>
            <a:r>
              <a:rPr lang="zh-CN" altLang="en-US" sz="2400" dirty="0"/>
              <a:t>“</a:t>
            </a:r>
            <a:r>
              <a:rPr lang="en-US" altLang="zh-CN" sz="2400" dirty="0"/>
              <a:t>regular expression lessons</a:t>
            </a:r>
            <a:r>
              <a:rPr lang="en-US" altLang="zh-CN" sz="2400" dirty="0" smtClean="0"/>
              <a:t>”</a:t>
            </a:r>
            <a:r>
              <a:rPr lang="zh-CN" altLang="en-US" sz="2400" dirty="0"/>
              <a:t>。</a:t>
            </a:r>
          </a:p>
        </p:txBody>
      </p:sp>
    </p:spTree>
    <p:extLst>
      <p:ext uri="{BB962C8B-B14F-4D97-AF65-F5344CB8AC3E}">
        <p14:creationId xmlns:p14="http://schemas.microsoft.com/office/powerpoint/2010/main" val="7862671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lstStyle/>
          <a:p>
            <a:r>
              <a:rPr lang="zh-CN" altLang="en-US" dirty="0" smtClean="0">
                <a:latin typeface="黑体" pitchFamily="49" charset="-122"/>
                <a:ea typeface="黑体" pitchFamily="49" charset="-122"/>
              </a:rPr>
              <a:t>巩固练习</a:t>
            </a:r>
          </a:p>
        </p:txBody>
      </p:sp>
      <p:sp>
        <p:nvSpPr>
          <p:cNvPr id="34" name="AutoShape 5"/>
          <p:cNvSpPr>
            <a:spLocks noChangeArrowheads="1"/>
          </p:cNvSpPr>
          <p:nvPr/>
        </p:nvSpPr>
        <p:spPr bwMode="gray">
          <a:xfrm>
            <a:off x="611561" y="1196752"/>
            <a:ext cx="5544615" cy="474662"/>
          </a:xfrm>
          <a:prstGeom prst="roundRect">
            <a:avLst>
              <a:gd name="adj" fmla="val 49999"/>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16200000" scaled="1"/>
            <a:tileRect/>
          </a:gradFill>
          <a:ln w="12700">
            <a:solidFill>
              <a:schemeClr val="bg2"/>
            </a:solidFill>
            <a:round/>
            <a:headEnd/>
            <a:tailEnd/>
          </a:ln>
          <a:effectLst/>
        </p:spPr>
        <p:txBody>
          <a:bodyPr wrap="none" anchor="ctr"/>
          <a:lstStyle/>
          <a:p>
            <a:pPr eaLnBrk="1" fontAlgn="auto" hangingPunct="1">
              <a:spcBef>
                <a:spcPts val="0"/>
              </a:spcBef>
              <a:spcAft>
                <a:spcPts val="0"/>
              </a:spcAft>
              <a:defRPr/>
            </a:pPr>
            <a:endParaRPr lang="zh-CN" altLang="en-US">
              <a:latin typeface="+mn-lt"/>
              <a:ea typeface="+mn-ea"/>
            </a:endParaRPr>
          </a:p>
        </p:txBody>
      </p:sp>
      <p:sp>
        <p:nvSpPr>
          <p:cNvPr id="5128" name="TextBox 39"/>
          <p:cNvSpPr txBox="1">
            <a:spLocks noChangeArrowheads="1"/>
          </p:cNvSpPr>
          <p:nvPr/>
        </p:nvSpPr>
        <p:spPr bwMode="auto">
          <a:xfrm>
            <a:off x="1206873" y="1267395"/>
            <a:ext cx="6101431" cy="338554"/>
          </a:xfrm>
          <a:prstGeom prst="rect">
            <a:avLst/>
          </a:prstGeom>
          <a:noFill/>
          <a:ln w="9525">
            <a:noFill/>
            <a:miter lim="800000"/>
            <a:headEnd/>
            <a:tailEnd/>
          </a:ln>
        </p:spPr>
        <p:txBody>
          <a:bodyPr wrap="square">
            <a:spAutoFit/>
          </a:bodyPr>
          <a:lstStyle/>
          <a:p>
            <a:pPr eaLnBrk="1" hangingPunct="1"/>
            <a:r>
              <a:rPr lang="zh-CN" altLang="en-US" sz="1600" b="1" dirty="0" smtClean="0">
                <a:latin typeface="黑体" pitchFamily="49" charset="-122"/>
                <a:ea typeface="黑体" pitchFamily="49" charset="-122"/>
              </a:rPr>
              <a:t>测试如下代码，并解释布尔表达式计算的关键概念</a:t>
            </a:r>
            <a:endParaRPr lang="zh-CN" altLang="en-US" sz="1600" b="1" dirty="0">
              <a:latin typeface="黑体" pitchFamily="49" charset="-122"/>
              <a:ea typeface="黑体" pitchFamily="49" charset="-122"/>
            </a:endParaRPr>
          </a:p>
        </p:txBody>
      </p:sp>
      <p:grpSp>
        <p:nvGrpSpPr>
          <p:cNvPr id="42" name="组合 34"/>
          <p:cNvGrpSpPr>
            <a:grpSpLocks/>
          </p:cNvGrpSpPr>
          <p:nvPr/>
        </p:nvGrpSpPr>
        <p:grpSpPr bwMode="auto">
          <a:xfrm>
            <a:off x="535387" y="1088873"/>
            <a:ext cx="660400" cy="657225"/>
            <a:chOff x="2049138" y="1825971"/>
            <a:chExt cx="660400" cy="657225"/>
          </a:xfrm>
        </p:grpSpPr>
        <p:grpSp>
          <p:nvGrpSpPr>
            <p:cNvPr id="43" name="Group 34"/>
            <p:cNvGrpSpPr>
              <a:grpSpLocks/>
            </p:cNvGrpSpPr>
            <p:nvPr/>
          </p:nvGrpSpPr>
          <p:grpSpPr bwMode="auto">
            <a:xfrm>
              <a:off x="2049138" y="1825971"/>
              <a:ext cx="660400" cy="657225"/>
              <a:chOff x="997" y="1736"/>
              <a:chExt cx="416" cy="414"/>
            </a:xfrm>
          </p:grpSpPr>
          <p:sp>
            <p:nvSpPr>
              <p:cNvPr id="46" name="Oval 35"/>
              <p:cNvSpPr>
                <a:spLocks noChangeArrowheads="1"/>
              </p:cNvSpPr>
              <p:nvPr/>
            </p:nvSpPr>
            <p:spPr bwMode="gray">
              <a:xfrm>
                <a:off x="997" y="1738"/>
                <a:ext cx="416" cy="412"/>
              </a:xfrm>
              <a:prstGeom prst="ellipse">
                <a:avLst/>
              </a:prstGeom>
              <a:solidFill>
                <a:schemeClr val="accent2"/>
              </a:solidFill>
              <a:ln w="28575" algn="ctr">
                <a:solidFill>
                  <a:srgbClr val="F8F8F8">
                    <a:alpha val="70195"/>
                  </a:srgbClr>
                </a:solidFill>
                <a:round/>
                <a:headEnd/>
                <a:tailEnd/>
              </a:ln>
            </p:spPr>
            <p:txBody>
              <a:bodyPr wrap="none" anchor="ctr"/>
              <a:lstStyle/>
              <a:p>
                <a:pPr eaLnBrk="1" hangingPunct="1"/>
                <a:endParaRPr lang="zh-CN" altLang="en-US">
                  <a:latin typeface="Calibri" pitchFamily="34" charset="0"/>
                </a:endParaRPr>
              </a:p>
            </p:txBody>
          </p:sp>
          <p:pic>
            <p:nvPicPr>
              <p:cNvPr id="47" name="Picture 36" descr="cir_lighteffect0"/>
              <p:cNvPicPr>
                <a:picLocks noChangeAspect="1" noChangeArrowheads="1"/>
              </p:cNvPicPr>
              <p:nvPr/>
            </p:nvPicPr>
            <p:blipFill>
              <a:blip r:embed="rId3" cstate="print">
                <a:lum bright="18000" contrast="-12000"/>
              </a:blip>
              <a:srcRect/>
              <a:stretch>
                <a:fillRect/>
              </a:stretch>
            </p:blipFill>
            <p:spPr bwMode="gray">
              <a:xfrm>
                <a:off x="1032" y="1736"/>
                <a:ext cx="344" cy="344"/>
              </a:xfrm>
              <a:prstGeom prst="rect">
                <a:avLst/>
              </a:prstGeom>
              <a:noFill/>
              <a:ln w="9525">
                <a:noFill/>
                <a:miter lim="800000"/>
                <a:headEnd/>
                <a:tailEnd/>
              </a:ln>
            </p:spPr>
          </p:pic>
        </p:grpSp>
        <p:sp>
          <p:nvSpPr>
            <p:cNvPr id="44" name="Text Box 40"/>
            <p:cNvSpPr txBox="1">
              <a:spLocks noChangeArrowheads="1"/>
            </p:cNvSpPr>
            <p:nvPr/>
          </p:nvSpPr>
          <p:spPr bwMode="gray">
            <a:xfrm>
              <a:off x="2098351" y="1924396"/>
              <a:ext cx="571500" cy="457200"/>
            </a:xfrm>
            <a:prstGeom prst="rect">
              <a:avLst/>
            </a:prstGeom>
            <a:noFill/>
            <a:ln w="9525" algn="ctr">
              <a:noFill/>
              <a:miter lim="800000"/>
              <a:headEnd/>
              <a:tailEnd/>
            </a:ln>
          </p:spPr>
          <p:txBody>
            <a:bodyPr>
              <a:spAutoFit/>
            </a:bodyPr>
            <a:lstStyle/>
            <a:p>
              <a:pPr algn="ctr" eaLnBrk="1" hangingPunct="1">
                <a:spcBef>
                  <a:spcPct val="50000"/>
                </a:spcBef>
              </a:pPr>
              <a:r>
                <a:rPr lang="en-US" altLang="zh-CN" sz="2400" b="1" dirty="0">
                  <a:solidFill>
                    <a:srgbClr val="FFFFFF"/>
                  </a:solidFill>
                  <a:cs typeface="Arial" charset="0"/>
                </a:rPr>
                <a:t>1</a:t>
              </a:r>
            </a:p>
          </p:txBody>
        </p:sp>
      </p:grpSp>
      <p:graphicFrame>
        <p:nvGraphicFramePr>
          <p:cNvPr id="2" name="表格 1"/>
          <p:cNvGraphicFramePr>
            <a:graphicFrameLocks noGrp="1"/>
          </p:cNvGraphicFramePr>
          <p:nvPr>
            <p:extLst>
              <p:ext uri="{D42A27DB-BD31-4B8C-83A1-F6EECF244321}">
                <p14:modId xmlns:p14="http://schemas.microsoft.com/office/powerpoint/2010/main" val="2799710189"/>
              </p:ext>
            </p:extLst>
          </p:nvPr>
        </p:nvGraphicFramePr>
        <p:xfrm>
          <a:off x="1138166" y="1988840"/>
          <a:ext cx="6096000" cy="3455288"/>
        </p:xfrm>
        <a:graphic>
          <a:graphicData uri="http://schemas.openxmlformats.org/drawingml/2006/table">
            <a:tbl>
              <a:tblPr firstRow="1" bandRow="1">
                <a:tableStyleId>{22838BEF-8BB2-4498-84A7-C5851F593DF1}</a:tableStyleId>
              </a:tblPr>
              <a:tblGrid>
                <a:gridCol w="6096000"/>
              </a:tblGrid>
              <a:tr h="3455288">
                <a:tc>
                  <a:txBody>
                    <a:bodyPr/>
                    <a:lstStyle/>
                    <a:p>
                      <a:r>
                        <a:rPr lang="en-US" altLang="zh-CN" sz="2400" b="0" dirty="0" smtClean="0">
                          <a:latin typeface="Consolas" panose="020B0609020204030204" pitchFamily="49" charset="0"/>
                        </a:rPr>
                        <a:t>Day = 'Monday'</a:t>
                      </a:r>
                    </a:p>
                    <a:p>
                      <a:r>
                        <a:rPr lang="en-US" altLang="zh-CN" sz="2400" b="0" dirty="0" smtClean="0">
                          <a:latin typeface="Consolas" panose="020B0609020204030204" pitchFamily="49" charset="0"/>
                        </a:rPr>
                        <a:t>play 'c G/G/ AG z'</a:t>
                      </a:r>
                    </a:p>
                    <a:p>
                      <a:r>
                        <a:rPr lang="en-US" altLang="zh-CN" sz="2400" b="0" dirty="0" smtClean="0">
                          <a:latin typeface="Consolas" panose="020B0609020204030204" pitchFamily="49" charset="0"/>
                        </a:rPr>
                        <a:t>say 'Good Morning! It is time to wake up'</a:t>
                      </a:r>
                    </a:p>
                    <a:p>
                      <a:r>
                        <a:rPr lang="en-US" altLang="zh-CN" sz="2400" b="0" dirty="0" smtClean="0">
                          <a:latin typeface="Consolas" panose="020B0609020204030204" pitchFamily="49" charset="0"/>
                        </a:rPr>
                        <a:t>if Day is 'Monday'</a:t>
                      </a:r>
                    </a:p>
                    <a:p>
                      <a:r>
                        <a:rPr lang="en-US" altLang="zh-CN" sz="2400" b="0" dirty="0" smtClean="0">
                          <a:latin typeface="Consolas" panose="020B0609020204030204" pitchFamily="49" charset="0"/>
                        </a:rPr>
                        <a:t>  say 'You have to go to school today'</a:t>
                      </a:r>
                    </a:p>
                    <a:p>
                      <a:r>
                        <a:rPr lang="en-US" altLang="zh-CN" sz="2400" b="0" dirty="0" smtClean="0">
                          <a:latin typeface="Consolas" panose="020B0609020204030204" pitchFamily="49" charset="0"/>
                        </a:rPr>
                        <a:t>else</a:t>
                      </a:r>
                    </a:p>
                    <a:p>
                      <a:r>
                        <a:rPr lang="en-US" altLang="zh-CN" sz="2400" b="0" dirty="0" smtClean="0">
                          <a:latin typeface="Consolas" panose="020B0609020204030204" pitchFamily="49" charset="0"/>
                        </a:rPr>
                        <a:t>  say 'Good bye!'</a:t>
                      </a:r>
                      <a:endParaRPr lang="zh-CN" altLang="en-US" sz="2400" b="0" dirty="0">
                        <a:latin typeface="Consolas" panose="020B0609020204030204" pitchFamily="49" charset="0"/>
                      </a:endParaRPr>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lstStyle/>
          <a:p>
            <a:r>
              <a:rPr lang="zh-CN" altLang="en-US" dirty="0" smtClean="0">
                <a:latin typeface="黑体" pitchFamily="49" charset="-122"/>
                <a:ea typeface="黑体" pitchFamily="49" charset="-122"/>
              </a:rPr>
              <a:t>巩固练习</a:t>
            </a:r>
          </a:p>
        </p:txBody>
      </p:sp>
      <p:sp>
        <p:nvSpPr>
          <p:cNvPr id="34" name="AutoShape 5"/>
          <p:cNvSpPr>
            <a:spLocks noChangeArrowheads="1"/>
          </p:cNvSpPr>
          <p:nvPr/>
        </p:nvSpPr>
        <p:spPr bwMode="gray">
          <a:xfrm>
            <a:off x="611561" y="1196752"/>
            <a:ext cx="5832647" cy="474662"/>
          </a:xfrm>
          <a:prstGeom prst="roundRect">
            <a:avLst>
              <a:gd name="adj" fmla="val 49999"/>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16200000" scaled="1"/>
            <a:tileRect/>
          </a:gradFill>
          <a:ln w="12700">
            <a:solidFill>
              <a:schemeClr val="bg2"/>
            </a:solidFill>
            <a:round/>
            <a:headEnd/>
            <a:tailEnd/>
          </a:ln>
          <a:effectLst/>
        </p:spPr>
        <p:txBody>
          <a:bodyPr wrap="none" anchor="ctr"/>
          <a:lstStyle/>
          <a:p>
            <a:pPr eaLnBrk="1" fontAlgn="auto" hangingPunct="1">
              <a:spcBef>
                <a:spcPts val="0"/>
              </a:spcBef>
              <a:spcAft>
                <a:spcPts val="0"/>
              </a:spcAft>
              <a:defRPr/>
            </a:pPr>
            <a:endParaRPr lang="zh-CN" altLang="en-US">
              <a:latin typeface="+mn-lt"/>
              <a:ea typeface="+mn-ea"/>
            </a:endParaRPr>
          </a:p>
        </p:txBody>
      </p:sp>
      <p:sp>
        <p:nvSpPr>
          <p:cNvPr id="5128" name="TextBox 39"/>
          <p:cNvSpPr txBox="1">
            <a:spLocks noChangeArrowheads="1"/>
          </p:cNvSpPr>
          <p:nvPr/>
        </p:nvSpPr>
        <p:spPr bwMode="auto">
          <a:xfrm>
            <a:off x="1206873" y="1267395"/>
            <a:ext cx="6101431" cy="338554"/>
          </a:xfrm>
          <a:prstGeom prst="rect">
            <a:avLst/>
          </a:prstGeom>
          <a:noFill/>
          <a:ln w="9525">
            <a:noFill/>
            <a:miter lim="800000"/>
            <a:headEnd/>
            <a:tailEnd/>
          </a:ln>
        </p:spPr>
        <p:txBody>
          <a:bodyPr wrap="square">
            <a:spAutoFit/>
          </a:bodyPr>
          <a:lstStyle/>
          <a:p>
            <a:pPr eaLnBrk="1" hangingPunct="1"/>
            <a:r>
              <a:rPr lang="zh-CN" altLang="en-US" sz="1600" b="1" dirty="0">
                <a:latin typeface="黑体" pitchFamily="49" charset="-122"/>
                <a:ea typeface="黑体" pitchFamily="49" charset="-122"/>
              </a:rPr>
              <a:t>执行</a:t>
            </a:r>
            <a:r>
              <a:rPr lang="zh-CN" altLang="en-US" sz="1600" b="1" dirty="0" smtClean="0">
                <a:latin typeface="黑体" pitchFamily="49" charset="-122"/>
                <a:ea typeface="黑体" pitchFamily="49" charset="-122"/>
              </a:rPr>
              <a:t>如下</a:t>
            </a:r>
            <a:r>
              <a:rPr lang="zh-CN" altLang="en-US" sz="1600" b="1" dirty="0">
                <a:latin typeface="黑体" pitchFamily="49" charset="-122"/>
                <a:ea typeface="黑体" pitchFamily="49" charset="-122"/>
              </a:rPr>
              <a:t>代码，示范条件语句如何影响绘图案的</a:t>
            </a:r>
            <a:r>
              <a:rPr lang="zh-CN" altLang="en-US" sz="1600" b="1" dirty="0" smtClean="0">
                <a:latin typeface="黑体" pitchFamily="49" charset="-122"/>
                <a:ea typeface="黑体" pitchFamily="49" charset="-122"/>
              </a:rPr>
              <a:t>颜色 </a:t>
            </a:r>
            <a:endParaRPr lang="zh-CN" altLang="en-US" sz="1600" b="1" dirty="0">
              <a:latin typeface="黑体" pitchFamily="49" charset="-122"/>
              <a:ea typeface="黑体" pitchFamily="49" charset="-122"/>
            </a:endParaRPr>
          </a:p>
        </p:txBody>
      </p:sp>
      <p:grpSp>
        <p:nvGrpSpPr>
          <p:cNvPr id="42" name="组合 34"/>
          <p:cNvGrpSpPr>
            <a:grpSpLocks/>
          </p:cNvGrpSpPr>
          <p:nvPr/>
        </p:nvGrpSpPr>
        <p:grpSpPr bwMode="auto">
          <a:xfrm>
            <a:off x="535387" y="1088873"/>
            <a:ext cx="660400" cy="657225"/>
            <a:chOff x="2049138" y="1825971"/>
            <a:chExt cx="660400" cy="657225"/>
          </a:xfrm>
        </p:grpSpPr>
        <p:grpSp>
          <p:nvGrpSpPr>
            <p:cNvPr id="43" name="Group 34"/>
            <p:cNvGrpSpPr>
              <a:grpSpLocks/>
            </p:cNvGrpSpPr>
            <p:nvPr/>
          </p:nvGrpSpPr>
          <p:grpSpPr bwMode="auto">
            <a:xfrm>
              <a:off x="2049138" y="1825971"/>
              <a:ext cx="660400" cy="657225"/>
              <a:chOff x="997" y="1736"/>
              <a:chExt cx="416" cy="414"/>
            </a:xfrm>
          </p:grpSpPr>
          <p:sp>
            <p:nvSpPr>
              <p:cNvPr id="46" name="Oval 35"/>
              <p:cNvSpPr>
                <a:spLocks noChangeArrowheads="1"/>
              </p:cNvSpPr>
              <p:nvPr/>
            </p:nvSpPr>
            <p:spPr bwMode="gray">
              <a:xfrm>
                <a:off x="997" y="1738"/>
                <a:ext cx="416" cy="412"/>
              </a:xfrm>
              <a:prstGeom prst="ellipse">
                <a:avLst/>
              </a:prstGeom>
              <a:solidFill>
                <a:schemeClr val="accent2"/>
              </a:solidFill>
              <a:ln w="28575" algn="ctr">
                <a:solidFill>
                  <a:srgbClr val="F8F8F8">
                    <a:alpha val="70195"/>
                  </a:srgbClr>
                </a:solidFill>
                <a:round/>
                <a:headEnd/>
                <a:tailEnd/>
              </a:ln>
            </p:spPr>
            <p:txBody>
              <a:bodyPr wrap="none" anchor="ctr"/>
              <a:lstStyle/>
              <a:p>
                <a:pPr eaLnBrk="1" hangingPunct="1"/>
                <a:endParaRPr lang="zh-CN" altLang="en-US">
                  <a:latin typeface="Calibri" pitchFamily="34" charset="0"/>
                </a:endParaRPr>
              </a:p>
            </p:txBody>
          </p:sp>
          <p:pic>
            <p:nvPicPr>
              <p:cNvPr id="47" name="Picture 36" descr="cir_lighteffect0"/>
              <p:cNvPicPr>
                <a:picLocks noChangeAspect="1" noChangeArrowheads="1"/>
              </p:cNvPicPr>
              <p:nvPr/>
            </p:nvPicPr>
            <p:blipFill>
              <a:blip r:embed="rId3" cstate="print">
                <a:lum bright="18000" contrast="-12000"/>
              </a:blip>
              <a:srcRect/>
              <a:stretch>
                <a:fillRect/>
              </a:stretch>
            </p:blipFill>
            <p:spPr bwMode="gray">
              <a:xfrm>
                <a:off x="1032" y="1736"/>
                <a:ext cx="344" cy="344"/>
              </a:xfrm>
              <a:prstGeom prst="rect">
                <a:avLst/>
              </a:prstGeom>
              <a:noFill/>
              <a:ln w="9525">
                <a:noFill/>
                <a:miter lim="800000"/>
                <a:headEnd/>
                <a:tailEnd/>
              </a:ln>
            </p:spPr>
          </p:pic>
        </p:grpSp>
        <p:sp>
          <p:nvSpPr>
            <p:cNvPr id="44" name="Text Box 40"/>
            <p:cNvSpPr txBox="1">
              <a:spLocks noChangeArrowheads="1"/>
            </p:cNvSpPr>
            <p:nvPr/>
          </p:nvSpPr>
          <p:spPr bwMode="gray">
            <a:xfrm>
              <a:off x="2098351" y="1924396"/>
              <a:ext cx="571500" cy="457200"/>
            </a:xfrm>
            <a:prstGeom prst="rect">
              <a:avLst/>
            </a:prstGeom>
            <a:noFill/>
            <a:ln w="9525" algn="ctr">
              <a:noFill/>
              <a:miter lim="800000"/>
              <a:headEnd/>
              <a:tailEnd/>
            </a:ln>
          </p:spPr>
          <p:txBody>
            <a:bodyPr>
              <a:spAutoFit/>
            </a:bodyPr>
            <a:lstStyle/>
            <a:p>
              <a:pPr algn="ctr" eaLnBrk="1" hangingPunct="1">
                <a:spcBef>
                  <a:spcPct val="50000"/>
                </a:spcBef>
              </a:pPr>
              <a:r>
                <a:rPr lang="en-US" altLang="zh-CN" sz="2400" b="1" dirty="0">
                  <a:solidFill>
                    <a:srgbClr val="FFFFFF"/>
                  </a:solidFill>
                  <a:cs typeface="Arial" charset="0"/>
                </a:rPr>
                <a:t>2</a:t>
              </a:r>
              <a:endParaRPr lang="en-US" altLang="zh-CN" sz="2400" b="1" dirty="0">
                <a:solidFill>
                  <a:srgbClr val="FFFFFF"/>
                </a:solidFill>
                <a:cs typeface="Arial" charset="0"/>
              </a:endParaRPr>
            </a:p>
          </p:txBody>
        </p:sp>
      </p:grpSp>
      <p:graphicFrame>
        <p:nvGraphicFramePr>
          <p:cNvPr id="2" name="表格 1"/>
          <p:cNvGraphicFramePr>
            <a:graphicFrameLocks noGrp="1"/>
          </p:cNvGraphicFramePr>
          <p:nvPr>
            <p:extLst>
              <p:ext uri="{D42A27DB-BD31-4B8C-83A1-F6EECF244321}">
                <p14:modId xmlns:p14="http://schemas.microsoft.com/office/powerpoint/2010/main" val="604979147"/>
              </p:ext>
            </p:extLst>
          </p:nvPr>
        </p:nvGraphicFramePr>
        <p:xfrm>
          <a:off x="1138166" y="1988840"/>
          <a:ext cx="6096000" cy="3749040"/>
        </p:xfrm>
        <a:graphic>
          <a:graphicData uri="http://schemas.openxmlformats.org/drawingml/2006/table">
            <a:tbl>
              <a:tblPr firstRow="1" bandRow="1">
                <a:tableStyleId>{22838BEF-8BB2-4498-84A7-C5851F593DF1}</a:tableStyleId>
              </a:tblPr>
              <a:tblGrid>
                <a:gridCol w="6096000"/>
              </a:tblGrid>
              <a:tr h="3455288">
                <a:tc>
                  <a:txBody>
                    <a:bodyPr/>
                    <a:lstStyle/>
                    <a:p>
                      <a:r>
                        <a:rPr lang="en-US" altLang="zh-CN" sz="2400" b="0" dirty="0" smtClean="0">
                          <a:latin typeface="Consolas" panose="020B0609020204030204" pitchFamily="49" charset="0"/>
                        </a:rPr>
                        <a:t>speed 50</a:t>
                      </a:r>
                    </a:p>
                    <a:p>
                      <a:r>
                        <a:rPr lang="en-US" altLang="zh-CN" sz="2400" b="0" dirty="0" smtClean="0">
                          <a:latin typeface="Consolas" panose="020B0609020204030204" pitchFamily="49" charset="0"/>
                        </a:rPr>
                        <a:t>pen red, 10</a:t>
                      </a:r>
                    </a:p>
                    <a:p>
                      <a:r>
                        <a:rPr lang="en-US" altLang="zh-CN" sz="2400" b="0" dirty="0" smtClean="0">
                          <a:latin typeface="Consolas" panose="020B0609020204030204" pitchFamily="49" charset="0"/>
                        </a:rPr>
                        <a:t>for x in[1..20]</a:t>
                      </a:r>
                    </a:p>
                    <a:p>
                      <a:r>
                        <a:rPr lang="en-US" altLang="zh-CN" sz="2400" b="0" dirty="0" smtClean="0">
                          <a:latin typeface="Consolas" panose="020B0609020204030204" pitchFamily="49" charset="0"/>
                        </a:rPr>
                        <a:t>  </a:t>
                      </a:r>
                      <a:r>
                        <a:rPr lang="en-US" altLang="zh-CN" sz="2400" b="0" dirty="0" err="1" smtClean="0">
                          <a:latin typeface="Consolas" panose="020B0609020204030204" pitchFamily="49" charset="0"/>
                        </a:rPr>
                        <a:t>fd</a:t>
                      </a:r>
                      <a:r>
                        <a:rPr lang="en-US" altLang="zh-CN" sz="2400" b="0" dirty="0" smtClean="0">
                          <a:latin typeface="Consolas" panose="020B0609020204030204" pitchFamily="49" charset="0"/>
                        </a:rPr>
                        <a:t> 90</a:t>
                      </a:r>
                    </a:p>
                    <a:p>
                      <a:r>
                        <a:rPr lang="en-US" altLang="zh-CN" sz="2400" b="0" dirty="0" smtClean="0">
                          <a:latin typeface="Consolas" panose="020B0609020204030204" pitchFamily="49" charset="0"/>
                        </a:rPr>
                        <a:t>  </a:t>
                      </a:r>
                      <a:r>
                        <a:rPr lang="en-US" altLang="zh-CN" sz="2400" b="0" dirty="0" err="1" smtClean="0">
                          <a:latin typeface="Consolas" panose="020B0609020204030204" pitchFamily="49" charset="0"/>
                        </a:rPr>
                        <a:t>rt</a:t>
                      </a:r>
                      <a:r>
                        <a:rPr lang="en-US" altLang="zh-CN" sz="2400" b="0" dirty="0" smtClean="0">
                          <a:latin typeface="Consolas" panose="020B0609020204030204" pitchFamily="49" charset="0"/>
                        </a:rPr>
                        <a:t> 100</a:t>
                      </a:r>
                    </a:p>
                    <a:p>
                      <a:r>
                        <a:rPr lang="en-US" altLang="zh-CN" sz="2400" b="0" dirty="0" smtClean="0">
                          <a:latin typeface="Consolas" panose="020B0609020204030204" pitchFamily="49" charset="0"/>
                        </a:rPr>
                        <a:t>  if x is 8</a:t>
                      </a:r>
                    </a:p>
                    <a:p>
                      <a:r>
                        <a:rPr lang="en-US" altLang="zh-CN" sz="2400" b="0" dirty="0" smtClean="0">
                          <a:latin typeface="Consolas" panose="020B0609020204030204" pitchFamily="49" charset="0"/>
                        </a:rPr>
                        <a:t>    pen purple, 10</a:t>
                      </a:r>
                    </a:p>
                    <a:p>
                      <a:r>
                        <a:rPr lang="en-US" altLang="zh-CN" sz="2400" b="0" dirty="0" smtClean="0">
                          <a:latin typeface="Consolas" panose="020B0609020204030204" pitchFamily="49" charset="0"/>
                        </a:rPr>
                        <a:t>  else</a:t>
                      </a:r>
                    </a:p>
                    <a:p>
                      <a:r>
                        <a:rPr lang="en-US" altLang="zh-CN" sz="2400" b="0" dirty="0" smtClean="0">
                          <a:latin typeface="Consolas" panose="020B0609020204030204" pitchFamily="49" charset="0"/>
                        </a:rPr>
                        <a:t>    if x is 12</a:t>
                      </a:r>
                    </a:p>
                    <a:p>
                      <a:r>
                        <a:rPr lang="en-US" altLang="zh-CN" sz="2400" b="0" dirty="0" smtClean="0">
                          <a:latin typeface="Consolas" panose="020B0609020204030204" pitchFamily="49" charset="0"/>
                        </a:rPr>
                        <a:t>      pen </a:t>
                      </a:r>
                      <a:r>
                        <a:rPr lang="en-US" altLang="zh-CN" sz="2400" b="0" dirty="0" err="1" smtClean="0">
                          <a:latin typeface="Consolas" panose="020B0609020204030204" pitchFamily="49" charset="0"/>
                        </a:rPr>
                        <a:t>lightsalmon</a:t>
                      </a:r>
                      <a:r>
                        <a:rPr lang="en-US" altLang="zh-CN" sz="2400" b="0" dirty="0" smtClean="0">
                          <a:latin typeface="Consolas" panose="020B0609020204030204" pitchFamily="49" charset="0"/>
                        </a:rPr>
                        <a:t>, 10</a:t>
                      </a:r>
                      <a:endParaRPr lang="zh-CN" altLang="en-US" sz="2400" b="0" dirty="0">
                        <a:latin typeface="Consolas" panose="020B0609020204030204" pitchFamily="49" charset="0"/>
                      </a:endParaRPr>
                    </a:p>
                  </a:txBody>
                  <a:tcPr/>
                </a:tc>
              </a:tr>
            </a:tbl>
          </a:graphicData>
        </a:graphic>
      </p:graphicFrame>
    </p:spTree>
    <p:extLst>
      <p:ext uri="{BB962C8B-B14F-4D97-AF65-F5344CB8AC3E}">
        <p14:creationId xmlns:p14="http://schemas.microsoft.com/office/powerpoint/2010/main" val="1584389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lstStyle/>
          <a:p>
            <a:r>
              <a:rPr lang="zh-CN" altLang="en-US" dirty="0" smtClean="0">
                <a:latin typeface="黑体" pitchFamily="49" charset="-122"/>
                <a:ea typeface="黑体" pitchFamily="49" charset="-122"/>
              </a:rPr>
              <a:t>巩固练习</a:t>
            </a:r>
          </a:p>
        </p:txBody>
      </p:sp>
      <p:sp>
        <p:nvSpPr>
          <p:cNvPr id="34" name="AutoShape 5"/>
          <p:cNvSpPr>
            <a:spLocks noChangeArrowheads="1"/>
          </p:cNvSpPr>
          <p:nvPr/>
        </p:nvSpPr>
        <p:spPr bwMode="gray">
          <a:xfrm>
            <a:off x="611561" y="1196752"/>
            <a:ext cx="5256583" cy="474662"/>
          </a:xfrm>
          <a:prstGeom prst="roundRect">
            <a:avLst>
              <a:gd name="adj" fmla="val 49999"/>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16200000" scaled="1"/>
            <a:tileRect/>
          </a:gradFill>
          <a:ln w="12700">
            <a:solidFill>
              <a:schemeClr val="bg2"/>
            </a:solidFill>
            <a:round/>
            <a:headEnd/>
            <a:tailEnd/>
          </a:ln>
          <a:effectLst/>
        </p:spPr>
        <p:txBody>
          <a:bodyPr wrap="none" anchor="ctr"/>
          <a:lstStyle/>
          <a:p>
            <a:pPr eaLnBrk="1" fontAlgn="auto" hangingPunct="1">
              <a:spcBef>
                <a:spcPts val="0"/>
              </a:spcBef>
              <a:spcAft>
                <a:spcPts val="0"/>
              </a:spcAft>
              <a:defRPr/>
            </a:pPr>
            <a:endParaRPr lang="zh-CN" altLang="en-US">
              <a:latin typeface="+mn-lt"/>
              <a:ea typeface="+mn-ea"/>
            </a:endParaRPr>
          </a:p>
        </p:txBody>
      </p:sp>
      <p:sp>
        <p:nvSpPr>
          <p:cNvPr id="5128" name="TextBox 39"/>
          <p:cNvSpPr txBox="1">
            <a:spLocks noChangeArrowheads="1"/>
          </p:cNvSpPr>
          <p:nvPr/>
        </p:nvSpPr>
        <p:spPr bwMode="auto">
          <a:xfrm>
            <a:off x="1206873" y="1267395"/>
            <a:ext cx="6101431" cy="338554"/>
          </a:xfrm>
          <a:prstGeom prst="rect">
            <a:avLst/>
          </a:prstGeom>
          <a:noFill/>
          <a:ln w="9525">
            <a:noFill/>
            <a:miter lim="800000"/>
            <a:headEnd/>
            <a:tailEnd/>
          </a:ln>
        </p:spPr>
        <p:txBody>
          <a:bodyPr wrap="square">
            <a:spAutoFit/>
          </a:bodyPr>
          <a:lstStyle/>
          <a:p>
            <a:pPr eaLnBrk="1" hangingPunct="1"/>
            <a:r>
              <a:rPr lang="zh-CN" altLang="en-US" sz="1600" b="1" dirty="0">
                <a:latin typeface="黑体" pitchFamily="49" charset="-122"/>
                <a:ea typeface="黑体" pitchFamily="49" charset="-122"/>
              </a:rPr>
              <a:t>执行</a:t>
            </a:r>
            <a:r>
              <a:rPr lang="zh-CN" altLang="en-US" sz="1600" b="1" dirty="0" smtClean="0">
                <a:latin typeface="黑体" pitchFamily="49" charset="-122"/>
                <a:ea typeface="黑体" pitchFamily="49" charset="-122"/>
              </a:rPr>
              <a:t>如下</a:t>
            </a:r>
            <a:r>
              <a:rPr lang="zh-CN" altLang="en-US" sz="1600" b="1" dirty="0">
                <a:latin typeface="黑体" pitchFamily="49" charset="-122"/>
                <a:ea typeface="黑体" pitchFamily="49" charset="-122"/>
              </a:rPr>
              <a:t>代码</a:t>
            </a:r>
            <a:r>
              <a:rPr lang="zh-CN" altLang="en-US" sz="1600" b="1" dirty="0" smtClean="0">
                <a:latin typeface="黑体" pitchFamily="49" charset="-122"/>
                <a:ea typeface="黑体" pitchFamily="49" charset="-122"/>
              </a:rPr>
              <a:t>，添加一些有趣的元素到程序里 </a:t>
            </a:r>
            <a:endParaRPr lang="zh-CN" altLang="en-US" sz="1600" b="1" dirty="0">
              <a:latin typeface="黑体" pitchFamily="49" charset="-122"/>
              <a:ea typeface="黑体" pitchFamily="49" charset="-122"/>
            </a:endParaRPr>
          </a:p>
        </p:txBody>
      </p:sp>
      <p:grpSp>
        <p:nvGrpSpPr>
          <p:cNvPr id="42" name="组合 34"/>
          <p:cNvGrpSpPr>
            <a:grpSpLocks/>
          </p:cNvGrpSpPr>
          <p:nvPr/>
        </p:nvGrpSpPr>
        <p:grpSpPr bwMode="auto">
          <a:xfrm>
            <a:off x="535387" y="1088873"/>
            <a:ext cx="660400" cy="657225"/>
            <a:chOff x="2049138" y="1825971"/>
            <a:chExt cx="660400" cy="657225"/>
          </a:xfrm>
        </p:grpSpPr>
        <p:grpSp>
          <p:nvGrpSpPr>
            <p:cNvPr id="43" name="Group 34"/>
            <p:cNvGrpSpPr>
              <a:grpSpLocks/>
            </p:cNvGrpSpPr>
            <p:nvPr/>
          </p:nvGrpSpPr>
          <p:grpSpPr bwMode="auto">
            <a:xfrm>
              <a:off x="2049138" y="1825971"/>
              <a:ext cx="660400" cy="657225"/>
              <a:chOff x="997" y="1736"/>
              <a:chExt cx="416" cy="414"/>
            </a:xfrm>
          </p:grpSpPr>
          <p:sp>
            <p:nvSpPr>
              <p:cNvPr id="46" name="Oval 35"/>
              <p:cNvSpPr>
                <a:spLocks noChangeArrowheads="1"/>
              </p:cNvSpPr>
              <p:nvPr/>
            </p:nvSpPr>
            <p:spPr bwMode="gray">
              <a:xfrm>
                <a:off x="997" y="1738"/>
                <a:ext cx="416" cy="412"/>
              </a:xfrm>
              <a:prstGeom prst="ellipse">
                <a:avLst/>
              </a:prstGeom>
              <a:solidFill>
                <a:schemeClr val="accent2"/>
              </a:solidFill>
              <a:ln w="28575" algn="ctr">
                <a:solidFill>
                  <a:srgbClr val="F8F8F8">
                    <a:alpha val="70195"/>
                  </a:srgbClr>
                </a:solidFill>
                <a:round/>
                <a:headEnd/>
                <a:tailEnd/>
              </a:ln>
            </p:spPr>
            <p:txBody>
              <a:bodyPr wrap="none" anchor="ctr"/>
              <a:lstStyle/>
              <a:p>
                <a:pPr eaLnBrk="1" hangingPunct="1"/>
                <a:endParaRPr lang="zh-CN" altLang="en-US">
                  <a:latin typeface="Calibri" pitchFamily="34" charset="0"/>
                </a:endParaRPr>
              </a:p>
            </p:txBody>
          </p:sp>
          <p:pic>
            <p:nvPicPr>
              <p:cNvPr id="47" name="Picture 36" descr="cir_lighteffect0"/>
              <p:cNvPicPr>
                <a:picLocks noChangeAspect="1" noChangeArrowheads="1"/>
              </p:cNvPicPr>
              <p:nvPr/>
            </p:nvPicPr>
            <p:blipFill>
              <a:blip r:embed="rId3" cstate="print">
                <a:lum bright="18000" contrast="-12000"/>
              </a:blip>
              <a:srcRect/>
              <a:stretch>
                <a:fillRect/>
              </a:stretch>
            </p:blipFill>
            <p:spPr bwMode="gray">
              <a:xfrm>
                <a:off x="1032" y="1736"/>
                <a:ext cx="344" cy="344"/>
              </a:xfrm>
              <a:prstGeom prst="rect">
                <a:avLst/>
              </a:prstGeom>
              <a:noFill/>
              <a:ln w="9525">
                <a:noFill/>
                <a:miter lim="800000"/>
                <a:headEnd/>
                <a:tailEnd/>
              </a:ln>
            </p:spPr>
          </p:pic>
        </p:grpSp>
        <p:sp>
          <p:nvSpPr>
            <p:cNvPr id="44" name="Text Box 40"/>
            <p:cNvSpPr txBox="1">
              <a:spLocks noChangeArrowheads="1"/>
            </p:cNvSpPr>
            <p:nvPr/>
          </p:nvSpPr>
          <p:spPr bwMode="gray">
            <a:xfrm>
              <a:off x="2098351" y="1924396"/>
              <a:ext cx="571500" cy="457200"/>
            </a:xfrm>
            <a:prstGeom prst="rect">
              <a:avLst/>
            </a:prstGeom>
            <a:noFill/>
            <a:ln w="9525" algn="ctr">
              <a:noFill/>
              <a:miter lim="800000"/>
              <a:headEnd/>
              <a:tailEnd/>
            </a:ln>
          </p:spPr>
          <p:txBody>
            <a:bodyPr>
              <a:spAutoFit/>
            </a:bodyPr>
            <a:lstStyle/>
            <a:p>
              <a:pPr algn="ctr" eaLnBrk="1" hangingPunct="1">
                <a:spcBef>
                  <a:spcPct val="50000"/>
                </a:spcBef>
              </a:pPr>
              <a:r>
                <a:rPr lang="en-US" altLang="zh-CN" sz="2400" b="1" dirty="0">
                  <a:solidFill>
                    <a:srgbClr val="FFFFFF"/>
                  </a:solidFill>
                  <a:cs typeface="Arial" charset="0"/>
                </a:rPr>
                <a:t>3</a:t>
              </a:r>
            </a:p>
          </p:txBody>
        </p:sp>
      </p:grpSp>
      <p:graphicFrame>
        <p:nvGraphicFramePr>
          <p:cNvPr id="2" name="表格 1"/>
          <p:cNvGraphicFramePr>
            <a:graphicFrameLocks noGrp="1"/>
          </p:cNvGraphicFramePr>
          <p:nvPr>
            <p:extLst>
              <p:ext uri="{D42A27DB-BD31-4B8C-83A1-F6EECF244321}">
                <p14:modId xmlns:p14="http://schemas.microsoft.com/office/powerpoint/2010/main" val="1838388856"/>
              </p:ext>
            </p:extLst>
          </p:nvPr>
        </p:nvGraphicFramePr>
        <p:xfrm>
          <a:off x="846736" y="1844824"/>
          <a:ext cx="6417118" cy="4206240"/>
        </p:xfrm>
        <a:graphic>
          <a:graphicData uri="http://schemas.openxmlformats.org/drawingml/2006/table">
            <a:tbl>
              <a:tblPr firstRow="1" bandRow="1">
                <a:tableStyleId>{22838BEF-8BB2-4498-84A7-C5851F593DF1}</a:tableStyleId>
              </a:tblPr>
              <a:tblGrid>
                <a:gridCol w="6417118"/>
              </a:tblGrid>
              <a:tr h="3455288">
                <a:tc>
                  <a:txBody>
                    <a:bodyPr/>
                    <a:lstStyle/>
                    <a:p>
                      <a:r>
                        <a:rPr lang="en-US" altLang="zh-CN" sz="1800" b="0" dirty="0" smtClean="0">
                          <a:latin typeface="Consolas" panose="020B0609020204030204" pitchFamily="49" charset="0"/>
                        </a:rPr>
                        <a:t>speed 10</a:t>
                      </a:r>
                    </a:p>
                    <a:p>
                      <a:r>
                        <a:rPr lang="en-US" altLang="zh-CN" sz="1800" b="0" dirty="0" smtClean="0">
                          <a:latin typeface="Consolas" panose="020B0609020204030204" pitchFamily="49" charset="0"/>
                        </a:rPr>
                        <a:t>answer = 'yes'</a:t>
                      </a:r>
                    </a:p>
                    <a:p>
                      <a:r>
                        <a:rPr lang="en-US" altLang="zh-CN" sz="1800" b="0" dirty="0" smtClean="0">
                          <a:latin typeface="Consolas" panose="020B0609020204030204" pitchFamily="49" charset="0"/>
                        </a:rPr>
                        <a:t>hide()</a:t>
                      </a:r>
                    </a:p>
                    <a:p>
                      <a:r>
                        <a:rPr lang="en-US" altLang="zh-CN" sz="1800" b="0" dirty="0" smtClean="0">
                          <a:latin typeface="Consolas" panose="020B0609020204030204" pitchFamily="49" charset="0"/>
                        </a:rPr>
                        <a:t>while answer is 'yes'</a:t>
                      </a:r>
                    </a:p>
                    <a:p>
                      <a:r>
                        <a:rPr lang="en-US" altLang="zh-CN" sz="1800" b="0" dirty="0" smtClean="0">
                          <a:latin typeface="Consolas" panose="020B0609020204030204" pitchFamily="49" charset="0"/>
                        </a:rPr>
                        <a:t>  </a:t>
                      </a:r>
                      <a:r>
                        <a:rPr lang="en-US" altLang="zh-CN" sz="1800" b="0" dirty="0" err="1" smtClean="0">
                          <a:latin typeface="Consolas" panose="020B0609020204030204" pitchFamily="49" charset="0"/>
                        </a:rPr>
                        <a:t>diceRoll</a:t>
                      </a:r>
                      <a:r>
                        <a:rPr lang="en-US" altLang="zh-CN" sz="1800" b="0" dirty="0" smtClean="0">
                          <a:latin typeface="Consolas" panose="020B0609020204030204" pitchFamily="49" charset="0"/>
                        </a:rPr>
                        <a:t> = (random 6)</a:t>
                      </a:r>
                    </a:p>
                    <a:p>
                      <a:r>
                        <a:rPr lang="en-US" altLang="zh-CN" sz="1800" b="0" dirty="0" smtClean="0">
                          <a:latin typeface="Consolas" panose="020B0609020204030204" pitchFamily="49" charset="0"/>
                        </a:rPr>
                        <a:t>  label</a:t>
                      </a:r>
                      <a:r>
                        <a:rPr lang="en-US" altLang="zh-CN" sz="1800" b="0" baseline="0" dirty="0" smtClean="0">
                          <a:latin typeface="Consolas" panose="020B0609020204030204" pitchFamily="49" charset="0"/>
                        </a:rPr>
                        <a:t> </a:t>
                      </a:r>
                      <a:r>
                        <a:rPr lang="en-US" altLang="zh-CN" sz="1800" b="0" dirty="0" err="1" smtClean="0">
                          <a:latin typeface="Consolas" panose="020B0609020204030204" pitchFamily="49" charset="0"/>
                        </a:rPr>
                        <a:t>String.fromCharCode</a:t>
                      </a:r>
                      <a:r>
                        <a:rPr lang="en-US" altLang="zh-CN" sz="1800" b="0" dirty="0" smtClean="0">
                          <a:latin typeface="Consolas" panose="020B0609020204030204" pitchFamily="49" charset="0"/>
                        </a:rPr>
                        <a:t>(9856 +</a:t>
                      </a:r>
                      <a:r>
                        <a:rPr lang="en-US" altLang="zh-CN" sz="1800" b="0" baseline="0" dirty="0" smtClean="0">
                          <a:latin typeface="Consolas" panose="020B0609020204030204" pitchFamily="49" charset="0"/>
                        </a:rPr>
                        <a:t> </a:t>
                      </a:r>
                      <a:r>
                        <a:rPr lang="en-US" altLang="zh-CN" sz="1800" b="0" dirty="0" err="1" smtClean="0">
                          <a:latin typeface="Consolas" panose="020B0609020204030204" pitchFamily="49" charset="0"/>
                        </a:rPr>
                        <a:t>diceRoll</a:t>
                      </a:r>
                      <a:r>
                        <a:rPr lang="en-US" altLang="zh-CN" sz="1800" b="0" dirty="0" smtClean="0">
                          <a:latin typeface="Consolas" panose="020B0609020204030204" pitchFamily="49" charset="0"/>
                        </a:rPr>
                        <a:t>), 100</a:t>
                      </a:r>
                    </a:p>
                    <a:p>
                      <a:r>
                        <a:rPr lang="en-US" altLang="zh-CN" sz="1800" b="0" dirty="0" smtClean="0">
                          <a:latin typeface="Consolas" panose="020B0609020204030204" pitchFamily="49" charset="0"/>
                        </a:rPr>
                        <a:t>  say 'Rolling dice now!'</a:t>
                      </a:r>
                    </a:p>
                    <a:p>
                      <a:r>
                        <a:rPr lang="en-US" altLang="zh-CN" sz="1800" b="0" dirty="0" smtClean="0">
                          <a:latin typeface="Consolas" panose="020B0609020204030204" pitchFamily="49" charset="0"/>
                        </a:rPr>
                        <a:t>  if </a:t>
                      </a:r>
                      <a:r>
                        <a:rPr lang="en-US" altLang="zh-CN" sz="1800" b="0" dirty="0" err="1" smtClean="0">
                          <a:latin typeface="Consolas" panose="020B0609020204030204" pitchFamily="49" charset="0"/>
                        </a:rPr>
                        <a:t>diceRoll</a:t>
                      </a:r>
                      <a:r>
                        <a:rPr lang="en-US" altLang="zh-CN" sz="1800" b="0" dirty="0" smtClean="0">
                          <a:latin typeface="Consolas" panose="020B0609020204030204" pitchFamily="49" charset="0"/>
                        </a:rPr>
                        <a:t> is 6</a:t>
                      </a:r>
                    </a:p>
                    <a:p>
                      <a:r>
                        <a:rPr lang="en-US" altLang="zh-CN" sz="1800" b="0" dirty="0" smtClean="0">
                          <a:latin typeface="Consolas" panose="020B0609020204030204" pitchFamily="49" charset="0"/>
                        </a:rPr>
                        <a:t>    say 'You made a 6!! Roll</a:t>
                      </a:r>
                      <a:r>
                        <a:rPr lang="en-US" altLang="zh-CN" sz="1800" b="0" baseline="0" dirty="0" smtClean="0">
                          <a:latin typeface="Consolas" panose="020B0609020204030204" pitchFamily="49" charset="0"/>
                        </a:rPr>
                        <a:t> </a:t>
                      </a:r>
                      <a:r>
                        <a:rPr lang="en-US" altLang="zh-CN" sz="1800" b="0" dirty="0" smtClean="0">
                          <a:latin typeface="Consolas" panose="020B0609020204030204" pitchFamily="49" charset="0"/>
                        </a:rPr>
                        <a:t>again!'</a:t>
                      </a:r>
                    </a:p>
                    <a:p>
                      <a:r>
                        <a:rPr lang="en-US" altLang="zh-CN" sz="1800" b="0" dirty="0" smtClean="0">
                          <a:latin typeface="Consolas" panose="020B0609020204030204" pitchFamily="49" charset="0"/>
                        </a:rPr>
                        <a:t>    answer = no</a:t>
                      </a:r>
                    </a:p>
                    <a:p>
                      <a:r>
                        <a:rPr lang="en-US" altLang="zh-CN" sz="1800" b="0" dirty="0" smtClean="0">
                          <a:latin typeface="Consolas" panose="020B0609020204030204" pitchFamily="49" charset="0"/>
                        </a:rPr>
                        <a:t>  else</a:t>
                      </a:r>
                    </a:p>
                    <a:p>
                      <a:r>
                        <a:rPr lang="en-US" altLang="zh-CN" sz="1800" b="0" dirty="0" smtClean="0">
                          <a:latin typeface="Consolas" panose="020B0609020204030204" pitchFamily="49" charset="0"/>
                        </a:rPr>
                        <a:t>    write </a:t>
                      </a:r>
                      <a:r>
                        <a:rPr lang="en-US" altLang="zh-CN" sz="1800" b="0" dirty="0" err="1" smtClean="0">
                          <a:latin typeface="Consolas" panose="020B0609020204030204" pitchFamily="49" charset="0"/>
                        </a:rPr>
                        <a:t>diceRoll</a:t>
                      </a:r>
                      <a:endParaRPr lang="en-US" altLang="zh-CN" sz="1800" b="0" dirty="0" smtClean="0">
                        <a:latin typeface="Consolas" panose="020B0609020204030204" pitchFamily="49" charset="0"/>
                      </a:endParaRPr>
                    </a:p>
                    <a:p>
                      <a:r>
                        <a:rPr lang="en-US" altLang="zh-CN" sz="1800" b="0" dirty="0" smtClean="0">
                          <a:latin typeface="Consolas" panose="020B0609020204030204" pitchFamily="49" charset="0"/>
                        </a:rPr>
                        <a:t>    say 'Tool Bad! Want to</a:t>
                      </a:r>
                      <a:r>
                        <a:rPr lang="en-US" altLang="zh-CN" sz="1800" b="0" baseline="0" dirty="0" smtClean="0">
                          <a:latin typeface="Consolas" panose="020B0609020204030204" pitchFamily="49" charset="0"/>
                        </a:rPr>
                        <a:t> </a:t>
                      </a:r>
                      <a:r>
                        <a:rPr lang="en-US" altLang="zh-CN" sz="1800" b="0" dirty="0" smtClean="0">
                          <a:latin typeface="Consolas" panose="020B0609020204030204" pitchFamily="49" charset="0"/>
                        </a:rPr>
                        <a:t>try again?'</a:t>
                      </a:r>
                    </a:p>
                    <a:p>
                      <a:r>
                        <a:rPr lang="en-US" altLang="zh-CN" sz="1800" b="0" dirty="0" smtClean="0">
                          <a:latin typeface="Consolas" panose="020B0609020204030204" pitchFamily="49" charset="0"/>
                        </a:rPr>
                        <a:t>    await read 'Roll</a:t>
                      </a:r>
                      <a:r>
                        <a:rPr lang="en-US" altLang="zh-CN" sz="1800" b="0" baseline="0" dirty="0" smtClean="0">
                          <a:latin typeface="Consolas" panose="020B0609020204030204" pitchFamily="49" charset="0"/>
                        </a:rPr>
                        <a:t> </a:t>
                      </a:r>
                      <a:r>
                        <a:rPr lang="en-US" altLang="zh-CN" sz="1800" b="0" dirty="0" smtClean="0">
                          <a:latin typeface="Consolas" panose="020B0609020204030204" pitchFamily="49" charset="0"/>
                        </a:rPr>
                        <a:t>again?', defer answer</a:t>
                      </a:r>
                    </a:p>
                    <a:p>
                      <a:r>
                        <a:rPr lang="en-US" altLang="zh-CN" sz="1800" b="0" dirty="0" smtClean="0">
                          <a:latin typeface="Consolas" panose="020B0609020204030204" pitchFamily="49" charset="0"/>
                        </a:rPr>
                        <a:t>say 'Good bye!'</a:t>
                      </a:r>
                      <a:endParaRPr lang="zh-CN" altLang="en-US" sz="2400" b="0" dirty="0">
                        <a:latin typeface="Consolas" panose="020B0609020204030204" pitchFamily="49" charset="0"/>
                      </a:endParaRPr>
                    </a:p>
                  </a:txBody>
                  <a:tcPr/>
                </a:tc>
              </a:tr>
            </a:tbl>
          </a:graphicData>
        </a:graphic>
      </p:graphicFrame>
      <p:sp>
        <p:nvSpPr>
          <p:cNvPr id="3" name="TextBox 2"/>
          <p:cNvSpPr txBox="1"/>
          <p:nvPr/>
        </p:nvSpPr>
        <p:spPr>
          <a:xfrm>
            <a:off x="7380312" y="2636912"/>
            <a:ext cx="1584176" cy="1938992"/>
          </a:xfrm>
          <a:prstGeom prst="rect">
            <a:avLst/>
          </a:prstGeom>
          <a:noFill/>
        </p:spPr>
        <p:txBody>
          <a:bodyPr wrap="square" rtlCol="0">
            <a:spAutoFit/>
          </a:bodyPr>
          <a:lstStyle/>
          <a:p>
            <a:r>
              <a:rPr lang="zh-CN" altLang="en-US" sz="2000" b="1" dirty="0" smtClean="0"/>
              <a:t>思考</a:t>
            </a:r>
            <a:r>
              <a:rPr lang="zh-CN" altLang="en-US" sz="2000" dirty="0" smtClean="0"/>
              <a:t>：</a:t>
            </a:r>
            <a:endParaRPr lang="en-US" altLang="zh-CN" sz="2000" dirty="0" smtClean="0"/>
          </a:p>
          <a:p>
            <a:r>
              <a:rPr lang="zh-CN" altLang="en-US" sz="2000" dirty="0" smtClean="0"/>
              <a:t>如何</a:t>
            </a:r>
            <a:r>
              <a:rPr lang="zh-CN" altLang="en-US" sz="2000" dirty="0"/>
              <a:t>使用一个循环语句和一个条件语句增加程序的</a:t>
            </a:r>
            <a:r>
              <a:rPr lang="zh-CN" altLang="en-US" sz="2000" dirty="0" smtClean="0"/>
              <a:t>能力</a:t>
            </a:r>
            <a:r>
              <a:rPr lang="zh-CN" altLang="en-US" sz="2000" dirty="0"/>
              <a:t>？</a:t>
            </a:r>
          </a:p>
        </p:txBody>
      </p:sp>
    </p:spTree>
    <p:extLst>
      <p:ext uri="{BB962C8B-B14F-4D97-AF65-F5344CB8AC3E}">
        <p14:creationId xmlns:p14="http://schemas.microsoft.com/office/powerpoint/2010/main" val="40825754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lstStyle/>
          <a:p>
            <a:r>
              <a:rPr lang="zh-CN" altLang="en-US" dirty="0">
                <a:latin typeface="黑体" pitchFamily="49" charset="-122"/>
                <a:ea typeface="黑体" pitchFamily="49" charset="-122"/>
              </a:rPr>
              <a:t>课后</a:t>
            </a:r>
            <a:r>
              <a:rPr lang="zh-CN" altLang="en-US" dirty="0" smtClean="0">
                <a:latin typeface="黑体" pitchFamily="49" charset="-122"/>
                <a:ea typeface="黑体" pitchFamily="49" charset="-122"/>
              </a:rPr>
              <a:t>练习</a:t>
            </a:r>
            <a:endParaRPr lang="zh-CN" altLang="en-US" dirty="0" smtClean="0">
              <a:latin typeface="黑体" pitchFamily="49" charset="-122"/>
              <a:ea typeface="黑体" pitchFamily="49" charset="-122"/>
            </a:endParaRPr>
          </a:p>
        </p:txBody>
      </p:sp>
      <p:sp>
        <p:nvSpPr>
          <p:cNvPr id="3" name="TextBox 2"/>
          <p:cNvSpPr txBox="1"/>
          <p:nvPr/>
        </p:nvSpPr>
        <p:spPr>
          <a:xfrm>
            <a:off x="755576" y="1268760"/>
            <a:ext cx="7164384" cy="1631216"/>
          </a:xfrm>
          <a:prstGeom prst="rect">
            <a:avLst/>
          </a:prstGeom>
          <a:noFill/>
        </p:spPr>
        <p:txBody>
          <a:bodyPr wrap="square" rtlCol="0">
            <a:spAutoFit/>
          </a:bodyPr>
          <a:lstStyle/>
          <a:p>
            <a:r>
              <a:rPr lang="en-US" altLang="zh-CN" sz="2000" b="1" dirty="0" smtClean="0"/>
              <a:t>1.</a:t>
            </a:r>
            <a:r>
              <a:rPr lang="zh-CN" altLang="en-US" sz="2000" b="1" dirty="0"/>
              <a:t>改进问答机器人（循环版本）</a:t>
            </a:r>
            <a:r>
              <a:rPr lang="zh-CN" altLang="en-US" sz="2000" b="1" dirty="0" smtClean="0"/>
              <a:t>程序，并思考如何扩展它的功能？动手实践。</a:t>
            </a:r>
            <a:endParaRPr lang="en-US" altLang="zh-CN" sz="2000" b="1" dirty="0" smtClean="0"/>
          </a:p>
          <a:p>
            <a:endParaRPr lang="en-US" altLang="zh-CN" sz="2000" b="1" dirty="0" smtClean="0"/>
          </a:p>
          <a:p>
            <a:r>
              <a:rPr lang="en-US" altLang="zh-CN" sz="2000" b="1" dirty="0" smtClean="0"/>
              <a:t>2.</a:t>
            </a:r>
            <a:r>
              <a:rPr lang="zh-CN" altLang="en-US" sz="2000" b="1" dirty="0"/>
              <a:t>解释评测多布尔表达式的关键概念。解释</a:t>
            </a:r>
            <a:r>
              <a:rPr lang="en-US" altLang="zh-CN" sz="2000" b="1" dirty="0"/>
              <a:t>AND/OR</a:t>
            </a:r>
            <a:r>
              <a:rPr lang="zh-CN" altLang="en-US" sz="2000" b="1" dirty="0"/>
              <a:t>操作符组合两个表达式并评测它们。</a:t>
            </a:r>
          </a:p>
        </p:txBody>
      </p:sp>
      <p:graphicFrame>
        <p:nvGraphicFramePr>
          <p:cNvPr id="4" name="表格 3"/>
          <p:cNvGraphicFramePr>
            <a:graphicFrameLocks noGrp="1"/>
          </p:cNvGraphicFramePr>
          <p:nvPr>
            <p:extLst>
              <p:ext uri="{D42A27DB-BD31-4B8C-83A1-F6EECF244321}">
                <p14:modId xmlns:p14="http://schemas.microsoft.com/office/powerpoint/2010/main" val="2155924983"/>
              </p:ext>
            </p:extLst>
          </p:nvPr>
        </p:nvGraphicFramePr>
        <p:xfrm>
          <a:off x="1043608" y="2996952"/>
          <a:ext cx="6552728" cy="3096344"/>
        </p:xfrm>
        <a:graphic>
          <a:graphicData uri="http://schemas.openxmlformats.org/drawingml/2006/table">
            <a:tbl>
              <a:tblPr firstRow="1" bandRow="1">
                <a:tableStyleId>{22838BEF-8BB2-4498-84A7-C5851F593DF1}</a:tableStyleId>
              </a:tblPr>
              <a:tblGrid>
                <a:gridCol w="6552728"/>
              </a:tblGrid>
              <a:tr h="3096344">
                <a:tc>
                  <a:txBody>
                    <a:bodyPr/>
                    <a:lstStyle/>
                    <a:p>
                      <a:r>
                        <a:rPr lang="en-US" altLang="zh-CN" sz="2000" b="0" dirty="0" smtClean="0">
                          <a:latin typeface="Consolas" panose="020B0609020204030204" pitchFamily="49" charset="0"/>
                        </a:rPr>
                        <a:t>x = random [1..3]</a:t>
                      </a:r>
                    </a:p>
                    <a:p>
                      <a:r>
                        <a:rPr lang="en-US" altLang="zh-CN" sz="2000" b="0" dirty="0" smtClean="0">
                          <a:latin typeface="Consolas" panose="020B0609020204030204" pitchFamily="49" charset="0"/>
                        </a:rPr>
                        <a:t>write x</a:t>
                      </a:r>
                    </a:p>
                    <a:p>
                      <a:r>
                        <a:rPr lang="en-US" altLang="zh-CN" sz="2000" b="0" dirty="0" smtClean="0">
                          <a:latin typeface="Consolas" panose="020B0609020204030204" pitchFamily="49" charset="0"/>
                        </a:rPr>
                        <a:t>if x is 1 or x is 2</a:t>
                      </a:r>
                    </a:p>
                    <a:p>
                      <a:r>
                        <a:rPr lang="en-US" altLang="zh-CN" sz="2000" b="0" dirty="0" smtClean="0">
                          <a:latin typeface="Consolas" panose="020B0609020204030204" pitchFamily="49" charset="0"/>
                        </a:rPr>
                        <a:t>  write 'Today is your lucky day!'</a:t>
                      </a:r>
                    </a:p>
                    <a:p>
                      <a:r>
                        <a:rPr lang="en-US" altLang="zh-CN" sz="2000" b="0" dirty="0" smtClean="0">
                          <a:latin typeface="Consolas" panose="020B0609020204030204" pitchFamily="49" charset="0"/>
                        </a:rPr>
                        <a:t>else</a:t>
                      </a:r>
                    </a:p>
                    <a:p>
                      <a:r>
                        <a:rPr lang="en-US" altLang="zh-CN" sz="2000" b="0" dirty="0" smtClean="0">
                          <a:latin typeface="Consolas" panose="020B0609020204030204" pitchFamily="49" charset="0"/>
                        </a:rPr>
                        <a:t>  write 'I cannot see your</a:t>
                      </a:r>
                      <a:r>
                        <a:rPr lang="en-US" altLang="zh-CN" sz="2000" b="0" baseline="0" dirty="0" smtClean="0">
                          <a:latin typeface="Consolas" panose="020B0609020204030204" pitchFamily="49" charset="0"/>
                        </a:rPr>
                        <a:t> </a:t>
                      </a:r>
                      <a:r>
                        <a:rPr lang="en-US" altLang="zh-CN" sz="2000" b="0" dirty="0" smtClean="0">
                          <a:latin typeface="Consolas" panose="020B0609020204030204" pitchFamily="49" charset="0"/>
                        </a:rPr>
                        <a:t>future.'</a:t>
                      </a:r>
                    </a:p>
                    <a:p>
                      <a:r>
                        <a:rPr lang="en-US" altLang="zh-CN" sz="2000" b="0" dirty="0" smtClean="0">
                          <a:latin typeface="Consolas" panose="020B0609020204030204" pitchFamily="49" charset="0"/>
                        </a:rPr>
                        <a:t> # Demonstrate complex IF</a:t>
                      </a:r>
                    </a:p>
                    <a:p>
                      <a:r>
                        <a:rPr lang="en-US" altLang="zh-CN" sz="2000" b="0" dirty="0" smtClean="0">
                          <a:latin typeface="Consolas" panose="020B0609020204030204" pitchFamily="49" charset="0"/>
                        </a:rPr>
                        <a:t>Statements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宋体" panose="02010600030101010101" pitchFamily="2" charset="-122"/>
                          <a:ea typeface="宋体" panose="02010600030101010101" pitchFamily="2" charset="-122"/>
                        </a:rPr>
                        <a:t>#</a:t>
                      </a:r>
                      <a:r>
                        <a:rPr lang="zh-CN" altLang="en-US" sz="1600" b="0" dirty="0" smtClean="0">
                          <a:latin typeface="宋体" panose="02010600030101010101" pitchFamily="2" charset="-122"/>
                          <a:ea typeface="宋体" panose="02010600030101010101" pitchFamily="2" charset="-122"/>
                        </a:rPr>
                        <a:t>这里提供的例子一个简单程序程序，扮演一个“精灵”并预测基于产生的随机数的一日气运。</a:t>
                      </a:r>
                    </a:p>
                  </a:txBody>
                  <a:tcPr/>
                </a:tc>
              </a:tr>
            </a:tbl>
          </a:graphicData>
        </a:graphic>
      </p:graphicFrame>
    </p:spTree>
    <p:extLst>
      <p:ext uri="{BB962C8B-B14F-4D97-AF65-F5344CB8AC3E}">
        <p14:creationId xmlns:p14="http://schemas.microsoft.com/office/powerpoint/2010/main" val="40672288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WordArt 4"/>
          <p:cNvSpPr>
            <a:spLocks noChangeArrowheads="1" noChangeShapeType="1" noTextEdit="1"/>
          </p:cNvSpPr>
          <p:nvPr/>
        </p:nvSpPr>
        <p:spPr bwMode="auto">
          <a:xfrm>
            <a:off x="698500" y="4652963"/>
            <a:ext cx="2794000" cy="571500"/>
          </a:xfrm>
          <a:prstGeom prst="rect">
            <a:avLst/>
          </a:prstGeom>
        </p:spPr>
        <p:txBody>
          <a:bodyPr wrap="none" fromWordArt="1">
            <a:prstTxWarp prst="textPlain">
              <a:avLst>
                <a:gd name="adj" fmla="val 50000"/>
              </a:avLst>
            </a:prstTxWarp>
          </a:bodyPr>
          <a:lstStyle/>
          <a:p>
            <a:pPr algn="ctr"/>
            <a:r>
              <a:rPr lang="zh-CN" altLang="en-US" sz="3600" b="1" kern="10" dirty="0" smtClean="0">
                <a:ln w="12700">
                  <a:solidFill>
                    <a:schemeClr val="bg1"/>
                  </a:solidFill>
                  <a:round/>
                  <a:headEnd/>
                  <a:tailEnd/>
                </a:ln>
                <a:effectLst>
                  <a:outerShdw dist="17961" dir="2700000" algn="ctr" rotWithShape="0">
                    <a:schemeClr val="bg1"/>
                  </a:outerShdw>
                </a:effectLst>
                <a:latin typeface="黑体"/>
                <a:ea typeface="黑体"/>
              </a:rPr>
              <a:t>本章结束！</a:t>
            </a:r>
            <a:endParaRPr lang="zh-CN" altLang="en-US" sz="3600" b="1" kern="10" dirty="0">
              <a:ln w="12700">
                <a:solidFill>
                  <a:schemeClr val="bg1"/>
                </a:solidFill>
                <a:round/>
                <a:headEnd/>
                <a:tailEnd/>
              </a:ln>
              <a:effectLst>
                <a:outerShdw dist="17961" dir="2700000" algn="ctr" rotWithShape="0">
                  <a:schemeClr val="bg1"/>
                </a:outerShdw>
              </a:effectLst>
              <a:latin typeface="黑体"/>
              <a:ea typeface="黑体"/>
            </a:endParaRPr>
          </a:p>
        </p:txBody>
      </p:sp>
      <p:sp>
        <p:nvSpPr>
          <p:cNvPr id="7171" name="WordArt 5"/>
          <p:cNvSpPr>
            <a:spLocks noChangeArrowheads="1" noChangeShapeType="1" noTextEdit="1"/>
          </p:cNvSpPr>
          <p:nvPr/>
        </p:nvSpPr>
        <p:spPr bwMode="auto">
          <a:xfrm>
            <a:off x="1176338" y="5367338"/>
            <a:ext cx="1728787" cy="288925"/>
          </a:xfrm>
          <a:prstGeom prst="rect">
            <a:avLst/>
          </a:prstGeom>
        </p:spPr>
        <p:txBody>
          <a:bodyPr wrap="none" fromWordArt="1">
            <a:prstTxWarp prst="textPlain">
              <a:avLst>
                <a:gd name="adj" fmla="val 50000"/>
              </a:avLst>
            </a:prstTxWarp>
          </a:bodyPr>
          <a:lstStyle/>
          <a:p>
            <a:pPr algn="ctr"/>
            <a:r>
              <a:rPr lang="en-US" altLang="zh-CN" sz="3600" b="1" kern="10">
                <a:ln w="12700">
                  <a:solidFill>
                    <a:schemeClr val="bg1"/>
                  </a:solidFill>
                  <a:round/>
                  <a:headEnd/>
                  <a:tailEnd/>
                </a:ln>
                <a:effectLst>
                  <a:outerShdw dist="17961" dir="2700000" algn="ctr" rotWithShape="0">
                    <a:schemeClr val="bg1"/>
                  </a:outerShdw>
                </a:effectLst>
                <a:latin typeface="Arial"/>
                <a:cs typeface="Arial"/>
              </a:rPr>
              <a:t>Thanks!</a:t>
            </a:r>
            <a:endParaRPr lang="zh-CN" altLang="en-US" sz="3600" b="1" kern="10">
              <a:ln w="12700">
                <a:solidFill>
                  <a:schemeClr val="bg1"/>
                </a:solidFill>
                <a:round/>
                <a:headEnd/>
                <a:tailEnd/>
              </a:ln>
              <a:effectLst>
                <a:outerShdw dist="17961" dir="2700000" algn="ctr" rotWithShape="0">
                  <a:schemeClr val="bg1"/>
                </a:outerShdw>
              </a:effectLst>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关键术语</a:t>
            </a:r>
          </a:p>
        </p:txBody>
      </p:sp>
      <p:graphicFrame>
        <p:nvGraphicFramePr>
          <p:cNvPr id="2" name="表格 1"/>
          <p:cNvGraphicFramePr>
            <a:graphicFrameLocks noGrp="1"/>
          </p:cNvGraphicFramePr>
          <p:nvPr>
            <p:extLst>
              <p:ext uri="{D42A27DB-BD31-4B8C-83A1-F6EECF244321}">
                <p14:modId xmlns:p14="http://schemas.microsoft.com/office/powerpoint/2010/main" val="2529869791"/>
              </p:ext>
            </p:extLst>
          </p:nvPr>
        </p:nvGraphicFramePr>
        <p:xfrm>
          <a:off x="1187624" y="1628800"/>
          <a:ext cx="6984776" cy="3456384"/>
        </p:xfrm>
        <a:graphic>
          <a:graphicData uri="http://schemas.openxmlformats.org/drawingml/2006/table">
            <a:tbl>
              <a:tblPr firstRow="1" bandRow="1">
                <a:tableStyleId>{16D9F66E-5EB9-4882-86FB-DCBF35E3C3E4}</a:tableStyleId>
              </a:tblPr>
              <a:tblGrid>
                <a:gridCol w="3628315"/>
                <a:gridCol w="3356461"/>
              </a:tblGrid>
              <a:tr h="731351">
                <a:tc>
                  <a:txBody>
                    <a:bodyPr/>
                    <a:lstStyle/>
                    <a:p>
                      <a:r>
                        <a:rPr lang="zh-CN" altLang="en-US" sz="2400" b="0" i="0" kern="1200" dirty="0" smtClean="0">
                          <a:solidFill>
                            <a:schemeClr val="dk1"/>
                          </a:solidFill>
                          <a:effectLst/>
                          <a:latin typeface="+mn-lt"/>
                          <a:ea typeface="+mn-ea"/>
                          <a:cs typeface="+mn-cs"/>
                        </a:rPr>
                        <a:t>布尔值：</a:t>
                      </a:r>
                      <a:r>
                        <a:rPr lang="en-US" altLang="zh-CN" sz="2400" b="0" dirty="0" smtClean="0"/>
                        <a:t>true</a:t>
                      </a:r>
                      <a:r>
                        <a:rPr lang="en-US" altLang="zh-CN" sz="2400" b="0" i="0" kern="1200" dirty="0" smtClean="0">
                          <a:solidFill>
                            <a:schemeClr val="dk1"/>
                          </a:solidFill>
                          <a:effectLst/>
                          <a:latin typeface="+mn-lt"/>
                          <a:ea typeface="+mn-ea"/>
                          <a:cs typeface="+mn-cs"/>
                        </a:rPr>
                        <a:t>/</a:t>
                      </a:r>
                      <a:r>
                        <a:rPr lang="en-US" altLang="zh-CN" sz="2400" b="0" dirty="0" smtClean="0"/>
                        <a:t>false</a:t>
                      </a:r>
                      <a:endParaRPr lang="zh-CN" altLang="en-US" sz="2400" b="0" dirty="0"/>
                    </a:p>
                  </a:txBody>
                  <a:tcPr/>
                </a:tc>
                <a:tc>
                  <a:txBody>
                    <a:bodyPr/>
                    <a:lstStyle/>
                    <a:p>
                      <a:r>
                        <a:rPr lang="zh-CN" altLang="en-US" sz="2400" b="0" i="0" kern="1200" dirty="0" smtClean="0">
                          <a:solidFill>
                            <a:schemeClr val="dk1"/>
                          </a:solidFill>
                          <a:effectLst/>
                          <a:latin typeface="+mn-lt"/>
                          <a:ea typeface="+mn-ea"/>
                          <a:cs typeface="+mn-cs"/>
                        </a:rPr>
                        <a:t>简单与复杂的表达式</a:t>
                      </a:r>
                      <a:endParaRPr lang="zh-CN" altLang="en-US" sz="2400" b="0" dirty="0"/>
                    </a:p>
                  </a:txBody>
                  <a:tcPr/>
                </a:tc>
              </a:tr>
              <a:tr h="731351">
                <a:tc>
                  <a:txBody>
                    <a:bodyPr/>
                    <a:lstStyle/>
                    <a:p>
                      <a:r>
                        <a:rPr lang="en-US" altLang="zh-CN" sz="2400" b="0" i="0" kern="1200" dirty="0" smtClean="0">
                          <a:solidFill>
                            <a:schemeClr val="dk1"/>
                          </a:solidFill>
                          <a:effectLst/>
                          <a:latin typeface="+mn-lt"/>
                          <a:ea typeface="+mn-ea"/>
                          <a:cs typeface="+mn-cs"/>
                        </a:rPr>
                        <a:t>and/or-</a:t>
                      </a:r>
                      <a:r>
                        <a:rPr lang="zh-CN" altLang="en-US" sz="2400" b="0" i="0" kern="1200" dirty="0" smtClean="0">
                          <a:solidFill>
                            <a:schemeClr val="dk1"/>
                          </a:solidFill>
                          <a:effectLst/>
                          <a:latin typeface="+mn-lt"/>
                          <a:ea typeface="+mn-ea"/>
                          <a:cs typeface="+mn-cs"/>
                        </a:rPr>
                        <a:t>操作符</a:t>
                      </a:r>
                      <a:endParaRPr lang="zh-CN" altLang="en-US" sz="2400" b="0" dirty="0"/>
                    </a:p>
                  </a:txBody>
                  <a:tcPr/>
                </a:tc>
                <a:tc>
                  <a:txBody>
                    <a:bodyPr/>
                    <a:lstStyle/>
                    <a:p>
                      <a:r>
                        <a:rPr lang="zh-CN" altLang="en-US" sz="2400" b="0" i="0" kern="1200" dirty="0" smtClean="0">
                          <a:solidFill>
                            <a:schemeClr val="dk1"/>
                          </a:solidFill>
                          <a:effectLst/>
                          <a:latin typeface="+mn-lt"/>
                          <a:ea typeface="+mn-ea"/>
                          <a:cs typeface="+mn-cs"/>
                        </a:rPr>
                        <a:t>数值比较</a:t>
                      </a:r>
                      <a:endParaRPr lang="zh-CN" altLang="en-US" sz="2400" b="0" dirty="0"/>
                    </a:p>
                  </a:txBody>
                  <a:tcPr/>
                </a:tc>
              </a:tr>
              <a:tr h="731351">
                <a:tc>
                  <a:txBody>
                    <a:bodyPr/>
                    <a:lstStyle/>
                    <a:p>
                      <a:r>
                        <a:rPr lang="en-US" altLang="zh-CN" sz="2400" b="0" dirty="0" smtClean="0"/>
                        <a:t>is</a:t>
                      </a:r>
                      <a:r>
                        <a:rPr lang="zh-CN" altLang="en-US" sz="2400" b="0" i="0" kern="1200" dirty="0" smtClean="0">
                          <a:solidFill>
                            <a:schemeClr val="dk1"/>
                          </a:solidFill>
                          <a:effectLst/>
                          <a:latin typeface="+mn-lt"/>
                          <a:ea typeface="+mn-ea"/>
                          <a:cs typeface="+mn-cs"/>
                        </a:rPr>
                        <a:t>（比较）</a:t>
                      </a:r>
                      <a:r>
                        <a:rPr lang="en-US" altLang="zh-CN" sz="2400" b="0" i="0" kern="1200" dirty="0" smtClean="0">
                          <a:solidFill>
                            <a:schemeClr val="dk1"/>
                          </a:solidFill>
                          <a:effectLst/>
                          <a:latin typeface="+mn-lt"/>
                          <a:ea typeface="+mn-ea"/>
                          <a:cs typeface="+mn-cs"/>
                        </a:rPr>
                        <a:t>,</a:t>
                      </a:r>
                      <a:r>
                        <a:rPr lang="en-US" altLang="zh-CN" sz="2400" b="0" dirty="0" err="1" smtClean="0"/>
                        <a:t>isnt</a:t>
                      </a:r>
                      <a:r>
                        <a:rPr lang="en-US" altLang="zh-CN" sz="2400" b="0" dirty="0" smtClean="0"/>
                        <a:t>,&lt;,&gt;;,</a:t>
                      </a:r>
                      <a:endParaRPr lang="zh-CN" altLang="en-US" sz="2400" b="0" dirty="0"/>
                    </a:p>
                  </a:txBody>
                  <a:tcPr/>
                </a:tc>
                <a:tc>
                  <a:txBody>
                    <a:bodyPr/>
                    <a:lstStyle/>
                    <a:p>
                      <a:r>
                        <a:rPr lang="zh-CN" altLang="en-US" sz="2400" b="0" i="0" kern="1200" dirty="0" smtClean="0">
                          <a:solidFill>
                            <a:schemeClr val="dk1"/>
                          </a:solidFill>
                          <a:effectLst/>
                          <a:latin typeface="+mn-lt"/>
                          <a:ea typeface="+mn-ea"/>
                          <a:cs typeface="+mn-cs"/>
                        </a:rPr>
                        <a:t>字符串比较</a:t>
                      </a:r>
                      <a:endParaRPr lang="zh-CN" altLang="en-US" sz="2400" b="0" dirty="0"/>
                    </a:p>
                  </a:txBody>
                  <a:tcPr/>
                </a:tc>
              </a:tr>
              <a:tr h="1262331">
                <a:tc>
                  <a:txBody>
                    <a:bodyPr/>
                    <a:lstStyle/>
                    <a:p>
                      <a:r>
                        <a:rPr lang="en-US" altLang="zh-CN" sz="2400" b="0" dirty="0" smtClean="0"/>
                        <a:t>If …then… else</a:t>
                      </a:r>
                      <a:endParaRPr lang="en-US" altLang="zh-CN" sz="2400" b="0" i="0" kern="1200" dirty="0" smtClean="0">
                        <a:solidFill>
                          <a:schemeClr val="dk1"/>
                        </a:solidFill>
                        <a:effectLst/>
                        <a:latin typeface="+mn-lt"/>
                        <a:ea typeface="+mn-ea"/>
                        <a:cs typeface="+mn-cs"/>
                      </a:endParaRPr>
                    </a:p>
                    <a:p>
                      <a:endParaRPr lang="en-US" altLang="zh-CN" sz="2400" b="0" i="0" kern="1200" dirty="0" smtClean="0">
                        <a:solidFill>
                          <a:schemeClr val="dk1"/>
                        </a:solidFill>
                        <a:effectLst/>
                        <a:latin typeface="+mn-lt"/>
                        <a:ea typeface="+mn-ea"/>
                        <a:cs typeface="+mn-cs"/>
                      </a:endParaRPr>
                    </a:p>
                    <a:p>
                      <a:r>
                        <a:rPr lang="en-US" altLang="zh-CN" sz="2400" b="0" dirty="0" smtClean="0"/>
                        <a:t>If …then… else if… else</a:t>
                      </a:r>
                      <a:endParaRPr lang="zh-CN" altLang="en-US" sz="2400" b="0" dirty="0"/>
                    </a:p>
                  </a:txBody>
                  <a:tcPr/>
                </a:tc>
                <a:tc>
                  <a:txBody>
                    <a:bodyPr/>
                    <a:lstStyle/>
                    <a:p>
                      <a:endParaRPr lang="en-US" altLang="zh-CN" sz="2400" b="0" i="0" kern="1200" dirty="0" smtClean="0">
                        <a:solidFill>
                          <a:schemeClr val="dk1"/>
                        </a:solidFill>
                        <a:effectLst/>
                        <a:latin typeface="+mn-lt"/>
                        <a:ea typeface="+mn-ea"/>
                        <a:cs typeface="+mn-cs"/>
                      </a:endParaRPr>
                    </a:p>
                    <a:p>
                      <a:r>
                        <a:rPr lang="zh-CN" altLang="en-US" sz="2400" b="0" i="0" kern="1200" dirty="0" smtClean="0">
                          <a:solidFill>
                            <a:schemeClr val="dk1"/>
                          </a:solidFill>
                          <a:effectLst/>
                          <a:latin typeface="+mn-lt"/>
                          <a:ea typeface="+mn-ea"/>
                          <a:cs typeface="+mn-cs"/>
                        </a:rPr>
                        <a:t>匹配功能</a:t>
                      </a:r>
                      <a:endParaRPr lang="zh-CN" altLang="en-US" sz="2400" b="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95536" y="908720"/>
            <a:ext cx="6552728" cy="646331"/>
          </a:xfrm>
          <a:prstGeom prst="rect">
            <a:avLst/>
          </a:prstGeom>
          <a:noFill/>
        </p:spPr>
        <p:txBody>
          <a:bodyPr wrap="square" rtlCol="0">
            <a:spAutoFit/>
          </a:bodyPr>
          <a:lstStyle/>
          <a:p>
            <a:r>
              <a:rPr lang="zh-CN" altLang="en-US" sz="3600" b="1" dirty="0" smtClean="0"/>
              <a:t>使用条件</a:t>
            </a:r>
            <a:r>
              <a:rPr lang="zh-CN" altLang="en-US" sz="3600" b="1" dirty="0"/>
              <a:t>控制代码</a:t>
            </a:r>
          </a:p>
        </p:txBody>
      </p:sp>
      <p:sp>
        <p:nvSpPr>
          <p:cNvPr id="3" name="TextBox 2"/>
          <p:cNvSpPr txBox="1"/>
          <p:nvPr/>
        </p:nvSpPr>
        <p:spPr>
          <a:xfrm>
            <a:off x="424384" y="1700808"/>
            <a:ext cx="7704856" cy="1200329"/>
          </a:xfrm>
          <a:prstGeom prst="rect">
            <a:avLst/>
          </a:prstGeom>
          <a:noFill/>
        </p:spPr>
        <p:txBody>
          <a:bodyPr wrap="square" rtlCol="0">
            <a:spAutoFit/>
          </a:bodyPr>
          <a:lstStyle/>
          <a:p>
            <a:r>
              <a:rPr lang="zh-CN" altLang="en-US" sz="2400" dirty="0"/>
              <a:t>单词</a:t>
            </a:r>
            <a:r>
              <a:rPr lang="en-US" altLang="zh-CN" sz="2400" dirty="0"/>
              <a:t>if</a:t>
            </a:r>
            <a:r>
              <a:rPr lang="zh-CN" altLang="en-US" sz="2400" dirty="0"/>
              <a:t>能够用来使一块代码在一个条件的控制下，这块代码仅仅在条件为真时</a:t>
            </a:r>
            <a:r>
              <a:rPr lang="zh-CN" altLang="en-US" sz="2400" dirty="0" smtClean="0"/>
              <a:t>运行</a:t>
            </a:r>
            <a:r>
              <a:rPr lang="zh-CN" altLang="en-US" sz="2400" dirty="0"/>
              <a:t>。</a:t>
            </a:r>
            <a:r>
              <a:rPr lang="zh-CN" altLang="en-US" sz="2400" dirty="0" smtClean="0"/>
              <a:t>下面</a:t>
            </a:r>
            <a:r>
              <a:rPr lang="zh-CN" altLang="en-US" sz="2400" dirty="0"/>
              <a:t>是一个用</a:t>
            </a:r>
            <a:r>
              <a:rPr lang="en-US" altLang="zh-CN" sz="2400" dirty="0"/>
              <a:t>if</a:t>
            </a:r>
            <a:r>
              <a:rPr lang="zh-CN" altLang="en-US" sz="2400" dirty="0"/>
              <a:t>通过检测键盘按下来控制乌龟的运动的小</a:t>
            </a:r>
            <a:r>
              <a:rPr lang="zh-CN" altLang="en-US" sz="2400" dirty="0" smtClean="0"/>
              <a:t>程序</a:t>
            </a:r>
            <a:r>
              <a:rPr lang="zh-CN" altLang="en-US" sz="2400" dirty="0"/>
              <a:t>：</a:t>
            </a: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2908163436"/>
              </p:ext>
            </p:extLst>
          </p:nvPr>
        </p:nvGraphicFramePr>
        <p:xfrm>
          <a:off x="611560" y="3212976"/>
          <a:ext cx="3060340" cy="2376264"/>
        </p:xfrm>
        <a:graphic>
          <a:graphicData uri="http://schemas.openxmlformats.org/drawingml/2006/table">
            <a:tbl>
              <a:tblPr firstRow="1" bandRow="1">
                <a:tableStyleId>{16D9F66E-5EB9-4882-86FB-DCBF35E3C3E4}</a:tableStyleId>
              </a:tblPr>
              <a:tblGrid>
                <a:gridCol w="3060340"/>
              </a:tblGrid>
              <a:tr h="2376264">
                <a:tc>
                  <a:txBody>
                    <a:bodyPr/>
                    <a:lstStyle/>
                    <a:p>
                      <a:r>
                        <a:rPr lang="en-US" altLang="zh-CN" b="0" dirty="0" smtClean="0">
                          <a:latin typeface="Consolas" panose="020B0609020204030204" pitchFamily="49" charset="0"/>
                        </a:rPr>
                        <a:t>forever  -&gt; </a:t>
                      </a:r>
                    </a:p>
                    <a:p>
                      <a:r>
                        <a:rPr lang="en-US" altLang="zh-CN" b="0" dirty="0" smtClean="0">
                          <a:latin typeface="Consolas" panose="020B0609020204030204" pitchFamily="49" charset="0"/>
                        </a:rPr>
                        <a:t>    if pressed('W') </a:t>
                      </a:r>
                    </a:p>
                    <a:p>
                      <a:r>
                        <a:rPr lang="en-US" altLang="zh-CN" b="0" dirty="0" smtClean="0">
                          <a:latin typeface="Consolas" panose="020B0609020204030204" pitchFamily="49" charset="0"/>
                        </a:rPr>
                        <a:t>       </a:t>
                      </a:r>
                      <a:r>
                        <a:rPr lang="en-US" altLang="zh-CN" b="0" dirty="0" err="1" smtClean="0">
                          <a:latin typeface="Consolas" panose="020B0609020204030204" pitchFamily="49" charset="0"/>
                        </a:rPr>
                        <a:t>fd</a:t>
                      </a:r>
                      <a:r>
                        <a:rPr lang="en-US" altLang="zh-CN" b="0" dirty="0" smtClean="0">
                          <a:latin typeface="Consolas" panose="020B0609020204030204" pitchFamily="49" charset="0"/>
                        </a:rPr>
                        <a:t> 2 </a:t>
                      </a:r>
                    </a:p>
                    <a:p>
                      <a:r>
                        <a:rPr lang="en-US" altLang="zh-CN" b="0" dirty="0" smtClean="0">
                          <a:latin typeface="Consolas" panose="020B0609020204030204" pitchFamily="49" charset="0"/>
                        </a:rPr>
                        <a:t>    if pressed('D') </a:t>
                      </a:r>
                    </a:p>
                    <a:p>
                      <a:r>
                        <a:rPr lang="en-US" altLang="zh-CN" b="0" dirty="0" smtClean="0">
                          <a:latin typeface="Consolas" panose="020B0609020204030204" pitchFamily="49" charset="0"/>
                        </a:rPr>
                        <a:t>       </a:t>
                      </a:r>
                      <a:r>
                        <a:rPr lang="en-US" altLang="zh-CN" b="0" dirty="0" err="1" smtClean="0">
                          <a:latin typeface="Consolas" panose="020B0609020204030204" pitchFamily="49" charset="0"/>
                        </a:rPr>
                        <a:t>rt</a:t>
                      </a:r>
                      <a:r>
                        <a:rPr lang="en-US" altLang="zh-CN" b="0" dirty="0" smtClean="0">
                          <a:latin typeface="Consolas" panose="020B0609020204030204" pitchFamily="49" charset="0"/>
                        </a:rPr>
                        <a:t> 2 </a:t>
                      </a:r>
                    </a:p>
                    <a:p>
                      <a:r>
                        <a:rPr lang="en-US" altLang="zh-CN" b="0" dirty="0" smtClean="0">
                          <a:latin typeface="Consolas" panose="020B0609020204030204" pitchFamily="49" charset="0"/>
                        </a:rPr>
                        <a:t>       dot blue, 5</a:t>
                      </a:r>
                      <a:endParaRPr lang="zh-CN" altLang="en-US" b="0" dirty="0">
                        <a:latin typeface="Consolas" panose="020B0609020204030204" pitchFamily="49" charset="0"/>
                      </a:endParaRPr>
                    </a:p>
                  </a:txBody>
                  <a:tcPr/>
                </a:tc>
              </a:tr>
            </a:tbl>
          </a:graphicData>
        </a:graphic>
      </p:graphicFrame>
      <p:sp>
        <p:nvSpPr>
          <p:cNvPr id="7" name="TextBox 6"/>
          <p:cNvSpPr txBox="1"/>
          <p:nvPr/>
        </p:nvSpPr>
        <p:spPr>
          <a:xfrm>
            <a:off x="4276812" y="3284984"/>
            <a:ext cx="3116076" cy="2246769"/>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缩进的代码</a:t>
            </a:r>
            <a:r>
              <a:rPr lang="en-US" altLang="zh-CN" sz="2000" dirty="0" err="1"/>
              <a:t>fd</a:t>
            </a:r>
            <a:r>
              <a:rPr lang="en-US" altLang="zh-CN" sz="2000" dirty="0"/>
              <a:t> 2</a:t>
            </a:r>
            <a:r>
              <a:rPr lang="zh-CN" altLang="en-US" sz="2000" dirty="0"/>
              <a:t>只在条件</a:t>
            </a:r>
            <a:r>
              <a:rPr lang="en-US" altLang="zh-CN" sz="2000" dirty="0"/>
              <a:t>pressed('W')</a:t>
            </a:r>
            <a:r>
              <a:rPr lang="zh-CN" altLang="en-US" sz="2000" dirty="0"/>
              <a:t>为真，也就是，当使用者正在按</a:t>
            </a:r>
            <a:r>
              <a:rPr lang="en-US" altLang="zh-CN" sz="2000" dirty="0"/>
              <a:t>W</a:t>
            </a:r>
            <a:r>
              <a:rPr lang="zh-CN" altLang="en-US" sz="2000" dirty="0"/>
              <a:t>键的时候运行。相似的，另外两行代码</a:t>
            </a:r>
            <a:r>
              <a:rPr lang="en-US" altLang="zh-CN" sz="2000" dirty="0" err="1"/>
              <a:t>rt</a:t>
            </a:r>
            <a:r>
              <a:rPr lang="en-US" altLang="zh-CN" sz="2000" dirty="0"/>
              <a:t> 2; dot blue, 5</a:t>
            </a:r>
            <a:r>
              <a:rPr lang="zh-CN" altLang="en-US" sz="2000" dirty="0"/>
              <a:t>只在使用者按下</a:t>
            </a:r>
            <a:r>
              <a:rPr lang="en-US" altLang="zh-CN" sz="2000" dirty="0"/>
              <a:t>D</a:t>
            </a:r>
            <a:r>
              <a:rPr lang="zh-CN" altLang="en-US" sz="2000" dirty="0"/>
              <a:t>键时运行。</a:t>
            </a:r>
            <a:endParaRPr lang="zh-CN" altLang="en-US" sz="2000" dirty="0"/>
          </a:p>
        </p:txBody>
      </p:sp>
    </p:spTree>
    <p:extLst>
      <p:ext uri="{BB962C8B-B14F-4D97-AF65-F5344CB8AC3E}">
        <p14:creationId xmlns:p14="http://schemas.microsoft.com/office/powerpoint/2010/main" val="3300951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95536" y="908720"/>
            <a:ext cx="6552728" cy="646331"/>
          </a:xfrm>
          <a:prstGeom prst="rect">
            <a:avLst/>
          </a:prstGeom>
          <a:noFill/>
        </p:spPr>
        <p:txBody>
          <a:bodyPr wrap="square" rtlCol="0">
            <a:spAutoFit/>
          </a:bodyPr>
          <a:lstStyle/>
          <a:p>
            <a:r>
              <a:rPr lang="zh-CN" altLang="en-US" sz="3600" b="1" dirty="0" smtClean="0"/>
              <a:t>使用条件</a:t>
            </a:r>
            <a:r>
              <a:rPr lang="zh-CN" altLang="en-US" sz="3600" b="1" dirty="0"/>
              <a:t>控制代码</a:t>
            </a:r>
          </a:p>
        </p:txBody>
      </p:sp>
      <p:sp>
        <p:nvSpPr>
          <p:cNvPr id="3" name="TextBox 2"/>
          <p:cNvSpPr txBox="1"/>
          <p:nvPr/>
        </p:nvSpPr>
        <p:spPr>
          <a:xfrm>
            <a:off x="424384" y="1700808"/>
            <a:ext cx="7704856" cy="1200329"/>
          </a:xfrm>
          <a:prstGeom prst="rect">
            <a:avLst/>
          </a:prstGeom>
          <a:noFill/>
        </p:spPr>
        <p:txBody>
          <a:bodyPr wrap="square" rtlCol="0">
            <a:spAutoFit/>
          </a:bodyPr>
          <a:lstStyle/>
          <a:p>
            <a:r>
              <a:rPr lang="zh-CN" altLang="en-US" sz="2400" dirty="0"/>
              <a:t>单词</a:t>
            </a:r>
            <a:r>
              <a:rPr lang="en-US" altLang="zh-CN" sz="2400" dirty="0"/>
              <a:t>if</a:t>
            </a:r>
            <a:r>
              <a:rPr lang="zh-CN" altLang="en-US" sz="2400" dirty="0"/>
              <a:t>能够用来使一块代码在一个条件的控制下，这块代码仅仅在条件为真时</a:t>
            </a:r>
            <a:r>
              <a:rPr lang="zh-CN" altLang="en-US" sz="2400" dirty="0" smtClean="0"/>
              <a:t>运行</a:t>
            </a:r>
            <a:r>
              <a:rPr lang="zh-CN" altLang="en-US" sz="2400" dirty="0"/>
              <a:t>。</a:t>
            </a:r>
            <a:r>
              <a:rPr lang="zh-CN" altLang="en-US" sz="2400" dirty="0" smtClean="0"/>
              <a:t>下面</a:t>
            </a:r>
            <a:r>
              <a:rPr lang="zh-CN" altLang="en-US" sz="2400" dirty="0"/>
              <a:t>是一个用</a:t>
            </a:r>
            <a:r>
              <a:rPr lang="en-US" altLang="zh-CN" sz="2400" dirty="0"/>
              <a:t>if</a:t>
            </a:r>
            <a:r>
              <a:rPr lang="zh-CN" altLang="en-US" sz="2400" dirty="0"/>
              <a:t>通过检测键盘按下来控制乌龟的运动的小</a:t>
            </a:r>
            <a:r>
              <a:rPr lang="zh-CN" altLang="en-US" sz="2400" dirty="0" smtClean="0"/>
              <a:t>程序</a:t>
            </a:r>
            <a:r>
              <a:rPr lang="zh-CN" altLang="en-US" sz="2400" dirty="0"/>
              <a:t>：</a:t>
            </a: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2638293197"/>
              </p:ext>
            </p:extLst>
          </p:nvPr>
        </p:nvGraphicFramePr>
        <p:xfrm>
          <a:off x="611560" y="3212976"/>
          <a:ext cx="3060340" cy="2376264"/>
        </p:xfrm>
        <a:graphic>
          <a:graphicData uri="http://schemas.openxmlformats.org/drawingml/2006/table">
            <a:tbl>
              <a:tblPr firstRow="1" bandRow="1">
                <a:tableStyleId>{16D9F66E-5EB9-4882-86FB-DCBF35E3C3E4}</a:tableStyleId>
              </a:tblPr>
              <a:tblGrid>
                <a:gridCol w="3060340"/>
              </a:tblGrid>
              <a:tr h="2376264">
                <a:tc>
                  <a:txBody>
                    <a:bodyPr/>
                    <a:lstStyle/>
                    <a:p>
                      <a:r>
                        <a:rPr lang="en-US" altLang="zh-CN" b="0" dirty="0" smtClean="0">
                          <a:latin typeface="Consolas" panose="020B0609020204030204" pitchFamily="49" charset="0"/>
                        </a:rPr>
                        <a:t>forever  -&gt; </a:t>
                      </a:r>
                    </a:p>
                    <a:p>
                      <a:r>
                        <a:rPr lang="en-US" altLang="zh-CN" b="0" dirty="0" smtClean="0">
                          <a:latin typeface="Consolas" panose="020B0609020204030204" pitchFamily="49" charset="0"/>
                        </a:rPr>
                        <a:t>    if pressed('W') </a:t>
                      </a:r>
                    </a:p>
                    <a:p>
                      <a:r>
                        <a:rPr lang="en-US" altLang="zh-CN" b="0" dirty="0" smtClean="0">
                          <a:latin typeface="Consolas" panose="020B0609020204030204" pitchFamily="49" charset="0"/>
                        </a:rPr>
                        <a:t>       </a:t>
                      </a:r>
                      <a:r>
                        <a:rPr lang="en-US" altLang="zh-CN" b="0" dirty="0" err="1" smtClean="0">
                          <a:latin typeface="Consolas" panose="020B0609020204030204" pitchFamily="49" charset="0"/>
                        </a:rPr>
                        <a:t>fd</a:t>
                      </a:r>
                      <a:r>
                        <a:rPr lang="en-US" altLang="zh-CN" b="0" dirty="0" smtClean="0">
                          <a:latin typeface="Consolas" panose="020B0609020204030204" pitchFamily="49" charset="0"/>
                        </a:rPr>
                        <a:t> 2 </a:t>
                      </a:r>
                    </a:p>
                    <a:p>
                      <a:r>
                        <a:rPr lang="en-US" altLang="zh-CN" b="0" dirty="0" smtClean="0">
                          <a:latin typeface="Consolas" panose="020B0609020204030204" pitchFamily="49" charset="0"/>
                        </a:rPr>
                        <a:t>    if pressed('D') </a:t>
                      </a:r>
                    </a:p>
                    <a:p>
                      <a:r>
                        <a:rPr lang="en-US" altLang="zh-CN" b="0" dirty="0" smtClean="0">
                          <a:latin typeface="Consolas" panose="020B0609020204030204" pitchFamily="49" charset="0"/>
                        </a:rPr>
                        <a:t>       </a:t>
                      </a:r>
                      <a:r>
                        <a:rPr lang="en-US" altLang="zh-CN" b="0" dirty="0" err="1" smtClean="0">
                          <a:latin typeface="Consolas" panose="020B0609020204030204" pitchFamily="49" charset="0"/>
                        </a:rPr>
                        <a:t>rt</a:t>
                      </a:r>
                      <a:r>
                        <a:rPr lang="en-US" altLang="zh-CN" b="0" dirty="0" smtClean="0">
                          <a:latin typeface="Consolas" panose="020B0609020204030204" pitchFamily="49" charset="0"/>
                        </a:rPr>
                        <a:t> 2 </a:t>
                      </a:r>
                    </a:p>
                    <a:p>
                      <a:r>
                        <a:rPr lang="en-US" altLang="zh-CN" b="0" dirty="0" smtClean="0">
                          <a:latin typeface="Consolas" panose="020B0609020204030204" pitchFamily="49" charset="0"/>
                        </a:rPr>
                        <a:t>       dot blue, 5</a:t>
                      </a:r>
                      <a:endParaRPr lang="zh-CN" altLang="en-US" b="0" dirty="0">
                        <a:latin typeface="Consolas" panose="020B0609020204030204" pitchFamily="49" charset="0"/>
                      </a:endParaRPr>
                    </a:p>
                  </a:txBody>
                  <a:tcPr/>
                </a:tc>
              </a:tr>
            </a:tbl>
          </a:graphicData>
        </a:graphic>
      </p:graphicFrame>
      <p:sp>
        <p:nvSpPr>
          <p:cNvPr id="7" name="TextBox 6"/>
          <p:cNvSpPr txBox="1"/>
          <p:nvPr/>
        </p:nvSpPr>
        <p:spPr>
          <a:xfrm>
            <a:off x="4256720" y="3501008"/>
            <a:ext cx="3391532" cy="1631216"/>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如果这两个键都没被按下，这两块缩进的代码都不会运行</a:t>
            </a:r>
            <a:r>
              <a:rPr lang="zh-CN" altLang="en-US" sz="2000" dirty="0" smtClean="0"/>
              <a:t>。</a:t>
            </a:r>
            <a:endParaRPr lang="en-US" altLang="zh-CN" sz="2000" dirty="0" smtClean="0"/>
          </a:p>
          <a:p>
            <a:pPr marL="285750" indent="-285750">
              <a:buFont typeface="Wingdings" panose="05000000000000000000" pitchFamily="2" charset="2"/>
              <a:buChar char="Ø"/>
            </a:pPr>
            <a:r>
              <a:rPr lang="zh-CN" altLang="en-US" sz="2000" dirty="0" smtClean="0"/>
              <a:t>如果</a:t>
            </a:r>
            <a:r>
              <a:rPr lang="zh-CN" altLang="en-US" sz="2000" dirty="0"/>
              <a:t>这两个键都被按下，这两块代码都会运行</a:t>
            </a:r>
            <a:r>
              <a:rPr lang="zh-CN" altLang="en-US" sz="2000" dirty="0" smtClean="0"/>
              <a:t>。</a:t>
            </a:r>
            <a:endParaRPr lang="zh-CN" altLang="en-US" sz="2000" dirty="0"/>
          </a:p>
        </p:txBody>
      </p:sp>
    </p:spTree>
    <p:extLst>
      <p:ext uri="{BB962C8B-B14F-4D97-AF65-F5344CB8AC3E}">
        <p14:creationId xmlns:p14="http://schemas.microsoft.com/office/powerpoint/2010/main" val="1146339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95536" y="908720"/>
            <a:ext cx="7733704" cy="646331"/>
          </a:xfrm>
          <a:prstGeom prst="rect">
            <a:avLst/>
          </a:prstGeom>
          <a:noFill/>
        </p:spPr>
        <p:txBody>
          <a:bodyPr wrap="square" rtlCol="0">
            <a:spAutoFit/>
          </a:bodyPr>
          <a:lstStyle/>
          <a:p>
            <a:r>
              <a:rPr lang="zh-CN" altLang="en-US" sz="3600" b="1" dirty="0"/>
              <a:t>对于两种选择中另一种使用“</a:t>
            </a:r>
            <a:r>
              <a:rPr lang="en-US" altLang="zh-CN" sz="3600" b="1" dirty="0"/>
              <a:t>else”</a:t>
            </a:r>
          </a:p>
        </p:txBody>
      </p:sp>
      <p:sp>
        <p:nvSpPr>
          <p:cNvPr id="3" name="TextBox 2"/>
          <p:cNvSpPr txBox="1"/>
          <p:nvPr/>
        </p:nvSpPr>
        <p:spPr>
          <a:xfrm>
            <a:off x="424384" y="1700808"/>
            <a:ext cx="7704856" cy="1200329"/>
          </a:xfrm>
          <a:prstGeom prst="rect">
            <a:avLst/>
          </a:prstGeom>
          <a:noFill/>
        </p:spPr>
        <p:txBody>
          <a:bodyPr wrap="square" rtlCol="0">
            <a:spAutoFit/>
          </a:bodyPr>
          <a:lstStyle/>
          <a:p>
            <a:r>
              <a:rPr lang="zh-CN" altLang="en-US" sz="2400" dirty="0"/>
              <a:t>当“</a:t>
            </a:r>
            <a:r>
              <a:rPr lang="en-US" altLang="zh-CN" sz="2400" dirty="0"/>
              <a:t>if</a:t>
            </a:r>
            <a:r>
              <a:rPr lang="zh-CN" altLang="en-US" sz="2400" dirty="0"/>
              <a:t>”没有发生的时候，关键词“</a:t>
            </a:r>
            <a:r>
              <a:rPr lang="en-US" altLang="zh-CN" sz="2400" dirty="0"/>
              <a:t>else</a:t>
            </a:r>
            <a:r>
              <a:rPr lang="zh-CN" altLang="en-US" sz="2400" dirty="0"/>
              <a:t>”允许你编写要使用的第二种行动。第二块代码将会在条件为假的时候发生</a:t>
            </a:r>
            <a:r>
              <a:rPr lang="zh-CN" altLang="en-US" sz="2400" dirty="0" smtClean="0"/>
              <a:t>。</a:t>
            </a: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2985135451"/>
              </p:ext>
            </p:extLst>
          </p:nvPr>
        </p:nvGraphicFramePr>
        <p:xfrm>
          <a:off x="611560" y="3212976"/>
          <a:ext cx="3168352" cy="2376264"/>
        </p:xfrm>
        <a:graphic>
          <a:graphicData uri="http://schemas.openxmlformats.org/drawingml/2006/table">
            <a:tbl>
              <a:tblPr firstRow="1" bandRow="1">
                <a:tableStyleId>{16D9F66E-5EB9-4882-86FB-DCBF35E3C3E4}</a:tableStyleId>
              </a:tblPr>
              <a:tblGrid>
                <a:gridCol w="3168352"/>
              </a:tblGrid>
              <a:tr h="2376264">
                <a:tc>
                  <a:txBody>
                    <a:bodyPr/>
                    <a:lstStyle/>
                    <a:p>
                      <a:r>
                        <a:rPr lang="en-US" altLang="zh-CN" sz="2400" b="0" dirty="0" smtClean="0">
                          <a:latin typeface="Consolas" panose="020B0609020204030204" pitchFamily="49" charset="0"/>
                        </a:rPr>
                        <a:t>forever -&gt;</a:t>
                      </a:r>
                    </a:p>
                    <a:p>
                      <a:r>
                        <a:rPr lang="en-US" altLang="zh-CN" sz="2400" b="0" dirty="0" smtClean="0">
                          <a:latin typeface="Consolas" panose="020B0609020204030204" pitchFamily="49" charset="0"/>
                        </a:rPr>
                        <a:t>  if pressed('W')</a:t>
                      </a:r>
                    </a:p>
                    <a:p>
                      <a:r>
                        <a:rPr lang="en-US" altLang="zh-CN" sz="2400" b="0" dirty="0" smtClean="0">
                          <a:latin typeface="Consolas" panose="020B0609020204030204" pitchFamily="49" charset="0"/>
                        </a:rPr>
                        <a:t>    </a:t>
                      </a:r>
                      <a:r>
                        <a:rPr lang="en-US" altLang="zh-CN" sz="2400" b="0" dirty="0" err="1" smtClean="0">
                          <a:latin typeface="Consolas" panose="020B0609020204030204" pitchFamily="49" charset="0"/>
                        </a:rPr>
                        <a:t>fd</a:t>
                      </a:r>
                      <a:r>
                        <a:rPr lang="en-US" altLang="zh-CN" sz="2400" b="0" dirty="0" smtClean="0">
                          <a:latin typeface="Consolas" panose="020B0609020204030204" pitchFamily="49" charset="0"/>
                        </a:rPr>
                        <a:t> 2</a:t>
                      </a:r>
                    </a:p>
                    <a:p>
                      <a:r>
                        <a:rPr lang="en-US" altLang="zh-CN" sz="2400" b="0" dirty="0" smtClean="0">
                          <a:latin typeface="Consolas" panose="020B0609020204030204" pitchFamily="49" charset="0"/>
                        </a:rPr>
                        <a:t>  else</a:t>
                      </a:r>
                    </a:p>
                    <a:p>
                      <a:r>
                        <a:rPr lang="en-US" altLang="zh-CN" sz="2400" b="0" dirty="0" smtClean="0">
                          <a:latin typeface="Consolas" panose="020B0609020204030204" pitchFamily="49" charset="0"/>
                        </a:rPr>
                        <a:t>    </a:t>
                      </a:r>
                      <a:r>
                        <a:rPr lang="en-US" altLang="zh-CN" sz="2400" b="0" dirty="0" err="1" smtClean="0">
                          <a:latin typeface="Consolas" panose="020B0609020204030204" pitchFamily="49" charset="0"/>
                        </a:rPr>
                        <a:t>rt</a:t>
                      </a:r>
                      <a:r>
                        <a:rPr lang="en-US" altLang="zh-CN" sz="2400" b="0" dirty="0" smtClean="0">
                          <a:latin typeface="Consolas" panose="020B0609020204030204" pitchFamily="49" charset="0"/>
                        </a:rPr>
                        <a:t> 2</a:t>
                      </a:r>
                      <a:endParaRPr lang="zh-CN" altLang="en-US" sz="2400" b="0" dirty="0">
                        <a:latin typeface="Consolas" panose="020B0609020204030204" pitchFamily="49" charset="0"/>
                      </a:endParaRPr>
                    </a:p>
                  </a:txBody>
                  <a:tcPr/>
                </a:tc>
              </a:tr>
            </a:tbl>
          </a:graphicData>
        </a:graphic>
      </p:graphicFrame>
      <p:sp>
        <p:nvSpPr>
          <p:cNvPr id="7" name="TextBox 6"/>
          <p:cNvSpPr txBox="1"/>
          <p:nvPr/>
        </p:nvSpPr>
        <p:spPr>
          <a:xfrm>
            <a:off x="4256720" y="3429000"/>
            <a:ext cx="3391532" cy="1938992"/>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用</a:t>
            </a:r>
            <a:r>
              <a:rPr lang="en-US" altLang="zh-CN" sz="2000" dirty="0"/>
              <a:t>if/else</a:t>
            </a:r>
            <a:r>
              <a:rPr lang="zh-CN" altLang="en-US" sz="2000" dirty="0"/>
              <a:t>提供两种</a:t>
            </a:r>
            <a:r>
              <a:rPr lang="zh-CN" altLang="en-US" sz="2000" dirty="0" smtClean="0"/>
              <a:t>选择。</a:t>
            </a:r>
            <a:endParaRPr lang="en-US" altLang="zh-CN" sz="2000" dirty="0" smtClean="0"/>
          </a:p>
          <a:p>
            <a:endParaRPr lang="en-US" altLang="zh-CN" sz="2000" dirty="0" smtClean="0"/>
          </a:p>
          <a:p>
            <a:pPr marL="285750" indent="-285750">
              <a:buFont typeface="Wingdings" panose="05000000000000000000" pitchFamily="2" charset="2"/>
              <a:buChar char="Ø"/>
            </a:pPr>
            <a:r>
              <a:rPr lang="zh-CN" altLang="en-US" sz="2000" dirty="0"/>
              <a:t>这个程序在</a:t>
            </a:r>
            <a:r>
              <a:rPr lang="en-US" altLang="zh-CN" sz="2000" dirty="0"/>
              <a:t>W</a:t>
            </a:r>
            <a:r>
              <a:rPr lang="zh-CN" altLang="en-US" sz="2000" dirty="0"/>
              <a:t>被按下的的时候将乌龟向前移动。当</a:t>
            </a:r>
            <a:r>
              <a:rPr lang="en-US" altLang="zh-CN" sz="2000" dirty="0"/>
              <a:t>W</a:t>
            </a:r>
            <a:r>
              <a:rPr lang="zh-CN" altLang="en-US" sz="2000" dirty="0"/>
              <a:t>没有按下的时候，旋转乌龟自身</a:t>
            </a:r>
            <a:r>
              <a:rPr lang="zh-CN" altLang="en-US" sz="2000" dirty="0" smtClean="0"/>
              <a:t>。</a:t>
            </a:r>
            <a:endParaRPr lang="zh-CN" altLang="en-US" sz="2000" dirty="0"/>
          </a:p>
        </p:txBody>
      </p:sp>
    </p:spTree>
    <p:extLst>
      <p:ext uri="{BB962C8B-B14F-4D97-AF65-F5344CB8AC3E}">
        <p14:creationId xmlns:p14="http://schemas.microsoft.com/office/powerpoint/2010/main" val="2379035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95536" y="908720"/>
            <a:ext cx="7733704" cy="646331"/>
          </a:xfrm>
          <a:prstGeom prst="rect">
            <a:avLst/>
          </a:prstGeom>
          <a:noFill/>
        </p:spPr>
        <p:txBody>
          <a:bodyPr wrap="square" rtlCol="0">
            <a:spAutoFit/>
          </a:bodyPr>
          <a:lstStyle/>
          <a:p>
            <a:r>
              <a:rPr lang="zh-CN" altLang="en-US" sz="3600" b="1" dirty="0"/>
              <a:t>对于多种选择使用“</a:t>
            </a:r>
            <a:r>
              <a:rPr lang="en-US" altLang="zh-CN" sz="3600" b="1" dirty="0"/>
              <a:t>else if”</a:t>
            </a:r>
            <a:r>
              <a:rPr lang="zh-CN" altLang="en-US" sz="3600" b="1" dirty="0" smtClean="0"/>
              <a:t>链接</a:t>
            </a:r>
            <a:endParaRPr lang="zh-CN" altLang="en-US" sz="3600" b="1" dirty="0"/>
          </a:p>
        </p:txBody>
      </p:sp>
      <p:sp>
        <p:nvSpPr>
          <p:cNvPr id="3" name="TextBox 2"/>
          <p:cNvSpPr txBox="1"/>
          <p:nvPr/>
        </p:nvSpPr>
        <p:spPr>
          <a:xfrm>
            <a:off x="424384" y="1700808"/>
            <a:ext cx="7704856" cy="461665"/>
          </a:xfrm>
          <a:prstGeom prst="rect">
            <a:avLst/>
          </a:prstGeom>
          <a:noFill/>
        </p:spPr>
        <p:txBody>
          <a:bodyPr wrap="square" rtlCol="0">
            <a:spAutoFit/>
          </a:bodyPr>
          <a:lstStyle/>
          <a:p>
            <a:r>
              <a:rPr lang="zh-CN" altLang="en-US" sz="2400" dirty="0" smtClean="0"/>
              <a:t>当</a:t>
            </a:r>
            <a:r>
              <a:rPr lang="zh-CN" altLang="en-US" sz="2400" dirty="0"/>
              <a:t>存在三种甚至更多的行动时，</a:t>
            </a:r>
            <a:r>
              <a:rPr lang="en-US" altLang="zh-CN" sz="2400" dirty="0"/>
              <a:t>if</a:t>
            </a:r>
            <a:r>
              <a:rPr lang="zh-CN" altLang="en-US" sz="2400" dirty="0"/>
              <a:t>和</a:t>
            </a:r>
            <a:r>
              <a:rPr lang="en-US" altLang="zh-CN" sz="2400" dirty="0"/>
              <a:t>else</a:t>
            </a:r>
            <a:r>
              <a:rPr lang="zh-CN" altLang="en-US" sz="2400" dirty="0"/>
              <a:t>将被链接起来。</a:t>
            </a: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1336815710"/>
              </p:ext>
            </p:extLst>
          </p:nvPr>
        </p:nvGraphicFramePr>
        <p:xfrm>
          <a:off x="611560" y="2780928"/>
          <a:ext cx="3312368" cy="2448272"/>
        </p:xfrm>
        <a:graphic>
          <a:graphicData uri="http://schemas.openxmlformats.org/drawingml/2006/table">
            <a:tbl>
              <a:tblPr firstRow="1" bandRow="1">
                <a:tableStyleId>{16D9F66E-5EB9-4882-86FB-DCBF35E3C3E4}</a:tableStyleId>
              </a:tblPr>
              <a:tblGrid>
                <a:gridCol w="3312368"/>
              </a:tblGrid>
              <a:tr h="2448272">
                <a:tc>
                  <a:txBody>
                    <a:bodyPr/>
                    <a:lstStyle/>
                    <a:p>
                      <a:r>
                        <a:rPr lang="en-US" altLang="zh-CN" sz="2000" b="0" dirty="0" smtClean="0">
                          <a:latin typeface="Consolas" panose="020B0609020204030204" pitchFamily="49" charset="0"/>
                        </a:rPr>
                        <a:t>forever -&gt;</a:t>
                      </a:r>
                    </a:p>
                    <a:p>
                      <a:r>
                        <a:rPr lang="en-US" altLang="zh-CN" sz="2000" b="0" dirty="0" smtClean="0">
                          <a:latin typeface="Consolas" panose="020B0609020204030204" pitchFamily="49" charset="0"/>
                        </a:rPr>
                        <a:t>  if pressed('W')</a:t>
                      </a:r>
                    </a:p>
                    <a:p>
                      <a:r>
                        <a:rPr lang="en-US" altLang="zh-CN" sz="2000" b="0" dirty="0" smtClean="0">
                          <a:latin typeface="Consolas" panose="020B0609020204030204" pitchFamily="49" charset="0"/>
                        </a:rPr>
                        <a:t>    </a:t>
                      </a:r>
                      <a:r>
                        <a:rPr lang="en-US" altLang="zh-CN" sz="2000" b="0" dirty="0" err="1" smtClean="0">
                          <a:latin typeface="Consolas" panose="020B0609020204030204" pitchFamily="49" charset="0"/>
                        </a:rPr>
                        <a:t>fd</a:t>
                      </a:r>
                      <a:r>
                        <a:rPr lang="en-US" altLang="zh-CN" sz="2000" b="0" dirty="0" smtClean="0">
                          <a:latin typeface="Consolas" panose="020B0609020204030204" pitchFamily="49" charset="0"/>
                        </a:rPr>
                        <a:t> 2</a:t>
                      </a:r>
                    </a:p>
                    <a:p>
                      <a:r>
                        <a:rPr lang="en-US" altLang="zh-CN" sz="2000" b="0" dirty="0" smtClean="0">
                          <a:latin typeface="Consolas" panose="020B0609020204030204" pitchFamily="49" charset="0"/>
                        </a:rPr>
                        <a:t>  else if pressed('S')</a:t>
                      </a:r>
                    </a:p>
                    <a:p>
                      <a:r>
                        <a:rPr lang="en-US" altLang="zh-CN" sz="2000" b="0" dirty="0" smtClean="0">
                          <a:latin typeface="Consolas" panose="020B0609020204030204" pitchFamily="49" charset="0"/>
                        </a:rPr>
                        <a:t>    </a:t>
                      </a:r>
                      <a:r>
                        <a:rPr lang="en-US" altLang="zh-CN" sz="2000" b="0" dirty="0" err="1" smtClean="0">
                          <a:latin typeface="Consolas" panose="020B0609020204030204" pitchFamily="49" charset="0"/>
                        </a:rPr>
                        <a:t>bk</a:t>
                      </a:r>
                      <a:r>
                        <a:rPr lang="en-US" altLang="zh-CN" sz="2000" b="0" dirty="0" smtClean="0">
                          <a:latin typeface="Consolas" panose="020B0609020204030204" pitchFamily="49" charset="0"/>
                        </a:rPr>
                        <a:t> 2</a:t>
                      </a:r>
                    </a:p>
                    <a:p>
                      <a:r>
                        <a:rPr lang="en-US" altLang="zh-CN" sz="2000" b="0" dirty="0" smtClean="0">
                          <a:latin typeface="Consolas" panose="020B0609020204030204" pitchFamily="49" charset="0"/>
                        </a:rPr>
                        <a:t>  else</a:t>
                      </a:r>
                    </a:p>
                    <a:p>
                      <a:r>
                        <a:rPr lang="en-US" altLang="zh-CN" sz="2000" b="0" dirty="0" smtClean="0">
                          <a:latin typeface="Consolas" panose="020B0609020204030204" pitchFamily="49" charset="0"/>
                        </a:rPr>
                        <a:t>    </a:t>
                      </a:r>
                      <a:r>
                        <a:rPr lang="en-US" altLang="zh-CN" sz="2000" b="0" dirty="0" err="1" smtClean="0">
                          <a:latin typeface="Consolas" panose="020B0609020204030204" pitchFamily="49" charset="0"/>
                        </a:rPr>
                        <a:t>rt</a:t>
                      </a:r>
                      <a:r>
                        <a:rPr lang="en-US" altLang="zh-CN" sz="2000" b="0" dirty="0" smtClean="0">
                          <a:latin typeface="Consolas" panose="020B0609020204030204" pitchFamily="49" charset="0"/>
                        </a:rPr>
                        <a:t> 2</a:t>
                      </a:r>
                      <a:endParaRPr lang="zh-CN" altLang="en-US" sz="2000" b="0" dirty="0">
                        <a:latin typeface="Consolas" panose="020B0609020204030204" pitchFamily="49" charset="0"/>
                      </a:endParaRPr>
                    </a:p>
                  </a:txBody>
                  <a:tcPr/>
                </a:tc>
              </a:tr>
            </a:tbl>
          </a:graphicData>
        </a:graphic>
      </p:graphicFrame>
      <p:sp>
        <p:nvSpPr>
          <p:cNvPr id="7" name="TextBox 6"/>
          <p:cNvSpPr txBox="1"/>
          <p:nvPr/>
        </p:nvSpPr>
        <p:spPr>
          <a:xfrm>
            <a:off x="4256720" y="2852936"/>
            <a:ext cx="3699656" cy="2246769"/>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对于三种选择，链接</a:t>
            </a:r>
            <a:r>
              <a:rPr lang="en-US" altLang="zh-CN" sz="2000" dirty="0"/>
              <a:t>if</a:t>
            </a:r>
            <a:r>
              <a:rPr lang="zh-CN" altLang="en-US" sz="2000" dirty="0"/>
              <a:t>，</a:t>
            </a:r>
            <a:r>
              <a:rPr lang="en-US" altLang="zh-CN" sz="2000" dirty="0"/>
              <a:t>else if</a:t>
            </a:r>
            <a:r>
              <a:rPr lang="zh-CN" altLang="en-US" sz="2000" dirty="0"/>
              <a:t>和</a:t>
            </a:r>
            <a:r>
              <a:rPr lang="en-US" altLang="zh-CN" sz="2000" dirty="0" smtClean="0"/>
              <a:t>else</a:t>
            </a:r>
            <a:r>
              <a:rPr lang="zh-CN" altLang="en-US" sz="2000" dirty="0" smtClean="0"/>
              <a:t>。</a:t>
            </a:r>
            <a:endParaRPr lang="en-US" altLang="zh-CN" sz="2000" dirty="0" smtClean="0"/>
          </a:p>
          <a:p>
            <a:endParaRPr lang="en-US" altLang="zh-CN" sz="2000" dirty="0" smtClean="0"/>
          </a:p>
          <a:p>
            <a:pPr marL="285750" indent="-285750">
              <a:buFont typeface="Wingdings" panose="05000000000000000000" pitchFamily="2" charset="2"/>
              <a:buChar char="Ø"/>
            </a:pPr>
            <a:r>
              <a:rPr lang="zh-CN" altLang="en-US" sz="2000" dirty="0" smtClean="0"/>
              <a:t>当</a:t>
            </a:r>
            <a:r>
              <a:rPr lang="en-US" altLang="zh-CN" sz="2000" dirty="0"/>
              <a:t>W</a:t>
            </a:r>
            <a:r>
              <a:rPr lang="zh-CN" altLang="en-US" sz="2000" dirty="0"/>
              <a:t>被按下时乌龟向前移动，当</a:t>
            </a:r>
            <a:r>
              <a:rPr lang="en-US" altLang="zh-CN" sz="2000" dirty="0"/>
              <a:t>S</a:t>
            </a:r>
            <a:r>
              <a:rPr lang="zh-CN" altLang="en-US" sz="2000" dirty="0"/>
              <a:t>被按下时乌龟向后移动。如果什么都没有按下，乌龟将向右自旋。</a:t>
            </a:r>
            <a:endParaRPr lang="zh-CN" altLang="en-US" sz="2000" dirty="0"/>
          </a:p>
        </p:txBody>
      </p:sp>
    </p:spTree>
    <p:extLst>
      <p:ext uri="{BB962C8B-B14F-4D97-AF65-F5344CB8AC3E}">
        <p14:creationId xmlns:p14="http://schemas.microsoft.com/office/powerpoint/2010/main" val="4124209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95536" y="908720"/>
            <a:ext cx="7733704" cy="646331"/>
          </a:xfrm>
          <a:prstGeom prst="rect">
            <a:avLst/>
          </a:prstGeom>
          <a:noFill/>
        </p:spPr>
        <p:txBody>
          <a:bodyPr wrap="square" rtlCol="0">
            <a:spAutoFit/>
          </a:bodyPr>
          <a:lstStyle/>
          <a:p>
            <a:r>
              <a:rPr lang="zh-CN" altLang="en-US" sz="3600" b="1" dirty="0"/>
              <a:t>对于多种选择使用“</a:t>
            </a:r>
            <a:r>
              <a:rPr lang="en-US" altLang="zh-CN" sz="3600" b="1" dirty="0"/>
              <a:t>else if”</a:t>
            </a:r>
            <a:r>
              <a:rPr lang="zh-CN" altLang="en-US" sz="3600" b="1" dirty="0" smtClean="0"/>
              <a:t>链接</a:t>
            </a:r>
            <a:endParaRPr lang="zh-CN" altLang="en-US" sz="3600" b="1" dirty="0"/>
          </a:p>
        </p:txBody>
      </p:sp>
      <p:sp>
        <p:nvSpPr>
          <p:cNvPr id="3" name="TextBox 2"/>
          <p:cNvSpPr txBox="1"/>
          <p:nvPr/>
        </p:nvSpPr>
        <p:spPr>
          <a:xfrm>
            <a:off x="424384" y="1700808"/>
            <a:ext cx="7704856" cy="461665"/>
          </a:xfrm>
          <a:prstGeom prst="rect">
            <a:avLst/>
          </a:prstGeom>
          <a:noFill/>
        </p:spPr>
        <p:txBody>
          <a:bodyPr wrap="square" rtlCol="0">
            <a:spAutoFit/>
          </a:bodyPr>
          <a:lstStyle/>
          <a:p>
            <a:r>
              <a:rPr lang="zh-CN" altLang="en-US" sz="2400" dirty="0" smtClean="0"/>
              <a:t>当</a:t>
            </a:r>
            <a:r>
              <a:rPr lang="zh-CN" altLang="en-US" sz="2400" dirty="0"/>
              <a:t>存在三种甚至更多的行动时，</a:t>
            </a:r>
            <a:r>
              <a:rPr lang="en-US" altLang="zh-CN" sz="2400" dirty="0"/>
              <a:t>if</a:t>
            </a:r>
            <a:r>
              <a:rPr lang="zh-CN" altLang="en-US" sz="2400" dirty="0"/>
              <a:t>和</a:t>
            </a:r>
            <a:r>
              <a:rPr lang="en-US" altLang="zh-CN" sz="2400" dirty="0"/>
              <a:t>else</a:t>
            </a:r>
            <a:r>
              <a:rPr lang="zh-CN" altLang="en-US" sz="2400" dirty="0"/>
              <a:t>将被链接起来。</a:t>
            </a: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3420768205"/>
              </p:ext>
            </p:extLst>
          </p:nvPr>
        </p:nvGraphicFramePr>
        <p:xfrm>
          <a:off x="611560" y="2780928"/>
          <a:ext cx="3312368" cy="2448272"/>
        </p:xfrm>
        <a:graphic>
          <a:graphicData uri="http://schemas.openxmlformats.org/drawingml/2006/table">
            <a:tbl>
              <a:tblPr firstRow="1" bandRow="1">
                <a:tableStyleId>{16D9F66E-5EB9-4882-86FB-DCBF35E3C3E4}</a:tableStyleId>
              </a:tblPr>
              <a:tblGrid>
                <a:gridCol w="3312368"/>
              </a:tblGrid>
              <a:tr h="2448272">
                <a:tc>
                  <a:txBody>
                    <a:bodyPr/>
                    <a:lstStyle/>
                    <a:p>
                      <a:r>
                        <a:rPr lang="en-US" altLang="zh-CN" sz="2000" b="0" dirty="0" smtClean="0">
                          <a:latin typeface="Consolas" panose="020B0609020204030204" pitchFamily="49" charset="0"/>
                        </a:rPr>
                        <a:t>forever -&gt;</a:t>
                      </a:r>
                    </a:p>
                    <a:p>
                      <a:r>
                        <a:rPr lang="en-US" altLang="zh-CN" sz="2000" b="0" dirty="0" smtClean="0">
                          <a:latin typeface="Consolas" panose="020B0609020204030204" pitchFamily="49" charset="0"/>
                        </a:rPr>
                        <a:t>  if pressed('W')</a:t>
                      </a:r>
                    </a:p>
                    <a:p>
                      <a:r>
                        <a:rPr lang="en-US" altLang="zh-CN" sz="2000" b="0" dirty="0" smtClean="0">
                          <a:latin typeface="Consolas" panose="020B0609020204030204" pitchFamily="49" charset="0"/>
                        </a:rPr>
                        <a:t>    </a:t>
                      </a:r>
                      <a:r>
                        <a:rPr lang="en-US" altLang="zh-CN" sz="2000" b="0" dirty="0" err="1" smtClean="0">
                          <a:latin typeface="Consolas" panose="020B0609020204030204" pitchFamily="49" charset="0"/>
                        </a:rPr>
                        <a:t>fd</a:t>
                      </a:r>
                      <a:r>
                        <a:rPr lang="en-US" altLang="zh-CN" sz="2000" b="0" dirty="0" smtClean="0">
                          <a:latin typeface="Consolas" panose="020B0609020204030204" pitchFamily="49" charset="0"/>
                        </a:rPr>
                        <a:t> 2</a:t>
                      </a:r>
                    </a:p>
                    <a:p>
                      <a:r>
                        <a:rPr lang="en-US" altLang="zh-CN" sz="2000" b="0" dirty="0" smtClean="0">
                          <a:latin typeface="Consolas" panose="020B0609020204030204" pitchFamily="49" charset="0"/>
                        </a:rPr>
                        <a:t>  else if pressed('S')</a:t>
                      </a:r>
                    </a:p>
                    <a:p>
                      <a:r>
                        <a:rPr lang="en-US" altLang="zh-CN" sz="2000" b="0" dirty="0" smtClean="0">
                          <a:latin typeface="Consolas" panose="020B0609020204030204" pitchFamily="49" charset="0"/>
                        </a:rPr>
                        <a:t>    </a:t>
                      </a:r>
                      <a:r>
                        <a:rPr lang="en-US" altLang="zh-CN" sz="2000" b="0" dirty="0" err="1" smtClean="0">
                          <a:latin typeface="Consolas" panose="020B0609020204030204" pitchFamily="49" charset="0"/>
                        </a:rPr>
                        <a:t>bk</a:t>
                      </a:r>
                      <a:r>
                        <a:rPr lang="en-US" altLang="zh-CN" sz="2000" b="0" dirty="0" smtClean="0">
                          <a:latin typeface="Consolas" panose="020B0609020204030204" pitchFamily="49" charset="0"/>
                        </a:rPr>
                        <a:t> 2</a:t>
                      </a:r>
                    </a:p>
                    <a:p>
                      <a:r>
                        <a:rPr lang="en-US" altLang="zh-CN" sz="2000" b="0" dirty="0" smtClean="0">
                          <a:latin typeface="Consolas" panose="020B0609020204030204" pitchFamily="49" charset="0"/>
                        </a:rPr>
                        <a:t>  else</a:t>
                      </a:r>
                    </a:p>
                    <a:p>
                      <a:r>
                        <a:rPr lang="en-US" altLang="zh-CN" sz="2000" b="0" dirty="0" smtClean="0">
                          <a:latin typeface="Consolas" panose="020B0609020204030204" pitchFamily="49" charset="0"/>
                        </a:rPr>
                        <a:t>    </a:t>
                      </a:r>
                      <a:r>
                        <a:rPr lang="en-US" altLang="zh-CN" sz="2000" b="0" dirty="0" err="1" smtClean="0">
                          <a:latin typeface="Consolas" panose="020B0609020204030204" pitchFamily="49" charset="0"/>
                        </a:rPr>
                        <a:t>rt</a:t>
                      </a:r>
                      <a:r>
                        <a:rPr lang="en-US" altLang="zh-CN" sz="2000" b="0" dirty="0" smtClean="0">
                          <a:latin typeface="Consolas" panose="020B0609020204030204" pitchFamily="49" charset="0"/>
                        </a:rPr>
                        <a:t> 2</a:t>
                      </a:r>
                      <a:endParaRPr lang="zh-CN" altLang="en-US" sz="2000" b="0" dirty="0">
                        <a:latin typeface="Consolas" panose="020B0609020204030204" pitchFamily="49" charset="0"/>
                      </a:endParaRPr>
                    </a:p>
                  </a:txBody>
                  <a:tcPr/>
                </a:tc>
              </a:tr>
            </a:tbl>
          </a:graphicData>
        </a:graphic>
      </p:graphicFrame>
      <p:sp>
        <p:nvSpPr>
          <p:cNvPr id="7" name="TextBox 6"/>
          <p:cNvSpPr txBox="1"/>
          <p:nvPr/>
        </p:nvSpPr>
        <p:spPr>
          <a:xfrm>
            <a:off x="4256720" y="2852936"/>
            <a:ext cx="3699656" cy="255454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对于三种选择，链接</a:t>
            </a:r>
            <a:r>
              <a:rPr lang="en-US" altLang="zh-CN" sz="2000" dirty="0"/>
              <a:t>if</a:t>
            </a:r>
            <a:r>
              <a:rPr lang="zh-CN" altLang="en-US" sz="2000" dirty="0"/>
              <a:t>，</a:t>
            </a:r>
            <a:r>
              <a:rPr lang="en-US" altLang="zh-CN" sz="2000" dirty="0"/>
              <a:t>else if</a:t>
            </a:r>
            <a:r>
              <a:rPr lang="zh-CN" altLang="en-US" sz="2000" dirty="0"/>
              <a:t>和</a:t>
            </a:r>
            <a:r>
              <a:rPr lang="en-US" altLang="zh-CN" sz="2000" dirty="0" smtClean="0"/>
              <a:t>else</a:t>
            </a:r>
            <a:r>
              <a:rPr lang="zh-CN" altLang="en-US" sz="2000" dirty="0" smtClean="0"/>
              <a:t>。</a:t>
            </a:r>
            <a:endParaRPr lang="en-US" altLang="zh-CN" sz="2000" dirty="0" smtClean="0"/>
          </a:p>
          <a:p>
            <a:endParaRPr lang="en-US" altLang="zh-CN" sz="2000" dirty="0" smtClean="0"/>
          </a:p>
          <a:p>
            <a:pPr marL="285750" indent="-285750">
              <a:buFont typeface="Wingdings" panose="05000000000000000000" pitchFamily="2" charset="2"/>
              <a:buChar char="Ø"/>
            </a:pPr>
            <a:r>
              <a:rPr lang="zh-CN" altLang="en-US" sz="2000" dirty="0" smtClean="0"/>
              <a:t>链接</a:t>
            </a:r>
            <a:r>
              <a:rPr lang="zh-CN" altLang="en-US" sz="2000" dirty="0"/>
              <a:t>的</a:t>
            </a:r>
            <a:r>
              <a:rPr lang="en-US" altLang="zh-CN" sz="2000" dirty="0"/>
              <a:t>if/else</a:t>
            </a:r>
            <a:r>
              <a:rPr lang="zh-CN" altLang="en-US" sz="2000" dirty="0"/>
              <a:t>只会选择为真的第一个条件，因此，当</a:t>
            </a:r>
            <a:r>
              <a:rPr lang="en-US" altLang="zh-CN" sz="2000" dirty="0"/>
              <a:t>W</a:t>
            </a:r>
            <a:r>
              <a:rPr lang="zh-CN" altLang="en-US" sz="2000" dirty="0"/>
              <a:t>与</a:t>
            </a:r>
            <a:r>
              <a:rPr lang="en-US" altLang="zh-CN" sz="2000" dirty="0"/>
              <a:t>S</a:t>
            </a:r>
            <a:r>
              <a:rPr lang="zh-CN" altLang="en-US" sz="2000" dirty="0"/>
              <a:t>都同时被按着时，程序将只执行“</a:t>
            </a:r>
            <a:r>
              <a:rPr lang="en-US" altLang="zh-CN" sz="2000" dirty="0" err="1"/>
              <a:t>fd</a:t>
            </a:r>
            <a:r>
              <a:rPr lang="en-US" altLang="zh-CN" sz="2000" dirty="0"/>
              <a:t> 2</a:t>
            </a:r>
            <a:r>
              <a:rPr lang="zh-CN" altLang="en-US" sz="2000" dirty="0"/>
              <a:t>”，乌龟并不会向后移动</a:t>
            </a:r>
            <a:r>
              <a:rPr lang="zh-CN" altLang="en-US" sz="2000" dirty="0" smtClean="0"/>
              <a:t>。</a:t>
            </a:r>
            <a:endParaRPr lang="zh-CN" altLang="en-US" sz="2000" dirty="0"/>
          </a:p>
        </p:txBody>
      </p:sp>
    </p:spTree>
    <p:extLst>
      <p:ext uri="{BB962C8B-B14F-4D97-AF65-F5344CB8AC3E}">
        <p14:creationId xmlns:p14="http://schemas.microsoft.com/office/powerpoint/2010/main" val="1139727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395536" y="908720"/>
            <a:ext cx="7733704" cy="646331"/>
          </a:xfrm>
          <a:prstGeom prst="rect">
            <a:avLst/>
          </a:prstGeom>
          <a:noFill/>
        </p:spPr>
        <p:txBody>
          <a:bodyPr wrap="square" rtlCol="0">
            <a:spAutoFit/>
          </a:bodyPr>
          <a:lstStyle/>
          <a:p>
            <a:r>
              <a:rPr lang="zh-CN" altLang="en-US" sz="3600" b="1" dirty="0" smtClean="0"/>
              <a:t>布尔表达式</a:t>
            </a:r>
            <a:endParaRPr lang="zh-CN" altLang="en-US" sz="3600" b="1" dirty="0"/>
          </a:p>
        </p:txBody>
      </p:sp>
      <p:sp>
        <p:nvSpPr>
          <p:cNvPr id="3" name="TextBox 2"/>
          <p:cNvSpPr txBox="1"/>
          <p:nvPr/>
        </p:nvSpPr>
        <p:spPr>
          <a:xfrm>
            <a:off x="424384" y="1700808"/>
            <a:ext cx="7704856" cy="1569660"/>
          </a:xfrm>
          <a:prstGeom prst="rect">
            <a:avLst/>
          </a:prstGeom>
          <a:noFill/>
        </p:spPr>
        <p:txBody>
          <a:bodyPr wrap="square" rtlCol="0">
            <a:spAutoFit/>
          </a:bodyPr>
          <a:lstStyle/>
          <a:p>
            <a:r>
              <a:rPr lang="zh-CN" altLang="en-US" sz="2400" dirty="0" smtClean="0"/>
              <a:t>词</a:t>
            </a:r>
            <a:r>
              <a:rPr lang="en-US" altLang="zh-CN" sz="2400" dirty="0"/>
              <a:t>and</a:t>
            </a:r>
            <a:r>
              <a:rPr lang="zh-CN" altLang="en-US" sz="2400" dirty="0"/>
              <a:t>，</a:t>
            </a:r>
            <a:r>
              <a:rPr lang="en-US" altLang="zh-CN" sz="2400" dirty="0"/>
              <a:t>or</a:t>
            </a:r>
            <a:r>
              <a:rPr lang="zh-CN" altLang="en-US" sz="2400" dirty="0"/>
              <a:t>和</a:t>
            </a:r>
            <a:r>
              <a:rPr lang="en-US" altLang="zh-CN" sz="2400" dirty="0"/>
              <a:t>not</a:t>
            </a:r>
            <a:r>
              <a:rPr lang="zh-CN" altLang="en-US" sz="2400" dirty="0"/>
              <a:t>是可以被用来组合条件的</a:t>
            </a:r>
            <a:r>
              <a:rPr lang="zh-CN" altLang="en-US" sz="2400" b="1" dirty="0"/>
              <a:t>布尔操作符</a:t>
            </a:r>
            <a:r>
              <a:rPr lang="zh-CN" altLang="en-US" sz="2400" dirty="0" smtClean="0"/>
              <a:t>。</a:t>
            </a:r>
            <a:endParaRPr lang="en-US" altLang="zh-CN" sz="2400" dirty="0" smtClean="0"/>
          </a:p>
          <a:p>
            <a:r>
              <a:rPr lang="zh-CN" altLang="en-US" sz="2400" dirty="0"/>
              <a:t>例如，下面的程序用了“</a:t>
            </a:r>
            <a:r>
              <a:rPr lang="en-US" altLang="zh-CN" sz="2400" dirty="0"/>
              <a:t>and</a:t>
            </a:r>
            <a:r>
              <a:rPr lang="zh-CN" altLang="en-US" sz="2400" dirty="0"/>
              <a:t>”和“</a:t>
            </a:r>
            <a:r>
              <a:rPr lang="en-US" altLang="zh-CN" sz="2400" dirty="0"/>
              <a:t>not</a:t>
            </a:r>
            <a:r>
              <a:rPr lang="zh-CN" altLang="en-US" sz="2400" dirty="0"/>
              <a:t>”。程序绘制了一个蓝色的环，然后只有在</a:t>
            </a:r>
            <a:r>
              <a:rPr lang="en-US" altLang="zh-CN" sz="2400" dirty="0"/>
              <a:t>W</a:t>
            </a:r>
            <a:r>
              <a:rPr lang="zh-CN" altLang="en-US" sz="2400" dirty="0"/>
              <a:t>被按下并且乌龟没有接触到蓝色的环的时候向前移动乌龟。</a:t>
            </a: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1208716494"/>
              </p:ext>
            </p:extLst>
          </p:nvPr>
        </p:nvGraphicFramePr>
        <p:xfrm>
          <a:off x="539552" y="3428999"/>
          <a:ext cx="3456384" cy="2554545"/>
        </p:xfrm>
        <a:graphic>
          <a:graphicData uri="http://schemas.openxmlformats.org/drawingml/2006/table">
            <a:tbl>
              <a:tblPr firstRow="1" bandRow="1">
                <a:tableStyleId>{16D9F66E-5EB9-4882-86FB-DCBF35E3C3E4}</a:tableStyleId>
              </a:tblPr>
              <a:tblGrid>
                <a:gridCol w="3456384"/>
              </a:tblGrid>
              <a:tr h="2554545">
                <a:tc>
                  <a:txBody>
                    <a:bodyPr/>
                    <a:lstStyle/>
                    <a:p>
                      <a:r>
                        <a:rPr lang="en-US" altLang="zh-CN" sz="2000" b="0" dirty="0" smtClean="0">
                          <a:latin typeface="Consolas" panose="020B0609020204030204" pitchFamily="49" charset="0"/>
                        </a:rPr>
                        <a:t>dot blue, 500</a:t>
                      </a:r>
                    </a:p>
                    <a:p>
                      <a:r>
                        <a:rPr lang="en-US" altLang="zh-CN" sz="2000" b="0" dirty="0" smtClean="0">
                          <a:latin typeface="Consolas" panose="020B0609020204030204" pitchFamily="49" charset="0"/>
                        </a:rPr>
                        <a:t>dot white, 400</a:t>
                      </a:r>
                    </a:p>
                    <a:p>
                      <a:r>
                        <a:rPr lang="en-US" altLang="zh-CN" sz="2000" b="0" dirty="0" smtClean="0">
                          <a:latin typeface="Consolas" panose="020B0609020204030204" pitchFamily="49" charset="0"/>
                        </a:rPr>
                        <a:t>forever -&gt;</a:t>
                      </a:r>
                    </a:p>
                    <a:p>
                      <a:r>
                        <a:rPr lang="en-US" altLang="zh-CN" sz="2000" b="0" dirty="0" smtClean="0">
                          <a:latin typeface="Consolas" panose="020B0609020204030204" pitchFamily="49" charset="0"/>
                        </a:rPr>
                        <a:t>  if pressed('W') and not touches('blue')</a:t>
                      </a:r>
                    </a:p>
                    <a:p>
                      <a:r>
                        <a:rPr lang="en-US" altLang="zh-CN" sz="2000" b="0" dirty="0" smtClean="0">
                          <a:latin typeface="Consolas" panose="020B0609020204030204" pitchFamily="49" charset="0"/>
                        </a:rPr>
                        <a:t>    </a:t>
                      </a:r>
                      <a:r>
                        <a:rPr lang="en-US" altLang="zh-CN" sz="2000" b="0" dirty="0" err="1" smtClean="0">
                          <a:latin typeface="Consolas" panose="020B0609020204030204" pitchFamily="49" charset="0"/>
                        </a:rPr>
                        <a:t>fd</a:t>
                      </a:r>
                      <a:r>
                        <a:rPr lang="en-US" altLang="zh-CN" sz="2000" b="0" dirty="0" smtClean="0">
                          <a:latin typeface="Consolas" panose="020B0609020204030204" pitchFamily="49" charset="0"/>
                        </a:rPr>
                        <a:t> 2</a:t>
                      </a:r>
                    </a:p>
                    <a:p>
                      <a:r>
                        <a:rPr lang="en-US" altLang="zh-CN" sz="2000" b="0" dirty="0" smtClean="0">
                          <a:latin typeface="Consolas" panose="020B0609020204030204" pitchFamily="49" charset="0"/>
                        </a:rPr>
                        <a:t>  else</a:t>
                      </a:r>
                    </a:p>
                    <a:p>
                      <a:r>
                        <a:rPr lang="en-US" altLang="zh-CN" sz="2000" b="0" dirty="0" smtClean="0">
                          <a:latin typeface="Consolas" panose="020B0609020204030204" pitchFamily="49" charset="0"/>
                        </a:rPr>
                        <a:t>    </a:t>
                      </a:r>
                      <a:r>
                        <a:rPr lang="en-US" altLang="zh-CN" sz="2000" b="0" dirty="0" err="1" smtClean="0">
                          <a:latin typeface="Consolas" panose="020B0609020204030204" pitchFamily="49" charset="0"/>
                        </a:rPr>
                        <a:t>rt</a:t>
                      </a:r>
                      <a:r>
                        <a:rPr lang="en-US" altLang="zh-CN" sz="2000" b="0" dirty="0" smtClean="0">
                          <a:latin typeface="Consolas" panose="020B0609020204030204" pitchFamily="49" charset="0"/>
                        </a:rPr>
                        <a:t> 2</a:t>
                      </a:r>
                      <a:endParaRPr lang="zh-CN" altLang="en-US" sz="2000" b="0" dirty="0">
                        <a:latin typeface="Consolas" panose="020B0609020204030204" pitchFamily="49" charset="0"/>
                      </a:endParaRPr>
                    </a:p>
                  </a:txBody>
                  <a:tcPr/>
                </a:tc>
              </a:tr>
            </a:tbl>
          </a:graphicData>
        </a:graphic>
      </p:graphicFrame>
      <p:sp>
        <p:nvSpPr>
          <p:cNvPr id="7" name="TextBox 6"/>
          <p:cNvSpPr txBox="1"/>
          <p:nvPr/>
        </p:nvSpPr>
        <p:spPr>
          <a:xfrm>
            <a:off x="4303328" y="3428998"/>
            <a:ext cx="3699656" cy="255454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用</a:t>
            </a:r>
            <a:r>
              <a:rPr lang="en-US" altLang="zh-CN" sz="2000" dirty="0"/>
              <a:t>and</a:t>
            </a:r>
            <a:r>
              <a:rPr lang="zh-CN" altLang="en-US" sz="2000" dirty="0"/>
              <a:t>和</a:t>
            </a:r>
            <a:r>
              <a:rPr lang="en-US" altLang="zh-CN" sz="2000" dirty="0"/>
              <a:t>or</a:t>
            </a:r>
            <a:r>
              <a:rPr lang="zh-CN" altLang="en-US" sz="2000" dirty="0"/>
              <a:t>的组合</a:t>
            </a:r>
            <a:r>
              <a:rPr lang="zh-CN" altLang="en-US" sz="2000" dirty="0" smtClean="0"/>
              <a:t>测试。</a:t>
            </a:r>
            <a:endParaRPr lang="en-US" altLang="zh-CN" sz="2000" dirty="0" smtClean="0"/>
          </a:p>
          <a:p>
            <a:endParaRPr lang="en-US" altLang="zh-CN" sz="2000" dirty="0" smtClean="0"/>
          </a:p>
          <a:p>
            <a:pPr marL="285750" indent="-285750">
              <a:buFont typeface="Wingdings" panose="05000000000000000000" pitchFamily="2" charset="2"/>
              <a:buChar char="Ø"/>
            </a:pPr>
            <a:r>
              <a:rPr lang="zh-CN" altLang="en-US" sz="2000" dirty="0"/>
              <a:t>尽管布尔操作符通常与在英语单词中读到它们有同样的意思，但是理解它们作为数学操作符究竟如何发挥作用很重要。因为很容易产生意外的</a:t>
            </a:r>
            <a:r>
              <a:rPr lang="zh-CN" altLang="en-US" sz="2000" dirty="0" smtClean="0"/>
              <a:t>影响。</a:t>
            </a:r>
            <a:endParaRPr lang="zh-CN" altLang="en-US" sz="2000" dirty="0"/>
          </a:p>
        </p:txBody>
      </p:sp>
    </p:spTree>
    <p:extLst>
      <p:ext uri="{BB962C8B-B14F-4D97-AF65-F5344CB8AC3E}">
        <p14:creationId xmlns:p14="http://schemas.microsoft.com/office/powerpoint/2010/main" val="31475306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5"/>
  <p:tag name="MMPROD_UIDATA" val="&lt;database version=&quot;7.0&quot;&gt;&lt;object type=&quot;1&quot; unique_id=&quot;10001&quot;&gt;&lt;object type=&quot;8&quot; unique_id=&quot;23471&quot;&gt;&lt;/object&gt;&lt;object type=&quot;2&quot; unique_id=&quot;23472&quot;&gt;&lt;object type=&quot;3&quot; unique_id=&quot;23474&quot;&gt;&lt;property id=&quot;20148&quot; value=&quot;5&quot;/&gt;&lt;property id=&quot;20300&quot; value=&quot;幻灯片 2&quot;/&gt;&lt;property id=&quot;20307&quot; value=&quot;286&quot;/&gt;&lt;/object&gt;&lt;object type=&quot;3&quot; unique_id=&quot;23475&quot;&gt;&lt;property id=&quot;20148&quot; value=&quot;5&quot;/&gt;&lt;property id=&quot;20300&quot; value=&quot;幻灯片 3&quot;/&gt;&lt;property id=&quot;20307&quot; value=&quot;313&quot;/&gt;&lt;/object&gt;&lt;object type=&quot;3&quot; unique_id=&quot;23476&quot;&gt;&lt;property id=&quot;20148&quot; value=&quot;5&quot;/&gt;&lt;property id=&quot;20300&quot; value=&quot;幻灯片 4&quot;/&gt;&lt;property id=&quot;20307&quot; value=&quot;257&quot;/&gt;&lt;/object&gt;&lt;object type=&quot;3&quot; unique_id=&quot;23477&quot;&gt;&lt;property id=&quot;20148&quot; value=&quot;5&quot;/&gt;&lt;property id=&quot;20300&quot; value=&quot;幻灯片 5&quot;/&gt;&lt;property id=&quot;20307&quot; value=&quot;306&quot;/&gt;&lt;/object&gt;&lt;object type=&quot;3&quot; unique_id=&quot;23478&quot;&gt;&lt;property id=&quot;20148&quot; value=&quot;5&quot;/&gt;&lt;property id=&quot;20300&quot; value=&quot;幻灯片 6&quot;/&gt;&lt;property id=&quot;20307&quot; value=&quot;263&quot;/&gt;&lt;/object&gt;&lt;object type=&quot;3&quot; unique_id=&quot;23479&quot;&gt;&lt;property id=&quot;20148&quot; value=&quot;5&quot;/&gt;&lt;property id=&quot;20300&quot; value=&quot;幻灯片 7&quot;/&gt;&lt;property id=&quot;20307&quot; value=&quot;266&quot;/&gt;&lt;/object&gt;&lt;object type=&quot;3&quot; unique_id=&quot;23480&quot;&gt;&lt;property id=&quot;20148&quot; value=&quot;5&quot;/&gt;&lt;property id=&quot;20300&quot; value=&quot;幻灯片 8&quot;/&gt;&lt;property id=&quot;20307&quot; value=&quot;276&quot;/&gt;&lt;/object&gt;&lt;object type=&quot;3&quot; unique_id=&quot;23481&quot;&gt;&lt;property id=&quot;20148&quot; value=&quot;5&quot;/&gt;&lt;property id=&quot;20300&quot; value=&quot;幻灯片 9&quot;/&gt;&lt;property id=&quot;20307&quot; value=&quot;279&quot;/&gt;&lt;/object&gt;&lt;object type=&quot;3&quot; unique_id=&quot;23482&quot;&gt;&lt;property id=&quot;20148&quot; value=&quot;5&quot;/&gt;&lt;property id=&quot;20300&quot; value=&quot;幻灯片 10&quot;/&gt;&lt;property id=&quot;20307&quot; value=&quot;277&quot;/&gt;&lt;/object&gt;&lt;object type=&quot;3&quot; unique_id=&quot;23483&quot;&gt;&lt;property id=&quot;20148&quot; value=&quot;5&quot;/&gt;&lt;property id=&quot;20300&quot; value=&quot;幻灯片 11&quot;/&gt;&lt;property id=&quot;20307&quot; value=&quot;284&quot;/&gt;&lt;/object&gt;&lt;object type=&quot;3&quot; unique_id=&quot;23484&quot;&gt;&lt;property id=&quot;20148&quot; value=&quot;5&quot;/&gt;&lt;property id=&quot;20300&quot; value=&quot;幻灯片 12&quot;/&gt;&lt;property id=&quot;20307&quot; value=&quot;287&quot;/&gt;&lt;/object&gt;&lt;object type=&quot;3&quot; unique_id=&quot;23485&quot;&gt;&lt;property id=&quot;20148&quot; value=&quot;5&quot;/&gt;&lt;property id=&quot;20300&quot; value=&quot;幻灯片 13&quot;/&gt;&lt;property id=&quot;20307&quot; value=&quot;288&quot;/&gt;&lt;/object&gt;&lt;object type=&quot;3&quot; unique_id=&quot;23486&quot;&gt;&lt;property id=&quot;20148&quot; value=&quot;5&quot;/&gt;&lt;property id=&quot;20300&quot; value=&quot;幻灯片 14&quot;/&gt;&lt;property id=&quot;20307&quot; value=&quot;269&quot;/&gt;&lt;/object&gt;&lt;object type=&quot;3&quot; unique_id=&quot;23487&quot;&gt;&lt;property id=&quot;20148&quot; value=&quot;5&quot;/&gt;&lt;property id=&quot;20300&quot; value=&quot;幻灯片 15&quot;/&gt;&lt;property id=&quot;20307&quot; value=&quot;289&quot;/&gt;&lt;/object&gt;&lt;object type=&quot;3&quot; unique_id=&quot;23488&quot;&gt;&lt;property id=&quot;20148&quot; value=&quot;5&quot;/&gt;&lt;property id=&quot;20300&quot; value=&quot;幻灯片 16&quot;/&gt;&lt;property id=&quot;20307&quot; value=&quot;291&quot;/&gt;&lt;/object&gt;&lt;object type=&quot;3&quot; unique_id=&quot;23489&quot;&gt;&lt;property id=&quot;20148&quot; value=&quot;5&quot;/&gt;&lt;property id=&quot;20300&quot; value=&quot;幻灯片 17&quot;/&gt;&lt;property id=&quot;20307&quot; value=&quot;293&quot;/&gt;&lt;/object&gt;&lt;object type=&quot;3&quot; unique_id=&quot;23490&quot;&gt;&lt;property id=&quot;20148&quot; value=&quot;5&quot;/&gt;&lt;property id=&quot;20300&quot; value=&quot;幻灯片 18&quot;/&gt;&lt;property id=&quot;20307&quot; value=&quot;295&quot;/&gt;&lt;/object&gt;&lt;object type=&quot;3&quot; unique_id=&quot;23491&quot;&gt;&lt;property id=&quot;20148&quot; value=&quot;5&quot;/&gt;&lt;property id=&quot;20300&quot; value=&quot;幻灯片 19&quot;/&gt;&lt;property id=&quot;20307&quot; value=&quot;296&quot;/&gt;&lt;/object&gt;&lt;object type=&quot;3&quot; unique_id=&quot;23492&quot;&gt;&lt;property id=&quot;20148&quot; value=&quot;5&quot;/&gt;&lt;property id=&quot;20300&quot; value=&quot;幻灯片 20&quot;/&gt;&lt;property id=&quot;20307&quot; value=&quot;297&quot;/&gt;&lt;/object&gt;&lt;object type=&quot;3&quot; unique_id=&quot;23493&quot;&gt;&lt;property id=&quot;20148&quot; value=&quot;5&quot;/&gt;&lt;property id=&quot;20300&quot; value=&quot;幻灯片 21&quot;/&gt;&lt;property id=&quot;20307&quot; value=&quot;301&quot;/&gt;&lt;/object&gt;&lt;object type=&quot;3&quot; unique_id=&quot;23494&quot;&gt;&lt;property id=&quot;20148&quot; value=&quot;5&quot;/&gt;&lt;property id=&quot;20300&quot; value=&quot;幻灯片 22&quot;/&gt;&lt;property id=&quot;20307&quot; value=&quot;302&quot;/&gt;&lt;/object&gt;&lt;object type=&quot;3&quot; unique_id=&quot;23495&quot;&gt;&lt;property id=&quot;20148&quot; value=&quot;5&quot;/&gt;&lt;property id=&quot;20300&quot; value=&quot;幻灯片 23&quot;/&gt;&lt;property id=&quot;20307&quot; value=&quot;303&quot;/&gt;&lt;/object&gt;&lt;object type=&quot;3&quot; unique_id=&quot;23496&quot;&gt;&lt;property id=&quot;20148&quot; value=&quot;5&quot;/&gt;&lt;property id=&quot;20300&quot; value=&quot;幻灯片 24&quot;/&gt;&lt;property id=&quot;20307&quot; value=&quot;304&quot;/&gt;&lt;/object&gt;&lt;object type=&quot;3&quot; unique_id=&quot;23497&quot;&gt;&lt;property id=&quot;20148&quot; value=&quot;5&quot;/&gt;&lt;property id=&quot;20300&quot; value=&quot;幻灯片 25&quot;/&gt;&lt;property id=&quot;20307&quot; value=&quot;305&quot;/&gt;&lt;/object&gt;&lt;object type=&quot;3&quot; unique_id=&quot;23498&quot;&gt;&lt;property id=&quot;20148&quot; value=&quot;5&quot;/&gt;&lt;property id=&quot;20300&quot; value=&quot;幻灯片 26&quot;/&gt;&lt;property id=&quot;20307&quot; value=&quot;256&quot;/&gt;&lt;/object&gt;&lt;object type=&quot;3&quot; unique_id=&quot;23499&quot;&gt;&lt;property id=&quot;20148&quot; value=&quot;5&quot;/&gt;&lt;property id=&quot;20300&quot; value=&quot;幻灯片 27&quot;/&gt;&lt;property id=&quot;20307&quot; value=&quot;308&quot;/&gt;&lt;/object&gt;&lt;object type=&quot;3&quot; unique_id=&quot;23500&quot;&gt;&lt;property id=&quot;20148&quot; value=&quot;5&quot;/&gt;&lt;property id=&quot;20300&quot; value=&quot;幻灯片 28&quot;/&gt;&lt;property id=&quot;20307&quot; value=&quot;307&quot;/&gt;&lt;/object&gt;&lt;object type=&quot;3&quot; unique_id=&quot;23502&quot;&gt;&lt;property id=&quot;20148&quot; value=&quot;5&quot;/&gt;&lt;property id=&quot;20300&quot; value=&quot;幻灯片 30&quot;/&gt;&lt;property id=&quot;20307&quot; value=&quot;314&quot;/&gt;&lt;/object&gt;&lt;object type=&quot;3&quot; unique_id=&quot;23951&quot;&gt;&lt;property id=&quot;20148&quot; value=&quot;5&quot;/&gt;&lt;property id=&quot;20300&quot; value=&quot;幻灯片 1&quot;/&gt;&lt;property id=&quot;20307&quot; value=&quot;315&quot;/&gt;&lt;/object&gt;&lt;object type=&quot;3&quot; unique_id=&quot;23952&quot;&gt;&lt;property id=&quot;20148&quot; value=&quot;5&quot;/&gt;&lt;property id=&quot;20300&quot; value=&quot;幻灯片 29&quot;/&gt;&lt;property id=&quot;20307&quot; value=&quot;316&quot;/&gt;&lt;/object&gt;&lt;/object&gt;&lt;/object&gt;&lt;/database&gt;"/>
  <p:tag name="SECTOMILLISECCONVERTED" val="1"/>
</p:tagLst>
</file>

<file path=ppt/theme/theme1.xml><?xml version="1.0" encoding="utf-8"?>
<a:theme xmlns:a="http://schemas.openxmlformats.org/drawingml/2006/main" name="6_Office 主题">
  <a:themeElements>
    <a:clrScheme name="6_Office 主题 1">
      <a:dk1>
        <a:srgbClr val="0C0C0C"/>
      </a:dk1>
      <a:lt1>
        <a:srgbClr val="FFFFFF"/>
      </a:lt1>
      <a:dk2>
        <a:srgbClr val="DF9603"/>
      </a:dk2>
      <a:lt2>
        <a:srgbClr val="CFCFCF"/>
      </a:lt2>
      <a:accent1>
        <a:srgbClr val="573615"/>
      </a:accent1>
      <a:accent2>
        <a:srgbClr val="8A5832"/>
      </a:accent2>
      <a:accent3>
        <a:srgbClr val="FFFFFF"/>
      </a:accent3>
      <a:accent4>
        <a:srgbClr val="090909"/>
      </a:accent4>
      <a:accent5>
        <a:srgbClr val="B4AEAA"/>
      </a:accent5>
      <a:accent6>
        <a:srgbClr val="7D4F2C"/>
      </a:accent6>
      <a:hlink>
        <a:srgbClr val="B57139"/>
      </a:hlink>
      <a:folHlink>
        <a:srgbClr val="DE975C"/>
      </a:folHlink>
    </a:clrScheme>
    <a:fontScheme name="6_Office 主题">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Office 主题 1">
        <a:dk1>
          <a:srgbClr val="0C0C0C"/>
        </a:dk1>
        <a:lt1>
          <a:srgbClr val="FFFFFF"/>
        </a:lt1>
        <a:dk2>
          <a:srgbClr val="DF9603"/>
        </a:dk2>
        <a:lt2>
          <a:srgbClr val="CFCFCF"/>
        </a:lt2>
        <a:accent1>
          <a:srgbClr val="573615"/>
        </a:accent1>
        <a:accent2>
          <a:srgbClr val="8A5832"/>
        </a:accent2>
        <a:accent3>
          <a:srgbClr val="FFFFFF"/>
        </a:accent3>
        <a:accent4>
          <a:srgbClr val="090909"/>
        </a:accent4>
        <a:accent5>
          <a:srgbClr val="B4AEAA"/>
        </a:accent5>
        <a:accent6>
          <a:srgbClr val="7D4F2C"/>
        </a:accent6>
        <a:hlink>
          <a:srgbClr val="B57139"/>
        </a:hlink>
        <a:folHlink>
          <a:srgbClr val="DE975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2582</TotalTime>
  <Words>2505</Words>
  <Application>Microsoft Office PowerPoint</Application>
  <PresentationFormat>全屏显示(4:3)</PresentationFormat>
  <Paragraphs>360</Paragraphs>
  <Slides>27</Slides>
  <Notes>4</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6_Office 主题</vt:lpstr>
      <vt:lpstr>PowerPoint 演示文稿</vt:lpstr>
      <vt:lpstr>第六章 条件语句</vt:lpstr>
      <vt:lpstr>关键术语</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巩固练习</vt:lpstr>
      <vt:lpstr>巩固练习</vt:lpstr>
      <vt:lpstr>巩固练习</vt:lpstr>
      <vt:lpstr>课后练习</vt:lpstr>
      <vt:lpstr>PowerPoint 演示文稿</vt:lpstr>
    </vt:vector>
  </TitlesOfParts>
  <Company>www.ruideppt.net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锐得PPT模板</dc:title>
  <dc:creator>北京锐得幻演广告有限公司</dc:creator>
  <cp:lastModifiedBy>郅朋</cp:lastModifiedBy>
  <cp:revision>254</cp:revision>
  <dcterms:created xsi:type="dcterms:W3CDTF">2009-05-26T13:54:09Z</dcterms:created>
  <dcterms:modified xsi:type="dcterms:W3CDTF">2016-10-11T15:20:47Z</dcterms:modified>
</cp:coreProperties>
</file>