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3"/>
  </p:notesMasterIdLst>
  <p:sldIdLst>
    <p:sldId id="315" r:id="rId2"/>
    <p:sldId id="320" r:id="rId3"/>
    <p:sldId id="317" r:id="rId4"/>
    <p:sldId id="366" r:id="rId5"/>
    <p:sldId id="322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38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18" r:id="rId29"/>
    <p:sldId id="388" r:id="rId30"/>
    <p:sldId id="389" r:id="rId31"/>
    <p:sldId id="316" r:id="rId32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B5B5B5"/>
    <a:srgbClr val="006CE2"/>
    <a:srgbClr val="F59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3" autoAdjust="0"/>
    <p:restoredTop sz="91108" autoAdjust="0"/>
  </p:normalViewPr>
  <p:slideViewPr>
    <p:cSldViewPr>
      <p:cViewPr>
        <p:scale>
          <a:sx n="75" d="100"/>
          <a:sy n="75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3A739B-F862-47E9-A4F9-B9F39A584CDE}" type="datetimeFigureOut">
              <a:rPr lang="zh-CN" altLang="en-US"/>
              <a:pPr>
                <a:defRPr/>
              </a:pPr>
              <a:t>2016/10/12</a:t>
            </a:fld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FDF4242-3DE4-45B2-B151-B956EB4D58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5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5059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2B9F35-4A43-4BC5-8D98-597DD8EAFF32}" type="datetimeFigureOut">
              <a:rPr lang="zh-CN" altLang="en-US"/>
              <a:pPr>
                <a:defRPr/>
              </a:pPr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920B35-50D0-4982-BD3E-0B97E4AB1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E4F28-36FB-41D6-A4A1-40D9187345D6}" type="datetimeFigureOut">
              <a:rPr lang="zh-CN" altLang="en-US"/>
              <a:pPr>
                <a:defRPr/>
              </a:pPr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E268D-4D53-482D-AD89-0478583324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792" y="0"/>
            <a:ext cx="1115616" cy="546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631CA-8BE0-4AF5-BEA9-9F933496374C}" type="datetimeFigureOut">
              <a:rPr lang="zh-CN" altLang="en-US"/>
              <a:pPr>
                <a:defRPr/>
              </a:pPr>
              <a:t>2016/10/12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037E1-7864-456F-B2BC-F7EF7721DB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66700" y="44450"/>
            <a:ext cx="734536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00063" y="120808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27CB96-8178-4FC6-91F5-B736422C63BB}" type="datetimeFigureOut">
              <a:rPr lang="zh-CN" altLang="en-US"/>
              <a:pPr>
                <a:defRPr/>
              </a:pPr>
              <a:t>2016/10/12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2138" y="63087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A8A8A"/>
                </a:solidFill>
              </a:defRPr>
            </a:lvl1pPr>
          </a:lstStyle>
          <a:p>
            <a:pPr>
              <a:defRPr/>
            </a:pPr>
            <a:fld id="{A20F4464-6D44-469A-ACE1-63134E8B7D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3" r:id="rId2"/>
    <p:sldLayoutId id="2147483744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2" name="WordArt 14"/>
          <p:cNvSpPr>
            <a:spLocks noChangeArrowheads="1" noChangeShapeType="1"/>
          </p:cNvSpPr>
          <p:nvPr/>
        </p:nvSpPr>
        <p:spPr bwMode="auto">
          <a:xfrm>
            <a:off x="242392" y="5157192"/>
            <a:ext cx="4896544" cy="79208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1" hangingPunct="1">
              <a:defRPr/>
            </a:pPr>
            <a:r>
              <a:rPr lang="en-US" altLang="zh-CN" sz="3600" b="1" dirty="0" err="1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00">
                        <a:gamma/>
                        <a:tint val="72941"/>
                        <a:invGamma/>
                      </a:srgbClr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1">
                      <a:alpha val="79999"/>
                    </a:schemeClr>
                  </a:outerShdw>
                </a:effectLst>
                <a:latin typeface="黑体"/>
                <a:ea typeface="黑体"/>
              </a:rPr>
              <a:t>PencileCode</a:t>
            </a:r>
            <a:r>
              <a:rPr lang="zh-CN" altLang="en-US" sz="3600" b="1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00">
                        <a:gamma/>
                        <a:tint val="72941"/>
                        <a:invGamma/>
                      </a:srgbClr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1">
                      <a:alpha val="79999"/>
                    </a:schemeClr>
                  </a:outerShdw>
                </a:effectLst>
                <a:latin typeface="黑体"/>
                <a:ea typeface="黑体"/>
              </a:rPr>
              <a:t>基础</a:t>
            </a:r>
            <a:r>
              <a:rPr lang="zh-CN" altLang="en-US" sz="3600" b="1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00">
                        <a:gamma/>
                        <a:tint val="72941"/>
                        <a:invGamma/>
                      </a:srgbClr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1">
                      <a:alpha val="79999"/>
                    </a:schemeClr>
                  </a:outerShdw>
                </a:effectLst>
                <a:latin typeface="黑体"/>
                <a:ea typeface="黑体"/>
              </a:rPr>
              <a:t>教程</a:t>
            </a:r>
            <a:r>
              <a:rPr lang="en-US" altLang="zh-CN" sz="3600" b="1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00">
                        <a:gamma/>
                        <a:tint val="72941"/>
                        <a:invGamma/>
                      </a:srgbClr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1">
                      <a:alpha val="79999"/>
                    </a:schemeClr>
                  </a:outerShdw>
                </a:effectLst>
                <a:latin typeface="黑体"/>
                <a:ea typeface="黑体"/>
              </a:rPr>
              <a:t>——</a:t>
            </a:r>
            <a:r>
              <a:rPr lang="zh-CN" altLang="en-US" sz="3600" b="1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00">
                        <a:gamma/>
                        <a:tint val="72941"/>
                        <a:invGamma/>
                      </a:srgbClr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1">
                      <a:alpha val="79999"/>
                    </a:schemeClr>
                  </a:outerShdw>
                </a:effectLst>
                <a:latin typeface="黑体"/>
                <a:ea typeface="黑体"/>
              </a:rPr>
              <a:t>第七章</a:t>
            </a:r>
            <a:endParaRPr lang="zh-CN" altLang="en-US" sz="3600" b="1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000000">
                      <a:gamma/>
                      <a:tint val="72941"/>
                      <a:invGamma/>
                    </a:srgbClr>
                  </a:gs>
                  <a:gs pos="100000">
                    <a:srgbClr val="000000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bg1">
                    <a:alpha val="79999"/>
                  </a:schemeClr>
                </a:outerShdw>
              </a:effectLst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980727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JavaScript</a:t>
            </a:r>
            <a:r>
              <a:rPr lang="zh-CN" altLang="en-US" sz="3600" b="1" dirty="0"/>
              <a:t>和</a:t>
            </a:r>
            <a:r>
              <a:rPr lang="en-US" altLang="zh-CN" sz="3600" b="1" dirty="0" err="1"/>
              <a:t>CoffeeScript</a:t>
            </a:r>
            <a:r>
              <a:rPr lang="zh-CN" altLang="en-US" sz="3600" b="1" dirty="0"/>
              <a:t>之间</a:t>
            </a:r>
            <a:r>
              <a:rPr lang="zh-CN" altLang="en-US" sz="3600" b="1" dirty="0" smtClean="0"/>
              <a:t>选择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1756" y="2225328"/>
            <a:ext cx="7348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  JavaScript</a:t>
            </a:r>
            <a:r>
              <a:rPr lang="zh-CN" altLang="en-US" sz="2400" dirty="0"/>
              <a:t>的不断发展，和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的未来版本将包括一些在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的创新。所以即使</a:t>
            </a:r>
            <a:r>
              <a:rPr lang="en-US" altLang="zh-CN" sz="2400" dirty="0" smtClean="0"/>
              <a:t>Java Script</a:t>
            </a:r>
            <a:r>
              <a:rPr lang="zh-CN" altLang="en-US" sz="2400" dirty="0"/>
              <a:t>狂爱人员，也值得了解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，因为它的许多思想代表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的未来。 然而对于</a:t>
            </a:r>
            <a:r>
              <a:rPr lang="en-US" altLang="zh-CN" sz="2400" dirty="0" smtClean="0"/>
              <a:t>Coffee Script</a:t>
            </a:r>
            <a:r>
              <a:rPr lang="zh-CN" altLang="en-US" sz="2400" dirty="0"/>
              <a:t>的爱好者，也值得知道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，因为其有更大的开发者社区。</a:t>
            </a:r>
          </a:p>
        </p:txBody>
      </p:sp>
    </p:spTree>
    <p:extLst>
      <p:ext uri="{BB962C8B-B14F-4D97-AF65-F5344CB8AC3E}">
        <p14:creationId xmlns:p14="http://schemas.microsoft.com/office/powerpoint/2010/main" val="29580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980727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/>
              <a:t>CoffeeScript</a:t>
            </a:r>
            <a:r>
              <a:rPr lang="zh-CN" altLang="en-US" sz="3600" b="1" dirty="0"/>
              <a:t>和</a:t>
            </a:r>
            <a:r>
              <a:rPr lang="en-US" altLang="zh-CN" sz="3600" b="1" dirty="0"/>
              <a:t>JavaScript</a:t>
            </a:r>
            <a:r>
              <a:rPr lang="zh-CN" altLang="en-US" sz="3600" b="1" dirty="0"/>
              <a:t>之间的</a:t>
            </a:r>
            <a:r>
              <a:rPr lang="zh-CN" altLang="en-US" sz="3600" b="1" dirty="0" smtClean="0"/>
              <a:t>差异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1756" y="2225328"/>
            <a:ext cx="73486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 JavaScript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是密切相关的语言，并且了解一些额外的标记符号是必需的，有助于你直接从一个到另一个的理解。这里是一些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之间差异的一个总结，每一行代码都是等效的，我们将在下面进行详细讨论。 </a:t>
            </a:r>
          </a:p>
        </p:txBody>
      </p:sp>
    </p:spTree>
    <p:extLst>
      <p:ext uri="{BB962C8B-B14F-4D97-AF65-F5344CB8AC3E}">
        <p14:creationId xmlns:p14="http://schemas.microsoft.com/office/powerpoint/2010/main" val="38408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980727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/>
              <a:t>CoffeeScript</a:t>
            </a:r>
            <a:r>
              <a:rPr lang="zh-CN" altLang="en-US" sz="3600" b="1" dirty="0"/>
              <a:t>和</a:t>
            </a:r>
            <a:r>
              <a:rPr lang="en-US" altLang="zh-CN" sz="3600" b="1" dirty="0"/>
              <a:t>JavaScript</a:t>
            </a:r>
            <a:r>
              <a:rPr lang="zh-CN" altLang="en-US" sz="3600" b="1" dirty="0"/>
              <a:t>之间的</a:t>
            </a:r>
            <a:r>
              <a:rPr lang="zh-CN" altLang="en-US" sz="3600" b="1" dirty="0" smtClean="0"/>
              <a:t>差异</a:t>
            </a:r>
            <a:endParaRPr lang="zh-CN" alt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5"/>
          <a:stretch/>
        </p:blipFill>
        <p:spPr bwMode="auto">
          <a:xfrm>
            <a:off x="611560" y="1988840"/>
            <a:ext cx="7807754" cy="362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9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980727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/>
              <a:t>CoffeeScript</a:t>
            </a:r>
            <a:r>
              <a:rPr lang="zh-CN" altLang="en-US" sz="3600" b="1" dirty="0"/>
              <a:t>和</a:t>
            </a:r>
            <a:r>
              <a:rPr lang="en-US" altLang="zh-CN" sz="3600" b="1" dirty="0"/>
              <a:t>JavaScript</a:t>
            </a:r>
            <a:r>
              <a:rPr lang="zh-CN" altLang="en-US" sz="3600" b="1" dirty="0"/>
              <a:t>之间的</a:t>
            </a:r>
            <a:r>
              <a:rPr lang="zh-CN" altLang="en-US" sz="3600" b="1" dirty="0" smtClean="0"/>
              <a:t>差异</a:t>
            </a:r>
            <a:endParaRPr lang="zh-CN" altLang="en-US" sz="36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611560" y="2298254"/>
            <a:ext cx="7807754" cy="2475433"/>
            <a:chOff x="611560" y="1988841"/>
            <a:chExt cx="7807754" cy="247543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74192"/>
            <a:stretch/>
          </p:blipFill>
          <p:spPr bwMode="auto">
            <a:xfrm>
              <a:off x="611560" y="1988841"/>
              <a:ext cx="7807754" cy="1427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057"/>
            <a:stretch/>
          </p:blipFill>
          <p:spPr bwMode="auto">
            <a:xfrm>
              <a:off x="611560" y="2368327"/>
              <a:ext cx="7807754" cy="2095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17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01208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小括号和分号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511006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JavaScript</a:t>
            </a:r>
            <a:r>
              <a:rPr lang="zh-CN" altLang="en-US" sz="2400" dirty="0"/>
              <a:t>需要在函数名之后加上括号来运行一个函数调用。这些括号在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中是可选的，但是在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中是必须要写的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7200800" cy="933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4005064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JavaScript</a:t>
            </a:r>
            <a:r>
              <a:rPr lang="zh-CN" altLang="en-US" sz="2400" dirty="0"/>
              <a:t>也建议在每个完整的语句结束添加分号（包括函数调用，返回语句和</a:t>
            </a:r>
            <a:r>
              <a:rPr lang="en-US" altLang="zh-CN" sz="2400" dirty="0"/>
              <a:t>break</a:t>
            </a:r>
            <a:r>
              <a:rPr lang="zh-CN" altLang="en-US" sz="2400" dirty="0"/>
              <a:t>和</a:t>
            </a:r>
            <a:r>
              <a:rPr lang="en-US" altLang="zh-CN" sz="2400" dirty="0"/>
              <a:t>continue</a:t>
            </a:r>
            <a:r>
              <a:rPr lang="zh-CN" altLang="en-US" sz="2400" dirty="0"/>
              <a:t>语句）。然而，不是每一行代码都是一个完整的语句。例如，第一行的</a:t>
            </a:r>
            <a:r>
              <a:rPr lang="en-US" altLang="zh-CN" sz="2400" dirty="0"/>
              <a:t>if</a:t>
            </a:r>
            <a:r>
              <a:rPr lang="zh-CN" altLang="en-US" sz="2400" dirty="0"/>
              <a:t>是一个不完整的表述，则不应该函数体单独使用分号。</a:t>
            </a:r>
          </a:p>
        </p:txBody>
      </p:sp>
    </p:spTree>
    <p:extLst>
      <p:ext uri="{BB962C8B-B14F-4D97-AF65-F5344CB8AC3E}">
        <p14:creationId xmlns:p14="http://schemas.microsoft.com/office/powerpoint/2010/main" val="19470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01208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布尔表达式的</a:t>
            </a:r>
            <a:r>
              <a:rPr lang="zh-CN" altLang="en-US" sz="2400" b="1" dirty="0" smtClean="0"/>
              <a:t>标点符号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511006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JavaScript</a:t>
            </a:r>
            <a:r>
              <a:rPr lang="zh-CN" altLang="en-US" sz="2400" dirty="0"/>
              <a:t>还需要在</a:t>
            </a:r>
            <a:r>
              <a:rPr lang="en-US" altLang="zh-CN" sz="2400" dirty="0"/>
              <a:t>if, while</a:t>
            </a:r>
            <a:r>
              <a:rPr lang="zh-CN" altLang="en-US" sz="2400" dirty="0"/>
              <a:t>和</a:t>
            </a:r>
            <a:r>
              <a:rPr lang="en-US" altLang="zh-CN" sz="2400" dirty="0"/>
              <a:t>switch</a:t>
            </a:r>
            <a:r>
              <a:rPr lang="zh-CN" altLang="en-US" sz="2400" dirty="0"/>
              <a:t>后加小括号来包裹条件表达，在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中，并不需要这些括号。 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00" y="2564904"/>
            <a:ext cx="7046367" cy="110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3967212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and, or, not , is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isnt</a:t>
            </a:r>
            <a:r>
              <a:rPr lang="zh-CN" altLang="en-US" sz="2400" dirty="0"/>
              <a:t>这些在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中的关键字在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中是不支持的，取而代之的是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中使用符号来表示布尔表达式。相应的标点符号的意义和使用单词代替在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中是完全相同的。 </a:t>
            </a:r>
          </a:p>
        </p:txBody>
      </p:sp>
    </p:spTree>
    <p:extLst>
      <p:ext uri="{BB962C8B-B14F-4D97-AF65-F5344CB8AC3E}">
        <p14:creationId xmlns:p14="http://schemas.microsoft.com/office/powerpoint/2010/main" val="918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01208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缩进和</a:t>
            </a:r>
            <a:r>
              <a:rPr lang="zh-CN" altLang="en-US" sz="2400" b="1" dirty="0" smtClean="0"/>
              <a:t>括号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JavaScript</a:t>
            </a:r>
            <a:r>
              <a:rPr lang="zh-CN" altLang="en-US" sz="2400" dirty="0"/>
              <a:t>使用大括号表示嵌套。而缩进是允许的，但是缩进对于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解释器没有任何意义。它主要使用大括号来确保代码符合</a:t>
            </a:r>
            <a:r>
              <a:rPr lang="zh-CN" altLang="en-US" sz="2400" dirty="0" smtClean="0"/>
              <a:t>缩进</a:t>
            </a:r>
            <a:r>
              <a:rPr lang="zh-CN" altLang="en-US" sz="2400" dirty="0"/>
              <a:t>。 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83568" y="2932800"/>
            <a:ext cx="7416824" cy="2448272"/>
            <a:chOff x="339093" y="2996952"/>
            <a:chExt cx="8639175" cy="2588838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1447"/>
            <a:stretch/>
          </p:blipFill>
          <p:spPr bwMode="auto">
            <a:xfrm>
              <a:off x="339093" y="2996952"/>
              <a:ext cx="8639175" cy="1150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000"/>
            <a:stretch/>
          </p:blipFill>
          <p:spPr bwMode="auto">
            <a:xfrm>
              <a:off x="339093" y="4135311"/>
              <a:ext cx="8639175" cy="1450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56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01208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缩进和</a:t>
            </a:r>
            <a:r>
              <a:rPr lang="zh-CN" altLang="en-US" sz="2400" b="1" dirty="0" smtClean="0"/>
              <a:t>括号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4725144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一些初学者，一旦发现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对缩进不敏感，就会写出完全没有缩进</a:t>
            </a:r>
            <a:r>
              <a:rPr lang="en-US" altLang="zh-CN" sz="2400" dirty="0"/>
              <a:t>JavaScript</a:t>
            </a:r>
            <a:r>
              <a:rPr lang="zh-CN" altLang="en-US" sz="2400" dirty="0" smtClean="0"/>
              <a:t>代码，</a:t>
            </a:r>
            <a:r>
              <a:rPr lang="zh-CN" altLang="en-US" sz="2400" dirty="0"/>
              <a:t>它会导致代码</a:t>
            </a:r>
            <a:r>
              <a:rPr lang="zh-CN" altLang="en-US" sz="2400" dirty="0" smtClean="0"/>
              <a:t>混乱，</a:t>
            </a:r>
            <a:r>
              <a:rPr lang="zh-CN" altLang="en-US" sz="2400" dirty="0"/>
              <a:t>好的代码不仅是功能性的，而且是可读的。 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24333" y="1641425"/>
            <a:ext cx="7535294" cy="3011711"/>
            <a:chOff x="658665" y="1473751"/>
            <a:chExt cx="7420644" cy="2683185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000"/>
            <a:stretch/>
          </p:blipFill>
          <p:spPr bwMode="auto">
            <a:xfrm>
              <a:off x="662484" y="2785214"/>
              <a:ext cx="7416824" cy="1371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20" b="36190"/>
            <a:stretch/>
          </p:blipFill>
          <p:spPr bwMode="auto">
            <a:xfrm>
              <a:off x="658665" y="1473751"/>
              <a:ext cx="7420644" cy="1314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730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01208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缩进和</a:t>
            </a:r>
            <a:r>
              <a:rPr lang="zh-CN" altLang="en-US" sz="2400" b="1" dirty="0" smtClean="0"/>
              <a:t>括号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 如果大括号省略在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中，控制流语句像</a:t>
            </a:r>
            <a:r>
              <a:rPr lang="en-US" altLang="zh-CN" sz="2400" dirty="0"/>
              <a:t>if, while, </a:t>
            </a:r>
            <a:r>
              <a:rPr lang="zh-CN" altLang="en-US" sz="2400" dirty="0"/>
              <a:t>或者只适用于条件语句后的一行代码的情况。在下面的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的红线将打印“这不是在</a:t>
            </a:r>
            <a:r>
              <a:rPr lang="en-US" altLang="zh-CN" sz="2400" dirty="0"/>
              <a:t>if</a:t>
            </a:r>
            <a:r>
              <a:rPr lang="zh-CN" altLang="en-US" sz="2400" dirty="0"/>
              <a:t>中！”不管</a:t>
            </a:r>
            <a:r>
              <a:rPr lang="en-US" altLang="zh-CN" sz="2400" dirty="0"/>
              <a:t>x</a:t>
            </a:r>
            <a:r>
              <a:rPr lang="zh-CN" altLang="en-US" sz="2400" dirty="0"/>
              <a:t>的值为多少。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中正确的书写等同于的方法是在最后一列写上大括号。 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10444" y="3717032"/>
            <a:ext cx="7416824" cy="2093456"/>
            <a:chOff x="395535" y="3429000"/>
            <a:chExt cx="8639176" cy="2164953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1074"/>
            <a:stretch/>
          </p:blipFill>
          <p:spPr bwMode="auto">
            <a:xfrm>
              <a:off x="395536" y="3429000"/>
              <a:ext cx="8639175" cy="906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726"/>
            <a:stretch/>
          </p:blipFill>
          <p:spPr bwMode="auto">
            <a:xfrm>
              <a:off x="395535" y="4331890"/>
              <a:ext cx="8639175" cy="1262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01208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缩进和</a:t>
            </a:r>
            <a:r>
              <a:rPr lang="zh-CN" altLang="en-US" sz="2400" b="1" dirty="0" smtClean="0"/>
              <a:t>括号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3460" y="4509120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 千万不要在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中省略</a:t>
            </a:r>
            <a:r>
              <a:rPr lang="zh-CN" altLang="en-US" sz="2400" dirty="0" smtClean="0"/>
              <a:t>大括号！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解释器不会注意缩进，所以省略大括号是是会发生错误的，如上图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14"/>
          <a:stretch/>
        </p:blipFill>
        <p:spPr bwMode="auto">
          <a:xfrm>
            <a:off x="717476" y="1772816"/>
            <a:ext cx="7416824" cy="252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63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第七章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JavaScript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632848" cy="4310062"/>
          </a:xfrm>
          <a:noFill/>
        </p:spPr>
        <p:txBody>
          <a:bodyPr/>
          <a:lstStyle/>
          <a:p>
            <a:pPr marL="0" indent="0">
              <a:buNone/>
            </a:pPr>
            <a:r>
              <a:rPr lang="zh-CN" altLang="en-US" sz="3200" dirty="0"/>
              <a:t>基本编程概念都是相同的，它适用于不同的编程语言。 </a:t>
            </a:r>
            <a:r>
              <a:rPr lang="zh-CN" altLang="en-US" sz="3200" dirty="0" smtClean="0"/>
              <a:t>这</a:t>
            </a:r>
            <a:r>
              <a:rPr lang="zh-CN" altLang="en-US" sz="3200" dirty="0"/>
              <a:t>一单元介绍了</a:t>
            </a:r>
            <a:r>
              <a:rPr lang="en-US" altLang="zh-CN" sz="3200" dirty="0"/>
              <a:t>JavaScript</a:t>
            </a:r>
            <a:r>
              <a:rPr lang="zh-CN" altLang="en-US" sz="3200" dirty="0"/>
              <a:t>，它与</a:t>
            </a:r>
            <a:r>
              <a:rPr lang="en-US" altLang="zh-CN" sz="3200" dirty="0" err="1"/>
              <a:t>CoffeeScript</a:t>
            </a:r>
            <a:r>
              <a:rPr lang="zh-CN" altLang="en-US" sz="3200" dirty="0"/>
              <a:t>非常接近，并且是专业开发人员最广泛使用的语言之一。在这一单元中，学生们将使用区块来学习</a:t>
            </a:r>
            <a:r>
              <a:rPr lang="en-US" altLang="zh-CN" sz="3200" dirty="0"/>
              <a:t>JavaScript</a:t>
            </a:r>
            <a:r>
              <a:rPr lang="zh-CN" altLang="en-US" sz="3200" dirty="0"/>
              <a:t>的语法，并且观察</a:t>
            </a:r>
            <a:r>
              <a:rPr lang="en-US" altLang="zh-CN" sz="3200" dirty="0"/>
              <a:t>JavaScript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CoffeeScript</a:t>
            </a:r>
            <a:r>
              <a:rPr lang="zh-CN" altLang="en-US" sz="3200" dirty="0"/>
              <a:t>的许多相似之处。他们会从区块的图形化编程方式直接转变到</a:t>
            </a:r>
            <a:r>
              <a:rPr lang="en-US" altLang="zh-CN" sz="3200" dirty="0"/>
              <a:t>JavaScript </a:t>
            </a:r>
            <a:r>
              <a:rPr lang="zh-CN" altLang="en-US" sz="3200" dirty="0"/>
              <a:t>的文本代码编程中</a:t>
            </a:r>
            <a:r>
              <a:rPr lang="zh-CN" altLang="en-US" sz="3200" dirty="0" smtClean="0"/>
              <a:t>。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1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01208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理解循环中的“</a:t>
            </a:r>
            <a:r>
              <a:rPr lang="en-US" altLang="zh-CN" sz="2400" b="1" dirty="0"/>
              <a:t>Three-Clause</a:t>
            </a:r>
            <a:r>
              <a:rPr lang="en-US" altLang="zh-CN" sz="2400" b="1" dirty="0" smtClean="0"/>
              <a:t>”</a:t>
            </a:r>
            <a:endParaRPr lang="en-US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556792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 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的当前版本没有像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那样基于列表的循环。不过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支持“三步循环”。这种类型的循环是一个三行的一个循环，是</a:t>
            </a:r>
            <a:r>
              <a:rPr lang="en-US" altLang="zh-CN" sz="2400" dirty="0"/>
              <a:t>while</a:t>
            </a:r>
            <a:r>
              <a:rPr lang="zh-CN" altLang="en-US" sz="2400" dirty="0"/>
              <a:t>循环的一种单行缩写的方式。以下三个是等价的： 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18" y="3212976"/>
            <a:ext cx="6903442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0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984" y="908720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理解循环中的“</a:t>
            </a:r>
            <a:r>
              <a:rPr lang="en-US" altLang="zh-CN" sz="2400" b="1" dirty="0"/>
              <a:t>Three-Clause</a:t>
            </a:r>
            <a:r>
              <a:rPr lang="en-US" altLang="zh-CN" sz="2400" b="1" dirty="0" smtClean="0"/>
              <a:t>”</a:t>
            </a:r>
            <a:endParaRPr lang="en-US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5700" y="1484784"/>
            <a:ext cx="783173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“三步循环”</a:t>
            </a:r>
            <a:r>
              <a:rPr lang="zh-CN" altLang="en-US" sz="2400" dirty="0"/>
              <a:t>在上表的最后一行中，</a:t>
            </a:r>
            <a:r>
              <a:rPr lang="en-US" altLang="zh-CN" sz="2400" dirty="0"/>
              <a:t>for</a:t>
            </a:r>
            <a:r>
              <a:rPr lang="zh-CN" altLang="en-US" sz="2400" dirty="0"/>
              <a:t>后面的小括号中包括三条语句。 </a:t>
            </a:r>
            <a:endParaRPr lang="en-US" altLang="zh-CN" sz="2400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1</a:t>
            </a:r>
            <a:r>
              <a:rPr lang="en-US" altLang="zh-CN" sz="2000" dirty="0"/>
              <a:t>. </a:t>
            </a:r>
            <a:r>
              <a:rPr lang="zh-CN" altLang="en-US" sz="2000" dirty="0"/>
              <a:t>循环初始化，就像这的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x = 0</a:t>
            </a:r>
            <a:r>
              <a:rPr lang="zh-CN" altLang="en-US" sz="2000" dirty="0"/>
              <a:t>。这条语句只会在循环开始之前运行一次。 </a:t>
            </a:r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2</a:t>
            </a:r>
            <a:r>
              <a:rPr lang="en-US" altLang="zh-CN" sz="2000" dirty="0"/>
              <a:t>. </a:t>
            </a:r>
            <a:r>
              <a:rPr lang="zh-CN" altLang="en-US" sz="2000" dirty="0"/>
              <a:t>循环条件，这的</a:t>
            </a:r>
            <a:r>
              <a:rPr lang="en-US" altLang="zh-CN" sz="2000" dirty="0"/>
              <a:t>x&lt;10</a:t>
            </a:r>
            <a:r>
              <a:rPr lang="zh-CN" altLang="en-US" sz="2000" dirty="0"/>
              <a:t>就是。这条语句在每一次循环重复之前都会执行，包括在第一次循环，如果条件一旦不成立，循环就会直接跳出停止</a:t>
            </a:r>
            <a:r>
              <a:rPr lang="zh-CN" altLang="en-US" sz="2000" dirty="0" smtClean="0"/>
              <a:t>运行。</a:t>
            </a:r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3</a:t>
            </a:r>
            <a:r>
              <a:rPr lang="en-US" altLang="zh-CN" sz="2000" dirty="0"/>
              <a:t>. </a:t>
            </a:r>
            <a:r>
              <a:rPr lang="zh-CN" altLang="en-US" sz="2000" dirty="0"/>
              <a:t>循环增量，比如这的</a:t>
            </a:r>
            <a:r>
              <a:rPr lang="en-US" altLang="zh-CN" sz="2000" dirty="0"/>
              <a:t>++x</a:t>
            </a:r>
            <a:r>
              <a:rPr lang="zh-CN" altLang="en-US" sz="2000" dirty="0"/>
              <a:t>。该语句在循环的每次迭代的执行之后运行，然后转到循环条件判断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endParaRPr lang="zh-CN" altLang="en-US" sz="2000" dirty="0"/>
          </a:p>
          <a:p>
            <a:r>
              <a:rPr lang="zh-CN" altLang="en-US" sz="2400" dirty="0" smtClean="0"/>
              <a:t> 虽然</a:t>
            </a:r>
            <a:r>
              <a:rPr lang="zh-CN" altLang="en-US" sz="2400" dirty="0"/>
              <a:t>可以有</a:t>
            </a:r>
            <a:r>
              <a:rPr lang="en-US" altLang="zh-CN" sz="2400" dirty="0"/>
              <a:t>10</a:t>
            </a:r>
            <a:r>
              <a:rPr lang="zh-CN" altLang="en-US" sz="2400" dirty="0"/>
              <a:t>个或更多的符号放到三步循环的一行中，他们通常遵循相同的模式，从零到某个值进行</a:t>
            </a:r>
            <a:r>
              <a:rPr lang="zh-CN" altLang="en-US" sz="2400" dirty="0" smtClean="0"/>
              <a:t>计数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70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01208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用“</a:t>
            </a:r>
            <a:r>
              <a:rPr lang="en-US" altLang="zh-CN" sz="2400" b="1" dirty="0"/>
              <a:t>function”</a:t>
            </a:r>
            <a:r>
              <a:rPr lang="zh-CN" altLang="en-US" sz="2400" b="1" dirty="0"/>
              <a:t>声明函数</a:t>
            </a:r>
            <a:endParaRPr lang="en-US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556792"/>
            <a:ext cx="748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 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的函数声明时都会带有一个特殊的单词“</a:t>
            </a:r>
            <a:r>
              <a:rPr lang="en-US" altLang="zh-CN" sz="2400" dirty="0"/>
              <a:t>function”</a:t>
            </a:r>
            <a:r>
              <a:rPr lang="zh-CN" altLang="en-US" sz="2400" dirty="0"/>
              <a:t>，函数返回一个值，必须包含一个显式的</a:t>
            </a:r>
            <a:r>
              <a:rPr lang="en-US" altLang="zh-CN" sz="2400" dirty="0"/>
              <a:t>return</a:t>
            </a:r>
            <a:r>
              <a:rPr lang="zh-CN" altLang="en-US" sz="2400" dirty="0"/>
              <a:t>语句（而在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，最后计算出的值是自动返回的值）。下面是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的函数声明： 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24" y="3645024"/>
            <a:ext cx="6797328" cy="23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01208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用“</a:t>
            </a:r>
            <a:r>
              <a:rPr lang="en-US" altLang="zh-CN" sz="2400" b="1" dirty="0"/>
              <a:t>function”</a:t>
            </a:r>
            <a:r>
              <a:rPr lang="zh-CN" altLang="en-US" sz="2400" b="1" dirty="0"/>
              <a:t>声明函数</a:t>
            </a:r>
            <a:endParaRPr lang="en-US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556792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 </a:t>
            </a:r>
            <a:r>
              <a:rPr lang="zh-CN" altLang="en-US" sz="2400" dirty="0"/>
              <a:t>在</a:t>
            </a:r>
            <a:r>
              <a:rPr lang="en-US" altLang="zh-CN" sz="2400" dirty="0" err="1" smtClean="0"/>
              <a:t>CoffeeScript</a:t>
            </a:r>
            <a:r>
              <a:rPr lang="zh-CN" altLang="en-US" sz="2400" dirty="0"/>
              <a:t>，函数必须在调用前进行定义，而在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函数的定义可以不遵守这个顺序。</a:t>
            </a:r>
            <a:r>
              <a:rPr lang="en-US" altLang="zh-CN" sz="2400" dirty="0" smtClean="0"/>
              <a:t>Java- Script</a:t>
            </a:r>
            <a:r>
              <a:rPr lang="zh-CN" altLang="en-US" sz="2400" dirty="0"/>
              <a:t>中在任何其他代码运行之前，函数声明就已经隐式的绑定到函数名上了。 匿名函数比如按钮或输入的回调函数，还是用“</a:t>
            </a:r>
            <a:r>
              <a:rPr lang="en-US" altLang="zh-CN" sz="2400" dirty="0"/>
              <a:t>function”</a:t>
            </a:r>
            <a:r>
              <a:rPr lang="zh-CN" altLang="en-US" sz="2400" dirty="0"/>
              <a:t>定义，但是没有名字，就像：  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92" y="4005064"/>
            <a:ext cx="6887368" cy="20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4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01208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用“</a:t>
            </a:r>
            <a:r>
              <a:rPr lang="en-US" altLang="zh-CN" sz="2400" b="1" dirty="0"/>
              <a:t>function”</a:t>
            </a:r>
            <a:r>
              <a:rPr lang="zh-CN" altLang="en-US" sz="2400" b="1" dirty="0"/>
              <a:t>声明函数</a:t>
            </a:r>
            <a:endParaRPr lang="en-US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0932" y="4145260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 </a:t>
            </a:r>
            <a:r>
              <a:rPr lang="zh-CN" altLang="en-US" sz="2400" dirty="0"/>
              <a:t>当一个匿名函数定义为内联和事件绑定功能如“按钮”的最后一个参数传递，程序结束，包括最后的标点符号（封闭的大括号，封闭小括号，分号）。这一系列的标点在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代码中都很常见。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92" y="1819796"/>
            <a:ext cx="6887368" cy="20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0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01208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等待输入“等待”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700808"/>
            <a:ext cx="74888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 </a:t>
            </a:r>
            <a:r>
              <a:rPr lang="zh-CN" altLang="en-US" sz="2400" dirty="0" smtClean="0"/>
              <a:t>        </a:t>
            </a:r>
            <a:r>
              <a:rPr lang="zh-CN" altLang="en-US" sz="2400" dirty="0" smtClean="0"/>
              <a:t>不像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的当前版本不支持“</a:t>
            </a:r>
            <a:r>
              <a:rPr lang="en-US" altLang="zh-CN" sz="2400" dirty="0"/>
              <a:t>await”</a:t>
            </a:r>
            <a:r>
              <a:rPr lang="zh-CN" altLang="en-US" sz="2400" dirty="0"/>
              <a:t>关键词或概念。这意味着，如果想写一个等待输入的程序，必须编写函数回调来达到预期的效果。 安排任何执行顺序是可能的，但它需要一个明确的计划 下面的表格包含一个简单的程序来统计总数。右边的程序是用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编写的，只使用函数定义，左边的程序使用了等效的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语句，且使用“</a:t>
            </a:r>
            <a:r>
              <a:rPr lang="en-US" altLang="zh-CN" sz="2400" dirty="0" smtClean="0"/>
              <a:t>await /</a:t>
            </a:r>
            <a:r>
              <a:rPr lang="en-US" altLang="zh-CN" sz="2400" dirty="0"/>
              <a:t>defer”</a:t>
            </a:r>
            <a:r>
              <a:rPr lang="zh-CN" altLang="en-US" sz="2400" dirty="0"/>
              <a:t>（等待</a:t>
            </a:r>
            <a:r>
              <a:rPr lang="en-US" altLang="zh-CN" sz="2400" dirty="0"/>
              <a:t>/</a:t>
            </a:r>
            <a:r>
              <a:rPr lang="zh-CN" altLang="en-US" sz="2400" dirty="0"/>
              <a:t>延时）。 得到一个循环的效果要求程序员定义一个函数，该函数设置一个回调，使它可以再次执行。这是一种循环递归。（在</a:t>
            </a:r>
            <a:r>
              <a:rPr lang="en-US" altLang="zh-CN" sz="2400" dirty="0"/>
              <a:t>9</a:t>
            </a:r>
            <a:r>
              <a:rPr lang="zh-CN" altLang="en-US" sz="2400" dirty="0"/>
              <a:t>章中，递归将更详细地讨论。）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802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01208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等待输入“等待”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700808"/>
            <a:ext cx="8136904" cy="409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7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01208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在</a:t>
            </a:r>
            <a:r>
              <a:rPr lang="en-US" altLang="zh-CN" sz="2400" b="1" dirty="0"/>
              <a:t>JavaScript</a:t>
            </a:r>
            <a:r>
              <a:rPr lang="zh-CN" altLang="en-US" sz="2400" b="1" dirty="0"/>
              <a:t>中常见的语法错误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45850"/>
            <a:ext cx="7697490" cy="433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6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巩固练习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7" y="2708920"/>
            <a:ext cx="1956739" cy="180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592" y="1484784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尝试在</a:t>
            </a:r>
            <a:r>
              <a:rPr lang="en-US" altLang="zh-CN" sz="2400" dirty="0" smtClean="0"/>
              <a:t>code</a:t>
            </a:r>
            <a:r>
              <a:rPr lang="zh-CN" altLang="en-US" sz="2400" dirty="0" smtClean="0"/>
              <a:t>模式下，用</a:t>
            </a: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绘制此图案。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94252"/>
              </p:ext>
            </p:extLst>
          </p:nvPr>
        </p:nvGraphicFramePr>
        <p:xfrm>
          <a:off x="1043608" y="2708920"/>
          <a:ext cx="3816424" cy="194421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816424"/>
              </a:tblGrid>
              <a:tr h="1944216">
                <a:tc>
                  <a:txBody>
                    <a:bodyPr/>
                    <a:lstStyle/>
                    <a:p>
                      <a:endParaRPr lang="en-US" altLang="zh-CN" sz="2000" b="0" dirty="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 speed 100</a:t>
                      </a:r>
                    </a:p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 pen blue</a:t>
                      </a:r>
                    </a:p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 for x in [50...1] by -1  </a:t>
                      </a:r>
                    </a:p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zh-CN" sz="2000" b="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000" b="0" dirty="0" err="1" smtClean="0">
                          <a:latin typeface="Consolas" panose="020B0609020204030204" pitchFamily="49" charset="0"/>
                        </a:rPr>
                        <a:t>rt</a:t>
                      </a:r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 30,x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63688" y="49293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CoffeeScript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巩固练习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484784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尝试用</a:t>
            </a: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绘制如下图案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411968"/>
            <a:ext cx="3228698" cy="298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关键术语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118169"/>
              </p:ext>
            </p:extLst>
          </p:nvPr>
        </p:nvGraphicFramePr>
        <p:xfrm>
          <a:off x="899592" y="1484784"/>
          <a:ext cx="7560840" cy="381642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64396"/>
                <a:gridCol w="3996444"/>
              </a:tblGrid>
              <a:tr h="668858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  <a:latin typeface="Consolas" panose="020B0609020204030204" pitchFamily="49" charset="0"/>
                        </a:rPr>
                        <a:t>术语单词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  <a:latin typeface="Consolas" panose="020B0609020204030204" pitchFamily="49" charset="0"/>
                        </a:rPr>
                        <a:t>术语单词</a:t>
                      </a:r>
                    </a:p>
                  </a:txBody>
                  <a:tcPr marL="123825" marR="123825" marT="57150" marB="57150" anchor="ctr"/>
                </a:tc>
              </a:tr>
              <a:tr h="66885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Websites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Block-mode</a:t>
                      </a:r>
                    </a:p>
                  </a:txBody>
                  <a:tcPr marL="123825" marR="123825" marT="57150" marB="57150" anchor="ctr"/>
                </a:tc>
              </a:tr>
              <a:tr h="66885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JavaScript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Text-mode</a:t>
                      </a:r>
                    </a:p>
                  </a:txBody>
                  <a:tcPr marL="123825" marR="123825" marT="57150" marB="57150" anchor="ctr"/>
                </a:tc>
              </a:tr>
              <a:tr h="114099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Scripting Language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Settings box in Pencil Code</a:t>
                      </a:r>
                    </a:p>
                  </a:txBody>
                  <a:tcPr marL="123825" marR="123825" marT="57150" marB="57150" anchor="ctr"/>
                </a:tc>
              </a:tr>
              <a:tr h="66885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Programming Language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巩固练习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253950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</a:t>
            </a:r>
            <a:r>
              <a:rPr lang="zh-CN" altLang="en-US" sz="2400" dirty="0"/>
              <a:t>分析</a:t>
            </a:r>
            <a:r>
              <a:rPr lang="zh-CN" altLang="en-US" sz="2400" dirty="0" smtClean="0"/>
              <a:t>以下代码，猜测输出的图案形状，并验证。</a:t>
            </a:r>
            <a:endParaRPr lang="zh-CN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46158"/>
              </p:ext>
            </p:extLst>
          </p:nvPr>
        </p:nvGraphicFramePr>
        <p:xfrm>
          <a:off x="1115616" y="1988840"/>
          <a:ext cx="6912768" cy="3749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456384"/>
                <a:gridCol w="3456384"/>
              </a:tblGrid>
              <a:tr h="3312368"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//Function</a:t>
                      </a:r>
                    </a:p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altLang="zh-CN" sz="2000" b="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mouse(){</a:t>
                      </a:r>
                    </a:p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  dot(gray,50);  </a:t>
                      </a:r>
                    </a:p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zh-CN" sz="2000" b="0" dirty="0" err="1" smtClean="0">
                          <a:latin typeface="Consolas" panose="020B0609020204030204" pitchFamily="49" charset="0"/>
                        </a:rPr>
                        <a:t>fd</a:t>
                      </a:r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(15);  </a:t>
                      </a:r>
                    </a:p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zh-CN" sz="2000" b="0" dirty="0" err="1" smtClean="0">
                          <a:latin typeface="Consolas" panose="020B0609020204030204" pitchFamily="49" charset="0"/>
                        </a:rPr>
                        <a:t>rt</a:t>
                      </a:r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(45);  </a:t>
                      </a:r>
                    </a:p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  box(gray,30);</a:t>
                      </a:r>
                    </a:p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zh-CN" sz="2000" b="0" dirty="0" err="1" smtClean="0">
                          <a:latin typeface="Consolas" panose="020B0609020204030204" pitchFamily="49" charset="0"/>
                        </a:rPr>
                        <a:t>rt</a:t>
                      </a:r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(135);                 </a:t>
                      </a:r>
                    </a:p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  label('..',30);  </a:t>
                      </a:r>
                    </a:p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zh-CN" sz="2000" b="0" dirty="0" err="1" smtClean="0">
                          <a:latin typeface="Consolas" panose="020B0609020204030204" pitchFamily="49" charset="0"/>
                        </a:rPr>
                        <a:t>fd</a:t>
                      </a:r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(30);  </a:t>
                      </a:r>
                    </a:p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  pen(black,5);       </a:t>
                      </a:r>
                    </a:p>
                    <a:p>
                      <a:r>
                        <a:rPr lang="en-US" altLang="zh-CN" sz="2000" b="0" baseline="0" dirty="0" smtClean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zh-CN" sz="2000" b="0" baseline="0" dirty="0" err="1" smtClean="0">
                          <a:latin typeface="Consolas" panose="020B0609020204030204" pitchFamily="49" charset="0"/>
                        </a:rPr>
                        <a:t>rt</a:t>
                      </a:r>
                      <a:r>
                        <a:rPr lang="en-US" altLang="zh-CN" sz="2000" b="0" baseline="0" dirty="0" smtClean="0">
                          <a:latin typeface="Consolas" panose="020B0609020204030204" pitchFamily="49" charset="0"/>
                        </a:rPr>
                        <a:t>(100,30);</a:t>
                      </a:r>
                      <a:endParaRPr lang="en-US" altLang="zh-CN" sz="2000" b="0" dirty="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 //Main</a:t>
                      </a:r>
                      <a:r>
                        <a:rPr lang="en-US" altLang="zh-CN" sz="2000" b="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Function</a:t>
                      </a:r>
                    </a:p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 speed(10);</a:t>
                      </a:r>
                    </a:p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 dot(cyan,1000);</a:t>
                      </a:r>
                    </a:p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000" b="0" dirty="0" err="1" smtClean="0">
                          <a:latin typeface="Consolas" panose="020B0609020204030204" pitchFamily="49" charset="0"/>
                        </a:rPr>
                        <a:t>bk</a:t>
                      </a:r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(1000);</a:t>
                      </a:r>
                    </a:p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 box(green,2000);</a:t>
                      </a:r>
                    </a:p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000" b="0" dirty="0" err="1" smtClean="0">
                          <a:latin typeface="Consolas" panose="020B0609020204030204" pitchFamily="49" charset="0"/>
                        </a:rPr>
                        <a:t>moveto</a:t>
                      </a:r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(250,-70);</a:t>
                      </a:r>
                    </a:p>
                    <a:p>
                      <a:r>
                        <a:rPr lang="en-US" altLang="zh-CN" sz="2000" b="0" dirty="0" smtClean="0">
                          <a:latin typeface="Consolas" panose="020B0609020204030204" pitchFamily="49" charset="0"/>
                        </a:rPr>
                        <a:t> mouse();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3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WordArt 4"/>
          <p:cNvSpPr>
            <a:spLocks noChangeArrowheads="1" noChangeShapeType="1" noTextEdit="1"/>
          </p:cNvSpPr>
          <p:nvPr/>
        </p:nvSpPr>
        <p:spPr bwMode="auto">
          <a:xfrm>
            <a:off x="698500" y="4652963"/>
            <a:ext cx="2794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chemeClr val="bg1"/>
                  </a:outerShdw>
                </a:effectLst>
                <a:latin typeface="黑体"/>
                <a:ea typeface="黑体"/>
              </a:rPr>
              <a:t>本章结束！</a:t>
            </a:r>
            <a:endParaRPr lang="zh-CN" altLang="en-US" sz="3600" b="1" kern="10" dirty="0">
              <a:ln w="12700">
                <a:solidFill>
                  <a:schemeClr val="bg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1"/>
                </a:outerShdw>
              </a:effectLst>
              <a:latin typeface="黑体"/>
              <a:ea typeface="黑体"/>
            </a:endParaRPr>
          </a:p>
        </p:txBody>
      </p:sp>
      <p:sp>
        <p:nvSpPr>
          <p:cNvPr id="7171" name="WordArt 5"/>
          <p:cNvSpPr>
            <a:spLocks noChangeArrowheads="1" noChangeShapeType="1" noTextEdit="1"/>
          </p:cNvSpPr>
          <p:nvPr/>
        </p:nvSpPr>
        <p:spPr bwMode="auto">
          <a:xfrm>
            <a:off x="1176338" y="5367338"/>
            <a:ext cx="1728787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chemeClr val="bg1"/>
                  </a:outerShdw>
                </a:effectLst>
                <a:latin typeface="Arial"/>
                <a:cs typeface="Arial"/>
              </a:rPr>
              <a:t>Thanks!</a:t>
            </a:r>
            <a:endParaRPr lang="zh-CN" altLang="en-US" sz="3600" b="1" kern="10">
              <a:ln w="12700">
                <a:solidFill>
                  <a:schemeClr val="bg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1"/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Pencil Code</a:t>
            </a:r>
            <a:r>
              <a:rPr lang="zh-CN" altLang="en-US" sz="3600" b="1" dirty="0" smtClean="0"/>
              <a:t>中的语言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25736" y="1844824"/>
            <a:ext cx="73314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每</a:t>
            </a:r>
            <a:r>
              <a:rPr lang="zh-CN" altLang="en-US" sz="2400" dirty="0"/>
              <a:t>一种编程语言都有它自己的语法，也就是说，在语言中，有一组特定的单词和标点的来标记或指代功能。如前几章所示，使用一个块编辑器视图能够为学生展现有一种语言的语法规则。 </a:t>
            </a:r>
            <a:endParaRPr lang="en-US" altLang="zh-CN" sz="2400" dirty="0" smtClean="0"/>
          </a:p>
          <a:p>
            <a:r>
              <a:rPr lang="zh-CN" altLang="en-US" sz="2400" dirty="0" smtClean="0"/>
              <a:t>        一</a:t>
            </a:r>
            <a:r>
              <a:rPr lang="zh-CN" altLang="en-US" sz="2400" dirty="0"/>
              <a:t>个感觉如何不同于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的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，下面会看到两函数定义，其中一个用是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写的，另一个用的是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。文本方式和区块方式都会进行展示。 </a:t>
            </a:r>
          </a:p>
        </p:txBody>
      </p:sp>
    </p:spTree>
    <p:extLst>
      <p:ext uri="{BB962C8B-B14F-4D97-AF65-F5344CB8AC3E}">
        <p14:creationId xmlns:p14="http://schemas.microsoft.com/office/powerpoint/2010/main" val="8899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Pencil Code</a:t>
            </a:r>
            <a:r>
              <a:rPr lang="zh-CN" altLang="en-US" sz="3600" b="1" dirty="0" smtClean="0"/>
              <a:t>中的语言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261250" cy="441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9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Pencil Code</a:t>
            </a:r>
            <a:r>
              <a:rPr lang="zh-CN" altLang="en-US" sz="3600" b="1" dirty="0" smtClean="0"/>
              <a:t>中的语言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12168" y="2132856"/>
            <a:ext cx="7331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虽然</a:t>
            </a:r>
            <a:r>
              <a:rPr lang="zh-CN" altLang="en-US" sz="2400" dirty="0"/>
              <a:t>看着文本使语言显得非常不同，但是区块写法显示出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是密切相关的语言。一般来说，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需要更多的标点符号，但大多数代码的结构在两种语言之间基本上是相同的</a:t>
            </a:r>
            <a:r>
              <a:rPr lang="zh-CN" altLang="en-US" sz="2400" dirty="0" smtClean="0"/>
              <a:t>。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39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980727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JavaScript</a:t>
            </a:r>
            <a:r>
              <a:rPr lang="zh-CN" altLang="en-US" sz="3600" b="1" dirty="0"/>
              <a:t>和</a:t>
            </a:r>
            <a:r>
              <a:rPr lang="en-US" altLang="zh-CN" sz="3600" b="1" dirty="0" err="1"/>
              <a:t>CoffeeScript</a:t>
            </a:r>
            <a:r>
              <a:rPr lang="zh-CN" altLang="en-US" sz="3600" b="1" dirty="0"/>
              <a:t>之间</a:t>
            </a:r>
            <a:r>
              <a:rPr lang="zh-CN" altLang="en-US" sz="3600" b="1" dirty="0" smtClean="0"/>
              <a:t>选择</a:t>
            </a:r>
            <a:endParaRPr lang="zh-CN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76908" y="2060848"/>
            <a:ext cx="71321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在</a:t>
            </a:r>
            <a:r>
              <a:rPr lang="en-US" altLang="zh-CN" sz="2400" dirty="0"/>
              <a:t>Pencil Code</a:t>
            </a:r>
            <a:r>
              <a:rPr lang="zh-CN" altLang="en-US" sz="2400" dirty="0"/>
              <a:t>的代码中，一个项目可以切换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或者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的编写方法通过点击蓝色栏中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”gear”</a:t>
            </a:r>
            <a:r>
              <a:rPr lang="zh-CN" altLang="en-US" sz="2400" dirty="0" smtClean="0"/>
              <a:t>按钮</a:t>
            </a:r>
            <a:r>
              <a:rPr lang="zh-CN" altLang="en-US" sz="2400" dirty="0"/>
              <a:t>。当你选择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，它直接运行在你的浏览器。当你选择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编译器会在运行之前编译成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的程序。 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和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是密切相关的。它们在同一个对象上运行，并且在运行时具有相同的速度和消耗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268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980727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JavaScript</a:t>
            </a:r>
            <a:r>
              <a:rPr lang="zh-CN" altLang="en-US" sz="3600" b="1" dirty="0"/>
              <a:t>和</a:t>
            </a:r>
            <a:r>
              <a:rPr lang="en-US" altLang="zh-CN" sz="3600" b="1" dirty="0" err="1"/>
              <a:t>CoffeeScript</a:t>
            </a:r>
            <a:r>
              <a:rPr lang="zh-CN" altLang="en-US" sz="3600" b="1" dirty="0"/>
              <a:t>之间</a:t>
            </a:r>
            <a:r>
              <a:rPr lang="zh-CN" altLang="en-US" sz="3600" b="1" dirty="0" smtClean="0"/>
              <a:t>选择</a:t>
            </a:r>
            <a:endParaRPr lang="zh-CN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82216" y="2564904"/>
            <a:ext cx="7614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CoffeeScript</a:t>
            </a:r>
            <a:r>
              <a:rPr lang="zh-CN" altLang="en-US" sz="2400" dirty="0"/>
              <a:t>语法比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要求更少的标点符号，所以更容易进行没有语法错误的编写。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CoffeeScript</a:t>
            </a:r>
            <a:r>
              <a:rPr lang="zh-CN" altLang="en-US" sz="2400" dirty="0"/>
              <a:t>的直接支持更多的编程概念；例如，它有类和等待的</a:t>
            </a:r>
            <a:r>
              <a:rPr lang="zh-CN" altLang="en-US" sz="2400" dirty="0" smtClean="0"/>
              <a:t>语法</a:t>
            </a:r>
            <a:r>
              <a:rPr lang="zh-CN" altLang="en-US" sz="2400" dirty="0"/>
              <a:t>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CoffeeScript</a:t>
            </a:r>
            <a:r>
              <a:rPr lang="zh-CN" altLang="en-US" sz="2400" dirty="0"/>
              <a:t>的使用有意义的缩进，这意味着它是不可能隐藏令人迷惑的嵌套错误。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CoffeeScript</a:t>
            </a:r>
            <a:r>
              <a:rPr lang="zh-CN" altLang="en-US" sz="2400" dirty="0"/>
              <a:t>避免了像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中近似为零的值判定相等和偶然的全局变量这类常见</a:t>
            </a:r>
            <a:r>
              <a:rPr lang="zh-CN" altLang="en-US" sz="2400" dirty="0" smtClean="0"/>
              <a:t>错误。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1756" y="1916832"/>
            <a:ext cx="407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CoffeeScript</a:t>
            </a:r>
            <a:r>
              <a:rPr lang="zh-CN" altLang="en-US" sz="2400" b="1" dirty="0" smtClean="0"/>
              <a:t>的优点：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3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980727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JavaScript</a:t>
            </a:r>
            <a:r>
              <a:rPr lang="zh-CN" altLang="en-US" sz="3600" b="1" dirty="0"/>
              <a:t>和</a:t>
            </a:r>
            <a:r>
              <a:rPr lang="en-US" altLang="zh-CN" sz="3600" b="1" dirty="0" err="1"/>
              <a:t>CoffeeScript</a:t>
            </a:r>
            <a:r>
              <a:rPr lang="zh-CN" altLang="en-US" sz="3600" b="1" dirty="0"/>
              <a:t>之间</a:t>
            </a:r>
            <a:r>
              <a:rPr lang="zh-CN" altLang="en-US" sz="3600" b="1" dirty="0" smtClean="0"/>
              <a:t>选择</a:t>
            </a:r>
            <a:endParaRPr lang="zh-CN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1756" y="2708920"/>
            <a:ext cx="77502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JavaScript</a:t>
            </a:r>
            <a:r>
              <a:rPr lang="zh-CN" altLang="en-US" sz="2400" dirty="0"/>
              <a:t>是一种由国际委员会设计的官方标准，它可以不用转换直接运行在</a:t>
            </a:r>
            <a:r>
              <a:rPr lang="en-US" altLang="zh-CN" sz="2400" dirty="0"/>
              <a:t>Web</a:t>
            </a:r>
            <a:r>
              <a:rPr lang="zh-CN" altLang="en-US" sz="2400" dirty="0"/>
              <a:t>浏览器中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JavaScript</a:t>
            </a:r>
            <a:r>
              <a:rPr lang="zh-CN" altLang="en-US" sz="2400" dirty="0"/>
              <a:t>的程序员社区比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的社区大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许多人都致力于提高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的未来版本，他们意识到了</a:t>
            </a:r>
            <a:r>
              <a:rPr lang="en-US" altLang="zh-CN" sz="2400" dirty="0" err="1"/>
              <a:t>CoffeeScript</a:t>
            </a:r>
            <a:r>
              <a:rPr lang="zh-CN" altLang="en-US" sz="2400" dirty="0"/>
              <a:t>中的改进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1756" y="1916832"/>
            <a:ext cx="407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JavaScript</a:t>
            </a:r>
            <a:r>
              <a:rPr lang="zh-CN" altLang="en-US" sz="2400" b="1" dirty="0" smtClean="0"/>
              <a:t>的优点：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423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5"/>
  <p:tag name="MMPROD_UIDATA" val="&lt;database version=&quot;7.0&quot;&gt;&lt;object type=&quot;1&quot; unique_id=&quot;10001&quot;&gt;&lt;object type=&quot;8&quot; unique_id=&quot;23471&quot;&gt;&lt;/object&gt;&lt;object type=&quot;2&quot; unique_id=&quot;23472&quot;&gt;&lt;object type=&quot;3&quot; unique_id=&quot;23474&quot;&gt;&lt;property id=&quot;20148&quot; value=&quot;5&quot;/&gt;&lt;property id=&quot;20300&quot; value=&quot;幻灯片 2&quot;/&gt;&lt;property id=&quot;20307&quot; value=&quot;286&quot;/&gt;&lt;/object&gt;&lt;object type=&quot;3&quot; unique_id=&quot;23475&quot;&gt;&lt;property id=&quot;20148&quot; value=&quot;5&quot;/&gt;&lt;property id=&quot;20300&quot; value=&quot;幻灯片 3&quot;/&gt;&lt;property id=&quot;20307&quot; value=&quot;313&quot;/&gt;&lt;/object&gt;&lt;object type=&quot;3&quot; unique_id=&quot;23476&quot;&gt;&lt;property id=&quot;20148&quot; value=&quot;5&quot;/&gt;&lt;property id=&quot;20300&quot; value=&quot;幻灯片 4&quot;/&gt;&lt;property id=&quot;20307&quot; value=&quot;257&quot;/&gt;&lt;/object&gt;&lt;object type=&quot;3&quot; unique_id=&quot;23477&quot;&gt;&lt;property id=&quot;20148&quot; value=&quot;5&quot;/&gt;&lt;property id=&quot;20300&quot; value=&quot;幻灯片 5&quot;/&gt;&lt;property id=&quot;20307&quot; value=&quot;306&quot;/&gt;&lt;/object&gt;&lt;object type=&quot;3&quot; unique_id=&quot;23478&quot;&gt;&lt;property id=&quot;20148&quot; value=&quot;5&quot;/&gt;&lt;property id=&quot;20300&quot; value=&quot;幻灯片 6&quot;/&gt;&lt;property id=&quot;20307&quot; value=&quot;263&quot;/&gt;&lt;/object&gt;&lt;object type=&quot;3&quot; unique_id=&quot;23479&quot;&gt;&lt;property id=&quot;20148&quot; value=&quot;5&quot;/&gt;&lt;property id=&quot;20300&quot; value=&quot;幻灯片 7&quot;/&gt;&lt;property id=&quot;20307&quot; value=&quot;266&quot;/&gt;&lt;/object&gt;&lt;object type=&quot;3&quot; unique_id=&quot;23480&quot;&gt;&lt;property id=&quot;20148&quot; value=&quot;5&quot;/&gt;&lt;property id=&quot;20300&quot; value=&quot;幻灯片 8&quot;/&gt;&lt;property id=&quot;20307&quot; value=&quot;276&quot;/&gt;&lt;/object&gt;&lt;object type=&quot;3&quot; unique_id=&quot;23481&quot;&gt;&lt;property id=&quot;20148&quot; value=&quot;5&quot;/&gt;&lt;property id=&quot;20300&quot; value=&quot;幻灯片 9&quot;/&gt;&lt;property id=&quot;20307&quot; value=&quot;279&quot;/&gt;&lt;/object&gt;&lt;object type=&quot;3&quot; unique_id=&quot;23482&quot;&gt;&lt;property id=&quot;20148&quot; value=&quot;5&quot;/&gt;&lt;property id=&quot;20300&quot; value=&quot;幻灯片 10&quot;/&gt;&lt;property id=&quot;20307&quot; value=&quot;277&quot;/&gt;&lt;/object&gt;&lt;object type=&quot;3&quot; unique_id=&quot;23483&quot;&gt;&lt;property id=&quot;20148&quot; value=&quot;5&quot;/&gt;&lt;property id=&quot;20300&quot; value=&quot;幻灯片 11&quot;/&gt;&lt;property id=&quot;20307&quot; value=&quot;284&quot;/&gt;&lt;/object&gt;&lt;object type=&quot;3&quot; unique_id=&quot;23484&quot;&gt;&lt;property id=&quot;20148&quot; value=&quot;5&quot;/&gt;&lt;property id=&quot;20300&quot; value=&quot;幻灯片 12&quot;/&gt;&lt;property id=&quot;20307&quot; value=&quot;287&quot;/&gt;&lt;/object&gt;&lt;object type=&quot;3&quot; unique_id=&quot;23485&quot;&gt;&lt;property id=&quot;20148&quot; value=&quot;5&quot;/&gt;&lt;property id=&quot;20300&quot; value=&quot;幻灯片 13&quot;/&gt;&lt;property id=&quot;20307&quot; value=&quot;288&quot;/&gt;&lt;/object&gt;&lt;object type=&quot;3&quot; unique_id=&quot;23486&quot;&gt;&lt;property id=&quot;20148&quot; value=&quot;5&quot;/&gt;&lt;property id=&quot;20300&quot; value=&quot;幻灯片 14&quot;/&gt;&lt;property id=&quot;20307&quot; value=&quot;269&quot;/&gt;&lt;/object&gt;&lt;object type=&quot;3&quot; unique_id=&quot;23487&quot;&gt;&lt;property id=&quot;20148&quot; value=&quot;5&quot;/&gt;&lt;property id=&quot;20300&quot; value=&quot;幻灯片 15&quot;/&gt;&lt;property id=&quot;20307&quot; value=&quot;289&quot;/&gt;&lt;/object&gt;&lt;object type=&quot;3&quot; unique_id=&quot;23488&quot;&gt;&lt;property id=&quot;20148&quot; value=&quot;5&quot;/&gt;&lt;property id=&quot;20300&quot; value=&quot;幻灯片 16&quot;/&gt;&lt;property id=&quot;20307&quot; value=&quot;291&quot;/&gt;&lt;/object&gt;&lt;object type=&quot;3&quot; unique_id=&quot;23489&quot;&gt;&lt;property id=&quot;20148&quot; value=&quot;5&quot;/&gt;&lt;property id=&quot;20300&quot; value=&quot;幻灯片 17&quot;/&gt;&lt;property id=&quot;20307&quot; value=&quot;293&quot;/&gt;&lt;/object&gt;&lt;object type=&quot;3&quot; unique_id=&quot;23490&quot;&gt;&lt;property id=&quot;20148&quot; value=&quot;5&quot;/&gt;&lt;property id=&quot;20300&quot; value=&quot;幻灯片 18&quot;/&gt;&lt;property id=&quot;20307&quot; value=&quot;295&quot;/&gt;&lt;/object&gt;&lt;object type=&quot;3&quot; unique_id=&quot;23491&quot;&gt;&lt;property id=&quot;20148&quot; value=&quot;5&quot;/&gt;&lt;property id=&quot;20300&quot; value=&quot;幻灯片 19&quot;/&gt;&lt;property id=&quot;20307&quot; value=&quot;296&quot;/&gt;&lt;/object&gt;&lt;object type=&quot;3&quot; unique_id=&quot;23492&quot;&gt;&lt;property id=&quot;20148&quot; value=&quot;5&quot;/&gt;&lt;property id=&quot;20300&quot; value=&quot;幻灯片 20&quot;/&gt;&lt;property id=&quot;20307&quot; value=&quot;297&quot;/&gt;&lt;/object&gt;&lt;object type=&quot;3&quot; unique_id=&quot;23493&quot;&gt;&lt;property id=&quot;20148&quot; value=&quot;5&quot;/&gt;&lt;property id=&quot;20300&quot; value=&quot;幻灯片 21&quot;/&gt;&lt;property id=&quot;20307&quot; value=&quot;301&quot;/&gt;&lt;/object&gt;&lt;object type=&quot;3&quot; unique_id=&quot;23494&quot;&gt;&lt;property id=&quot;20148&quot; value=&quot;5&quot;/&gt;&lt;property id=&quot;20300&quot; value=&quot;幻灯片 22&quot;/&gt;&lt;property id=&quot;20307&quot; value=&quot;302&quot;/&gt;&lt;/object&gt;&lt;object type=&quot;3&quot; unique_id=&quot;23495&quot;&gt;&lt;property id=&quot;20148&quot; value=&quot;5&quot;/&gt;&lt;property id=&quot;20300&quot; value=&quot;幻灯片 23&quot;/&gt;&lt;property id=&quot;20307&quot; value=&quot;303&quot;/&gt;&lt;/object&gt;&lt;object type=&quot;3&quot; unique_id=&quot;23496&quot;&gt;&lt;property id=&quot;20148&quot; value=&quot;5&quot;/&gt;&lt;property id=&quot;20300&quot; value=&quot;幻灯片 24&quot;/&gt;&lt;property id=&quot;20307&quot; value=&quot;304&quot;/&gt;&lt;/object&gt;&lt;object type=&quot;3&quot; unique_id=&quot;23497&quot;&gt;&lt;property id=&quot;20148&quot; value=&quot;5&quot;/&gt;&lt;property id=&quot;20300&quot; value=&quot;幻灯片 25&quot;/&gt;&lt;property id=&quot;20307&quot; value=&quot;305&quot;/&gt;&lt;/object&gt;&lt;object type=&quot;3&quot; unique_id=&quot;23498&quot;&gt;&lt;property id=&quot;20148&quot; value=&quot;5&quot;/&gt;&lt;property id=&quot;20300&quot; value=&quot;幻灯片 26&quot;/&gt;&lt;property id=&quot;20307&quot; value=&quot;256&quot;/&gt;&lt;/object&gt;&lt;object type=&quot;3&quot; unique_id=&quot;23499&quot;&gt;&lt;property id=&quot;20148&quot; value=&quot;5&quot;/&gt;&lt;property id=&quot;20300&quot; value=&quot;幻灯片 27&quot;/&gt;&lt;property id=&quot;20307&quot; value=&quot;308&quot;/&gt;&lt;/object&gt;&lt;object type=&quot;3&quot; unique_id=&quot;23500&quot;&gt;&lt;property id=&quot;20148&quot; value=&quot;5&quot;/&gt;&lt;property id=&quot;20300&quot; value=&quot;幻灯片 28&quot;/&gt;&lt;property id=&quot;20307&quot; value=&quot;307&quot;/&gt;&lt;/object&gt;&lt;object type=&quot;3&quot; unique_id=&quot;23502&quot;&gt;&lt;property id=&quot;20148&quot; value=&quot;5&quot;/&gt;&lt;property id=&quot;20300&quot; value=&quot;幻灯片 30&quot;/&gt;&lt;property id=&quot;20307&quot; value=&quot;314&quot;/&gt;&lt;/object&gt;&lt;object type=&quot;3&quot; unique_id=&quot;23951&quot;&gt;&lt;property id=&quot;20148&quot; value=&quot;5&quot;/&gt;&lt;property id=&quot;20300&quot; value=&quot;幻灯片 1&quot;/&gt;&lt;property id=&quot;20307&quot; value=&quot;315&quot;/&gt;&lt;/object&gt;&lt;object type=&quot;3&quot; unique_id=&quot;23952&quot;&gt;&lt;property id=&quot;20148&quot; value=&quot;5&quot;/&gt;&lt;property id=&quot;20300&quot; value=&quot;幻灯片 29&quot;/&gt;&lt;property id=&quot;20307&quot; value=&quot;31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6_Office 主题">
  <a:themeElements>
    <a:clrScheme name="6_Office 主题 1">
      <a:dk1>
        <a:srgbClr val="0C0C0C"/>
      </a:dk1>
      <a:lt1>
        <a:srgbClr val="FFFFFF"/>
      </a:lt1>
      <a:dk2>
        <a:srgbClr val="DF9603"/>
      </a:dk2>
      <a:lt2>
        <a:srgbClr val="CFCFCF"/>
      </a:lt2>
      <a:accent1>
        <a:srgbClr val="573615"/>
      </a:accent1>
      <a:accent2>
        <a:srgbClr val="8A5832"/>
      </a:accent2>
      <a:accent3>
        <a:srgbClr val="FFFFFF"/>
      </a:accent3>
      <a:accent4>
        <a:srgbClr val="090909"/>
      </a:accent4>
      <a:accent5>
        <a:srgbClr val="B4AEAA"/>
      </a:accent5>
      <a:accent6>
        <a:srgbClr val="7D4F2C"/>
      </a:accent6>
      <a:hlink>
        <a:srgbClr val="B57139"/>
      </a:hlink>
      <a:folHlink>
        <a:srgbClr val="DE975C"/>
      </a:folHlink>
    </a:clrScheme>
    <a:fontScheme name="6_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C0C0C"/>
        </a:dk1>
        <a:lt1>
          <a:srgbClr val="FFFFFF"/>
        </a:lt1>
        <a:dk2>
          <a:srgbClr val="DF9603"/>
        </a:dk2>
        <a:lt2>
          <a:srgbClr val="CFCFCF"/>
        </a:lt2>
        <a:accent1>
          <a:srgbClr val="573615"/>
        </a:accent1>
        <a:accent2>
          <a:srgbClr val="8A5832"/>
        </a:accent2>
        <a:accent3>
          <a:srgbClr val="FFFFFF"/>
        </a:accent3>
        <a:accent4>
          <a:srgbClr val="090909"/>
        </a:accent4>
        <a:accent5>
          <a:srgbClr val="B4AEAA"/>
        </a:accent5>
        <a:accent6>
          <a:srgbClr val="7D4F2C"/>
        </a:accent6>
        <a:hlink>
          <a:srgbClr val="B57139"/>
        </a:hlink>
        <a:folHlink>
          <a:srgbClr val="DE975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2520</TotalTime>
  <Words>1286</Words>
  <Application>Microsoft Office PowerPoint</Application>
  <PresentationFormat>全屏显示(4:3)</PresentationFormat>
  <Paragraphs>133</Paragraphs>
  <Slides>31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6_Office 主题</vt:lpstr>
      <vt:lpstr>PowerPoint 演示文稿</vt:lpstr>
      <vt:lpstr>第七章 JavaScript</vt:lpstr>
      <vt:lpstr>关键术语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巩固练习</vt:lpstr>
      <vt:lpstr>巩固练习</vt:lpstr>
      <vt:lpstr>巩固练习</vt:lpstr>
      <vt:lpstr>PowerPoint 演示文稿</vt:lpstr>
    </vt:vector>
  </TitlesOfParts>
  <Company>www.ruideppt.net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锐得PPT模板</dc:title>
  <dc:creator>北京锐得幻演广告有限公司</dc:creator>
  <cp:lastModifiedBy>郅朋</cp:lastModifiedBy>
  <cp:revision>255</cp:revision>
  <dcterms:created xsi:type="dcterms:W3CDTF">2009-05-26T13:54:09Z</dcterms:created>
  <dcterms:modified xsi:type="dcterms:W3CDTF">2016-10-12T07:38:06Z</dcterms:modified>
</cp:coreProperties>
</file>