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30"/>
  </p:notesMasterIdLst>
  <p:sldIdLst>
    <p:sldId id="315" r:id="rId2"/>
    <p:sldId id="320" r:id="rId3"/>
    <p:sldId id="317" r:id="rId4"/>
    <p:sldId id="366" r:id="rId5"/>
    <p:sldId id="390" r:id="rId6"/>
    <p:sldId id="322" r:id="rId7"/>
    <p:sldId id="391" r:id="rId8"/>
    <p:sldId id="367" r:id="rId9"/>
    <p:sldId id="392" r:id="rId10"/>
    <p:sldId id="368" r:id="rId11"/>
    <p:sldId id="393" r:id="rId12"/>
    <p:sldId id="369" r:id="rId13"/>
    <p:sldId id="394" r:id="rId14"/>
    <p:sldId id="395" r:id="rId15"/>
    <p:sldId id="396" r:id="rId16"/>
    <p:sldId id="397" r:id="rId17"/>
    <p:sldId id="370" r:id="rId18"/>
    <p:sldId id="400" r:id="rId19"/>
    <p:sldId id="399" r:id="rId20"/>
    <p:sldId id="401" r:id="rId21"/>
    <p:sldId id="402" r:id="rId22"/>
    <p:sldId id="403" r:id="rId23"/>
    <p:sldId id="404" r:id="rId24"/>
    <p:sldId id="318" r:id="rId25"/>
    <p:sldId id="389" r:id="rId26"/>
    <p:sldId id="388" r:id="rId27"/>
    <p:sldId id="405" r:id="rId28"/>
    <p:sldId id="316" r:id="rId29"/>
  </p:sldIdLst>
  <p:sldSz cx="9144000" cy="6858000" type="screen4x3"/>
  <p:notesSz cx="6858000" cy="9144000"/>
  <p:custDataLst>
    <p:tags r:id="rId31"/>
  </p:custDataLst>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B5B5B5"/>
    <a:srgbClr val="006CE2"/>
    <a:srgbClr val="F59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3" autoAdjust="0"/>
    <p:restoredTop sz="91108" autoAdjust="0"/>
  </p:normalViewPr>
  <p:slideViewPr>
    <p:cSldViewPr>
      <p:cViewPr>
        <p:scale>
          <a:sx n="75" d="100"/>
          <a:sy n="75" d="100"/>
        </p:scale>
        <p:origin x="-1086"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anose="020B0604020202020204" pitchFamily="34" charset="0"/>
              </a:defRPr>
            </a:lvl1pPr>
          </a:lstStyle>
          <a:p>
            <a:pPr>
              <a:defRPr/>
            </a:pPr>
            <a:endParaRPr lang="zh-CN" altLang="en-US"/>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anose="020B0604020202020204" pitchFamily="34" charset="0"/>
              </a:defRPr>
            </a:lvl1pPr>
          </a:lstStyle>
          <a:p>
            <a:pPr>
              <a:defRPr/>
            </a:pPr>
            <a:fld id="{803A739B-F862-47E9-A4F9-B9F39A584CDE}" type="datetimeFigureOut">
              <a:rPr lang="zh-CN" altLang="en-US"/>
              <a:pPr>
                <a:defRPr/>
              </a:pPr>
              <a:t>2016/10/12</a:t>
            </a:fld>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anose="020B0604020202020204" pitchFamily="34"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FDF4242-3DE4-45B2-B151-B956EB4D58E5}" type="slidenum">
              <a:rPr lang="zh-CN" altLang="en-US"/>
              <a:pPr>
                <a:defRPr/>
              </a:pPr>
              <a:t>‹#›</a:t>
            </a:fld>
            <a:endParaRPr lang="en-US" altLang="zh-CN"/>
          </a:p>
        </p:txBody>
      </p:sp>
    </p:spTree>
    <p:extLst>
      <p:ext uri="{BB962C8B-B14F-4D97-AF65-F5344CB8AC3E}">
        <p14:creationId xmlns:p14="http://schemas.microsoft.com/office/powerpoint/2010/main" val="23935630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5058" name="标题占位符 1"/>
          <p:cNvSpPr>
            <a:spLocks noGrp="1"/>
          </p:cNvSpPr>
          <p:nvPr>
            <p:ph type="ctrTitle"/>
          </p:nvPr>
        </p:nvSpPr>
        <p:spPr>
          <a:xfrm>
            <a:off x="685800" y="2130425"/>
            <a:ext cx="7772400" cy="1470025"/>
          </a:xfrm>
        </p:spPr>
        <p:txBody>
          <a:bodyPr/>
          <a:lstStyle>
            <a:lvl1pPr>
              <a:defRPr smtClean="0"/>
            </a:lvl1pPr>
          </a:lstStyle>
          <a:p>
            <a:r>
              <a:rPr lang="zh-CN" altLang="en-US" smtClean="0"/>
              <a:t>单击此处编辑母版标题样式</a:t>
            </a:r>
          </a:p>
        </p:txBody>
      </p:sp>
      <p:sp>
        <p:nvSpPr>
          <p:cNvPr id="45059"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mtClean="0"/>
            </a:lvl1pPr>
          </a:lstStyle>
          <a:p>
            <a:r>
              <a:rPr lang="zh-CN" altLang="en-US" smtClean="0"/>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fontAlgn="auto">
              <a:spcBef>
                <a:spcPts val="0"/>
              </a:spcBef>
              <a:spcAft>
                <a:spcPts val="0"/>
              </a:spcAft>
              <a:defRPr sz="1200">
                <a:solidFill>
                  <a:schemeClr val="tx1">
                    <a:tint val="75000"/>
                  </a:schemeClr>
                </a:solidFill>
                <a:latin typeface="+mn-lt"/>
                <a:ea typeface="+mn-ea"/>
              </a:defRPr>
            </a:lvl1pPr>
          </a:lstStyle>
          <a:p>
            <a:pPr>
              <a:defRPr/>
            </a:pPr>
            <a:fld id="{D62B9F35-4A43-4BC5-8D98-597DD8EAFF32}" type="datetimeFigureOut">
              <a:rPr lang="zh-CN" altLang="en-US"/>
              <a:pPr>
                <a:defRPr/>
              </a:pPr>
              <a:t>2016/10/12</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CA920B35-50D0-4982-BD3E-0B97E4AB1C7A}"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61E4F28-36FB-41D6-A4A1-40D9187345D6}" type="datetimeFigureOut">
              <a:rPr lang="zh-CN" altLang="en-US"/>
              <a:pPr>
                <a:defRPr/>
              </a:pPr>
              <a:t>2016/10/12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0E268D-4D53-482D-AD89-0478583324BA}" type="slidenum">
              <a:rPr lang="zh-CN" altLang="en-US"/>
              <a:pPr>
                <a:defRPr/>
              </a:pPr>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7792" y="0"/>
            <a:ext cx="1115616" cy="54672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9A631CA-8BE0-4AF5-BEA9-9F933496374C}" type="datetimeFigureOut">
              <a:rPr lang="zh-CN" altLang="en-US"/>
              <a:pPr>
                <a:defRPr/>
              </a:pPr>
              <a:t>2016/10/12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2037E1-7864-456F-B2BC-F7EF7721DB4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66700" y="44450"/>
            <a:ext cx="7345363" cy="654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500063" y="120808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eaLnBrk="1" fontAlgn="auto" hangingPunct="1">
              <a:spcBef>
                <a:spcPts val="0"/>
              </a:spcBef>
              <a:spcAft>
                <a:spcPts val="0"/>
              </a:spcAft>
              <a:defRPr sz="1200">
                <a:solidFill>
                  <a:schemeClr val="tx1">
                    <a:tint val="75000"/>
                  </a:schemeClr>
                </a:solidFill>
                <a:latin typeface="+mn-lt"/>
                <a:ea typeface="+mn-ea"/>
              </a:defRPr>
            </a:lvl1pPr>
          </a:lstStyle>
          <a:p>
            <a:pPr>
              <a:defRPr/>
            </a:pPr>
            <a:fld id="{0527CB96-8178-4FC6-91F5-B736422C63BB}" type="datetimeFigureOut">
              <a:rPr lang="zh-CN" altLang="en-US"/>
              <a:pPr>
                <a:defRPr/>
              </a:pPr>
              <a:t>2016/10/12</a:t>
            </a:fld>
            <a:endParaRPr lang="zh-CN" altLang="en-US"/>
          </a:p>
        </p:txBody>
      </p:sp>
      <p:sp>
        <p:nvSpPr>
          <p:cNvPr id="12" name="页脚占位符 4"/>
          <p:cNvSpPr>
            <a:spLocks noGrp="1"/>
          </p:cNvSpPr>
          <p:nvPr>
            <p:ph type="ftr" sz="quarter" idx="3"/>
          </p:nvPr>
        </p:nvSpPr>
        <p:spPr>
          <a:xfrm>
            <a:off x="3132138" y="63087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3"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A8A8A"/>
                </a:solidFill>
              </a:defRPr>
            </a:lvl1pPr>
          </a:lstStyle>
          <a:p>
            <a:pPr>
              <a:defRPr/>
            </a:pPr>
            <a:fld id="{A20F4464-6D44-469A-ACE1-63134E8B7DE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3" r:id="rId2"/>
    <p:sldLayoutId id="2147483744" r:id="rId3"/>
  </p:sldLayoutIdLst>
  <p:timing>
    <p:tnLst>
      <p:par>
        <p:cTn id="1" dur="indefinite" restart="never" nodeType="tmRoot"/>
      </p:par>
    </p:tnLst>
  </p:timing>
  <p:txStyles>
    <p:titleStyle>
      <a:lvl1pPr algn="l" rtl="0" eaLnBrk="0" fontAlgn="base" hangingPunct="0">
        <a:spcBef>
          <a:spcPct val="0"/>
        </a:spcBef>
        <a:spcAft>
          <a:spcPct val="0"/>
        </a:spcAft>
        <a:defRPr sz="2400" b="1" kern="1200">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400" b="1">
          <a:solidFill>
            <a:schemeClr val="bg1"/>
          </a:solidFill>
          <a:latin typeface="黑体" pitchFamily="2" charset="-122"/>
          <a:ea typeface="黑体" pitchFamily="2" charset="-122"/>
        </a:defRPr>
      </a:lvl2pPr>
      <a:lvl3pPr algn="l" rtl="0" eaLnBrk="0" fontAlgn="base" hangingPunct="0">
        <a:spcBef>
          <a:spcPct val="0"/>
        </a:spcBef>
        <a:spcAft>
          <a:spcPct val="0"/>
        </a:spcAft>
        <a:defRPr sz="2400" b="1">
          <a:solidFill>
            <a:schemeClr val="bg1"/>
          </a:solidFill>
          <a:latin typeface="黑体" pitchFamily="2" charset="-122"/>
          <a:ea typeface="黑体" pitchFamily="2" charset="-122"/>
        </a:defRPr>
      </a:lvl3pPr>
      <a:lvl4pPr algn="l" rtl="0" eaLnBrk="0" fontAlgn="base" hangingPunct="0">
        <a:spcBef>
          <a:spcPct val="0"/>
        </a:spcBef>
        <a:spcAft>
          <a:spcPct val="0"/>
        </a:spcAft>
        <a:defRPr sz="2400" b="1">
          <a:solidFill>
            <a:schemeClr val="bg1"/>
          </a:solidFill>
          <a:latin typeface="黑体" pitchFamily="2" charset="-122"/>
          <a:ea typeface="黑体" pitchFamily="2" charset="-122"/>
        </a:defRPr>
      </a:lvl4pPr>
      <a:lvl5pPr algn="l" rtl="0" eaLnBrk="0" fontAlgn="base" hangingPunct="0">
        <a:spcBef>
          <a:spcPct val="0"/>
        </a:spcBef>
        <a:spcAft>
          <a:spcPct val="0"/>
        </a:spcAft>
        <a:defRPr sz="2400" b="1">
          <a:solidFill>
            <a:schemeClr val="bg1"/>
          </a:solidFill>
          <a:latin typeface="黑体" pitchFamily="2" charset="-122"/>
          <a:ea typeface="黑体" pitchFamily="2" charset="-122"/>
        </a:defRPr>
      </a:lvl5pPr>
      <a:lvl6pPr marL="457200" algn="l" rtl="0" fontAlgn="base">
        <a:spcBef>
          <a:spcPct val="0"/>
        </a:spcBef>
        <a:spcAft>
          <a:spcPct val="0"/>
        </a:spcAft>
        <a:defRPr sz="2400">
          <a:solidFill>
            <a:schemeClr val="bg1"/>
          </a:solidFill>
          <a:latin typeface="黑体" pitchFamily="2" charset="-122"/>
          <a:ea typeface="黑体" pitchFamily="2" charset="-122"/>
        </a:defRPr>
      </a:lvl6pPr>
      <a:lvl7pPr marL="914400" algn="l" rtl="0" fontAlgn="base">
        <a:spcBef>
          <a:spcPct val="0"/>
        </a:spcBef>
        <a:spcAft>
          <a:spcPct val="0"/>
        </a:spcAft>
        <a:defRPr sz="2400">
          <a:solidFill>
            <a:schemeClr val="bg1"/>
          </a:solidFill>
          <a:latin typeface="黑体" pitchFamily="2" charset="-122"/>
          <a:ea typeface="黑体" pitchFamily="2" charset="-122"/>
        </a:defRPr>
      </a:lvl7pPr>
      <a:lvl8pPr marL="1371600" algn="l" rtl="0" fontAlgn="base">
        <a:spcBef>
          <a:spcPct val="0"/>
        </a:spcBef>
        <a:spcAft>
          <a:spcPct val="0"/>
        </a:spcAft>
        <a:defRPr sz="2400">
          <a:solidFill>
            <a:schemeClr val="bg1"/>
          </a:solidFill>
          <a:latin typeface="黑体" pitchFamily="2" charset="-122"/>
          <a:ea typeface="黑体" pitchFamily="2" charset="-122"/>
        </a:defRPr>
      </a:lvl8pPr>
      <a:lvl9pPr marL="1828800" algn="l" rtl="0" fontAlgn="base">
        <a:spcBef>
          <a:spcPct val="0"/>
        </a:spcBef>
        <a:spcAft>
          <a:spcPct val="0"/>
        </a:spcAft>
        <a:defRPr sz="2400">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Font typeface="Wingdings" pitchFamily="2" charset="2"/>
        <a:buChar char="n"/>
        <a:defRPr sz="2000" kern="120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2" name="WordArt 14"/>
          <p:cNvSpPr>
            <a:spLocks noChangeArrowheads="1" noChangeShapeType="1"/>
          </p:cNvSpPr>
          <p:nvPr/>
        </p:nvSpPr>
        <p:spPr bwMode="auto">
          <a:xfrm>
            <a:off x="242392" y="5157192"/>
            <a:ext cx="4896544" cy="792089"/>
          </a:xfrm>
          <a:prstGeom prst="rect">
            <a:avLst/>
          </a:prstGeom>
        </p:spPr>
        <p:txBody>
          <a:bodyPr wrap="none" fromWordArt="1">
            <a:prstTxWarp prst="textPlain">
              <a:avLst>
                <a:gd name="adj" fmla="val 50000"/>
              </a:avLst>
            </a:prstTxWarp>
          </a:bodyPr>
          <a:lstStyle/>
          <a:p>
            <a:pPr eaLnBrk="1" hangingPunct="1">
              <a:defRPr/>
            </a:pPr>
            <a:r>
              <a:rPr lang="en-US" altLang="zh-CN" sz="3600" b="1" dirty="0" err="1"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PencileCode</a:t>
            </a:r>
            <a:r>
              <a:rPr lang="zh-CN" altLang="en-US" sz="3600" b="1" dirty="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基础</a:t>
            </a:r>
            <a:r>
              <a:rPr lang="zh-CN" altLang="en-US" sz="3600" b="1" dirty="0"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教程</a:t>
            </a:r>
            <a:r>
              <a:rPr lang="en-US" altLang="zh-CN" sz="3600" b="1" dirty="0"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a:t>
            </a:r>
            <a:r>
              <a:rPr lang="zh-CN" altLang="en-US" sz="3600" b="1" dirty="0"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第八章</a:t>
            </a:r>
            <a:endParaRPr lang="zh-CN" altLang="en-US" sz="3600" b="1" dirty="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23528" y="980727"/>
            <a:ext cx="7776864" cy="646331"/>
          </a:xfrm>
          <a:prstGeom prst="rect">
            <a:avLst/>
          </a:prstGeom>
          <a:noFill/>
        </p:spPr>
        <p:txBody>
          <a:bodyPr wrap="square" rtlCol="0">
            <a:spAutoFit/>
          </a:bodyPr>
          <a:lstStyle/>
          <a:p>
            <a:r>
              <a:rPr lang="zh-CN" altLang="en-US" sz="3600" b="1" dirty="0"/>
              <a:t>空数组和从</a:t>
            </a:r>
            <a:r>
              <a:rPr lang="en-US" altLang="zh-CN" sz="3600" b="1" dirty="0"/>
              <a:t>0</a:t>
            </a:r>
            <a:r>
              <a:rPr lang="zh-CN" altLang="en-US" sz="3600" b="1" dirty="0"/>
              <a:t>开始索引的循环语句</a:t>
            </a:r>
          </a:p>
        </p:txBody>
      </p:sp>
      <p:sp>
        <p:nvSpPr>
          <p:cNvPr id="3" name="TextBox 2"/>
          <p:cNvSpPr txBox="1"/>
          <p:nvPr/>
        </p:nvSpPr>
        <p:spPr>
          <a:xfrm>
            <a:off x="611560" y="1844824"/>
            <a:ext cx="7353448" cy="1200329"/>
          </a:xfrm>
          <a:prstGeom prst="rect">
            <a:avLst/>
          </a:prstGeom>
          <a:noFill/>
        </p:spPr>
        <p:txBody>
          <a:bodyPr wrap="square" rtlCol="0">
            <a:spAutoFit/>
          </a:bodyPr>
          <a:lstStyle/>
          <a:p>
            <a:r>
              <a:rPr lang="zh-CN" altLang="en-US" sz="2400" dirty="0"/>
              <a:t>为了在</a:t>
            </a:r>
            <a:r>
              <a:rPr lang="en-US" altLang="zh-CN" sz="2400" dirty="0" err="1"/>
              <a:t>CoffeeScript</a:t>
            </a:r>
            <a:r>
              <a:rPr lang="zh-CN" altLang="en-US" sz="2400" dirty="0"/>
              <a:t>中实现使用从零开始索引方式的循环语句，我们将使用“</a:t>
            </a:r>
            <a:r>
              <a:rPr lang="en-US" altLang="zh-CN" sz="2400" dirty="0"/>
              <a:t>three-dot”</a:t>
            </a:r>
            <a:r>
              <a:rPr lang="zh-CN" altLang="en-US" sz="2400" dirty="0"/>
              <a:t>范围形式</a:t>
            </a:r>
            <a:r>
              <a:rPr lang="en-US" altLang="zh-CN" sz="2400" dirty="0"/>
              <a:t>[0...N]</a:t>
            </a:r>
            <a:r>
              <a:rPr lang="zh-CN" altLang="en-US" sz="2400" dirty="0"/>
              <a:t>，就如下面程序的第二行所显示的</a:t>
            </a:r>
            <a:r>
              <a:rPr lang="zh-CN" altLang="en-US" sz="2400" dirty="0" smtClean="0"/>
              <a:t>：</a:t>
            </a: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871888969"/>
              </p:ext>
            </p:extLst>
          </p:nvPr>
        </p:nvGraphicFramePr>
        <p:xfrm>
          <a:off x="1240284" y="3212976"/>
          <a:ext cx="6096000" cy="914400"/>
        </p:xfrm>
        <a:graphic>
          <a:graphicData uri="http://schemas.openxmlformats.org/drawingml/2006/table">
            <a:tbl>
              <a:tblPr firstRow="1" bandRow="1">
                <a:tableStyleId>{22838BEF-8BB2-4498-84A7-C5851F593DF1}</a:tableStyleId>
              </a:tblPr>
              <a:tblGrid>
                <a:gridCol w="6096000"/>
              </a:tblGrid>
              <a:tr h="370840">
                <a:tc>
                  <a:txBody>
                    <a:bodyPr/>
                    <a:lstStyle/>
                    <a:p>
                      <a:r>
                        <a:rPr lang="en-US" altLang="zh-CN" b="0" dirty="0" err="1" smtClean="0">
                          <a:latin typeface="Consolas" panose="020B0609020204030204" pitchFamily="49" charset="0"/>
                        </a:rPr>
                        <a:t>mycolors</a:t>
                      </a:r>
                      <a:r>
                        <a:rPr lang="en-US" altLang="zh-CN" b="0" dirty="0" smtClean="0">
                          <a:latin typeface="Consolas" panose="020B0609020204030204" pitchFamily="49" charset="0"/>
                        </a:rPr>
                        <a:t> = [red, orange, yellow]</a:t>
                      </a:r>
                    </a:p>
                    <a:p>
                      <a:r>
                        <a:rPr lang="en-US" altLang="zh-CN" b="0" dirty="0" smtClean="0">
                          <a:latin typeface="Consolas" panose="020B0609020204030204" pitchFamily="49" charset="0"/>
                        </a:rPr>
                        <a:t>for j in [0...</a:t>
                      </a:r>
                      <a:r>
                        <a:rPr lang="en-US" altLang="zh-CN" b="0" dirty="0" err="1" smtClean="0">
                          <a:latin typeface="Consolas" panose="020B0609020204030204" pitchFamily="49" charset="0"/>
                        </a:rPr>
                        <a:t>mycolors.length</a:t>
                      </a:r>
                      <a:r>
                        <a:rPr lang="en-US" altLang="zh-CN" b="0" dirty="0" smtClean="0">
                          <a:latin typeface="Consolas" panose="020B0609020204030204" pitchFamily="49" charset="0"/>
                        </a:rPr>
                        <a:t>]</a:t>
                      </a:r>
                    </a:p>
                    <a:p>
                      <a:r>
                        <a:rPr lang="en-US" altLang="zh-CN" b="0" dirty="0" smtClean="0">
                          <a:latin typeface="Consolas" panose="020B0609020204030204" pitchFamily="49" charset="0"/>
                        </a:rPr>
                        <a:t>write element #' + j + ' is ' + </a:t>
                      </a:r>
                      <a:r>
                        <a:rPr lang="en-US" altLang="zh-CN" b="0" dirty="0" err="1" smtClean="0">
                          <a:latin typeface="Consolas" panose="020B0609020204030204" pitchFamily="49" charset="0"/>
                        </a:rPr>
                        <a:t>mycolors</a:t>
                      </a:r>
                      <a:r>
                        <a:rPr lang="en-US" altLang="zh-CN" b="0" dirty="0" smtClean="0">
                          <a:latin typeface="Consolas" panose="020B0609020204030204" pitchFamily="49" charset="0"/>
                        </a:rPr>
                        <a:t>[j]</a:t>
                      </a:r>
                      <a:endParaRPr lang="zh-CN" altLang="en-US" b="0" dirty="0">
                        <a:latin typeface="Consolas" panose="020B0609020204030204" pitchFamily="49" charset="0"/>
                      </a:endParaRPr>
                    </a:p>
                  </a:txBody>
                  <a:tcPr/>
                </a:tc>
              </a:tr>
            </a:tbl>
          </a:graphicData>
        </a:graphic>
      </p:graphicFrame>
      <p:sp>
        <p:nvSpPr>
          <p:cNvPr id="5" name="TextBox 4"/>
          <p:cNvSpPr txBox="1"/>
          <p:nvPr/>
        </p:nvSpPr>
        <p:spPr>
          <a:xfrm>
            <a:off x="670992" y="4348708"/>
            <a:ext cx="7450608" cy="1569660"/>
          </a:xfrm>
          <a:prstGeom prst="rect">
            <a:avLst/>
          </a:prstGeom>
          <a:noFill/>
        </p:spPr>
        <p:txBody>
          <a:bodyPr wrap="square" rtlCol="0">
            <a:spAutoFit/>
          </a:bodyPr>
          <a:lstStyle/>
          <a:p>
            <a:r>
              <a:rPr lang="zh-CN" altLang="en-US" sz="2400" dirty="0"/>
              <a:t>“</a:t>
            </a:r>
            <a:r>
              <a:rPr lang="en-US" altLang="zh-CN" sz="2400" dirty="0"/>
              <a:t>three-dot”</a:t>
            </a:r>
            <a:r>
              <a:rPr lang="zh-CN" altLang="en-US" sz="2400" dirty="0"/>
              <a:t>形式表示的数据范围被称为一个半闭范围，它从第一个数字开始计数但是明确忽略了最后一个数字，所以</a:t>
            </a:r>
            <a:r>
              <a:rPr lang="en-US" altLang="zh-CN" sz="2400" dirty="0"/>
              <a:t>[0...3]</a:t>
            </a:r>
            <a:r>
              <a:rPr lang="zh-CN" altLang="en-US" sz="2400" dirty="0"/>
              <a:t>表示</a:t>
            </a:r>
            <a:r>
              <a:rPr lang="en-US" altLang="zh-CN" sz="2400" dirty="0"/>
              <a:t>[0,1,2],</a:t>
            </a:r>
            <a:r>
              <a:rPr lang="zh-CN" altLang="en-US" sz="2400" dirty="0"/>
              <a:t>这也正是从零开始索引形式所需要的。</a:t>
            </a:r>
            <a:endParaRPr lang="zh-CN" altLang="en-US" sz="2400" dirty="0"/>
          </a:p>
        </p:txBody>
      </p:sp>
    </p:spTree>
    <p:extLst>
      <p:ext uri="{BB962C8B-B14F-4D97-AF65-F5344CB8AC3E}">
        <p14:creationId xmlns:p14="http://schemas.microsoft.com/office/powerpoint/2010/main" val="2892689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23528" y="980727"/>
            <a:ext cx="7776864" cy="646331"/>
          </a:xfrm>
          <a:prstGeom prst="rect">
            <a:avLst/>
          </a:prstGeom>
          <a:noFill/>
        </p:spPr>
        <p:txBody>
          <a:bodyPr wrap="square" rtlCol="0">
            <a:spAutoFit/>
          </a:bodyPr>
          <a:lstStyle/>
          <a:p>
            <a:r>
              <a:rPr lang="zh-CN" altLang="en-US" sz="3600" b="1" dirty="0"/>
              <a:t>空数组和从</a:t>
            </a:r>
            <a:r>
              <a:rPr lang="en-US" altLang="zh-CN" sz="3600" b="1" dirty="0"/>
              <a:t>0</a:t>
            </a:r>
            <a:r>
              <a:rPr lang="zh-CN" altLang="en-US" sz="3600" b="1" dirty="0"/>
              <a:t>开始索引的循环语句</a:t>
            </a:r>
          </a:p>
        </p:txBody>
      </p:sp>
      <p:sp>
        <p:nvSpPr>
          <p:cNvPr id="3" name="TextBox 2"/>
          <p:cNvSpPr txBox="1"/>
          <p:nvPr/>
        </p:nvSpPr>
        <p:spPr>
          <a:xfrm>
            <a:off x="611560" y="1844824"/>
            <a:ext cx="7353448" cy="2308324"/>
          </a:xfrm>
          <a:prstGeom prst="rect">
            <a:avLst/>
          </a:prstGeom>
          <a:noFill/>
        </p:spPr>
        <p:txBody>
          <a:bodyPr wrap="square" rtlCol="0">
            <a:spAutoFit/>
          </a:bodyPr>
          <a:lstStyle/>
          <a:p>
            <a:r>
              <a:rPr lang="zh-CN" altLang="en-US" sz="2400" dirty="0"/>
              <a:t>“</a:t>
            </a:r>
            <a:r>
              <a:rPr lang="en-US" altLang="zh-CN" sz="2400" dirty="0"/>
              <a:t>three-dot”</a:t>
            </a:r>
            <a:r>
              <a:rPr lang="zh-CN" altLang="en-US" sz="2400" dirty="0"/>
              <a:t>形式范围还有相对于“</a:t>
            </a:r>
            <a:r>
              <a:rPr lang="en-US" altLang="zh-CN" sz="2400" dirty="0"/>
              <a:t>two-dot”</a:t>
            </a:r>
            <a:r>
              <a:rPr lang="zh-CN" altLang="en-US" sz="2400" dirty="0"/>
              <a:t>形式的另外一个优点：它在数组长度为 </a:t>
            </a:r>
            <a:r>
              <a:rPr lang="en-US" altLang="zh-CN" sz="2400" dirty="0"/>
              <a:t>0</a:t>
            </a:r>
            <a:r>
              <a:rPr lang="zh-CN" altLang="en-US" sz="2400" dirty="0"/>
              <a:t>时也能正常工作！当计数到</a:t>
            </a:r>
            <a:r>
              <a:rPr lang="en-US" altLang="zh-CN" sz="2400" dirty="0"/>
              <a:t>0</a:t>
            </a:r>
            <a:r>
              <a:rPr lang="zh-CN" altLang="en-US" sz="2400" dirty="0"/>
              <a:t>时，并不是</a:t>
            </a:r>
            <a:r>
              <a:rPr lang="en-US" altLang="zh-CN" sz="2400" dirty="0"/>
              <a:t>[1..0]</a:t>
            </a:r>
            <a:r>
              <a:rPr lang="zh-CN" altLang="en-US" sz="2400" dirty="0"/>
              <a:t>这样倒置了两个数，而是用</a:t>
            </a:r>
            <a:r>
              <a:rPr lang="en-US" altLang="zh-CN" sz="2400" dirty="0"/>
              <a:t>[0...0]</a:t>
            </a:r>
            <a:r>
              <a:rPr lang="zh-CN" altLang="en-US" sz="2400" dirty="0"/>
              <a:t>这样从</a:t>
            </a:r>
            <a:r>
              <a:rPr lang="en-US" altLang="zh-CN" sz="2400" dirty="0"/>
              <a:t>0</a:t>
            </a:r>
            <a:r>
              <a:rPr lang="zh-CN" altLang="en-US" sz="2400" dirty="0"/>
              <a:t>开始到</a:t>
            </a:r>
            <a:r>
              <a:rPr lang="en-US" altLang="zh-CN" sz="2400" dirty="0"/>
              <a:t>0</a:t>
            </a:r>
            <a:r>
              <a:rPr lang="zh-CN" altLang="en-US" sz="2400" dirty="0"/>
              <a:t>结束，正因为它用了”</a:t>
            </a:r>
            <a:r>
              <a:rPr lang="en-US" altLang="zh-CN" sz="2400" dirty="0"/>
              <a:t>three-dot”</a:t>
            </a:r>
            <a:r>
              <a:rPr lang="zh-CN" altLang="en-US" sz="2400" dirty="0"/>
              <a:t>形式。这样做的结果是获得一个空序列，这意味着循环语句无法</a:t>
            </a:r>
            <a:r>
              <a:rPr lang="zh-CN" altLang="en-US" sz="2400" dirty="0" smtClean="0"/>
              <a:t>进入，这</a:t>
            </a:r>
            <a:r>
              <a:rPr lang="zh-CN" altLang="en-US" sz="2400" dirty="0"/>
              <a:t>正是我们所需要的空数组。</a:t>
            </a: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1092221803"/>
              </p:ext>
            </p:extLst>
          </p:nvPr>
        </p:nvGraphicFramePr>
        <p:xfrm>
          <a:off x="1174180" y="4365104"/>
          <a:ext cx="6096000" cy="640080"/>
        </p:xfrm>
        <a:graphic>
          <a:graphicData uri="http://schemas.openxmlformats.org/drawingml/2006/table">
            <a:tbl>
              <a:tblPr firstRow="1" bandRow="1">
                <a:tableStyleId>{22838BEF-8BB2-4498-84A7-C5851F593DF1}</a:tableStyleId>
              </a:tblPr>
              <a:tblGrid>
                <a:gridCol w="6096000"/>
              </a:tblGrid>
              <a:tr h="370840">
                <a:tc>
                  <a:txBody>
                    <a:bodyPr/>
                    <a:lstStyle/>
                    <a:p>
                      <a:r>
                        <a:rPr lang="en-US" altLang="zh-CN" b="0" dirty="0" err="1" smtClean="0">
                          <a:latin typeface="Consolas" panose="020B0609020204030204" pitchFamily="49" charset="0"/>
                        </a:rPr>
                        <a:t>favoritecolors</a:t>
                      </a:r>
                      <a:r>
                        <a:rPr lang="en-US" altLang="zh-CN" b="0" dirty="0" smtClean="0">
                          <a:latin typeface="Consolas" panose="020B0609020204030204" pitchFamily="49" charset="0"/>
                        </a:rPr>
                        <a:t> = []</a:t>
                      </a:r>
                    </a:p>
                    <a:p>
                      <a:r>
                        <a:rPr lang="en-US" altLang="zh-CN" b="0" dirty="0" smtClean="0">
                          <a:latin typeface="Consolas" panose="020B0609020204030204" pitchFamily="49" charset="0"/>
                        </a:rPr>
                        <a:t>write 'the length is ' + </a:t>
                      </a:r>
                      <a:r>
                        <a:rPr lang="en-US" altLang="zh-CN" b="0" dirty="0" err="1" smtClean="0">
                          <a:latin typeface="Consolas" panose="020B0609020204030204" pitchFamily="49" charset="0"/>
                        </a:rPr>
                        <a:t>favoritecolors.length</a:t>
                      </a:r>
                      <a:endParaRPr lang="zh-CN" altLang="en-US" b="0" dirty="0">
                        <a:latin typeface="Consolas" panose="020B0609020204030204" pitchFamily="49" charset="0"/>
                      </a:endParaRPr>
                    </a:p>
                  </a:txBody>
                  <a:tcPr/>
                </a:tc>
              </a:tr>
            </a:tbl>
          </a:graphicData>
        </a:graphic>
      </p:graphicFrame>
      <p:sp>
        <p:nvSpPr>
          <p:cNvPr id="6" name="TextBox 5"/>
          <p:cNvSpPr txBox="1"/>
          <p:nvPr/>
        </p:nvSpPr>
        <p:spPr>
          <a:xfrm>
            <a:off x="1111176" y="5229200"/>
            <a:ext cx="5904656" cy="707886"/>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一个空数组是一个极好且有用的数组</a:t>
            </a:r>
            <a:r>
              <a:rPr lang="zh-CN" altLang="en-US" sz="2000" dirty="0" smtClean="0"/>
              <a:t>！</a:t>
            </a:r>
            <a:endParaRPr lang="en-US" altLang="zh-CN" sz="2000" dirty="0" smtClean="0"/>
          </a:p>
          <a:p>
            <a:pPr marL="285750" indent="-285750">
              <a:buFont typeface="Wingdings" panose="05000000000000000000" pitchFamily="2" charset="2"/>
              <a:buChar char="Ø"/>
            </a:pPr>
            <a:r>
              <a:rPr lang="zh-CN" altLang="en-US" sz="2000" dirty="0"/>
              <a:t>空数组的长度当然是</a:t>
            </a:r>
            <a:r>
              <a:rPr lang="en-US" altLang="zh-CN" sz="2000" dirty="0"/>
              <a:t>0</a:t>
            </a:r>
            <a:r>
              <a:rPr lang="zh-CN" altLang="en-US" sz="2000" dirty="0"/>
              <a:t>。</a:t>
            </a:r>
            <a:endParaRPr lang="zh-CN" altLang="en-US" sz="2000" dirty="0"/>
          </a:p>
        </p:txBody>
      </p:sp>
    </p:spTree>
    <p:extLst>
      <p:ext uri="{BB962C8B-B14F-4D97-AF65-F5344CB8AC3E}">
        <p14:creationId xmlns:p14="http://schemas.microsoft.com/office/powerpoint/2010/main" val="3447878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23528" y="980727"/>
            <a:ext cx="7776864" cy="646331"/>
          </a:xfrm>
          <a:prstGeom prst="rect">
            <a:avLst/>
          </a:prstGeom>
          <a:noFill/>
        </p:spPr>
        <p:txBody>
          <a:bodyPr wrap="square" rtlCol="0">
            <a:spAutoFit/>
          </a:bodyPr>
          <a:lstStyle/>
          <a:p>
            <a:r>
              <a:rPr lang="zh-CN" altLang="en-US" sz="3600" b="1" dirty="0"/>
              <a:t>用数组做一个图表</a:t>
            </a:r>
          </a:p>
        </p:txBody>
      </p:sp>
      <p:sp>
        <p:nvSpPr>
          <p:cNvPr id="4" name="TextBox 3"/>
          <p:cNvSpPr txBox="1"/>
          <p:nvPr/>
        </p:nvSpPr>
        <p:spPr>
          <a:xfrm>
            <a:off x="827584" y="1772816"/>
            <a:ext cx="6916588" cy="1200329"/>
          </a:xfrm>
          <a:prstGeom prst="rect">
            <a:avLst/>
          </a:prstGeom>
          <a:noFill/>
        </p:spPr>
        <p:txBody>
          <a:bodyPr wrap="square" rtlCol="0">
            <a:spAutoFit/>
          </a:bodyPr>
          <a:lstStyle/>
          <a:p>
            <a:r>
              <a:rPr lang="zh-CN" altLang="en-US" sz="2400" dirty="0"/>
              <a:t>数组可以包含任何类型的元素，如数字或字符串。 </a:t>
            </a:r>
            <a:r>
              <a:rPr lang="en-US" altLang="zh-CN" sz="2400" dirty="0" smtClean="0"/>
              <a:t>“Visualization</a:t>
            </a:r>
            <a:r>
              <a:rPr lang="en-US" altLang="zh-CN" sz="2400" dirty="0"/>
              <a:t>”</a:t>
            </a:r>
            <a:r>
              <a:rPr lang="zh-CN" altLang="en-US" sz="2400" dirty="0"/>
              <a:t>是一个在数组中用数字创建一个图表的有用的编程类型。这是一个</a:t>
            </a:r>
            <a:r>
              <a:rPr lang="zh-CN" altLang="en-US" sz="2400" dirty="0" smtClean="0"/>
              <a:t>例子</a:t>
            </a:r>
            <a:r>
              <a:rPr lang="en-US" altLang="zh-CN" sz="2400" dirty="0" smtClean="0"/>
              <a:t>:</a:t>
            </a:r>
            <a:endParaRPr lang="zh-CN" altLang="en-US" sz="24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596" y="3068960"/>
            <a:ext cx="6552728"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382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23528" y="980727"/>
            <a:ext cx="7776864" cy="646331"/>
          </a:xfrm>
          <a:prstGeom prst="rect">
            <a:avLst/>
          </a:prstGeom>
          <a:noFill/>
        </p:spPr>
        <p:txBody>
          <a:bodyPr wrap="square" rtlCol="0">
            <a:spAutoFit/>
          </a:bodyPr>
          <a:lstStyle/>
          <a:p>
            <a:r>
              <a:rPr lang="zh-CN" altLang="en-US" sz="3600" b="1" dirty="0"/>
              <a:t>用数组做一个图表</a:t>
            </a:r>
          </a:p>
        </p:txBody>
      </p:sp>
      <p:sp>
        <p:nvSpPr>
          <p:cNvPr id="4" name="TextBox 3"/>
          <p:cNvSpPr txBox="1"/>
          <p:nvPr/>
        </p:nvSpPr>
        <p:spPr>
          <a:xfrm>
            <a:off x="755948" y="4293096"/>
            <a:ext cx="6916588"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这个程序使用</a:t>
            </a:r>
            <a:r>
              <a:rPr lang="en-US" altLang="zh-CN" sz="2400" dirty="0"/>
              <a:t>[0...</a:t>
            </a:r>
            <a:r>
              <a:rPr lang="en-US" altLang="zh-CN" sz="2400" dirty="0" err="1"/>
              <a:t>data.length</a:t>
            </a:r>
            <a:r>
              <a:rPr lang="en-US" altLang="zh-CN" sz="2400" dirty="0"/>
              <a:t>]</a:t>
            </a:r>
            <a:r>
              <a:rPr lang="zh-CN" altLang="en-US" sz="2400" dirty="0"/>
              <a:t>来从</a:t>
            </a:r>
            <a:r>
              <a:rPr lang="en-US" altLang="zh-CN" sz="2400" dirty="0"/>
              <a:t>0</a:t>
            </a:r>
            <a:r>
              <a:rPr lang="zh-CN" altLang="en-US" sz="2400" dirty="0"/>
              <a:t>到</a:t>
            </a:r>
            <a:r>
              <a:rPr lang="en-US" altLang="zh-CN" sz="2400" dirty="0"/>
              <a:t>3</a:t>
            </a:r>
            <a:r>
              <a:rPr lang="zh-CN" altLang="en-US" sz="2400" dirty="0"/>
              <a:t>遍历数据元素底数，然后它使用</a:t>
            </a:r>
            <a:r>
              <a:rPr lang="en-US" altLang="zh-CN" sz="2400" dirty="0"/>
              <a:t>data[j]</a:t>
            </a:r>
            <a:r>
              <a:rPr lang="zh-CN" altLang="en-US" sz="2400" dirty="0"/>
              <a:t>在某个时刻将一个数据元素从数组中读取出来。这些数字使用”</a:t>
            </a:r>
            <a:r>
              <a:rPr lang="en-US" altLang="zh-CN" sz="2400" dirty="0"/>
              <a:t>turtle”</a:t>
            </a:r>
            <a:r>
              <a:rPr lang="zh-CN" altLang="en-US" sz="2400" dirty="0"/>
              <a:t>函数来画一个图</a:t>
            </a:r>
            <a:r>
              <a:rPr lang="zh-CN" altLang="en-US" sz="2400" dirty="0" smtClean="0"/>
              <a:t>。</a:t>
            </a:r>
            <a:endParaRPr lang="zh-CN" alt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212" y="1914073"/>
            <a:ext cx="6553200" cy="216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636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23528" y="980727"/>
            <a:ext cx="7776864" cy="646331"/>
          </a:xfrm>
          <a:prstGeom prst="rect">
            <a:avLst/>
          </a:prstGeom>
          <a:noFill/>
        </p:spPr>
        <p:txBody>
          <a:bodyPr wrap="square" rtlCol="0">
            <a:spAutoFit/>
          </a:bodyPr>
          <a:lstStyle/>
          <a:p>
            <a:r>
              <a:rPr lang="zh-CN" altLang="en-US" sz="3600" b="1" dirty="0"/>
              <a:t>用数组做一个图表</a:t>
            </a:r>
          </a:p>
        </p:txBody>
      </p:sp>
      <p:sp>
        <p:nvSpPr>
          <p:cNvPr id="4" name="TextBox 3"/>
          <p:cNvSpPr txBox="1"/>
          <p:nvPr/>
        </p:nvSpPr>
        <p:spPr>
          <a:xfrm>
            <a:off x="755948" y="4293096"/>
            <a:ext cx="6916588" cy="156966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smtClean="0"/>
              <a:t>”pen</a:t>
            </a:r>
            <a:r>
              <a:rPr lang="en-US" altLang="zh-CN" sz="2400" dirty="0"/>
              <a:t>”</a:t>
            </a:r>
            <a:r>
              <a:rPr lang="zh-CN" altLang="en-US" sz="2400" dirty="0" smtClean="0"/>
              <a:t>在</a:t>
            </a:r>
            <a:r>
              <a:rPr lang="en-US" altLang="zh-CN" sz="2400" dirty="0" smtClean="0"/>
              <a:t>”butt</a:t>
            </a:r>
            <a:r>
              <a:rPr lang="en-US" altLang="zh-CN" sz="2400" dirty="0"/>
              <a:t>”</a:t>
            </a:r>
            <a:r>
              <a:rPr lang="zh-CN" altLang="en-US" sz="2400" dirty="0"/>
              <a:t>选项中，它是一个用来做一个直方形线条而不是一个圆形线条的绘图工具</a:t>
            </a:r>
            <a:r>
              <a:rPr lang="zh-CN" altLang="en-US" sz="2400" dirty="0" smtClean="0"/>
              <a:t>。</a:t>
            </a:r>
            <a:endParaRPr lang="en-US" altLang="zh-CN" sz="2400" dirty="0" smtClean="0"/>
          </a:p>
          <a:p>
            <a:pPr marL="342900" indent="-342900">
              <a:buFont typeface="Wingdings" panose="05000000000000000000" pitchFamily="2" charset="2"/>
              <a:buChar char="Ø"/>
            </a:pPr>
            <a:r>
              <a:rPr lang="en-US" altLang="zh-CN" sz="2400" dirty="0" smtClean="0"/>
              <a:t>”label</a:t>
            </a:r>
            <a:r>
              <a:rPr lang="en-US" altLang="zh-CN" sz="2400" dirty="0"/>
              <a:t>”</a:t>
            </a:r>
            <a:r>
              <a:rPr lang="zh-CN" altLang="en-US" sz="2400" dirty="0"/>
              <a:t>在”</a:t>
            </a:r>
            <a:r>
              <a:rPr lang="en-US" altLang="zh-CN" sz="2400" dirty="0"/>
              <a:t>right”</a:t>
            </a:r>
            <a:r>
              <a:rPr lang="zh-CN" altLang="en-US" sz="2400" dirty="0"/>
              <a:t>选项中，用来在</a:t>
            </a:r>
            <a:r>
              <a:rPr lang="en-US" altLang="zh-CN" sz="2400" dirty="0"/>
              <a:t>turtle</a:t>
            </a:r>
            <a:r>
              <a:rPr lang="zh-CN" altLang="en-US" sz="2400" dirty="0"/>
              <a:t>的右方放置一个标签而不是直接在</a:t>
            </a:r>
            <a:r>
              <a:rPr lang="en-US" altLang="zh-CN" sz="2400" dirty="0"/>
              <a:t>turtle</a:t>
            </a:r>
            <a:r>
              <a:rPr lang="zh-CN" altLang="en-US" sz="2400" dirty="0"/>
              <a:t>上。</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212" y="1914073"/>
            <a:ext cx="6553200" cy="216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778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23528" y="980727"/>
            <a:ext cx="7776864" cy="646331"/>
          </a:xfrm>
          <a:prstGeom prst="rect">
            <a:avLst/>
          </a:prstGeom>
          <a:noFill/>
        </p:spPr>
        <p:txBody>
          <a:bodyPr wrap="square" rtlCol="0">
            <a:spAutoFit/>
          </a:bodyPr>
          <a:lstStyle/>
          <a:p>
            <a:r>
              <a:rPr lang="zh-CN" altLang="en-US" sz="3600" b="1" dirty="0"/>
              <a:t>从字符串和文件中创建数组</a:t>
            </a:r>
          </a:p>
        </p:txBody>
      </p:sp>
      <p:sp>
        <p:nvSpPr>
          <p:cNvPr id="4" name="TextBox 3"/>
          <p:cNvSpPr txBox="1"/>
          <p:nvPr/>
        </p:nvSpPr>
        <p:spPr>
          <a:xfrm>
            <a:off x="611560" y="1844824"/>
            <a:ext cx="6916588" cy="3416320"/>
          </a:xfrm>
          <a:prstGeom prst="rect">
            <a:avLst/>
          </a:prstGeom>
          <a:noFill/>
        </p:spPr>
        <p:txBody>
          <a:bodyPr wrap="square" rtlCol="0">
            <a:spAutoFit/>
          </a:bodyPr>
          <a:lstStyle/>
          <a:p>
            <a:r>
              <a:rPr lang="zh-CN" altLang="en-US" sz="2400" dirty="0" smtClean="0"/>
              <a:t>        数组</a:t>
            </a:r>
            <a:r>
              <a:rPr lang="zh-CN" altLang="en-US" sz="2400" dirty="0"/>
              <a:t>非常强大因为一个一维数组对象可以包含数千计或者数百万计的元素。然而，实际应用中，数组需要从程序外的数据文件中加载进来。</a:t>
            </a:r>
          </a:p>
          <a:p>
            <a:r>
              <a:rPr lang="zh-CN" altLang="en-US" sz="2400" dirty="0" smtClean="0"/>
              <a:t>        为了</a:t>
            </a:r>
            <a:r>
              <a:rPr lang="zh-CN" altLang="en-US" sz="2400" dirty="0"/>
              <a:t>进行下次实验，我们在 </a:t>
            </a:r>
            <a:r>
              <a:rPr lang="en-US" altLang="zh-CN" sz="2400" dirty="0"/>
              <a:t>Pencil code</a:t>
            </a:r>
            <a:r>
              <a:rPr lang="zh-CN" altLang="en-US" sz="2400" dirty="0"/>
              <a:t>中创建一个文件并更名为”</a:t>
            </a:r>
            <a:r>
              <a:rPr lang="en-US" altLang="zh-CN" sz="2400" dirty="0"/>
              <a:t>mydata.txt”</a:t>
            </a:r>
            <a:r>
              <a:rPr lang="zh-CN" altLang="en-US" sz="2400" dirty="0"/>
              <a:t>。一旦你给它的命名用”</a:t>
            </a:r>
            <a:r>
              <a:rPr lang="en-US" altLang="zh-CN" sz="2400" dirty="0"/>
              <a:t>.txt”</a:t>
            </a:r>
            <a:r>
              <a:rPr lang="zh-CN" altLang="en-US" sz="2400" dirty="0"/>
              <a:t>结尾，</a:t>
            </a:r>
            <a:r>
              <a:rPr lang="en-US" altLang="zh-CN" sz="2400" dirty="0"/>
              <a:t>Pencil Code</a:t>
            </a:r>
            <a:r>
              <a:rPr lang="zh-CN" altLang="en-US" sz="2400" dirty="0"/>
              <a:t>将会知道这不是一个普通的程序，然后它会期待一个无格式的 </a:t>
            </a:r>
            <a:r>
              <a:rPr lang="en-US" altLang="zh-CN" sz="2400" dirty="0"/>
              <a:t>txt</a:t>
            </a:r>
            <a:r>
              <a:rPr lang="zh-CN" altLang="en-US" sz="2400" dirty="0"/>
              <a:t>数据文件。在文件中保存一系列的数字不使用空格，仅仅是用逗号隔开，就像这样</a:t>
            </a:r>
            <a:r>
              <a:rPr lang="zh-CN" altLang="en-US" sz="2400" dirty="0" smtClean="0"/>
              <a:t>：</a:t>
            </a:r>
            <a:endParaRPr lang="en-US" altLang="zh-CN" sz="2400" dirty="0" smtClean="0"/>
          </a:p>
        </p:txBody>
      </p:sp>
      <p:sp>
        <p:nvSpPr>
          <p:cNvPr id="3" name="TextBox 2"/>
          <p:cNvSpPr txBox="1"/>
          <p:nvPr/>
        </p:nvSpPr>
        <p:spPr>
          <a:xfrm>
            <a:off x="1268078" y="5277188"/>
            <a:ext cx="5603552" cy="1015663"/>
          </a:xfrm>
          <a:prstGeom prst="rect">
            <a:avLst/>
          </a:prstGeom>
          <a:noFill/>
        </p:spPr>
        <p:txBody>
          <a:bodyPr wrap="square" rtlCol="0">
            <a:spAutoFit/>
          </a:bodyPr>
          <a:lstStyle/>
          <a:p>
            <a:pPr algn="ctr"/>
            <a:r>
              <a:rPr lang="en-US" altLang="zh-CN" sz="2000" dirty="0">
                <a:latin typeface="Consolas" panose="020B0609020204030204" pitchFamily="49" charset="0"/>
              </a:rPr>
              <a:t>96,73,93,95,85,89,85,99,79,75,89,</a:t>
            </a:r>
          </a:p>
          <a:p>
            <a:pPr algn="ctr"/>
            <a:r>
              <a:rPr lang="en-US" altLang="zh-CN" sz="2000" dirty="0">
                <a:latin typeface="Consolas" panose="020B0609020204030204" pitchFamily="49" charset="0"/>
              </a:rPr>
              <a:t>82,90,85,84,85,88,95,78,96,91,93,</a:t>
            </a:r>
            <a:endParaRPr lang="zh-CN" altLang="en-US" sz="2000" dirty="0">
              <a:latin typeface="Consolas" panose="020B0609020204030204" pitchFamily="49" charset="0"/>
            </a:endParaRPr>
          </a:p>
          <a:p>
            <a:endParaRPr lang="zh-CN" altLang="en-US" sz="2000" dirty="0"/>
          </a:p>
        </p:txBody>
      </p:sp>
    </p:spTree>
    <p:extLst>
      <p:ext uri="{BB962C8B-B14F-4D97-AF65-F5344CB8AC3E}">
        <p14:creationId xmlns:p14="http://schemas.microsoft.com/office/powerpoint/2010/main" val="3457468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23528" y="980727"/>
            <a:ext cx="7776864" cy="646331"/>
          </a:xfrm>
          <a:prstGeom prst="rect">
            <a:avLst/>
          </a:prstGeom>
          <a:noFill/>
        </p:spPr>
        <p:txBody>
          <a:bodyPr wrap="square" rtlCol="0">
            <a:spAutoFit/>
          </a:bodyPr>
          <a:lstStyle/>
          <a:p>
            <a:r>
              <a:rPr lang="zh-CN" altLang="en-US" sz="3600" b="1" dirty="0"/>
              <a:t>从字符串和文件中创建数组</a:t>
            </a:r>
          </a:p>
        </p:txBody>
      </p:sp>
      <p:sp>
        <p:nvSpPr>
          <p:cNvPr id="4" name="TextBox 3"/>
          <p:cNvSpPr txBox="1"/>
          <p:nvPr/>
        </p:nvSpPr>
        <p:spPr>
          <a:xfrm>
            <a:off x="611560" y="1844824"/>
            <a:ext cx="6916588" cy="830997"/>
          </a:xfrm>
          <a:prstGeom prst="rect">
            <a:avLst/>
          </a:prstGeom>
          <a:noFill/>
        </p:spPr>
        <p:txBody>
          <a:bodyPr wrap="square" rtlCol="0">
            <a:spAutoFit/>
          </a:bodyPr>
          <a:lstStyle/>
          <a:p>
            <a:r>
              <a:rPr lang="zh-CN" altLang="en-US" sz="2400" dirty="0"/>
              <a:t>这是一个将文件中的数据加载到数组并进行基础的统计学计算的示例</a:t>
            </a:r>
            <a:r>
              <a:rPr lang="zh-CN" altLang="en-US" sz="2400" dirty="0" smtClean="0"/>
              <a:t>程序</a:t>
            </a:r>
            <a:r>
              <a:rPr lang="en-US" altLang="zh-CN" sz="2400" dirty="0" smtClean="0"/>
              <a:t>:</a:t>
            </a:r>
          </a:p>
        </p:txBody>
      </p:sp>
      <p:graphicFrame>
        <p:nvGraphicFramePr>
          <p:cNvPr id="5" name="表格 4"/>
          <p:cNvGraphicFramePr>
            <a:graphicFrameLocks noGrp="1"/>
          </p:cNvGraphicFramePr>
          <p:nvPr>
            <p:extLst>
              <p:ext uri="{D42A27DB-BD31-4B8C-83A1-F6EECF244321}">
                <p14:modId xmlns:p14="http://schemas.microsoft.com/office/powerpoint/2010/main" val="3833841681"/>
              </p:ext>
            </p:extLst>
          </p:nvPr>
        </p:nvGraphicFramePr>
        <p:xfrm>
          <a:off x="971600" y="2924944"/>
          <a:ext cx="6480720" cy="2736304"/>
        </p:xfrm>
        <a:graphic>
          <a:graphicData uri="http://schemas.openxmlformats.org/drawingml/2006/table">
            <a:tbl>
              <a:tblPr firstRow="1" bandRow="1">
                <a:tableStyleId>{22838BEF-8BB2-4498-84A7-C5851F593DF1}</a:tableStyleId>
              </a:tblPr>
              <a:tblGrid>
                <a:gridCol w="6480720"/>
              </a:tblGrid>
              <a:tr h="2736304">
                <a:tc>
                  <a:txBody>
                    <a:bodyPr/>
                    <a:lstStyle/>
                    <a:p>
                      <a:r>
                        <a:rPr lang="en-US" altLang="zh-CN" sz="2000" b="0" dirty="0" smtClean="0">
                          <a:latin typeface="Consolas" panose="020B0609020204030204" pitchFamily="49" charset="0"/>
                        </a:rPr>
                        <a:t>await load 'mydata.txt', defer </a:t>
                      </a:r>
                      <a:r>
                        <a:rPr lang="en-US" altLang="zh-CN" sz="2000" b="0" dirty="0" err="1" smtClean="0">
                          <a:latin typeface="Consolas" panose="020B0609020204030204" pitchFamily="49" charset="0"/>
                        </a:rPr>
                        <a:t>textdata</a:t>
                      </a:r>
                      <a:endParaRPr lang="en-US" altLang="zh-CN" sz="2000" b="0" dirty="0" smtClean="0">
                        <a:latin typeface="Consolas" panose="020B0609020204030204" pitchFamily="49" charset="0"/>
                      </a:endParaRPr>
                    </a:p>
                    <a:p>
                      <a:r>
                        <a:rPr lang="en-US" altLang="zh-CN" sz="2000" b="0" dirty="0" err="1" smtClean="0">
                          <a:latin typeface="Consolas" panose="020B0609020204030204" pitchFamily="49" charset="0"/>
                        </a:rPr>
                        <a:t>mydata</a:t>
                      </a:r>
                      <a:r>
                        <a:rPr lang="en-US" altLang="zh-CN" sz="2000" b="0" dirty="0" smtClean="0">
                          <a:latin typeface="Consolas" panose="020B0609020204030204" pitchFamily="49" charset="0"/>
                        </a:rPr>
                        <a:t> = </a:t>
                      </a:r>
                      <a:r>
                        <a:rPr lang="en-US" altLang="zh-CN" sz="2000" b="0" dirty="0" err="1" smtClean="0">
                          <a:latin typeface="Consolas" panose="020B0609020204030204" pitchFamily="49" charset="0"/>
                        </a:rPr>
                        <a:t>textdata.split</a:t>
                      </a:r>
                      <a:r>
                        <a:rPr lang="en-US" altLang="zh-CN" sz="2000" b="0" dirty="0" smtClean="0">
                          <a:latin typeface="Consolas" panose="020B0609020204030204" pitchFamily="49" charset="0"/>
                        </a:rPr>
                        <a:t>(',')</a:t>
                      </a:r>
                    </a:p>
                    <a:p>
                      <a:r>
                        <a:rPr lang="en-US" altLang="zh-CN" sz="2000" b="0" dirty="0" smtClean="0">
                          <a:latin typeface="Consolas" panose="020B0609020204030204" pitchFamily="49" charset="0"/>
                        </a:rPr>
                        <a:t>total = 0</a:t>
                      </a:r>
                    </a:p>
                    <a:p>
                      <a:r>
                        <a:rPr lang="en-US" altLang="zh-CN" sz="2000" b="0" dirty="0" smtClean="0">
                          <a:latin typeface="Consolas" panose="020B0609020204030204" pitchFamily="49" charset="0"/>
                        </a:rPr>
                        <a:t>for j in [0...</a:t>
                      </a:r>
                      <a:r>
                        <a:rPr lang="en-US" altLang="zh-CN" sz="2000" b="0" dirty="0" err="1" smtClean="0">
                          <a:latin typeface="Consolas" panose="020B0609020204030204" pitchFamily="49" charset="0"/>
                        </a:rPr>
                        <a:t>mydata.length</a:t>
                      </a:r>
                      <a:r>
                        <a:rPr lang="en-US" altLang="zh-CN" sz="2000" b="0" dirty="0" smtClean="0">
                          <a:latin typeface="Consolas" panose="020B0609020204030204" pitchFamily="49" charset="0"/>
                        </a:rPr>
                        <a:t>]</a:t>
                      </a:r>
                    </a:p>
                    <a:p>
                      <a:r>
                        <a:rPr lang="en-US" altLang="zh-CN" sz="2000" b="0" dirty="0" err="1" smtClean="0">
                          <a:latin typeface="Consolas" panose="020B0609020204030204" pitchFamily="49" charset="0"/>
                        </a:rPr>
                        <a:t>mydata</a:t>
                      </a:r>
                      <a:r>
                        <a:rPr lang="en-US" altLang="zh-CN" sz="2000" b="0" dirty="0" smtClean="0">
                          <a:latin typeface="Consolas" panose="020B0609020204030204" pitchFamily="49" charset="0"/>
                        </a:rPr>
                        <a:t>[j] = Number(</a:t>
                      </a:r>
                      <a:r>
                        <a:rPr lang="en-US" altLang="zh-CN" sz="2000" b="0" dirty="0" err="1" smtClean="0">
                          <a:latin typeface="Consolas" panose="020B0609020204030204" pitchFamily="49" charset="0"/>
                        </a:rPr>
                        <a:t>mydata</a:t>
                      </a:r>
                      <a:r>
                        <a:rPr lang="en-US" altLang="zh-CN" sz="2000" b="0" dirty="0" smtClean="0">
                          <a:latin typeface="Consolas" panose="020B0609020204030204" pitchFamily="49" charset="0"/>
                        </a:rPr>
                        <a:t>[j])</a:t>
                      </a:r>
                    </a:p>
                    <a:p>
                      <a:r>
                        <a:rPr lang="en-US" altLang="zh-CN" sz="2000" b="0" dirty="0" smtClean="0">
                          <a:latin typeface="Consolas" panose="020B0609020204030204" pitchFamily="49" charset="0"/>
                        </a:rPr>
                        <a:t>total += </a:t>
                      </a:r>
                      <a:r>
                        <a:rPr lang="en-US" altLang="zh-CN" sz="2000" b="0" dirty="0" err="1" smtClean="0">
                          <a:latin typeface="Consolas" panose="020B0609020204030204" pitchFamily="49" charset="0"/>
                        </a:rPr>
                        <a:t>mydata</a:t>
                      </a:r>
                      <a:r>
                        <a:rPr lang="en-US" altLang="zh-CN" sz="2000" b="0" dirty="0" smtClean="0">
                          <a:latin typeface="Consolas" panose="020B0609020204030204" pitchFamily="49" charset="0"/>
                        </a:rPr>
                        <a:t>[j]</a:t>
                      </a:r>
                    </a:p>
                    <a:p>
                      <a:r>
                        <a:rPr lang="en-US" altLang="zh-CN" sz="2000" b="0" dirty="0" smtClean="0">
                          <a:latin typeface="Consolas" panose="020B0609020204030204" pitchFamily="49" charset="0"/>
                        </a:rPr>
                        <a:t>write 'Total: ' + total</a:t>
                      </a:r>
                    </a:p>
                    <a:p>
                      <a:r>
                        <a:rPr lang="en-US" altLang="zh-CN" sz="2000" b="0" dirty="0" smtClean="0">
                          <a:latin typeface="Consolas" panose="020B0609020204030204" pitchFamily="49" charset="0"/>
                        </a:rPr>
                        <a:t>write 'Average: ' + total / </a:t>
                      </a:r>
                      <a:r>
                        <a:rPr lang="en-US" altLang="zh-CN" sz="2000" b="0" dirty="0" err="1" smtClean="0">
                          <a:latin typeface="Consolas" panose="020B0609020204030204" pitchFamily="49" charset="0"/>
                        </a:rPr>
                        <a:t>mydata.length</a:t>
                      </a:r>
                      <a:endParaRPr lang="zh-CN" altLang="en-US" sz="2000" b="0" dirty="0">
                        <a:latin typeface="Consolas" panose="020B0609020204030204" pitchFamily="49" charset="0"/>
                      </a:endParaRPr>
                    </a:p>
                  </a:txBody>
                  <a:tcPr/>
                </a:tc>
              </a:tr>
            </a:tbl>
          </a:graphicData>
        </a:graphic>
      </p:graphicFrame>
    </p:spTree>
    <p:extLst>
      <p:ext uri="{BB962C8B-B14F-4D97-AF65-F5344CB8AC3E}">
        <p14:creationId xmlns:p14="http://schemas.microsoft.com/office/powerpoint/2010/main" val="2287629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23528" y="980727"/>
            <a:ext cx="7776864" cy="646331"/>
          </a:xfrm>
          <a:prstGeom prst="rect">
            <a:avLst/>
          </a:prstGeom>
          <a:noFill/>
        </p:spPr>
        <p:txBody>
          <a:bodyPr wrap="square" rtlCol="0">
            <a:spAutoFit/>
          </a:bodyPr>
          <a:lstStyle/>
          <a:p>
            <a:r>
              <a:rPr lang="zh-CN" altLang="en-US" sz="3600" b="1" dirty="0"/>
              <a:t>将文件加载到数组的三个步骤</a:t>
            </a:r>
          </a:p>
        </p:txBody>
      </p:sp>
      <p:sp>
        <p:nvSpPr>
          <p:cNvPr id="3" name="TextBox 2"/>
          <p:cNvSpPr txBox="1"/>
          <p:nvPr/>
        </p:nvSpPr>
        <p:spPr>
          <a:xfrm>
            <a:off x="743868" y="2060848"/>
            <a:ext cx="7750224"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smtClean="0"/>
              <a:t>1.</a:t>
            </a:r>
            <a:r>
              <a:rPr lang="zh-CN" altLang="en-US" sz="2400" dirty="0" smtClean="0"/>
              <a:t>将</a:t>
            </a:r>
            <a:r>
              <a:rPr lang="zh-CN" altLang="en-US" sz="2400" dirty="0"/>
              <a:t>一个文件加载为一个一维大字符串的文本数据</a:t>
            </a:r>
            <a:r>
              <a:rPr lang="zh-CN" altLang="en-US" sz="2400" dirty="0" smtClean="0"/>
              <a:t>：</a:t>
            </a:r>
            <a:endParaRPr lang="en-US" altLang="zh-CN" sz="2400" dirty="0" smtClean="0"/>
          </a:p>
          <a:p>
            <a:r>
              <a:rPr lang="en-US" altLang="zh-CN" sz="2400" dirty="0"/>
              <a:t> </a:t>
            </a:r>
            <a:r>
              <a:rPr lang="en-US" altLang="zh-CN" sz="2400" dirty="0" smtClean="0"/>
              <a:t>     </a:t>
            </a:r>
            <a:r>
              <a:rPr lang="en-US" altLang="zh-CN" sz="2400" dirty="0" smtClean="0">
                <a:latin typeface="Consolas" panose="020B0609020204030204" pitchFamily="49" charset="0"/>
              </a:rPr>
              <a:t>await </a:t>
            </a:r>
            <a:r>
              <a:rPr lang="en-US" altLang="zh-CN" sz="2400" dirty="0">
                <a:latin typeface="Consolas" panose="020B0609020204030204" pitchFamily="49" charset="0"/>
              </a:rPr>
              <a:t>load'mydata.txt', defer </a:t>
            </a:r>
            <a:r>
              <a:rPr lang="en-US" altLang="zh-CN" sz="2400" dirty="0" err="1" smtClean="0">
                <a:latin typeface="Consolas" panose="020B0609020204030204" pitchFamily="49" charset="0"/>
              </a:rPr>
              <a:t>textdata</a:t>
            </a:r>
            <a:endParaRPr lang="en-US" altLang="zh-CN" sz="2400" dirty="0">
              <a:latin typeface="Consolas" panose="020B0609020204030204" pitchFamily="49" charset="0"/>
            </a:endParaRPr>
          </a:p>
        </p:txBody>
      </p:sp>
      <p:sp>
        <p:nvSpPr>
          <p:cNvPr id="6" name="TextBox 5"/>
          <p:cNvSpPr txBox="1"/>
          <p:nvPr/>
        </p:nvSpPr>
        <p:spPr>
          <a:xfrm>
            <a:off x="1054584" y="3068960"/>
            <a:ext cx="7128792" cy="2862322"/>
          </a:xfrm>
          <a:prstGeom prst="rect">
            <a:avLst/>
          </a:prstGeom>
          <a:noFill/>
        </p:spPr>
        <p:txBody>
          <a:bodyPr wrap="square" rtlCol="0">
            <a:spAutoFit/>
          </a:bodyPr>
          <a:lstStyle/>
          <a:p>
            <a:r>
              <a:rPr lang="en-US" altLang="zh-CN" sz="2000" dirty="0"/>
              <a:t>【</a:t>
            </a:r>
            <a:r>
              <a:rPr lang="zh-CN" altLang="en-US" sz="2000" dirty="0" smtClean="0"/>
              <a:t>注</a:t>
            </a:r>
            <a:r>
              <a:rPr lang="en-US" altLang="zh-CN" sz="2000" dirty="0" smtClean="0"/>
              <a:t>】</a:t>
            </a:r>
          </a:p>
          <a:p>
            <a:r>
              <a:rPr lang="en-US" altLang="zh-CN" sz="2000" dirty="0" smtClean="0"/>
              <a:t>“load</a:t>
            </a:r>
            <a:r>
              <a:rPr lang="en-US" altLang="zh-CN" sz="2000" dirty="0"/>
              <a:t>”</a:t>
            </a:r>
            <a:r>
              <a:rPr lang="zh-CN" altLang="en-US" sz="2000" dirty="0"/>
              <a:t>函数能够从网上加载一个文件 </a:t>
            </a:r>
            <a:r>
              <a:rPr lang="en-US" altLang="zh-CN" sz="2000" dirty="0"/>
              <a:t>URL</a:t>
            </a:r>
            <a:r>
              <a:rPr lang="zh-CN" altLang="en-US" sz="2000" dirty="0"/>
              <a:t>并调用一</a:t>
            </a:r>
            <a:r>
              <a:rPr lang="zh-CN" altLang="en-US" sz="2000" dirty="0" smtClean="0"/>
              <a:t>个</a:t>
            </a:r>
            <a:r>
              <a:rPr lang="en-US" altLang="zh-CN" sz="2000" dirty="0" smtClean="0"/>
              <a:t>”callback</a:t>
            </a:r>
            <a:r>
              <a:rPr lang="en-US" altLang="zh-CN" sz="2000" dirty="0"/>
              <a:t>”</a:t>
            </a:r>
            <a:r>
              <a:rPr lang="zh-CN" altLang="en-US" sz="2000" dirty="0"/>
              <a:t>函数获得一维字符串类型的文件目录。这里的程序加载一个短的</a:t>
            </a:r>
            <a:r>
              <a:rPr lang="zh-CN" altLang="en-US" sz="2000" dirty="0" smtClean="0"/>
              <a:t>文件名</a:t>
            </a:r>
            <a:r>
              <a:rPr lang="en-US" altLang="zh-CN" sz="2000" dirty="0" smtClean="0"/>
              <a:t>”mydata.txt</a:t>
            </a:r>
            <a:r>
              <a:rPr lang="en-US" altLang="zh-CN" sz="2000" dirty="0"/>
              <a:t>”</a:t>
            </a:r>
            <a:r>
              <a:rPr lang="zh-CN" altLang="en-US" sz="2000" dirty="0"/>
              <a:t>，文件名能够在程序正在运行的 </a:t>
            </a:r>
            <a:r>
              <a:rPr lang="en-US" altLang="zh-CN" sz="2000" dirty="0"/>
              <a:t>Pencil Code</a:t>
            </a:r>
            <a:r>
              <a:rPr lang="zh-CN" altLang="en-US" sz="2000" dirty="0"/>
              <a:t>的文件夹里查找到。通过使用一个</a:t>
            </a:r>
            <a:r>
              <a:rPr lang="zh-CN" altLang="en-US" sz="2000" dirty="0" smtClean="0"/>
              <a:t>以</a:t>
            </a:r>
            <a:r>
              <a:rPr lang="en-US" altLang="zh-CN" sz="2000" dirty="0" smtClean="0"/>
              <a:t>”http</a:t>
            </a:r>
            <a:r>
              <a:rPr lang="en-US" altLang="zh-CN" sz="2000" dirty="0"/>
              <a:t>://”</a:t>
            </a:r>
            <a:r>
              <a:rPr lang="zh-CN" altLang="en-US" sz="2000" dirty="0"/>
              <a:t>开头的全名的</a:t>
            </a:r>
            <a:r>
              <a:rPr lang="en-US" altLang="zh-CN" sz="2000" dirty="0"/>
              <a:t>URL</a:t>
            </a:r>
            <a:r>
              <a:rPr lang="zh-CN" altLang="en-US" sz="2000" dirty="0"/>
              <a:t>，</a:t>
            </a:r>
            <a:r>
              <a:rPr lang="en-US" altLang="zh-CN" sz="2000" dirty="0"/>
              <a:t>Pencil Code</a:t>
            </a:r>
            <a:r>
              <a:rPr lang="zh-CN" altLang="en-US" sz="2000" dirty="0"/>
              <a:t>可以从网上加载数据文件。注意加载是输入的一部分（来自于网络而不是用户），它的运行就像是</a:t>
            </a:r>
            <a:r>
              <a:rPr lang="en-US" altLang="zh-CN" sz="2000" dirty="0"/>
              <a:t>I/O</a:t>
            </a:r>
            <a:r>
              <a:rPr lang="zh-CN" altLang="en-US" sz="2000" dirty="0"/>
              <a:t>模块中的读取函数。我们在这里结合</a:t>
            </a:r>
            <a:r>
              <a:rPr lang="en-US" altLang="zh-CN" sz="2000" dirty="0"/>
              <a:t>load</a:t>
            </a:r>
            <a:r>
              <a:rPr lang="zh-CN" altLang="en-US" sz="2000" dirty="0"/>
              <a:t>和</a:t>
            </a:r>
            <a:r>
              <a:rPr lang="en-US" altLang="zh-CN" sz="2000" dirty="0"/>
              <a:t>await</a:t>
            </a:r>
            <a:r>
              <a:rPr lang="zh-CN" altLang="en-US" sz="2000" dirty="0"/>
              <a:t>在程序等待回复时暂停程序。</a:t>
            </a:r>
            <a:endParaRPr lang="en-US" altLang="zh-CN" sz="2000" dirty="0">
              <a:latin typeface="Consolas" panose="020B0609020204030204" pitchFamily="49" charset="0"/>
            </a:endParaRPr>
          </a:p>
        </p:txBody>
      </p:sp>
    </p:spTree>
    <p:extLst>
      <p:ext uri="{BB962C8B-B14F-4D97-AF65-F5344CB8AC3E}">
        <p14:creationId xmlns:p14="http://schemas.microsoft.com/office/powerpoint/2010/main" val="3842323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23528" y="980727"/>
            <a:ext cx="7776864" cy="646331"/>
          </a:xfrm>
          <a:prstGeom prst="rect">
            <a:avLst/>
          </a:prstGeom>
          <a:noFill/>
        </p:spPr>
        <p:txBody>
          <a:bodyPr wrap="square" rtlCol="0">
            <a:spAutoFit/>
          </a:bodyPr>
          <a:lstStyle/>
          <a:p>
            <a:r>
              <a:rPr lang="zh-CN" altLang="en-US" sz="3600" b="1" dirty="0"/>
              <a:t>将文件加载到数组的三个步骤</a:t>
            </a:r>
          </a:p>
        </p:txBody>
      </p:sp>
      <p:sp>
        <p:nvSpPr>
          <p:cNvPr id="3" name="TextBox 2"/>
          <p:cNvSpPr txBox="1"/>
          <p:nvPr/>
        </p:nvSpPr>
        <p:spPr>
          <a:xfrm>
            <a:off x="538200" y="2132856"/>
            <a:ext cx="7750224" cy="1200329"/>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smtClean="0"/>
              <a:t>2.</a:t>
            </a:r>
            <a:r>
              <a:rPr lang="zh-CN" altLang="en-US" sz="2400" dirty="0" smtClean="0"/>
              <a:t>将</a:t>
            </a:r>
            <a:r>
              <a:rPr lang="zh-CN" altLang="en-US" sz="2400" dirty="0"/>
              <a:t>文件划分成由多个小字符串组成的数组，每个</a:t>
            </a:r>
            <a:r>
              <a:rPr lang="zh-CN" altLang="en-US" sz="2400" dirty="0" smtClean="0"/>
              <a:t>元素一</a:t>
            </a:r>
            <a:r>
              <a:rPr lang="zh-CN" altLang="en-US" sz="2400" dirty="0"/>
              <a:t>个数组</a:t>
            </a:r>
            <a:r>
              <a:rPr lang="zh-CN" altLang="en-US" sz="2400" dirty="0" smtClean="0"/>
              <a:t>：</a:t>
            </a:r>
            <a:endParaRPr lang="en-US" altLang="zh-CN" sz="2400" dirty="0" smtClean="0"/>
          </a:p>
          <a:p>
            <a:r>
              <a:rPr lang="en-US" altLang="zh-CN" sz="2400" dirty="0"/>
              <a:t> </a:t>
            </a:r>
            <a:r>
              <a:rPr lang="en-US" altLang="zh-CN" sz="2400" dirty="0" smtClean="0"/>
              <a:t>     </a:t>
            </a:r>
            <a:r>
              <a:rPr lang="en-US" altLang="zh-CN" sz="2400" dirty="0" err="1" smtClean="0">
                <a:latin typeface="Consolas" panose="020B0609020204030204" pitchFamily="49" charset="0"/>
              </a:rPr>
              <a:t>mydata</a:t>
            </a:r>
            <a:r>
              <a:rPr lang="en-US" altLang="zh-CN" sz="2400" dirty="0" smtClean="0">
                <a:latin typeface="Consolas" panose="020B0609020204030204" pitchFamily="49" charset="0"/>
              </a:rPr>
              <a:t> </a:t>
            </a:r>
            <a:r>
              <a:rPr lang="en-US" altLang="zh-CN" sz="2400" dirty="0">
                <a:latin typeface="Consolas" panose="020B0609020204030204" pitchFamily="49" charset="0"/>
              </a:rPr>
              <a:t>= </a:t>
            </a:r>
            <a:r>
              <a:rPr lang="en-US" altLang="zh-CN" sz="2400" dirty="0" err="1">
                <a:latin typeface="Consolas" panose="020B0609020204030204" pitchFamily="49" charset="0"/>
              </a:rPr>
              <a:t>textdata.split</a:t>
            </a:r>
            <a:r>
              <a:rPr lang="en-US" altLang="zh-CN" sz="2400" dirty="0" smtClean="0">
                <a:latin typeface="Consolas" panose="020B0609020204030204" pitchFamily="49" charset="0"/>
              </a:rPr>
              <a:t>(',')</a:t>
            </a:r>
          </a:p>
        </p:txBody>
      </p:sp>
      <p:sp>
        <p:nvSpPr>
          <p:cNvPr id="4" name="TextBox 3"/>
          <p:cNvSpPr txBox="1"/>
          <p:nvPr/>
        </p:nvSpPr>
        <p:spPr>
          <a:xfrm>
            <a:off x="971600" y="3640832"/>
            <a:ext cx="7044456" cy="1938992"/>
          </a:xfrm>
          <a:prstGeom prst="rect">
            <a:avLst/>
          </a:prstGeom>
          <a:noFill/>
        </p:spPr>
        <p:txBody>
          <a:bodyPr wrap="square" rtlCol="0">
            <a:spAutoFit/>
          </a:bodyPr>
          <a:lstStyle/>
          <a:p>
            <a:r>
              <a:rPr lang="en-US" altLang="zh-CN" sz="2000" dirty="0" smtClean="0"/>
              <a:t>【</a:t>
            </a:r>
            <a:r>
              <a:rPr lang="zh-CN" altLang="en-US" sz="2000" dirty="0" smtClean="0"/>
              <a:t>注</a:t>
            </a:r>
            <a:r>
              <a:rPr lang="en-US" altLang="zh-CN" sz="2000" dirty="0" smtClean="0"/>
              <a:t>】</a:t>
            </a:r>
          </a:p>
          <a:p>
            <a:r>
              <a:rPr lang="en-US" altLang="zh-CN" sz="2000" dirty="0" smtClean="0"/>
              <a:t>“split</a:t>
            </a:r>
            <a:r>
              <a:rPr lang="en-US" altLang="zh-CN" sz="2000" dirty="0"/>
              <a:t>”</a:t>
            </a:r>
            <a:r>
              <a:rPr lang="zh-CN" altLang="en-US" sz="2000" dirty="0"/>
              <a:t>函数将一个 </a:t>
            </a:r>
            <a:r>
              <a:rPr lang="en-US" altLang="zh-CN" sz="2000" dirty="0"/>
              <a:t>txt</a:t>
            </a:r>
            <a:r>
              <a:rPr lang="zh-CN" altLang="en-US" sz="2000" dirty="0"/>
              <a:t>字符串通过用定界符拆分的方式划分成一个由多个字符串组成的数组。定界符可以是任意的字母或符号。例如，用每行的”</a:t>
            </a:r>
            <a:r>
              <a:rPr lang="en-US" altLang="zh-CN" sz="2000" dirty="0"/>
              <a:t>entry”</a:t>
            </a:r>
            <a:r>
              <a:rPr lang="zh-CN" altLang="en-US" sz="2000" dirty="0"/>
              <a:t>单词拆分文件，用”</a:t>
            </a:r>
            <a:r>
              <a:rPr lang="en-US" altLang="zh-CN" sz="2000" dirty="0"/>
              <a:t>\n”</a:t>
            </a:r>
            <a:r>
              <a:rPr lang="zh-CN" altLang="en-US" sz="2000" dirty="0"/>
              <a:t>拆分文件（反斜杠 </a:t>
            </a:r>
            <a:r>
              <a:rPr lang="en-US" altLang="zh-CN" sz="2000" dirty="0"/>
              <a:t>n</a:t>
            </a:r>
            <a:r>
              <a:rPr lang="zh-CN" altLang="en-US" sz="2000" dirty="0"/>
              <a:t>是一个出现在一个</a:t>
            </a:r>
            <a:r>
              <a:rPr lang="en-US" altLang="zh-CN" sz="2000" dirty="0"/>
              <a:t>txt</a:t>
            </a:r>
            <a:r>
              <a:rPr lang="zh-CN" altLang="en-US" sz="2000" dirty="0"/>
              <a:t>文件每行末尾的用于进入新行的符号）。</a:t>
            </a:r>
            <a:endParaRPr lang="zh-CN" altLang="en-US" sz="2000" dirty="0"/>
          </a:p>
        </p:txBody>
      </p:sp>
    </p:spTree>
    <p:extLst>
      <p:ext uri="{BB962C8B-B14F-4D97-AF65-F5344CB8AC3E}">
        <p14:creationId xmlns:p14="http://schemas.microsoft.com/office/powerpoint/2010/main" val="2078836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23528" y="980727"/>
            <a:ext cx="7776864" cy="646331"/>
          </a:xfrm>
          <a:prstGeom prst="rect">
            <a:avLst/>
          </a:prstGeom>
          <a:noFill/>
        </p:spPr>
        <p:txBody>
          <a:bodyPr wrap="square" rtlCol="0">
            <a:spAutoFit/>
          </a:bodyPr>
          <a:lstStyle/>
          <a:p>
            <a:r>
              <a:rPr lang="zh-CN" altLang="en-US" sz="3600" b="1" dirty="0"/>
              <a:t>将文件加载到数组的三个步骤</a:t>
            </a:r>
          </a:p>
        </p:txBody>
      </p:sp>
      <p:sp>
        <p:nvSpPr>
          <p:cNvPr id="3" name="TextBox 2"/>
          <p:cNvSpPr txBox="1"/>
          <p:nvPr/>
        </p:nvSpPr>
        <p:spPr>
          <a:xfrm>
            <a:off x="611560" y="1946051"/>
            <a:ext cx="7750224" cy="1200329"/>
          </a:xfrm>
          <a:prstGeom prst="rect">
            <a:avLst/>
          </a:prstGeom>
          <a:noFill/>
        </p:spPr>
        <p:txBody>
          <a:bodyPr wrap="square" rtlCol="0">
            <a:spAutoFit/>
          </a:bodyPr>
          <a:lstStyle/>
          <a:p>
            <a:endParaRPr lang="en-US" altLang="zh-CN" sz="2400" dirty="0">
              <a:latin typeface="Consolas" panose="020B0609020204030204" pitchFamily="49" charset="0"/>
            </a:endParaRPr>
          </a:p>
          <a:p>
            <a:pPr marL="342900" indent="-342900">
              <a:buFont typeface="Wingdings" panose="05000000000000000000" pitchFamily="2" charset="2"/>
              <a:buChar char="Ø"/>
            </a:pPr>
            <a:r>
              <a:rPr lang="en-US" altLang="zh-CN" sz="2400" dirty="0" smtClean="0"/>
              <a:t>3.</a:t>
            </a:r>
            <a:r>
              <a:rPr lang="zh-CN" altLang="en-US" sz="2400" dirty="0" smtClean="0"/>
              <a:t>如果</a:t>
            </a:r>
            <a:r>
              <a:rPr lang="zh-CN" altLang="en-US" sz="2400" dirty="0"/>
              <a:t>数据是</a:t>
            </a:r>
            <a:r>
              <a:rPr lang="zh-CN" altLang="en-US" sz="2400" dirty="0" smtClean="0"/>
              <a:t>数字</a:t>
            </a:r>
            <a:r>
              <a:rPr lang="en-US" altLang="zh-CN" sz="2400" dirty="0" smtClean="0"/>
              <a:t>,</a:t>
            </a:r>
            <a:r>
              <a:rPr lang="zh-CN" altLang="en-US" sz="2400" dirty="0" smtClean="0"/>
              <a:t>把</a:t>
            </a:r>
            <a:r>
              <a:rPr lang="zh-CN" altLang="en-US" sz="2400" dirty="0"/>
              <a:t>字符串转换成数字</a:t>
            </a:r>
            <a:r>
              <a:rPr lang="zh-CN" altLang="en-US" sz="2400" dirty="0" smtClean="0"/>
              <a:t>：</a:t>
            </a:r>
            <a:endParaRPr lang="en-US" altLang="zh-CN" sz="2400" dirty="0" smtClean="0"/>
          </a:p>
          <a:p>
            <a:r>
              <a:rPr lang="en-US" altLang="zh-CN" sz="2400" dirty="0" smtClean="0"/>
              <a:t>           </a:t>
            </a:r>
            <a:r>
              <a:rPr lang="en-US" altLang="zh-CN" sz="2400" dirty="0" err="1" smtClean="0">
                <a:latin typeface="Consolas" panose="020B0609020204030204" pitchFamily="49" charset="0"/>
              </a:rPr>
              <a:t>mydata</a:t>
            </a:r>
            <a:r>
              <a:rPr lang="en-US" altLang="zh-CN" sz="2400" dirty="0" smtClean="0">
                <a:latin typeface="Consolas" panose="020B0609020204030204" pitchFamily="49" charset="0"/>
              </a:rPr>
              <a:t>[j</a:t>
            </a:r>
            <a:r>
              <a:rPr lang="en-US" altLang="zh-CN" sz="2400" dirty="0">
                <a:latin typeface="Consolas" panose="020B0609020204030204" pitchFamily="49" charset="0"/>
              </a:rPr>
              <a:t>] = Number(</a:t>
            </a:r>
            <a:r>
              <a:rPr lang="en-US" altLang="zh-CN" sz="2400" dirty="0" err="1">
                <a:latin typeface="Consolas" panose="020B0609020204030204" pitchFamily="49" charset="0"/>
              </a:rPr>
              <a:t>mydata</a:t>
            </a:r>
            <a:r>
              <a:rPr lang="en-US" altLang="zh-CN" sz="2400" dirty="0">
                <a:latin typeface="Consolas" panose="020B0609020204030204" pitchFamily="49" charset="0"/>
              </a:rPr>
              <a:t>[j</a:t>
            </a:r>
            <a:r>
              <a:rPr lang="en-US" altLang="zh-CN" sz="2400" dirty="0" smtClean="0">
                <a:latin typeface="Consolas" panose="020B0609020204030204" pitchFamily="49" charset="0"/>
              </a:rPr>
              <a:t>])</a:t>
            </a:r>
            <a:endParaRPr lang="en-US" altLang="zh-CN" sz="2400" dirty="0">
              <a:latin typeface="Consolas" panose="020B0609020204030204" pitchFamily="49" charset="0"/>
            </a:endParaRPr>
          </a:p>
        </p:txBody>
      </p:sp>
      <p:sp>
        <p:nvSpPr>
          <p:cNvPr id="4" name="TextBox 3"/>
          <p:cNvSpPr txBox="1"/>
          <p:nvPr/>
        </p:nvSpPr>
        <p:spPr>
          <a:xfrm>
            <a:off x="971600" y="3573016"/>
            <a:ext cx="6624736" cy="1323439"/>
          </a:xfrm>
          <a:prstGeom prst="rect">
            <a:avLst/>
          </a:prstGeom>
          <a:noFill/>
        </p:spPr>
        <p:txBody>
          <a:bodyPr wrap="square" rtlCol="0">
            <a:spAutoFit/>
          </a:bodyPr>
          <a:lstStyle/>
          <a:p>
            <a:r>
              <a:rPr lang="en-US" altLang="zh-CN" sz="2000" dirty="0" smtClean="0"/>
              <a:t>【</a:t>
            </a:r>
            <a:r>
              <a:rPr lang="zh-CN" altLang="en-US" sz="2000" dirty="0" smtClean="0"/>
              <a:t>注</a:t>
            </a:r>
            <a:r>
              <a:rPr lang="en-US" altLang="zh-CN" sz="2000" dirty="0" smtClean="0"/>
              <a:t>】</a:t>
            </a:r>
          </a:p>
          <a:p>
            <a:r>
              <a:rPr lang="en-US" altLang="zh-CN" sz="2000" dirty="0" smtClean="0"/>
              <a:t>“Number</a:t>
            </a:r>
            <a:r>
              <a:rPr lang="en-US" altLang="zh-CN" sz="2000" dirty="0"/>
              <a:t>”</a:t>
            </a:r>
            <a:r>
              <a:rPr lang="zh-CN" altLang="en-US" sz="2000" dirty="0"/>
              <a:t>函数是将一个字符串转化为一个数字。为了避免”</a:t>
            </a:r>
            <a:r>
              <a:rPr lang="en-US" altLang="zh-CN" sz="2000" dirty="0"/>
              <a:t>96”+”73”</a:t>
            </a:r>
            <a:r>
              <a:rPr lang="zh-CN" altLang="en-US" sz="2000" dirty="0"/>
              <a:t>会获得”</a:t>
            </a:r>
            <a:r>
              <a:rPr lang="en-US" altLang="zh-CN" sz="2000" dirty="0"/>
              <a:t>9673”</a:t>
            </a:r>
            <a:r>
              <a:rPr lang="zh-CN" altLang="en-US" sz="2000" dirty="0"/>
              <a:t>这样的结果，被加载的字符串必须在进行运算之前转换成数字。</a:t>
            </a:r>
            <a:endParaRPr lang="zh-CN" altLang="en-US" sz="2000" dirty="0"/>
          </a:p>
        </p:txBody>
      </p:sp>
    </p:spTree>
    <p:extLst>
      <p:ext uri="{BB962C8B-B14F-4D97-AF65-F5344CB8AC3E}">
        <p14:creationId xmlns:p14="http://schemas.microsoft.com/office/powerpoint/2010/main" val="2710295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第八章 </a:t>
            </a:r>
            <a:r>
              <a:rPr lang="zh-CN" altLang="en-US" dirty="0">
                <a:latin typeface="黑体" pitchFamily="49" charset="-122"/>
                <a:ea typeface="黑体" pitchFamily="49" charset="-122"/>
              </a:rPr>
              <a:t>一维数</a:t>
            </a:r>
            <a:r>
              <a:rPr lang="zh-CN" altLang="en-US" dirty="0" smtClean="0">
                <a:latin typeface="黑体" pitchFamily="49" charset="-122"/>
                <a:ea typeface="黑体" pitchFamily="49" charset="-122"/>
              </a:rPr>
              <a:t>组的介绍</a:t>
            </a:r>
            <a:endParaRPr lang="zh-CN" altLang="en-US" dirty="0" smtClean="0">
              <a:latin typeface="黑体" pitchFamily="49" charset="-122"/>
              <a:ea typeface="黑体" pitchFamily="49" charset="-122"/>
            </a:endParaRPr>
          </a:p>
        </p:txBody>
      </p:sp>
      <p:sp>
        <p:nvSpPr>
          <p:cNvPr id="4099" name="Rectangle 3"/>
          <p:cNvSpPr>
            <a:spLocks noGrp="1"/>
          </p:cNvSpPr>
          <p:nvPr>
            <p:ph type="body" idx="1"/>
          </p:nvPr>
        </p:nvSpPr>
        <p:spPr>
          <a:xfrm>
            <a:off x="611560" y="1196752"/>
            <a:ext cx="7632848" cy="4310062"/>
          </a:xfrm>
          <a:noFill/>
        </p:spPr>
        <p:txBody>
          <a:bodyPr/>
          <a:lstStyle/>
          <a:p>
            <a:pPr marL="0" indent="0">
              <a:buNone/>
            </a:pPr>
            <a:r>
              <a:rPr lang="zh-CN" altLang="en-US" sz="3200" dirty="0" smtClean="0"/>
              <a:t>    一</a:t>
            </a:r>
            <a:r>
              <a:rPr lang="zh-CN" altLang="en-US" sz="3200" dirty="0"/>
              <a:t>维数组（也称为向量）是一个程序存储许多线性结构数据元素的数据结构基础。在这个单元中，学生们将学会创建和遍历数组，以及如何在一个数组中增加、删除、插入和查找元素。通过使用 </a:t>
            </a:r>
            <a:r>
              <a:rPr lang="en-US" altLang="zh-CN" sz="3200" dirty="0"/>
              <a:t>Pencil Code</a:t>
            </a:r>
            <a:r>
              <a:rPr lang="zh-CN" altLang="en-US" sz="3200" dirty="0"/>
              <a:t>，学生们将探索如何使用来自网络的数据创建数组以及怎样使用数组中的数据创造可视化的效果</a:t>
            </a:r>
            <a:r>
              <a:rPr lang="zh-CN" altLang="en-US" sz="3200" dirty="0" smtClean="0"/>
              <a:t>。</a:t>
            </a:r>
            <a:endParaRPr lang="zh-CN" altLang="en-US" sz="1800"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p:txBody>
      </p:sp>
    </p:spTree>
    <p:extLst>
      <p:ext uri="{BB962C8B-B14F-4D97-AF65-F5344CB8AC3E}">
        <p14:creationId xmlns:p14="http://schemas.microsoft.com/office/powerpoint/2010/main" val="1711126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23528" y="980727"/>
            <a:ext cx="7776864" cy="1077218"/>
          </a:xfrm>
          <a:prstGeom prst="rect">
            <a:avLst/>
          </a:prstGeom>
          <a:noFill/>
        </p:spPr>
        <p:txBody>
          <a:bodyPr wrap="square" rtlCol="0">
            <a:spAutoFit/>
          </a:bodyPr>
          <a:lstStyle/>
          <a:p>
            <a:r>
              <a:rPr lang="zh-CN" altLang="en-US" sz="3600" b="1" dirty="0"/>
              <a:t>探索</a:t>
            </a:r>
            <a:r>
              <a:rPr lang="zh-CN" altLang="en-US" sz="3600" b="1" dirty="0" smtClean="0"/>
              <a:t>：</a:t>
            </a:r>
            <a:endParaRPr lang="en-US" altLang="zh-CN" sz="3600" b="1" dirty="0" smtClean="0"/>
          </a:p>
          <a:p>
            <a:r>
              <a:rPr lang="zh-CN" altLang="en-US" sz="2800" b="1" dirty="0" smtClean="0"/>
              <a:t>将</a:t>
            </a:r>
            <a:r>
              <a:rPr lang="zh-CN" altLang="en-US" sz="2800" b="1" dirty="0"/>
              <a:t>一个文档划分成数组，再将它连接起来</a:t>
            </a:r>
          </a:p>
        </p:txBody>
      </p:sp>
      <p:graphicFrame>
        <p:nvGraphicFramePr>
          <p:cNvPr id="5" name="表格 4"/>
          <p:cNvGraphicFramePr>
            <a:graphicFrameLocks noGrp="1"/>
          </p:cNvGraphicFramePr>
          <p:nvPr>
            <p:extLst>
              <p:ext uri="{D42A27DB-BD31-4B8C-83A1-F6EECF244321}">
                <p14:modId xmlns:p14="http://schemas.microsoft.com/office/powerpoint/2010/main" val="2388743499"/>
              </p:ext>
            </p:extLst>
          </p:nvPr>
        </p:nvGraphicFramePr>
        <p:xfrm>
          <a:off x="899592" y="2204864"/>
          <a:ext cx="6624736" cy="2225040"/>
        </p:xfrm>
        <a:graphic>
          <a:graphicData uri="http://schemas.openxmlformats.org/drawingml/2006/table">
            <a:tbl>
              <a:tblPr firstRow="1" bandRow="1">
                <a:tableStyleId>{22838BEF-8BB2-4498-84A7-C5851F593DF1}</a:tableStyleId>
              </a:tblPr>
              <a:tblGrid>
                <a:gridCol w="6624736"/>
              </a:tblGrid>
              <a:tr h="370840">
                <a:tc>
                  <a:txBody>
                    <a:bodyPr/>
                    <a:lstStyle/>
                    <a:p>
                      <a:r>
                        <a:rPr lang="en-US" altLang="zh-CN" sz="2000" b="0" dirty="0" smtClean="0">
                          <a:latin typeface="Consolas" panose="020B0609020204030204" pitchFamily="49" charset="0"/>
                        </a:rPr>
                        <a:t>await load 'document.txt', defer </a:t>
                      </a:r>
                      <a:r>
                        <a:rPr lang="en-US" altLang="zh-CN" sz="2000" b="0" dirty="0" err="1" smtClean="0">
                          <a:latin typeface="Consolas" panose="020B0609020204030204" pitchFamily="49" charset="0"/>
                        </a:rPr>
                        <a:t>textdata</a:t>
                      </a:r>
                      <a:endParaRPr lang="en-US" altLang="zh-CN" sz="2000" b="0" dirty="0" smtClean="0">
                        <a:latin typeface="Consolas" panose="020B0609020204030204" pitchFamily="49" charset="0"/>
                      </a:endParaRPr>
                    </a:p>
                    <a:p>
                      <a:r>
                        <a:rPr lang="en-US" altLang="zh-CN" sz="2000" b="0" dirty="0" smtClean="0">
                          <a:latin typeface="Consolas" panose="020B0609020204030204" pitchFamily="49" charset="0"/>
                        </a:rPr>
                        <a:t>words = </a:t>
                      </a:r>
                      <a:r>
                        <a:rPr lang="en-US" altLang="zh-CN" sz="2000" b="0" dirty="0" err="1" smtClean="0">
                          <a:latin typeface="Consolas" panose="020B0609020204030204" pitchFamily="49" charset="0"/>
                        </a:rPr>
                        <a:t>textdata.split</a:t>
                      </a:r>
                      <a:r>
                        <a:rPr lang="en-US" altLang="zh-CN" sz="2000" b="0" dirty="0" smtClean="0">
                          <a:latin typeface="Consolas" panose="020B0609020204030204" pitchFamily="49" charset="0"/>
                        </a:rPr>
                        <a:t>(/\b/)</a:t>
                      </a:r>
                    </a:p>
                    <a:p>
                      <a:r>
                        <a:rPr lang="en-US" altLang="zh-CN" sz="2000" b="0" dirty="0" smtClean="0">
                          <a:latin typeface="Consolas" panose="020B0609020204030204" pitchFamily="49" charset="0"/>
                        </a:rPr>
                        <a:t>await read 'A word to search for?', defer q</a:t>
                      </a:r>
                    </a:p>
                    <a:p>
                      <a:r>
                        <a:rPr lang="en-US" altLang="zh-CN" sz="2000" b="0" dirty="0" smtClean="0">
                          <a:latin typeface="Consolas" panose="020B0609020204030204" pitchFamily="49" charset="0"/>
                        </a:rPr>
                        <a:t>for j in [0...</a:t>
                      </a:r>
                      <a:r>
                        <a:rPr lang="en-US" altLang="zh-CN" sz="2000" b="0" dirty="0" err="1" smtClean="0">
                          <a:latin typeface="Consolas" panose="020B0609020204030204" pitchFamily="49" charset="0"/>
                        </a:rPr>
                        <a:t>words.length</a:t>
                      </a:r>
                      <a:r>
                        <a:rPr lang="en-US" altLang="zh-CN" sz="2000" b="0" dirty="0" smtClean="0">
                          <a:latin typeface="Consolas" panose="020B0609020204030204" pitchFamily="49" charset="0"/>
                        </a:rPr>
                        <a:t>]</a:t>
                      </a:r>
                    </a:p>
                    <a:p>
                      <a:r>
                        <a:rPr lang="en-US" altLang="zh-CN" sz="2000" b="0" dirty="0" smtClean="0">
                          <a:latin typeface="Consolas" panose="020B0609020204030204" pitchFamily="49" charset="0"/>
                        </a:rPr>
                        <a:t>  if words[j] is q</a:t>
                      </a:r>
                    </a:p>
                    <a:p>
                      <a:r>
                        <a:rPr lang="en-US" altLang="zh-CN" sz="2000" b="0" dirty="0" smtClean="0">
                          <a:latin typeface="Consolas" panose="020B0609020204030204" pitchFamily="49" charset="0"/>
                        </a:rPr>
                        <a:t>    words[j] = '&lt;mark&gt;' + q + '&lt;/mark&gt;'</a:t>
                      </a:r>
                    </a:p>
                    <a:p>
                      <a:r>
                        <a:rPr lang="en-US" altLang="zh-CN" sz="2000" b="0" dirty="0" smtClean="0">
                          <a:latin typeface="Consolas" panose="020B0609020204030204" pitchFamily="49" charset="0"/>
                        </a:rPr>
                        <a:t>write </a:t>
                      </a:r>
                      <a:r>
                        <a:rPr lang="en-US" altLang="zh-CN" sz="2000" b="0" dirty="0" err="1" smtClean="0">
                          <a:latin typeface="Consolas" panose="020B0609020204030204" pitchFamily="49" charset="0"/>
                        </a:rPr>
                        <a:t>words.join</a:t>
                      </a:r>
                      <a:r>
                        <a:rPr lang="en-US" altLang="zh-CN" sz="2000" b="0" dirty="0" smtClean="0">
                          <a:latin typeface="Consolas" panose="020B0609020204030204" pitchFamily="49" charset="0"/>
                        </a:rPr>
                        <a:t>('')</a:t>
                      </a:r>
                      <a:endParaRPr lang="zh-CN" altLang="en-US" sz="2000" b="0" dirty="0">
                        <a:latin typeface="Consolas" panose="020B0609020204030204" pitchFamily="49" charset="0"/>
                      </a:endParaRPr>
                    </a:p>
                  </a:txBody>
                  <a:tcPr/>
                </a:tc>
              </a:tr>
            </a:tbl>
          </a:graphicData>
        </a:graphic>
      </p:graphicFrame>
      <p:sp>
        <p:nvSpPr>
          <p:cNvPr id="3" name="TextBox 2"/>
          <p:cNvSpPr txBox="1"/>
          <p:nvPr/>
        </p:nvSpPr>
        <p:spPr>
          <a:xfrm>
            <a:off x="463228" y="4509120"/>
            <a:ext cx="7488832"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这是另一个在文件中查找字符的示例程序。它</a:t>
            </a:r>
            <a:r>
              <a:rPr lang="zh-CN" altLang="en-US" sz="2400" dirty="0" smtClean="0"/>
              <a:t>利用</a:t>
            </a:r>
            <a:r>
              <a:rPr lang="en-US" altLang="zh-CN" sz="2400" dirty="0" smtClean="0"/>
              <a:t>”split</a:t>
            </a:r>
            <a:r>
              <a:rPr lang="en-US" altLang="zh-CN" sz="2400" dirty="0"/>
              <a:t>”</a:t>
            </a:r>
            <a:r>
              <a:rPr lang="zh-CN" altLang="en-US" sz="2400" dirty="0"/>
              <a:t>函数通过一个特殊的符号将文件的所有单词都分割开而后使用”</a:t>
            </a:r>
            <a:r>
              <a:rPr lang="en-US" altLang="zh-CN" sz="2400" dirty="0"/>
              <a:t>join”</a:t>
            </a:r>
            <a:r>
              <a:rPr lang="zh-CN" altLang="en-US" sz="2400" dirty="0"/>
              <a:t>函数将数组组合回来成为一个大字符串并输出。</a:t>
            </a:r>
            <a:endParaRPr lang="zh-CN" altLang="en-US" sz="2400" dirty="0"/>
          </a:p>
        </p:txBody>
      </p:sp>
    </p:spTree>
    <p:extLst>
      <p:ext uri="{BB962C8B-B14F-4D97-AF65-F5344CB8AC3E}">
        <p14:creationId xmlns:p14="http://schemas.microsoft.com/office/powerpoint/2010/main" val="3606980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23528" y="980727"/>
            <a:ext cx="7776864" cy="1077218"/>
          </a:xfrm>
          <a:prstGeom prst="rect">
            <a:avLst/>
          </a:prstGeom>
          <a:noFill/>
        </p:spPr>
        <p:txBody>
          <a:bodyPr wrap="square" rtlCol="0">
            <a:spAutoFit/>
          </a:bodyPr>
          <a:lstStyle/>
          <a:p>
            <a:r>
              <a:rPr lang="zh-CN" altLang="en-US" sz="3600" b="1" dirty="0"/>
              <a:t>探索</a:t>
            </a:r>
            <a:r>
              <a:rPr lang="zh-CN" altLang="en-US" sz="3600" b="1" dirty="0" smtClean="0"/>
              <a:t>：</a:t>
            </a:r>
            <a:endParaRPr lang="en-US" altLang="zh-CN" sz="3600" b="1" dirty="0" smtClean="0"/>
          </a:p>
          <a:p>
            <a:r>
              <a:rPr lang="zh-CN" altLang="en-US" sz="2800" b="1" dirty="0" smtClean="0"/>
              <a:t>将</a:t>
            </a:r>
            <a:r>
              <a:rPr lang="zh-CN" altLang="en-US" sz="2800" b="1" dirty="0"/>
              <a:t>一个文档划分成数组，再将它连接起来</a:t>
            </a:r>
          </a:p>
        </p:txBody>
      </p:sp>
      <p:graphicFrame>
        <p:nvGraphicFramePr>
          <p:cNvPr id="5" name="表格 4"/>
          <p:cNvGraphicFramePr>
            <a:graphicFrameLocks noGrp="1"/>
          </p:cNvGraphicFramePr>
          <p:nvPr>
            <p:extLst>
              <p:ext uri="{D42A27DB-BD31-4B8C-83A1-F6EECF244321}">
                <p14:modId xmlns:p14="http://schemas.microsoft.com/office/powerpoint/2010/main" val="2507298068"/>
              </p:ext>
            </p:extLst>
          </p:nvPr>
        </p:nvGraphicFramePr>
        <p:xfrm>
          <a:off x="899592" y="2276872"/>
          <a:ext cx="6624736" cy="2225040"/>
        </p:xfrm>
        <a:graphic>
          <a:graphicData uri="http://schemas.openxmlformats.org/drawingml/2006/table">
            <a:tbl>
              <a:tblPr firstRow="1" bandRow="1">
                <a:tableStyleId>{22838BEF-8BB2-4498-84A7-C5851F593DF1}</a:tableStyleId>
              </a:tblPr>
              <a:tblGrid>
                <a:gridCol w="6624736"/>
              </a:tblGrid>
              <a:tr h="370840">
                <a:tc>
                  <a:txBody>
                    <a:bodyPr/>
                    <a:lstStyle/>
                    <a:p>
                      <a:r>
                        <a:rPr lang="en-US" altLang="zh-CN" sz="2000" b="0" dirty="0" smtClean="0">
                          <a:latin typeface="Consolas" panose="020B0609020204030204" pitchFamily="49" charset="0"/>
                        </a:rPr>
                        <a:t>await load 'document.txt', defer </a:t>
                      </a:r>
                      <a:r>
                        <a:rPr lang="en-US" altLang="zh-CN" sz="2000" b="0" dirty="0" err="1" smtClean="0">
                          <a:latin typeface="Consolas" panose="020B0609020204030204" pitchFamily="49" charset="0"/>
                        </a:rPr>
                        <a:t>textdata</a:t>
                      </a:r>
                      <a:endParaRPr lang="en-US" altLang="zh-CN" sz="2000" b="0" dirty="0" smtClean="0">
                        <a:latin typeface="Consolas" panose="020B0609020204030204" pitchFamily="49" charset="0"/>
                      </a:endParaRPr>
                    </a:p>
                    <a:p>
                      <a:r>
                        <a:rPr lang="en-US" altLang="zh-CN" sz="2000" b="0" dirty="0" smtClean="0">
                          <a:latin typeface="Consolas" panose="020B0609020204030204" pitchFamily="49" charset="0"/>
                        </a:rPr>
                        <a:t>words = </a:t>
                      </a:r>
                      <a:r>
                        <a:rPr lang="en-US" altLang="zh-CN" sz="2000" b="0" dirty="0" err="1" smtClean="0">
                          <a:latin typeface="Consolas" panose="020B0609020204030204" pitchFamily="49" charset="0"/>
                        </a:rPr>
                        <a:t>textdata.split</a:t>
                      </a:r>
                      <a:r>
                        <a:rPr lang="en-US" altLang="zh-CN" sz="2000" b="0" dirty="0" smtClean="0">
                          <a:latin typeface="Consolas" panose="020B0609020204030204" pitchFamily="49" charset="0"/>
                        </a:rPr>
                        <a:t>(/\b/)</a:t>
                      </a:r>
                    </a:p>
                    <a:p>
                      <a:r>
                        <a:rPr lang="en-US" altLang="zh-CN" sz="2000" b="0" dirty="0" smtClean="0">
                          <a:latin typeface="Consolas" panose="020B0609020204030204" pitchFamily="49" charset="0"/>
                        </a:rPr>
                        <a:t>await read 'A word to search for?', defer q</a:t>
                      </a:r>
                    </a:p>
                    <a:p>
                      <a:r>
                        <a:rPr lang="en-US" altLang="zh-CN" sz="2000" b="0" dirty="0" smtClean="0">
                          <a:latin typeface="Consolas" panose="020B0609020204030204" pitchFamily="49" charset="0"/>
                        </a:rPr>
                        <a:t>for j in [0...</a:t>
                      </a:r>
                      <a:r>
                        <a:rPr lang="en-US" altLang="zh-CN" sz="2000" b="0" dirty="0" err="1" smtClean="0">
                          <a:latin typeface="Consolas" panose="020B0609020204030204" pitchFamily="49" charset="0"/>
                        </a:rPr>
                        <a:t>words.length</a:t>
                      </a:r>
                      <a:r>
                        <a:rPr lang="en-US" altLang="zh-CN" sz="2000" b="0" dirty="0" smtClean="0">
                          <a:latin typeface="Consolas" panose="020B0609020204030204" pitchFamily="49" charset="0"/>
                        </a:rPr>
                        <a:t>]</a:t>
                      </a:r>
                    </a:p>
                    <a:p>
                      <a:r>
                        <a:rPr lang="en-US" altLang="zh-CN" sz="2000" b="0" dirty="0" smtClean="0">
                          <a:latin typeface="Consolas" panose="020B0609020204030204" pitchFamily="49" charset="0"/>
                        </a:rPr>
                        <a:t>  if words[j] is q</a:t>
                      </a:r>
                    </a:p>
                    <a:p>
                      <a:r>
                        <a:rPr lang="en-US" altLang="zh-CN" sz="2000" b="0" dirty="0" smtClean="0">
                          <a:latin typeface="Consolas" panose="020B0609020204030204" pitchFamily="49" charset="0"/>
                        </a:rPr>
                        <a:t>    words[j] = '&lt;mark&gt;' + q + '&lt;/mark&gt;'</a:t>
                      </a:r>
                    </a:p>
                    <a:p>
                      <a:r>
                        <a:rPr lang="en-US" altLang="zh-CN" sz="2000" b="0" dirty="0" smtClean="0">
                          <a:latin typeface="Consolas" panose="020B0609020204030204" pitchFamily="49" charset="0"/>
                        </a:rPr>
                        <a:t>write </a:t>
                      </a:r>
                      <a:r>
                        <a:rPr lang="en-US" altLang="zh-CN" sz="2000" b="0" dirty="0" err="1" smtClean="0">
                          <a:latin typeface="Consolas" panose="020B0609020204030204" pitchFamily="49" charset="0"/>
                        </a:rPr>
                        <a:t>words.join</a:t>
                      </a:r>
                      <a:r>
                        <a:rPr lang="en-US" altLang="zh-CN" sz="2000" b="0" dirty="0" smtClean="0">
                          <a:latin typeface="Consolas" panose="020B0609020204030204" pitchFamily="49" charset="0"/>
                        </a:rPr>
                        <a:t>('')</a:t>
                      </a:r>
                      <a:endParaRPr lang="zh-CN" altLang="en-US" sz="2000" b="0" dirty="0">
                        <a:latin typeface="Consolas" panose="020B0609020204030204" pitchFamily="49" charset="0"/>
                      </a:endParaRPr>
                    </a:p>
                  </a:txBody>
                  <a:tcPr/>
                </a:tc>
              </a:tr>
            </a:tbl>
          </a:graphicData>
        </a:graphic>
      </p:graphicFrame>
      <p:sp>
        <p:nvSpPr>
          <p:cNvPr id="3" name="TextBox 2"/>
          <p:cNvSpPr txBox="1"/>
          <p:nvPr/>
        </p:nvSpPr>
        <p:spPr>
          <a:xfrm>
            <a:off x="395536" y="4653136"/>
            <a:ext cx="7632848"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为了给这个程序准备数据</a:t>
            </a:r>
            <a:r>
              <a:rPr lang="zh-CN" altLang="en-US" sz="2400" dirty="0" smtClean="0"/>
              <a:t>，需要提前保存</a:t>
            </a:r>
            <a:r>
              <a:rPr lang="zh-CN" altLang="en-US" sz="2400" dirty="0"/>
              <a:t>一个命名</a:t>
            </a:r>
            <a:r>
              <a:rPr lang="zh-CN" altLang="en-US" sz="2400" dirty="0" smtClean="0"/>
              <a:t>为</a:t>
            </a:r>
            <a:r>
              <a:rPr lang="en-US" altLang="zh-CN" sz="2400" dirty="0" smtClean="0"/>
              <a:t>”document.txt</a:t>
            </a:r>
            <a:r>
              <a:rPr lang="en-US" altLang="zh-CN" sz="2400" dirty="0"/>
              <a:t>”</a:t>
            </a:r>
            <a:r>
              <a:rPr lang="zh-CN" altLang="en-US" sz="2400" dirty="0"/>
              <a:t>的文件，里面包含大量的文本， 例如一片来自</a:t>
            </a:r>
            <a:r>
              <a:rPr lang="en-US" altLang="zh-CN" sz="2400" dirty="0"/>
              <a:t>Wikipedia</a:t>
            </a:r>
            <a:r>
              <a:rPr lang="zh-CN" altLang="en-US" sz="2400" dirty="0"/>
              <a:t>的论文或一本公共领域的书。</a:t>
            </a:r>
            <a:endParaRPr lang="zh-CN" altLang="en-US" sz="2400" dirty="0"/>
          </a:p>
        </p:txBody>
      </p:sp>
    </p:spTree>
    <p:extLst>
      <p:ext uri="{BB962C8B-B14F-4D97-AF65-F5344CB8AC3E}">
        <p14:creationId xmlns:p14="http://schemas.microsoft.com/office/powerpoint/2010/main" val="2841956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23528" y="980727"/>
            <a:ext cx="7776864" cy="1077218"/>
          </a:xfrm>
          <a:prstGeom prst="rect">
            <a:avLst/>
          </a:prstGeom>
          <a:noFill/>
        </p:spPr>
        <p:txBody>
          <a:bodyPr wrap="square" rtlCol="0">
            <a:spAutoFit/>
          </a:bodyPr>
          <a:lstStyle/>
          <a:p>
            <a:r>
              <a:rPr lang="zh-CN" altLang="en-US" sz="3600" b="1" dirty="0"/>
              <a:t>探索</a:t>
            </a:r>
            <a:r>
              <a:rPr lang="zh-CN" altLang="en-US" sz="3600" b="1" dirty="0" smtClean="0"/>
              <a:t>：</a:t>
            </a:r>
            <a:endParaRPr lang="en-US" altLang="zh-CN" sz="3600" b="1" dirty="0" smtClean="0"/>
          </a:p>
          <a:p>
            <a:r>
              <a:rPr lang="zh-CN" altLang="en-US" sz="2800" b="1" dirty="0" smtClean="0"/>
              <a:t>将</a:t>
            </a:r>
            <a:r>
              <a:rPr lang="zh-CN" altLang="en-US" sz="2800" b="1" dirty="0"/>
              <a:t>一个文档划分成数组，再将它连接起来</a:t>
            </a:r>
          </a:p>
        </p:txBody>
      </p:sp>
      <p:sp>
        <p:nvSpPr>
          <p:cNvPr id="3" name="TextBox 2"/>
          <p:cNvSpPr txBox="1"/>
          <p:nvPr/>
        </p:nvSpPr>
        <p:spPr>
          <a:xfrm>
            <a:off x="467544" y="3021052"/>
            <a:ext cx="7632848" cy="2308324"/>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smtClean="0"/>
              <a:t>1.</a:t>
            </a:r>
            <a:r>
              <a:rPr lang="zh-CN" altLang="en-US" sz="2400" dirty="0" smtClean="0"/>
              <a:t>它</a:t>
            </a:r>
            <a:r>
              <a:rPr lang="zh-CN" altLang="en-US" sz="2400" dirty="0"/>
              <a:t>用分隔符</a:t>
            </a:r>
            <a:r>
              <a:rPr lang="en-US" altLang="zh-CN" sz="2400" dirty="0"/>
              <a:t>(/\b/)</a:t>
            </a:r>
            <a:r>
              <a:rPr lang="zh-CN" altLang="en-US" sz="2400" dirty="0"/>
              <a:t>创建数组。特殊符号</a:t>
            </a:r>
            <a:r>
              <a:rPr lang="en-US" altLang="zh-CN" sz="2400" dirty="0"/>
              <a:t>/\b/</a:t>
            </a:r>
            <a:r>
              <a:rPr lang="zh-CN" altLang="en-US" sz="2400" dirty="0"/>
              <a:t>将字符串分割成一个个的单词</a:t>
            </a:r>
            <a:r>
              <a:rPr lang="zh-CN" altLang="en-US" sz="2400" dirty="0" smtClean="0"/>
              <a:t>。</a:t>
            </a:r>
            <a:endParaRPr lang="en-US" altLang="zh-CN" sz="2400" dirty="0" smtClean="0"/>
          </a:p>
          <a:p>
            <a:endParaRPr lang="en-US" altLang="zh-CN" sz="2400" dirty="0" smtClean="0"/>
          </a:p>
          <a:p>
            <a:pPr marL="342900" indent="-342900">
              <a:buFont typeface="Wingdings" panose="05000000000000000000" pitchFamily="2" charset="2"/>
              <a:buChar char="Ø"/>
            </a:pPr>
            <a:r>
              <a:rPr lang="en-US" altLang="zh-CN" sz="2400" dirty="0" smtClean="0"/>
              <a:t>2.</a:t>
            </a:r>
            <a:r>
              <a:rPr lang="zh-CN" altLang="en-US" sz="2400" dirty="0" smtClean="0"/>
              <a:t>它</a:t>
            </a:r>
            <a:r>
              <a:rPr lang="zh-CN" altLang="en-US" sz="2400" dirty="0"/>
              <a:t>用测试“</a:t>
            </a:r>
            <a:r>
              <a:rPr lang="en-US" altLang="zh-CN" sz="2400" dirty="0"/>
              <a:t>words[j</a:t>
            </a:r>
            <a:r>
              <a:rPr lang="en-US" altLang="zh-CN" sz="2400" dirty="0" smtClean="0"/>
              <a:t>] is </a:t>
            </a:r>
            <a:r>
              <a:rPr lang="en-US" altLang="zh-CN" sz="2400" dirty="0"/>
              <a:t>q ”</a:t>
            </a:r>
            <a:r>
              <a:rPr lang="zh-CN" altLang="en-US" sz="2400" dirty="0"/>
              <a:t>来检验所有单词，来尝试找到一个相符的单词。</a:t>
            </a:r>
          </a:p>
          <a:p>
            <a:endParaRPr lang="zh-CN" altLang="en-US" sz="2400" dirty="0"/>
          </a:p>
        </p:txBody>
      </p:sp>
      <p:sp>
        <p:nvSpPr>
          <p:cNvPr id="4" name="TextBox 3"/>
          <p:cNvSpPr txBox="1"/>
          <p:nvPr/>
        </p:nvSpPr>
        <p:spPr>
          <a:xfrm>
            <a:off x="488008" y="2187228"/>
            <a:ext cx="4392488" cy="461665"/>
          </a:xfrm>
          <a:prstGeom prst="rect">
            <a:avLst/>
          </a:prstGeom>
          <a:noFill/>
        </p:spPr>
        <p:txBody>
          <a:bodyPr wrap="square" rtlCol="0">
            <a:spAutoFit/>
          </a:bodyPr>
          <a:lstStyle/>
          <a:p>
            <a:r>
              <a:rPr lang="zh-CN" altLang="en-US" sz="2400" dirty="0"/>
              <a:t>这个程序用数组做了四件事：</a:t>
            </a:r>
            <a:endParaRPr lang="zh-CN" altLang="en-US" sz="2400" dirty="0"/>
          </a:p>
        </p:txBody>
      </p:sp>
    </p:spTree>
    <p:extLst>
      <p:ext uri="{BB962C8B-B14F-4D97-AF65-F5344CB8AC3E}">
        <p14:creationId xmlns:p14="http://schemas.microsoft.com/office/powerpoint/2010/main" val="12227055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23528" y="980727"/>
            <a:ext cx="7776864" cy="1077218"/>
          </a:xfrm>
          <a:prstGeom prst="rect">
            <a:avLst/>
          </a:prstGeom>
          <a:noFill/>
        </p:spPr>
        <p:txBody>
          <a:bodyPr wrap="square" rtlCol="0">
            <a:spAutoFit/>
          </a:bodyPr>
          <a:lstStyle/>
          <a:p>
            <a:r>
              <a:rPr lang="zh-CN" altLang="en-US" sz="3600" b="1" dirty="0"/>
              <a:t>探索</a:t>
            </a:r>
            <a:r>
              <a:rPr lang="zh-CN" altLang="en-US" sz="3600" b="1" dirty="0" smtClean="0"/>
              <a:t>：</a:t>
            </a:r>
            <a:endParaRPr lang="en-US" altLang="zh-CN" sz="3600" b="1" dirty="0" smtClean="0"/>
          </a:p>
          <a:p>
            <a:r>
              <a:rPr lang="zh-CN" altLang="en-US" sz="2800" b="1" dirty="0" smtClean="0"/>
              <a:t>将</a:t>
            </a:r>
            <a:r>
              <a:rPr lang="zh-CN" altLang="en-US" sz="2800" b="1" dirty="0"/>
              <a:t>一个文档划分成数组，再将它连接起来</a:t>
            </a:r>
          </a:p>
        </p:txBody>
      </p:sp>
      <p:sp>
        <p:nvSpPr>
          <p:cNvPr id="3" name="TextBox 2"/>
          <p:cNvSpPr txBox="1"/>
          <p:nvPr/>
        </p:nvSpPr>
        <p:spPr>
          <a:xfrm>
            <a:off x="467544" y="2904976"/>
            <a:ext cx="7632848" cy="2308324"/>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smtClean="0"/>
              <a:t>3.</a:t>
            </a:r>
            <a:r>
              <a:rPr lang="zh-CN" altLang="en-US" sz="2400" dirty="0" smtClean="0"/>
              <a:t>对于</a:t>
            </a:r>
            <a:r>
              <a:rPr lang="zh-CN" altLang="en-US" sz="2400" dirty="0"/>
              <a:t>相符的字符，它用一个</a:t>
            </a:r>
            <a:r>
              <a:rPr lang="en-US" altLang="zh-CN" sz="2400" dirty="0"/>
              <a:t>HTML</a:t>
            </a:r>
            <a:r>
              <a:rPr lang="zh-CN" altLang="en-US" sz="2400" dirty="0"/>
              <a:t>的</a:t>
            </a:r>
            <a:r>
              <a:rPr lang="en-US" altLang="zh-CN" sz="2400" dirty="0" err="1"/>
              <a:t>tag.words</a:t>
            </a:r>
            <a:r>
              <a:rPr lang="en-US" altLang="zh-CN" sz="2400" dirty="0"/>
              <a:t>[j]='' + q + ''</a:t>
            </a:r>
            <a:r>
              <a:rPr lang="zh-CN" altLang="en-US" sz="2400" dirty="0"/>
              <a:t>来增加一个格式化代码。</a:t>
            </a:r>
          </a:p>
          <a:p>
            <a:endParaRPr lang="en-US" altLang="zh-CN" sz="2400" dirty="0" smtClean="0"/>
          </a:p>
          <a:p>
            <a:pPr marL="342900" indent="-342900">
              <a:buFont typeface="Wingdings" panose="05000000000000000000" pitchFamily="2" charset="2"/>
              <a:buChar char="Ø"/>
            </a:pPr>
            <a:r>
              <a:rPr lang="en-US" altLang="zh-CN" sz="2400" dirty="0" smtClean="0"/>
              <a:t>4.</a:t>
            </a:r>
            <a:r>
              <a:rPr lang="zh-CN" altLang="en-US" sz="2400" dirty="0" smtClean="0"/>
              <a:t>其中</a:t>
            </a:r>
            <a:r>
              <a:rPr lang="zh-CN" altLang="en-US" sz="2400" dirty="0"/>
              <a:t>的 </a:t>
            </a:r>
            <a:r>
              <a:rPr lang="en-US" altLang="zh-CN" sz="2400" dirty="0" err="1"/>
              <a:t>words.join</a:t>
            </a:r>
            <a:r>
              <a:rPr lang="en-US" altLang="zh-CN" sz="2400" dirty="0"/>
              <a:t>(‘’)</a:t>
            </a:r>
            <a:r>
              <a:rPr lang="zh-CN" altLang="en-US" sz="2400" dirty="0"/>
              <a:t>用于把所有的数组中的元素连接起来生成一个一维的字符串 用于输出。</a:t>
            </a:r>
          </a:p>
          <a:p>
            <a:endParaRPr lang="zh-CN" altLang="en-US" sz="2400" dirty="0"/>
          </a:p>
        </p:txBody>
      </p:sp>
      <p:sp>
        <p:nvSpPr>
          <p:cNvPr id="4" name="TextBox 3"/>
          <p:cNvSpPr txBox="1"/>
          <p:nvPr/>
        </p:nvSpPr>
        <p:spPr>
          <a:xfrm>
            <a:off x="488008" y="2187228"/>
            <a:ext cx="4392488" cy="461665"/>
          </a:xfrm>
          <a:prstGeom prst="rect">
            <a:avLst/>
          </a:prstGeom>
          <a:noFill/>
        </p:spPr>
        <p:txBody>
          <a:bodyPr wrap="square" rtlCol="0">
            <a:spAutoFit/>
          </a:bodyPr>
          <a:lstStyle/>
          <a:p>
            <a:r>
              <a:rPr lang="zh-CN" altLang="en-US" sz="2400" dirty="0"/>
              <a:t>这个程序用数组做了四件事：</a:t>
            </a:r>
            <a:endParaRPr lang="zh-CN" altLang="en-US" sz="2400" dirty="0"/>
          </a:p>
        </p:txBody>
      </p:sp>
      <p:sp>
        <p:nvSpPr>
          <p:cNvPr id="5" name="TextBox 4"/>
          <p:cNvSpPr txBox="1"/>
          <p:nvPr/>
        </p:nvSpPr>
        <p:spPr>
          <a:xfrm>
            <a:off x="488008" y="5085184"/>
            <a:ext cx="7828408" cy="830997"/>
          </a:xfrm>
          <a:prstGeom prst="rect">
            <a:avLst/>
          </a:prstGeom>
          <a:noFill/>
        </p:spPr>
        <p:txBody>
          <a:bodyPr wrap="square" rtlCol="0">
            <a:spAutoFit/>
          </a:bodyPr>
          <a:lstStyle/>
          <a:p>
            <a:r>
              <a:rPr lang="zh-CN" altLang="en-US" sz="2400" dirty="0"/>
              <a:t>数组让输出程序能够使用诸如大容量数字或文本的大数据成为可能。</a:t>
            </a:r>
            <a:endParaRPr lang="zh-CN" altLang="en-US" sz="2400" dirty="0"/>
          </a:p>
        </p:txBody>
      </p:sp>
    </p:spTree>
    <p:extLst>
      <p:ext uri="{BB962C8B-B14F-4D97-AF65-F5344CB8AC3E}">
        <p14:creationId xmlns:p14="http://schemas.microsoft.com/office/powerpoint/2010/main" val="2522217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r>
              <a:rPr lang="zh-CN" altLang="en-US" dirty="0" smtClean="0">
                <a:latin typeface="黑体" pitchFamily="49" charset="-122"/>
                <a:ea typeface="黑体" pitchFamily="49" charset="-122"/>
              </a:rPr>
              <a:t>巩固练习</a:t>
            </a:r>
          </a:p>
        </p:txBody>
      </p:sp>
      <p:sp>
        <p:nvSpPr>
          <p:cNvPr id="3" name="TextBox 2"/>
          <p:cNvSpPr txBox="1"/>
          <p:nvPr/>
        </p:nvSpPr>
        <p:spPr>
          <a:xfrm>
            <a:off x="899592" y="1484784"/>
            <a:ext cx="7128792" cy="461665"/>
          </a:xfrm>
          <a:prstGeom prst="rect">
            <a:avLst/>
          </a:prstGeom>
          <a:noFill/>
        </p:spPr>
        <p:txBody>
          <a:bodyPr wrap="square" rtlCol="0">
            <a:spAutoFit/>
          </a:bodyPr>
          <a:lstStyle/>
          <a:p>
            <a:r>
              <a:rPr lang="en-US" altLang="zh-CN" sz="2400" dirty="0" smtClean="0"/>
              <a:t>1.</a:t>
            </a:r>
            <a:r>
              <a:rPr lang="zh-CN" altLang="en-US" sz="2400" dirty="0" smtClean="0"/>
              <a:t>分别用</a:t>
            </a:r>
            <a:r>
              <a:rPr lang="en-US" altLang="zh-CN" sz="2400" dirty="0" err="1" smtClean="0"/>
              <a:t>CoffeeScript</a:t>
            </a:r>
            <a:r>
              <a:rPr lang="zh-CN" altLang="en-US" sz="2400" dirty="0" smtClean="0"/>
              <a:t>和</a:t>
            </a:r>
            <a:r>
              <a:rPr lang="en-US" altLang="zh-CN" sz="2400" dirty="0" smtClean="0"/>
              <a:t>JavaScript</a:t>
            </a:r>
            <a:r>
              <a:rPr lang="zh-CN" altLang="en-US" sz="2400" dirty="0" smtClean="0"/>
              <a:t>绘制如下图案</a:t>
            </a:r>
            <a:r>
              <a:rPr lang="zh-CN" altLang="en-US" sz="2400" dirty="0" smtClean="0"/>
              <a:t>。</a:t>
            </a:r>
            <a:endParaRPr lang="zh-CN" altLang="en-US" sz="24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2492895"/>
            <a:ext cx="1938511" cy="2804379"/>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r>
              <a:rPr lang="zh-CN" altLang="en-US" dirty="0" smtClean="0">
                <a:latin typeface="黑体" pitchFamily="49" charset="-122"/>
                <a:ea typeface="黑体" pitchFamily="49" charset="-122"/>
              </a:rPr>
              <a:t>巩固练习</a:t>
            </a:r>
          </a:p>
        </p:txBody>
      </p:sp>
      <p:sp>
        <p:nvSpPr>
          <p:cNvPr id="3" name="TextBox 2"/>
          <p:cNvSpPr txBox="1"/>
          <p:nvPr/>
        </p:nvSpPr>
        <p:spPr>
          <a:xfrm>
            <a:off x="755576" y="1253950"/>
            <a:ext cx="7128792" cy="461665"/>
          </a:xfrm>
          <a:prstGeom prst="rect">
            <a:avLst/>
          </a:prstGeom>
          <a:noFill/>
        </p:spPr>
        <p:txBody>
          <a:bodyPr wrap="square" rtlCol="0">
            <a:spAutoFit/>
          </a:bodyPr>
          <a:lstStyle/>
          <a:p>
            <a:r>
              <a:rPr lang="en-US" altLang="zh-CN" sz="2400" dirty="0"/>
              <a:t>2</a:t>
            </a:r>
            <a:r>
              <a:rPr lang="en-US" altLang="zh-CN" sz="2400" dirty="0" smtClean="0"/>
              <a:t>.</a:t>
            </a:r>
            <a:r>
              <a:rPr lang="zh-CN" altLang="en-US" sz="2400" dirty="0"/>
              <a:t>分析</a:t>
            </a:r>
            <a:r>
              <a:rPr lang="zh-CN" altLang="en-US" sz="2400" dirty="0" smtClean="0"/>
              <a:t>以下</a:t>
            </a:r>
            <a:r>
              <a:rPr lang="zh-CN" altLang="en-US" sz="2400" dirty="0" smtClean="0"/>
              <a:t>代码</a:t>
            </a:r>
            <a:r>
              <a:rPr lang="zh-CN" altLang="en-US" sz="2400" dirty="0" smtClean="0"/>
              <a:t>并验证</a:t>
            </a:r>
            <a:r>
              <a:rPr lang="zh-CN" altLang="en-US" sz="2400" dirty="0" smtClean="0"/>
              <a:t>。</a:t>
            </a:r>
            <a:endParaRPr lang="zh-CN" altLang="en-US" sz="2400" dirty="0"/>
          </a:p>
        </p:txBody>
      </p:sp>
      <p:graphicFrame>
        <p:nvGraphicFramePr>
          <p:cNvPr id="2" name="表格 1"/>
          <p:cNvGraphicFramePr>
            <a:graphicFrameLocks noGrp="1"/>
          </p:cNvGraphicFramePr>
          <p:nvPr>
            <p:extLst>
              <p:ext uri="{D42A27DB-BD31-4B8C-83A1-F6EECF244321}">
                <p14:modId xmlns:p14="http://schemas.microsoft.com/office/powerpoint/2010/main" val="2879123601"/>
              </p:ext>
            </p:extLst>
          </p:nvPr>
        </p:nvGraphicFramePr>
        <p:xfrm>
          <a:off x="1115616" y="1844824"/>
          <a:ext cx="7416824" cy="4053840"/>
        </p:xfrm>
        <a:graphic>
          <a:graphicData uri="http://schemas.openxmlformats.org/drawingml/2006/table">
            <a:tbl>
              <a:tblPr firstRow="1" bandRow="1">
                <a:tableStyleId>{22838BEF-8BB2-4498-84A7-C5851F593DF1}</a:tableStyleId>
              </a:tblPr>
              <a:tblGrid>
                <a:gridCol w="3672408"/>
                <a:gridCol w="3744416"/>
              </a:tblGrid>
              <a:tr h="3312368">
                <a:tc>
                  <a:txBody>
                    <a:bodyPr/>
                    <a:lstStyle/>
                    <a:p>
                      <a:r>
                        <a:rPr lang="en-US" altLang="zh-CN" sz="2000" b="0" dirty="0" smtClean="0">
                          <a:latin typeface="Consolas" panose="020B0609020204030204" pitchFamily="49" charset="0"/>
                        </a:rPr>
                        <a:t>stack = []</a:t>
                      </a:r>
                    </a:p>
                    <a:p>
                      <a:r>
                        <a:rPr lang="en-US" altLang="zh-CN" sz="2000" b="0" dirty="0" smtClean="0">
                          <a:latin typeface="Consolas" panose="020B0609020204030204" pitchFamily="49" charset="0"/>
                        </a:rPr>
                        <a:t>pen green,25</a:t>
                      </a:r>
                    </a:p>
                    <a:p>
                      <a:r>
                        <a:rPr lang="en-US" altLang="zh-CN" sz="2000" b="0" dirty="0" smtClean="0">
                          <a:latin typeface="Consolas" panose="020B0609020204030204" pitchFamily="49" charset="0"/>
                        </a:rPr>
                        <a:t>speed Infinity</a:t>
                      </a:r>
                    </a:p>
                    <a:p>
                      <a:r>
                        <a:rPr lang="en-US" altLang="zh-CN" sz="2000" b="0" dirty="0" smtClean="0">
                          <a:latin typeface="Consolas" panose="020B0609020204030204" pitchFamily="49" charset="0"/>
                        </a:rPr>
                        <a:t>button 'F', -&gt;  </a:t>
                      </a:r>
                    </a:p>
                    <a:p>
                      <a:r>
                        <a:rPr lang="en-US" altLang="zh-CN" sz="2000" b="0" dirty="0" smtClean="0">
                          <a:latin typeface="Consolas" panose="020B0609020204030204" pitchFamily="49" charset="0"/>
                        </a:rPr>
                        <a:t>  </a:t>
                      </a:r>
                      <a:r>
                        <a:rPr lang="en-US" altLang="zh-CN" sz="2000" b="0" dirty="0" err="1" smtClean="0">
                          <a:latin typeface="Consolas" panose="020B0609020204030204" pitchFamily="49" charset="0"/>
                        </a:rPr>
                        <a:t>fd</a:t>
                      </a:r>
                      <a:r>
                        <a:rPr lang="en-US" altLang="zh-CN" sz="2000" b="0" dirty="0" smtClean="0">
                          <a:latin typeface="Consolas" panose="020B0609020204030204" pitchFamily="49" charset="0"/>
                        </a:rPr>
                        <a:t> 10</a:t>
                      </a:r>
                    </a:p>
                    <a:p>
                      <a:r>
                        <a:rPr lang="en-US" altLang="zh-CN" sz="2000" b="0" dirty="0" smtClean="0">
                          <a:latin typeface="Consolas" panose="020B0609020204030204" pitchFamily="49" charset="0"/>
                        </a:rPr>
                        <a:t>button 'R', -&gt;  </a:t>
                      </a:r>
                    </a:p>
                    <a:p>
                      <a:r>
                        <a:rPr lang="en-US" altLang="zh-CN" sz="2000" b="0" dirty="0" smtClean="0">
                          <a:latin typeface="Consolas" panose="020B0609020204030204" pitchFamily="49" charset="0"/>
                        </a:rPr>
                        <a:t>  </a:t>
                      </a:r>
                      <a:r>
                        <a:rPr lang="en-US" altLang="zh-CN" sz="2000" b="0" dirty="0" err="1" smtClean="0">
                          <a:latin typeface="Consolas" panose="020B0609020204030204" pitchFamily="49" charset="0"/>
                        </a:rPr>
                        <a:t>rt</a:t>
                      </a:r>
                      <a:r>
                        <a:rPr lang="en-US" altLang="zh-CN" sz="2000" b="0" dirty="0" smtClean="0">
                          <a:latin typeface="Consolas" panose="020B0609020204030204" pitchFamily="49" charset="0"/>
                        </a:rPr>
                        <a:t> 30</a:t>
                      </a:r>
                    </a:p>
                    <a:p>
                      <a:r>
                        <a:rPr lang="en-US" altLang="zh-CN" sz="2000" b="0" dirty="0" smtClean="0">
                          <a:latin typeface="Consolas" panose="020B0609020204030204" pitchFamily="49" charset="0"/>
                        </a:rPr>
                        <a:t>button 'Push', -&gt;  </a:t>
                      </a:r>
                    </a:p>
                    <a:p>
                      <a:r>
                        <a:rPr lang="en-US" altLang="zh-CN" sz="2000" b="0" dirty="0" smtClean="0">
                          <a:latin typeface="Consolas" panose="020B0609020204030204" pitchFamily="49" charset="0"/>
                        </a:rPr>
                        <a:t>  dot crimson,50       </a:t>
                      </a:r>
                    </a:p>
                    <a:p>
                      <a:r>
                        <a:rPr lang="en-US" altLang="zh-CN" sz="2000" b="0" baseline="0" dirty="0" smtClean="0">
                          <a:latin typeface="Consolas" panose="020B0609020204030204" pitchFamily="49" charset="0"/>
                        </a:rPr>
                        <a:t>  record = </a:t>
                      </a:r>
                      <a:r>
                        <a:rPr lang="en-US" altLang="zh-CN" sz="2000" b="0" dirty="0" smtClean="0">
                          <a:latin typeface="Consolas" panose="020B0609020204030204" pitchFamily="49" charset="0"/>
                        </a:rPr>
                        <a:t> </a:t>
                      </a:r>
                    </a:p>
                    <a:p>
                      <a:r>
                        <a:rPr lang="en-US" altLang="zh-CN" sz="2000" b="0" dirty="0" smtClean="0">
                          <a:latin typeface="Consolas" panose="020B0609020204030204" pitchFamily="49" charset="0"/>
                        </a:rPr>
                        <a:t>    </a:t>
                      </a:r>
                      <a:r>
                        <a:rPr lang="en-US" altLang="zh-CN" sz="2000" b="0" dirty="0" err="1" smtClean="0">
                          <a:latin typeface="Consolas" panose="020B0609020204030204" pitchFamily="49" charset="0"/>
                        </a:rPr>
                        <a:t>xy:getxy</a:t>
                      </a:r>
                      <a:r>
                        <a:rPr lang="en-US" altLang="zh-CN" sz="2000" b="0" dirty="0" smtClean="0">
                          <a:latin typeface="Consolas" panose="020B0609020204030204" pitchFamily="49" charset="0"/>
                        </a:rPr>
                        <a:t>(),</a:t>
                      </a:r>
                    </a:p>
                    <a:p>
                      <a:r>
                        <a:rPr lang="en-US" altLang="zh-CN" sz="2000" b="0" baseline="0" dirty="0" smtClean="0">
                          <a:latin typeface="Consolas" panose="020B0609020204030204" pitchFamily="49" charset="0"/>
                        </a:rPr>
                        <a:t>    </a:t>
                      </a:r>
                      <a:r>
                        <a:rPr lang="en-US" altLang="zh-CN" sz="2000" b="0" dirty="0" err="1" smtClean="0">
                          <a:latin typeface="Consolas" panose="020B0609020204030204" pitchFamily="49" charset="0"/>
                        </a:rPr>
                        <a:t>dir:direction</a:t>
                      </a:r>
                      <a:r>
                        <a:rPr lang="en-US" altLang="zh-CN" sz="2000" b="0" dirty="0" smtClean="0">
                          <a:latin typeface="Consolas" panose="020B0609020204030204" pitchFamily="49" charset="0"/>
                        </a:rPr>
                        <a:t>()    </a:t>
                      </a:r>
                    </a:p>
                    <a:p>
                      <a:r>
                        <a:rPr lang="en-US" altLang="zh-CN" sz="2000" b="0" baseline="0" dirty="0" smtClean="0">
                          <a:latin typeface="Consolas" panose="020B0609020204030204" pitchFamily="49" charset="0"/>
                        </a:rPr>
                        <a:t>  </a:t>
                      </a:r>
                      <a:r>
                        <a:rPr lang="en-US" altLang="zh-CN" sz="2000" b="0" baseline="0" dirty="0" err="1" smtClean="0">
                          <a:latin typeface="Consolas" panose="020B0609020204030204" pitchFamily="49" charset="0"/>
                        </a:rPr>
                        <a:t>stack.push</a:t>
                      </a:r>
                      <a:r>
                        <a:rPr lang="en-US" altLang="zh-CN" sz="2000" b="0" baseline="0" dirty="0" smtClean="0">
                          <a:latin typeface="Consolas" panose="020B0609020204030204" pitchFamily="49" charset="0"/>
                        </a:rPr>
                        <a:t>(record)</a:t>
                      </a:r>
                      <a:endParaRPr lang="zh-CN" altLang="en-US" sz="2000" b="0" dirty="0">
                        <a:latin typeface="Consolas" panose="020B0609020204030204" pitchFamily="49" charset="0"/>
                      </a:endParaRPr>
                    </a:p>
                  </a:txBody>
                  <a:tcPr/>
                </a:tc>
                <a:tc>
                  <a:txBody>
                    <a:bodyPr/>
                    <a:lstStyle/>
                    <a:p>
                      <a:r>
                        <a:rPr lang="en-US" altLang="zh-CN" sz="2000" b="0" dirty="0" smtClean="0">
                          <a:latin typeface="Consolas" panose="020B0609020204030204" pitchFamily="49" charset="0"/>
                        </a:rPr>
                        <a:t> </a:t>
                      </a:r>
                    </a:p>
                    <a:p>
                      <a:r>
                        <a:rPr lang="en-US" altLang="zh-CN" sz="2000" b="0" dirty="0" smtClean="0">
                          <a:latin typeface="Consolas" panose="020B0609020204030204" pitchFamily="49" charset="0"/>
                        </a:rPr>
                        <a:t>button 'Pop',-&gt;      if !</a:t>
                      </a:r>
                      <a:r>
                        <a:rPr lang="en-US" altLang="zh-CN" sz="2000" b="0" dirty="0" err="1" smtClean="0">
                          <a:latin typeface="Consolas" panose="020B0609020204030204" pitchFamily="49" charset="0"/>
                        </a:rPr>
                        <a:t>stack.length</a:t>
                      </a:r>
                      <a:r>
                        <a:rPr lang="en-US" altLang="zh-CN" sz="2000" b="0" dirty="0" smtClean="0">
                          <a:latin typeface="Consolas" panose="020B0609020204030204" pitchFamily="49" charset="0"/>
                        </a:rPr>
                        <a:t>    </a:t>
                      </a:r>
                    </a:p>
                    <a:p>
                      <a:r>
                        <a:rPr lang="en-US" altLang="zh-CN" sz="2000" b="0" dirty="0" smtClean="0">
                          <a:latin typeface="Consolas" panose="020B0609020204030204" pitchFamily="49" charset="0"/>
                        </a:rPr>
                        <a:t>  home()    </a:t>
                      </a:r>
                    </a:p>
                    <a:p>
                      <a:r>
                        <a:rPr lang="en-US" altLang="zh-CN" sz="2000" b="0" dirty="0" smtClean="0">
                          <a:latin typeface="Consolas" panose="020B0609020204030204" pitchFamily="49" charset="0"/>
                        </a:rPr>
                        <a:t>  return  </a:t>
                      </a:r>
                    </a:p>
                    <a:p>
                      <a:r>
                        <a:rPr lang="en-US" altLang="zh-CN" sz="2000" b="0" dirty="0" smtClean="0">
                          <a:latin typeface="Consolas" panose="020B0609020204030204" pitchFamily="49" charset="0"/>
                        </a:rPr>
                        <a:t>record = </a:t>
                      </a:r>
                      <a:r>
                        <a:rPr lang="en-US" altLang="zh-CN" sz="2000" b="0" dirty="0" err="1" smtClean="0">
                          <a:latin typeface="Consolas" panose="020B0609020204030204" pitchFamily="49" charset="0"/>
                        </a:rPr>
                        <a:t>stack.pop</a:t>
                      </a:r>
                      <a:r>
                        <a:rPr lang="en-US" altLang="zh-CN" sz="2000" b="0" dirty="0" smtClean="0">
                          <a:latin typeface="Consolas" panose="020B0609020204030204" pitchFamily="49" charset="0"/>
                        </a:rPr>
                        <a:t>()  </a:t>
                      </a:r>
                      <a:r>
                        <a:rPr lang="en-US" altLang="zh-CN" sz="2000" b="0" dirty="0" err="1" smtClean="0">
                          <a:latin typeface="Consolas" panose="020B0609020204030204" pitchFamily="49" charset="0"/>
                        </a:rPr>
                        <a:t>jumpto</a:t>
                      </a:r>
                      <a:r>
                        <a:rPr lang="en-US" altLang="zh-CN" sz="2000" b="0" dirty="0" smtClean="0">
                          <a:latin typeface="Consolas" panose="020B0609020204030204" pitchFamily="49" charset="0"/>
                        </a:rPr>
                        <a:t> </a:t>
                      </a:r>
                      <a:r>
                        <a:rPr lang="en-US" altLang="zh-CN" sz="2000" b="0" dirty="0" err="1" smtClean="0">
                          <a:latin typeface="Consolas" panose="020B0609020204030204" pitchFamily="49" charset="0"/>
                        </a:rPr>
                        <a:t>record.xy</a:t>
                      </a:r>
                      <a:r>
                        <a:rPr lang="en-US" altLang="zh-CN" sz="2000" b="0" dirty="0" smtClean="0">
                          <a:latin typeface="Consolas" panose="020B0609020204030204" pitchFamily="49" charset="0"/>
                        </a:rPr>
                        <a:t>  </a:t>
                      </a:r>
                    </a:p>
                    <a:p>
                      <a:r>
                        <a:rPr lang="en-US" altLang="zh-CN" sz="2000" b="0" dirty="0" err="1" smtClean="0">
                          <a:latin typeface="Consolas" panose="020B0609020204030204" pitchFamily="49" charset="0"/>
                        </a:rPr>
                        <a:t>turnto</a:t>
                      </a:r>
                      <a:r>
                        <a:rPr lang="en-US" altLang="zh-CN" sz="2000" b="0" dirty="0" smtClean="0">
                          <a:latin typeface="Consolas" panose="020B0609020204030204" pitchFamily="49" charset="0"/>
                        </a:rPr>
                        <a:t> </a:t>
                      </a:r>
                      <a:r>
                        <a:rPr lang="en-US" altLang="zh-CN" sz="2000" b="0" dirty="0" err="1" smtClean="0">
                          <a:latin typeface="Consolas" panose="020B0609020204030204" pitchFamily="49" charset="0"/>
                        </a:rPr>
                        <a:t>record.dir</a:t>
                      </a:r>
                      <a:r>
                        <a:rPr lang="en-US" altLang="zh-CN" sz="2000" b="0" dirty="0" smtClean="0">
                          <a:latin typeface="Consolas" panose="020B0609020204030204" pitchFamily="49" charset="0"/>
                        </a:rPr>
                        <a:t>  </a:t>
                      </a:r>
                    </a:p>
                    <a:p>
                      <a:r>
                        <a:rPr lang="en-US" altLang="zh-CN" sz="2000" b="0" dirty="0" smtClean="0">
                          <a:latin typeface="Consolas" panose="020B0609020204030204" pitchFamily="49" charset="0"/>
                        </a:rPr>
                        <a:t>dot pink,50</a:t>
                      </a:r>
                      <a:endParaRPr lang="zh-CN" altLang="en-US" sz="2000" b="0" dirty="0">
                        <a:latin typeface="Consolas" panose="020B0609020204030204" pitchFamily="49" charset="0"/>
                      </a:endParaRPr>
                    </a:p>
                  </a:txBody>
                  <a:tcPr/>
                </a:tc>
              </a:tr>
            </a:tbl>
          </a:graphicData>
        </a:graphic>
      </p:graphicFrame>
    </p:spTree>
    <p:extLst>
      <p:ext uri="{BB962C8B-B14F-4D97-AF65-F5344CB8AC3E}">
        <p14:creationId xmlns:p14="http://schemas.microsoft.com/office/powerpoint/2010/main" val="3794379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r>
              <a:rPr lang="zh-CN" altLang="en-US" dirty="0" smtClean="0">
                <a:latin typeface="黑体" pitchFamily="49" charset="-122"/>
                <a:ea typeface="黑体" pitchFamily="49" charset="-122"/>
              </a:rPr>
              <a:t>巩固练习</a:t>
            </a:r>
          </a:p>
        </p:txBody>
      </p:sp>
      <p:sp>
        <p:nvSpPr>
          <p:cNvPr id="3" name="TextBox 2"/>
          <p:cNvSpPr txBox="1"/>
          <p:nvPr/>
        </p:nvSpPr>
        <p:spPr>
          <a:xfrm>
            <a:off x="899592" y="1484784"/>
            <a:ext cx="7128792" cy="461665"/>
          </a:xfrm>
          <a:prstGeom prst="rect">
            <a:avLst/>
          </a:prstGeom>
          <a:noFill/>
        </p:spPr>
        <p:txBody>
          <a:bodyPr wrap="square" rtlCol="0">
            <a:spAutoFit/>
          </a:bodyPr>
          <a:lstStyle/>
          <a:p>
            <a:r>
              <a:rPr lang="en-US" altLang="zh-CN" sz="2400" dirty="0" smtClean="0"/>
              <a:t>3</a:t>
            </a:r>
            <a:r>
              <a:rPr lang="en-US" altLang="zh-CN" sz="2400" dirty="0" smtClean="0"/>
              <a:t>.</a:t>
            </a:r>
            <a:r>
              <a:rPr lang="zh-CN" altLang="en-US" sz="2400" dirty="0" smtClean="0"/>
              <a:t>利用数组绘制如下图案</a:t>
            </a:r>
            <a:endParaRPr lang="zh-CN" altLang="en-US" sz="24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1032" y="2348880"/>
            <a:ext cx="2132956" cy="3145812"/>
          </a:xfrm>
          <a:prstGeom prst="rect">
            <a:avLst/>
          </a:prstGeom>
        </p:spPr>
      </p:pic>
      <p:sp>
        <p:nvSpPr>
          <p:cNvPr id="4" name="TextBox 3"/>
          <p:cNvSpPr txBox="1"/>
          <p:nvPr/>
        </p:nvSpPr>
        <p:spPr>
          <a:xfrm>
            <a:off x="5076056" y="2998456"/>
            <a:ext cx="3851920" cy="1200329"/>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smtClean="0"/>
              <a:t>Data = [2,10,3,7]</a:t>
            </a:r>
          </a:p>
          <a:p>
            <a:pPr marL="285750" indent="-285750">
              <a:buFont typeface="Wingdings" panose="05000000000000000000" pitchFamily="2" charset="2"/>
              <a:buChar char="l"/>
            </a:pPr>
            <a:r>
              <a:rPr lang="en-US" altLang="zh-CN" dirty="0" smtClean="0"/>
              <a:t>Labels = [‘</a:t>
            </a:r>
            <a:r>
              <a:rPr lang="en-US" altLang="zh-CN" dirty="0" err="1" smtClean="0"/>
              <a:t>Amy’,’Beth’,’Carla’,’Dara</a:t>
            </a:r>
            <a:r>
              <a:rPr lang="en-US" altLang="zh-CN" dirty="0" smtClean="0"/>
              <a:t>’]</a:t>
            </a:r>
          </a:p>
          <a:p>
            <a:pPr marL="285750" indent="-285750">
              <a:buFont typeface="Wingdings" panose="05000000000000000000" pitchFamily="2" charset="2"/>
              <a:buChar char="l"/>
            </a:pPr>
            <a:r>
              <a:rPr lang="en-US" altLang="zh-CN" dirty="0"/>
              <a:t>r</a:t>
            </a:r>
            <a:r>
              <a:rPr lang="en-US" altLang="zh-CN" dirty="0" smtClean="0"/>
              <a:t>andom(color)</a:t>
            </a:r>
            <a:endParaRPr lang="zh-CN" altLang="en-US" dirty="0"/>
          </a:p>
        </p:txBody>
      </p:sp>
    </p:spTree>
    <p:extLst>
      <p:ext uri="{BB962C8B-B14F-4D97-AF65-F5344CB8AC3E}">
        <p14:creationId xmlns:p14="http://schemas.microsoft.com/office/powerpoint/2010/main" val="2232252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r>
              <a:rPr lang="zh-CN" altLang="en-US" dirty="0" smtClean="0">
                <a:latin typeface="黑体" pitchFamily="49" charset="-122"/>
                <a:ea typeface="黑体" pitchFamily="49" charset="-122"/>
              </a:rPr>
              <a:t>巩固练习</a:t>
            </a:r>
          </a:p>
        </p:txBody>
      </p:sp>
      <p:sp>
        <p:nvSpPr>
          <p:cNvPr id="3" name="TextBox 2"/>
          <p:cNvSpPr txBox="1"/>
          <p:nvPr/>
        </p:nvSpPr>
        <p:spPr>
          <a:xfrm>
            <a:off x="899592" y="1484784"/>
            <a:ext cx="7128792" cy="461665"/>
          </a:xfrm>
          <a:prstGeom prst="rect">
            <a:avLst/>
          </a:prstGeom>
          <a:noFill/>
        </p:spPr>
        <p:txBody>
          <a:bodyPr wrap="square" rtlCol="0">
            <a:spAutoFit/>
          </a:bodyPr>
          <a:lstStyle/>
          <a:p>
            <a:r>
              <a:rPr lang="en-US" altLang="zh-CN" sz="2400" dirty="0" smtClean="0"/>
              <a:t>3</a:t>
            </a:r>
            <a:r>
              <a:rPr lang="en-US" altLang="zh-CN" sz="2400" dirty="0" smtClean="0"/>
              <a:t>.</a:t>
            </a:r>
            <a:r>
              <a:rPr lang="zh-CN" altLang="en-US" sz="2400" dirty="0" smtClean="0"/>
              <a:t>利用数组绘制如下图案</a:t>
            </a:r>
            <a:endParaRPr lang="zh-CN" altLang="en-US" sz="2400" dirty="0"/>
          </a:p>
        </p:txBody>
      </p:sp>
      <p:sp>
        <p:nvSpPr>
          <p:cNvPr id="4" name="TextBox 3"/>
          <p:cNvSpPr txBox="1"/>
          <p:nvPr/>
        </p:nvSpPr>
        <p:spPr>
          <a:xfrm>
            <a:off x="4788024" y="3242763"/>
            <a:ext cx="3851920" cy="923330"/>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P</a:t>
            </a:r>
            <a:r>
              <a:rPr lang="en-US" altLang="zh-CN" dirty="0" smtClean="0"/>
              <a:t>ortions = [5,3,4]</a:t>
            </a:r>
          </a:p>
          <a:p>
            <a:pPr marL="285750" indent="-285750">
              <a:buFont typeface="Wingdings" panose="05000000000000000000" pitchFamily="2" charset="2"/>
              <a:buChar char="l"/>
            </a:pPr>
            <a:r>
              <a:rPr lang="en-US" altLang="zh-CN" dirty="0" smtClean="0"/>
              <a:t>Item  = [‘</a:t>
            </a:r>
            <a:r>
              <a:rPr lang="en-US" altLang="zh-CN" dirty="0" err="1" smtClean="0"/>
              <a:t>Apple’,’Cherry’,’Pear</a:t>
            </a:r>
            <a:r>
              <a:rPr lang="en-US" altLang="zh-CN" dirty="0" smtClean="0"/>
              <a:t>’]</a:t>
            </a:r>
          </a:p>
          <a:p>
            <a:pPr marL="285750" indent="-285750">
              <a:buFont typeface="Wingdings" panose="05000000000000000000" pitchFamily="2" charset="2"/>
              <a:buChar char="l"/>
            </a:pPr>
            <a:r>
              <a:rPr lang="en-US" altLang="zh-CN" dirty="0"/>
              <a:t>r</a:t>
            </a:r>
            <a:r>
              <a:rPr lang="en-US" altLang="zh-CN" dirty="0" smtClean="0"/>
              <a:t>andom(color)</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772" y="2276872"/>
            <a:ext cx="2937699" cy="2855113"/>
          </a:xfrm>
          <a:prstGeom prst="rect">
            <a:avLst/>
          </a:prstGeom>
        </p:spPr>
      </p:pic>
    </p:spTree>
    <p:extLst>
      <p:ext uri="{BB962C8B-B14F-4D97-AF65-F5344CB8AC3E}">
        <p14:creationId xmlns:p14="http://schemas.microsoft.com/office/powerpoint/2010/main" val="1291371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WordArt 4"/>
          <p:cNvSpPr>
            <a:spLocks noChangeArrowheads="1" noChangeShapeType="1" noTextEdit="1"/>
          </p:cNvSpPr>
          <p:nvPr/>
        </p:nvSpPr>
        <p:spPr bwMode="auto">
          <a:xfrm>
            <a:off x="698500" y="4652963"/>
            <a:ext cx="2794000" cy="571500"/>
          </a:xfrm>
          <a:prstGeom prst="rect">
            <a:avLst/>
          </a:prstGeom>
        </p:spPr>
        <p:txBody>
          <a:bodyPr wrap="none" fromWordArt="1">
            <a:prstTxWarp prst="textPlain">
              <a:avLst>
                <a:gd name="adj" fmla="val 50000"/>
              </a:avLst>
            </a:prstTxWarp>
          </a:bodyPr>
          <a:lstStyle/>
          <a:p>
            <a:pPr algn="ctr"/>
            <a:r>
              <a:rPr lang="zh-CN" altLang="en-US" sz="3600" b="1" kern="10" dirty="0" smtClean="0">
                <a:ln w="12700">
                  <a:solidFill>
                    <a:schemeClr val="bg1"/>
                  </a:solidFill>
                  <a:round/>
                  <a:headEnd/>
                  <a:tailEnd/>
                </a:ln>
                <a:effectLst>
                  <a:outerShdw dist="17961" dir="2700000" algn="ctr" rotWithShape="0">
                    <a:schemeClr val="bg1"/>
                  </a:outerShdw>
                </a:effectLst>
                <a:latin typeface="黑体"/>
                <a:ea typeface="黑体"/>
              </a:rPr>
              <a:t>本章结束！</a:t>
            </a:r>
            <a:endParaRPr lang="zh-CN" altLang="en-US" sz="3600" b="1" kern="10" dirty="0">
              <a:ln w="12700">
                <a:solidFill>
                  <a:schemeClr val="bg1"/>
                </a:solidFill>
                <a:round/>
                <a:headEnd/>
                <a:tailEnd/>
              </a:ln>
              <a:effectLst>
                <a:outerShdw dist="17961" dir="2700000" algn="ctr" rotWithShape="0">
                  <a:schemeClr val="bg1"/>
                </a:outerShdw>
              </a:effectLst>
              <a:latin typeface="黑体"/>
              <a:ea typeface="黑体"/>
            </a:endParaRPr>
          </a:p>
        </p:txBody>
      </p:sp>
      <p:sp>
        <p:nvSpPr>
          <p:cNvPr id="7171" name="WordArt 5"/>
          <p:cNvSpPr>
            <a:spLocks noChangeArrowheads="1" noChangeShapeType="1" noTextEdit="1"/>
          </p:cNvSpPr>
          <p:nvPr/>
        </p:nvSpPr>
        <p:spPr bwMode="auto">
          <a:xfrm>
            <a:off x="1176338" y="5367338"/>
            <a:ext cx="1728787" cy="288925"/>
          </a:xfrm>
          <a:prstGeom prst="rect">
            <a:avLst/>
          </a:prstGeom>
        </p:spPr>
        <p:txBody>
          <a:bodyPr wrap="none" fromWordArt="1">
            <a:prstTxWarp prst="textPlain">
              <a:avLst>
                <a:gd name="adj" fmla="val 50000"/>
              </a:avLst>
            </a:prstTxWarp>
          </a:bodyPr>
          <a:lstStyle/>
          <a:p>
            <a:pPr algn="ctr"/>
            <a:r>
              <a:rPr lang="en-US" altLang="zh-CN" sz="3600" b="1" kern="10">
                <a:ln w="12700">
                  <a:solidFill>
                    <a:schemeClr val="bg1"/>
                  </a:solidFill>
                  <a:round/>
                  <a:headEnd/>
                  <a:tailEnd/>
                </a:ln>
                <a:effectLst>
                  <a:outerShdw dist="17961" dir="2700000" algn="ctr" rotWithShape="0">
                    <a:schemeClr val="bg1"/>
                  </a:outerShdw>
                </a:effectLst>
                <a:latin typeface="Arial"/>
                <a:cs typeface="Arial"/>
              </a:rPr>
              <a:t>Thanks!</a:t>
            </a:r>
            <a:endParaRPr lang="zh-CN" altLang="en-US" sz="3600" b="1" kern="10">
              <a:ln w="12700">
                <a:solidFill>
                  <a:schemeClr val="bg1"/>
                </a:solidFill>
                <a:round/>
                <a:headEnd/>
                <a:tailEnd/>
              </a:ln>
              <a:effectLst>
                <a:outerShdw dist="17961" dir="2700000" algn="ctr" rotWithShape="0">
                  <a:schemeClr val="bg1"/>
                </a:outerShdw>
              </a:effectLst>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关键术语</a:t>
            </a:r>
          </a:p>
        </p:txBody>
      </p:sp>
      <p:graphicFrame>
        <p:nvGraphicFramePr>
          <p:cNvPr id="2" name="表格 1"/>
          <p:cNvGraphicFramePr>
            <a:graphicFrameLocks noGrp="1"/>
          </p:cNvGraphicFramePr>
          <p:nvPr>
            <p:extLst>
              <p:ext uri="{D42A27DB-BD31-4B8C-83A1-F6EECF244321}">
                <p14:modId xmlns:p14="http://schemas.microsoft.com/office/powerpoint/2010/main" val="2028464366"/>
              </p:ext>
            </p:extLst>
          </p:nvPr>
        </p:nvGraphicFramePr>
        <p:xfrm>
          <a:off x="1115616" y="2060848"/>
          <a:ext cx="6768752" cy="2613074"/>
        </p:xfrm>
        <a:graphic>
          <a:graphicData uri="http://schemas.openxmlformats.org/drawingml/2006/table">
            <a:tbl>
              <a:tblPr firstRow="1" bandRow="1">
                <a:tableStyleId>{22838BEF-8BB2-4498-84A7-C5851F593DF1}</a:tableStyleId>
              </a:tblPr>
              <a:tblGrid>
                <a:gridCol w="3360716"/>
                <a:gridCol w="3408036"/>
              </a:tblGrid>
              <a:tr h="668858">
                <a:tc>
                  <a:txBody>
                    <a:bodyPr/>
                    <a:lstStyle/>
                    <a:p>
                      <a:r>
                        <a:rPr lang="zh-CN" altLang="en-US" b="0" dirty="0" smtClean="0">
                          <a:effectLst/>
                          <a:latin typeface="Consolas" panose="020B0609020204030204" pitchFamily="49" charset="0"/>
                        </a:rPr>
                        <a:t>线性数据结构</a:t>
                      </a:r>
                      <a:endParaRPr lang="en-US" b="0" dirty="0">
                        <a:effectLst/>
                        <a:latin typeface="Consolas" panose="020B0609020204030204" pitchFamily="49" charset="0"/>
                      </a:endParaRPr>
                    </a:p>
                  </a:txBody>
                  <a:tcPr marL="123825" marR="123825" marT="57150" marB="57150" anchor="ctr"/>
                </a:tc>
                <a:tc>
                  <a:txBody>
                    <a:bodyPr/>
                    <a:lstStyle/>
                    <a:p>
                      <a:r>
                        <a:rPr lang="zh-CN" altLang="en-US" b="0" dirty="0" smtClean="0">
                          <a:effectLst/>
                          <a:latin typeface="Consolas" panose="020B0609020204030204" pitchFamily="49" charset="0"/>
                        </a:rPr>
                        <a:t>从</a:t>
                      </a:r>
                      <a:r>
                        <a:rPr lang="en-US" altLang="zh-CN" b="0" dirty="0" smtClean="0">
                          <a:effectLst/>
                          <a:latin typeface="Consolas" panose="020B0609020204030204" pitchFamily="49" charset="0"/>
                        </a:rPr>
                        <a:t>0</a:t>
                      </a:r>
                      <a:r>
                        <a:rPr lang="zh-CN" altLang="en-US" b="0" dirty="0" smtClean="0">
                          <a:effectLst/>
                          <a:latin typeface="Consolas" panose="020B0609020204030204" pitchFamily="49" charset="0"/>
                        </a:rPr>
                        <a:t>开始的索引</a:t>
                      </a:r>
                      <a:endParaRPr lang="en-US" b="0" dirty="0">
                        <a:effectLst/>
                        <a:latin typeface="Consolas" panose="020B0609020204030204" pitchFamily="49" charset="0"/>
                      </a:endParaRPr>
                    </a:p>
                  </a:txBody>
                  <a:tcPr marL="123825" marR="123825" marT="57150" marB="57150" anchor="ctr"/>
                </a:tc>
              </a:tr>
              <a:tr h="668858">
                <a:tc>
                  <a:txBody>
                    <a:bodyPr/>
                    <a:lstStyle/>
                    <a:p>
                      <a:r>
                        <a:rPr lang="zh-CN" altLang="en-US" dirty="0" smtClean="0">
                          <a:effectLst/>
                          <a:latin typeface="Consolas" panose="020B0609020204030204" pitchFamily="49" charset="0"/>
                        </a:rPr>
                        <a:t>条形图</a:t>
                      </a:r>
                      <a:endParaRPr lang="en-US" dirty="0">
                        <a:effectLst/>
                        <a:latin typeface="Consolas" panose="020B0609020204030204" pitchFamily="49" charset="0"/>
                      </a:endParaRPr>
                    </a:p>
                  </a:txBody>
                  <a:tcPr marL="123825" marR="123825" marT="57150" marB="57150" anchor="ctr"/>
                </a:tc>
                <a:tc>
                  <a:txBody>
                    <a:bodyPr/>
                    <a:lstStyle/>
                    <a:p>
                      <a:r>
                        <a:rPr lang="zh-CN" altLang="en-US" dirty="0" smtClean="0">
                          <a:effectLst/>
                          <a:latin typeface="Consolas" panose="020B0609020204030204" pitchFamily="49" charset="0"/>
                        </a:rPr>
                        <a:t>数据语法的规模</a:t>
                      </a:r>
                      <a:endParaRPr lang="en-US" dirty="0">
                        <a:effectLst/>
                        <a:latin typeface="Consolas" panose="020B0609020204030204" pitchFamily="49" charset="0"/>
                      </a:endParaRPr>
                    </a:p>
                  </a:txBody>
                  <a:tcPr marL="123825" marR="123825" marT="57150" marB="57150" anchor="ctr"/>
                </a:tc>
              </a:tr>
              <a:tr h="606500">
                <a:tc>
                  <a:txBody>
                    <a:bodyPr/>
                    <a:lstStyle/>
                    <a:p>
                      <a:r>
                        <a:rPr lang="zh-CN" altLang="en-US" dirty="0" smtClean="0">
                          <a:effectLst/>
                          <a:latin typeface="Consolas" panose="020B0609020204030204" pitchFamily="49" charset="0"/>
                        </a:rPr>
                        <a:t>范围错误</a:t>
                      </a:r>
                      <a:endParaRPr lang="en-US" dirty="0">
                        <a:effectLst/>
                        <a:latin typeface="Consolas" panose="020B0609020204030204" pitchFamily="49" charset="0"/>
                      </a:endParaRPr>
                    </a:p>
                  </a:txBody>
                  <a:tcPr marL="123825" marR="123825" marT="57150" marB="57150" anchor="ctr"/>
                </a:tc>
                <a:tc>
                  <a:txBody>
                    <a:bodyPr/>
                    <a:lstStyle/>
                    <a:p>
                      <a:r>
                        <a:rPr lang="zh-CN" altLang="en-US" dirty="0" smtClean="0">
                          <a:effectLst/>
                          <a:latin typeface="Consolas" panose="020B0609020204030204" pitchFamily="49" charset="0"/>
                        </a:rPr>
                        <a:t>索引</a:t>
                      </a:r>
                      <a:endParaRPr lang="en-US" dirty="0">
                        <a:effectLst/>
                        <a:latin typeface="Consolas" panose="020B0609020204030204" pitchFamily="49" charset="0"/>
                      </a:endParaRPr>
                    </a:p>
                  </a:txBody>
                  <a:tcPr marL="123825" marR="123825" marT="57150" marB="57150" anchor="ctr"/>
                </a:tc>
              </a:tr>
              <a:tr h="668858">
                <a:tc>
                  <a:txBody>
                    <a:bodyPr/>
                    <a:lstStyle/>
                    <a:p>
                      <a:r>
                        <a:rPr lang="zh-CN" altLang="en-US" dirty="0" smtClean="0">
                          <a:effectLst/>
                          <a:latin typeface="Consolas" panose="020B0609020204030204" pitchFamily="49" charset="0"/>
                        </a:rPr>
                        <a:t>数据容量</a:t>
                      </a:r>
                      <a:endParaRPr lang="en-US" dirty="0">
                        <a:effectLst/>
                        <a:latin typeface="Consolas" panose="020B0609020204030204" pitchFamily="49" charset="0"/>
                      </a:endParaRPr>
                    </a:p>
                  </a:txBody>
                  <a:tcPr marL="123825" marR="123825" marT="57150" marB="57150" anchor="ctr"/>
                </a:tc>
                <a:tc>
                  <a:txBody>
                    <a:bodyPr/>
                    <a:lstStyle/>
                    <a:p>
                      <a:endParaRPr lang="zh-CN" altLang="en-US" dirty="0">
                        <a:latin typeface="Consolas" panose="020B0609020204030204" pitchFamily="49" charset="0"/>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539552" y="836712"/>
            <a:ext cx="6552728" cy="646331"/>
          </a:xfrm>
          <a:prstGeom prst="rect">
            <a:avLst/>
          </a:prstGeom>
          <a:noFill/>
        </p:spPr>
        <p:txBody>
          <a:bodyPr wrap="square" rtlCol="0">
            <a:spAutoFit/>
          </a:bodyPr>
          <a:lstStyle/>
          <a:p>
            <a:r>
              <a:rPr lang="zh-CN" altLang="en-US" sz="3600" b="1" dirty="0"/>
              <a:t>理解 </a:t>
            </a:r>
            <a:r>
              <a:rPr lang="en-US" altLang="zh-CN" sz="3600" b="1" dirty="0" err="1"/>
              <a:t>CoffeeScript</a:t>
            </a:r>
            <a:r>
              <a:rPr lang="zh-CN" altLang="en-US" sz="3600" b="1" dirty="0"/>
              <a:t>中的数组</a:t>
            </a:r>
          </a:p>
        </p:txBody>
      </p:sp>
      <p:sp>
        <p:nvSpPr>
          <p:cNvPr id="3" name="TextBox 2"/>
          <p:cNvSpPr txBox="1"/>
          <p:nvPr/>
        </p:nvSpPr>
        <p:spPr>
          <a:xfrm>
            <a:off x="925736" y="1844824"/>
            <a:ext cx="7331496" cy="1569660"/>
          </a:xfrm>
          <a:prstGeom prst="rect">
            <a:avLst/>
          </a:prstGeom>
          <a:noFill/>
        </p:spPr>
        <p:txBody>
          <a:bodyPr wrap="square" rtlCol="0">
            <a:spAutoFit/>
          </a:bodyPr>
          <a:lstStyle/>
          <a:p>
            <a:r>
              <a:rPr lang="zh-CN" altLang="en-US" sz="2400" dirty="0"/>
              <a:t>数据结构是一个电脑程序用来在某一时刻组织多条信息的对象。下面是一个带有 </a:t>
            </a:r>
            <a:r>
              <a:rPr lang="en-US" altLang="zh-CN" sz="2400" dirty="0"/>
              <a:t>for</a:t>
            </a:r>
            <a:r>
              <a:rPr lang="zh-CN" altLang="en-US" sz="2400" dirty="0"/>
              <a:t>循环的数据结构。（要注意的是要创建这个程序需要在文本模式下完成。尝试转到文本模式并编辑如下的 </a:t>
            </a:r>
            <a:r>
              <a:rPr lang="en-US" altLang="zh-CN" sz="2400" dirty="0"/>
              <a:t>for</a:t>
            </a:r>
            <a:r>
              <a:rPr lang="zh-CN" altLang="en-US" sz="2400" dirty="0"/>
              <a:t>语句）</a:t>
            </a: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3199613627"/>
              </p:ext>
            </p:extLst>
          </p:nvPr>
        </p:nvGraphicFramePr>
        <p:xfrm>
          <a:off x="1494408" y="3573016"/>
          <a:ext cx="6096000" cy="914400"/>
        </p:xfrm>
        <a:graphic>
          <a:graphicData uri="http://schemas.openxmlformats.org/drawingml/2006/table">
            <a:tbl>
              <a:tblPr firstRow="1" bandRow="1">
                <a:tableStyleId>{22838BEF-8BB2-4498-84A7-C5851F593DF1}</a:tableStyleId>
              </a:tblPr>
              <a:tblGrid>
                <a:gridCol w="6096000"/>
              </a:tblGrid>
              <a:tr h="370840">
                <a:tc>
                  <a:txBody>
                    <a:bodyPr/>
                    <a:lstStyle/>
                    <a:p>
                      <a:r>
                        <a:rPr lang="en-US" altLang="zh-CN" b="0" dirty="0" smtClean="0">
                          <a:latin typeface="Consolas" panose="020B0609020204030204" pitchFamily="49" charset="0"/>
                        </a:rPr>
                        <a:t>for x in [red, orange, yellow]</a:t>
                      </a:r>
                    </a:p>
                    <a:p>
                      <a:r>
                        <a:rPr lang="en-US" altLang="zh-CN" b="0" dirty="0" smtClean="0">
                          <a:latin typeface="Consolas" panose="020B0609020204030204" pitchFamily="49" charset="0"/>
                        </a:rPr>
                        <a:t>  dot x, 100</a:t>
                      </a:r>
                    </a:p>
                    <a:p>
                      <a:r>
                        <a:rPr lang="en-US" altLang="zh-CN" b="0" dirty="0" smtClean="0">
                          <a:latin typeface="Consolas" panose="020B0609020204030204" pitchFamily="49" charset="0"/>
                        </a:rPr>
                        <a:t>  </a:t>
                      </a:r>
                      <a:r>
                        <a:rPr lang="en-US" altLang="zh-CN" b="0" dirty="0" err="1" smtClean="0">
                          <a:latin typeface="Consolas" panose="020B0609020204030204" pitchFamily="49" charset="0"/>
                        </a:rPr>
                        <a:t>fd</a:t>
                      </a:r>
                      <a:r>
                        <a:rPr lang="en-US" altLang="zh-CN" b="0" dirty="0" smtClean="0">
                          <a:latin typeface="Consolas" panose="020B0609020204030204" pitchFamily="49" charset="0"/>
                        </a:rPr>
                        <a:t> 50</a:t>
                      </a:r>
                      <a:endParaRPr lang="zh-CN" altLang="en-US" b="0" dirty="0">
                        <a:latin typeface="Consolas" panose="020B0609020204030204" pitchFamily="49" charset="0"/>
                      </a:endParaRPr>
                    </a:p>
                  </a:txBody>
                  <a:tcPr/>
                </a:tc>
              </a:tr>
            </a:tbl>
          </a:graphicData>
        </a:graphic>
      </p:graphicFrame>
      <p:sp>
        <p:nvSpPr>
          <p:cNvPr id="5" name="TextBox 4"/>
          <p:cNvSpPr txBox="1"/>
          <p:nvPr/>
        </p:nvSpPr>
        <p:spPr>
          <a:xfrm>
            <a:off x="925736" y="4615656"/>
            <a:ext cx="7331496" cy="1200329"/>
          </a:xfrm>
          <a:prstGeom prst="rect">
            <a:avLst/>
          </a:prstGeom>
          <a:noFill/>
        </p:spPr>
        <p:txBody>
          <a:bodyPr wrap="square" rtlCol="0">
            <a:spAutoFit/>
          </a:bodyPr>
          <a:lstStyle/>
          <a:p>
            <a:r>
              <a:rPr lang="zh-CN" altLang="en-US" sz="2400" dirty="0">
                <a:latin typeface="宋体" panose="02010600030101010101" pitchFamily="2" charset="-122"/>
              </a:rPr>
              <a:t>方括号中的对象（</a:t>
            </a:r>
            <a:r>
              <a:rPr lang="en-US" altLang="zh-CN" sz="2400" dirty="0">
                <a:latin typeface="宋体" panose="02010600030101010101" pitchFamily="2" charset="-122"/>
              </a:rPr>
              <a:t>[</a:t>
            </a:r>
            <a:r>
              <a:rPr lang="en-US" altLang="zh-CN" sz="2400" dirty="0" err="1">
                <a:latin typeface="宋体" panose="02010600030101010101" pitchFamily="2" charset="-122"/>
              </a:rPr>
              <a:t>red,orange,yellow</a:t>
            </a:r>
            <a:r>
              <a:rPr lang="en-US" altLang="zh-CN" sz="2400" dirty="0">
                <a:latin typeface="宋体" panose="02010600030101010101" pitchFamily="2" charset="-122"/>
              </a:rPr>
              <a:t>]</a:t>
            </a:r>
            <a:r>
              <a:rPr lang="zh-CN" altLang="en-US" sz="2400" dirty="0">
                <a:latin typeface="宋体" panose="02010600030101010101" pitchFamily="2" charset="-122"/>
              </a:rPr>
              <a:t>）是一个叫做数组的数据结构</a:t>
            </a:r>
            <a:r>
              <a:rPr lang="zh-CN" altLang="en-US" sz="2400" dirty="0" smtClean="0">
                <a:latin typeface="宋体" panose="02010600030101010101" pitchFamily="2" charset="-122"/>
              </a:rPr>
              <a:t>。</a:t>
            </a:r>
            <a:r>
              <a:rPr lang="en-US" altLang="zh-CN" sz="2400" dirty="0">
                <a:latin typeface="宋体" panose="02010600030101010101" pitchFamily="2" charset="-122"/>
              </a:rPr>
              <a:t>For</a:t>
            </a:r>
            <a:r>
              <a:rPr lang="zh-CN" altLang="en-US" sz="2400" dirty="0">
                <a:latin typeface="宋体" panose="02010600030101010101" pitchFamily="2" charset="-122"/>
              </a:rPr>
              <a:t>循环遍历数组，在给</a:t>
            </a:r>
            <a:r>
              <a:rPr lang="en-US" altLang="zh-CN" sz="2400" dirty="0">
                <a:latin typeface="宋体" panose="02010600030101010101" pitchFamily="2" charset="-122"/>
              </a:rPr>
              <a:t>X</a:t>
            </a:r>
            <a:r>
              <a:rPr lang="zh-CN" altLang="en-US" sz="2400" dirty="0">
                <a:latin typeface="宋体" panose="02010600030101010101" pitchFamily="2" charset="-122"/>
              </a:rPr>
              <a:t>依次赋数组中的每一个值的过程中重复缩进的语句。</a:t>
            </a:r>
            <a:endParaRPr lang="zh-CN" altLang="en-US" sz="2400" dirty="0">
              <a:latin typeface="宋体" panose="02010600030101010101" pitchFamily="2" charset="-122"/>
            </a:endParaRPr>
          </a:p>
        </p:txBody>
      </p:sp>
    </p:spTree>
    <p:extLst>
      <p:ext uri="{BB962C8B-B14F-4D97-AF65-F5344CB8AC3E}">
        <p14:creationId xmlns:p14="http://schemas.microsoft.com/office/powerpoint/2010/main" val="889929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539552" y="836712"/>
            <a:ext cx="6552728" cy="646331"/>
          </a:xfrm>
          <a:prstGeom prst="rect">
            <a:avLst/>
          </a:prstGeom>
          <a:noFill/>
        </p:spPr>
        <p:txBody>
          <a:bodyPr wrap="square" rtlCol="0">
            <a:spAutoFit/>
          </a:bodyPr>
          <a:lstStyle/>
          <a:p>
            <a:r>
              <a:rPr lang="zh-CN" altLang="en-US" sz="3600" b="1" dirty="0"/>
              <a:t>理解 </a:t>
            </a:r>
            <a:r>
              <a:rPr lang="en-US" altLang="zh-CN" sz="3600" b="1" dirty="0" err="1"/>
              <a:t>CoffeeScript</a:t>
            </a:r>
            <a:r>
              <a:rPr lang="zh-CN" altLang="en-US" sz="3600" b="1" dirty="0"/>
              <a:t>中的数组</a:t>
            </a:r>
          </a:p>
        </p:txBody>
      </p:sp>
      <p:sp>
        <p:nvSpPr>
          <p:cNvPr id="3" name="TextBox 2"/>
          <p:cNvSpPr txBox="1"/>
          <p:nvPr/>
        </p:nvSpPr>
        <p:spPr>
          <a:xfrm>
            <a:off x="925736" y="1844824"/>
            <a:ext cx="7331496" cy="830997"/>
          </a:xfrm>
          <a:prstGeom prst="rect">
            <a:avLst/>
          </a:prstGeom>
          <a:noFill/>
        </p:spPr>
        <p:txBody>
          <a:bodyPr wrap="square" rtlCol="0">
            <a:spAutoFit/>
          </a:bodyPr>
          <a:lstStyle/>
          <a:p>
            <a:r>
              <a:rPr lang="zh-CN" altLang="en-US" sz="2400" dirty="0"/>
              <a:t>数组可以用它自己的变量表示，也可以用一个名称代替。</a:t>
            </a:r>
            <a:r>
              <a:rPr lang="zh-CN" altLang="en-US" sz="2400" dirty="0" smtClean="0"/>
              <a:t>例如</a:t>
            </a:r>
            <a:r>
              <a:rPr lang="zh-CN" altLang="en-US" sz="2400" dirty="0" smtClean="0">
                <a:sym typeface="Wingdings" panose="05000000000000000000" pitchFamily="2" charset="2"/>
              </a:rPr>
              <a:t>：（同上页代码等价）</a:t>
            </a: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635310720"/>
              </p:ext>
            </p:extLst>
          </p:nvPr>
        </p:nvGraphicFramePr>
        <p:xfrm>
          <a:off x="2267744" y="3068960"/>
          <a:ext cx="4366344" cy="1188720"/>
        </p:xfrm>
        <a:graphic>
          <a:graphicData uri="http://schemas.openxmlformats.org/drawingml/2006/table">
            <a:tbl>
              <a:tblPr firstRow="1" bandRow="1">
                <a:tableStyleId>{22838BEF-8BB2-4498-84A7-C5851F593DF1}</a:tableStyleId>
              </a:tblPr>
              <a:tblGrid>
                <a:gridCol w="4366344"/>
              </a:tblGrid>
              <a:tr h="370840">
                <a:tc>
                  <a:txBody>
                    <a:bodyPr/>
                    <a:lstStyle/>
                    <a:p>
                      <a:r>
                        <a:rPr lang="en-US" altLang="zh-CN" b="0" dirty="0" err="1" smtClean="0">
                          <a:latin typeface="Consolas" panose="020B0609020204030204" pitchFamily="49" charset="0"/>
                        </a:rPr>
                        <a:t>mycolors</a:t>
                      </a:r>
                      <a:r>
                        <a:rPr lang="en-US" altLang="zh-CN" b="0" dirty="0" smtClean="0">
                          <a:latin typeface="Consolas" panose="020B0609020204030204" pitchFamily="49" charset="0"/>
                        </a:rPr>
                        <a:t> = [red, orange, yellow]</a:t>
                      </a:r>
                    </a:p>
                    <a:p>
                      <a:r>
                        <a:rPr lang="en-US" altLang="zh-CN" b="0" dirty="0" smtClean="0">
                          <a:latin typeface="Consolas" panose="020B0609020204030204" pitchFamily="49" charset="0"/>
                        </a:rPr>
                        <a:t>for x in </a:t>
                      </a:r>
                      <a:r>
                        <a:rPr lang="en-US" altLang="zh-CN" b="0" dirty="0" err="1" smtClean="0">
                          <a:latin typeface="Consolas" panose="020B0609020204030204" pitchFamily="49" charset="0"/>
                        </a:rPr>
                        <a:t>mycolors</a:t>
                      </a:r>
                      <a:endParaRPr lang="en-US" altLang="zh-CN" b="0" dirty="0" smtClean="0">
                        <a:latin typeface="Consolas" panose="020B0609020204030204" pitchFamily="49" charset="0"/>
                      </a:endParaRPr>
                    </a:p>
                    <a:p>
                      <a:r>
                        <a:rPr lang="en-US" altLang="zh-CN" b="0" dirty="0" smtClean="0">
                          <a:latin typeface="Consolas" panose="020B0609020204030204" pitchFamily="49" charset="0"/>
                        </a:rPr>
                        <a:t>  dot x, 100</a:t>
                      </a:r>
                    </a:p>
                    <a:p>
                      <a:r>
                        <a:rPr lang="en-US" altLang="zh-CN" b="0" dirty="0" smtClean="0">
                          <a:latin typeface="Consolas" panose="020B0609020204030204" pitchFamily="49" charset="0"/>
                        </a:rPr>
                        <a:t>  </a:t>
                      </a:r>
                      <a:r>
                        <a:rPr lang="en-US" altLang="zh-CN" b="0" dirty="0" err="1" smtClean="0">
                          <a:latin typeface="Consolas" panose="020B0609020204030204" pitchFamily="49" charset="0"/>
                        </a:rPr>
                        <a:t>fd</a:t>
                      </a:r>
                      <a:r>
                        <a:rPr lang="en-US" altLang="zh-CN" b="0" dirty="0" smtClean="0">
                          <a:latin typeface="Consolas" panose="020B0609020204030204" pitchFamily="49" charset="0"/>
                        </a:rPr>
                        <a:t> 50</a:t>
                      </a:r>
                      <a:endParaRPr lang="zh-CN" altLang="en-US" b="0" dirty="0">
                        <a:latin typeface="Consolas" panose="020B0609020204030204" pitchFamily="49" charset="0"/>
                      </a:endParaRPr>
                    </a:p>
                  </a:txBody>
                  <a:tcPr/>
                </a:tc>
              </a:tr>
            </a:tbl>
          </a:graphicData>
        </a:graphic>
      </p:graphicFrame>
      <p:sp>
        <p:nvSpPr>
          <p:cNvPr id="5" name="TextBox 4"/>
          <p:cNvSpPr txBox="1"/>
          <p:nvPr/>
        </p:nvSpPr>
        <p:spPr>
          <a:xfrm>
            <a:off x="925736" y="4615656"/>
            <a:ext cx="7331496" cy="1200329"/>
          </a:xfrm>
          <a:prstGeom prst="rect">
            <a:avLst/>
          </a:prstGeom>
          <a:noFill/>
        </p:spPr>
        <p:txBody>
          <a:bodyPr wrap="square" rtlCol="0">
            <a:spAutoFit/>
          </a:bodyPr>
          <a:lstStyle/>
          <a:p>
            <a:r>
              <a:rPr lang="zh-CN" altLang="en-US" sz="2400" dirty="0"/>
              <a:t>在这个代码中，用到的</a:t>
            </a:r>
            <a:r>
              <a:rPr lang="en-US" altLang="zh-CN" sz="2400" dirty="0" err="1"/>
              <a:t>mycolors</a:t>
            </a:r>
            <a:r>
              <a:rPr lang="zh-CN" altLang="en-US" sz="2400" dirty="0"/>
              <a:t>代表包含了三种颜色的数组。数组可以用于重复一个循环，但是同一个数组也可以用其他方法使用。</a:t>
            </a:r>
            <a:endParaRPr lang="zh-CN" altLang="en-US" sz="2400" dirty="0">
              <a:latin typeface="宋体" panose="02010600030101010101" pitchFamily="2" charset="-122"/>
            </a:endParaRPr>
          </a:p>
        </p:txBody>
      </p:sp>
    </p:spTree>
    <p:extLst>
      <p:ext uri="{BB962C8B-B14F-4D97-AF65-F5344CB8AC3E}">
        <p14:creationId xmlns:p14="http://schemas.microsoft.com/office/powerpoint/2010/main" val="1751605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539552" y="836712"/>
            <a:ext cx="7632848" cy="646331"/>
          </a:xfrm>
          <a:prstGeom prst="rect">
            <a:avLst/>
          </a:prstGeom>
          <a:noFill/>
        </p:spPr>
        <p:txBody>
          <a:bodyPr wrap="square" rtlCol="0">
            <a:spAutoFit/>
          </a:bodyPr>
          <a:lstStyle/>
          <a:p>
            <a:r>
              <a:rPr lang="zh-CN" altLang="en-US" sz="3600" b="1" dirty="0"/>
              <a:t>基础使用：数组索引和数组长度</a:t>
            </a:r>
          </a:p>
        </p:txBody>
      </p:sp>
      <p:sp>
        <p:nvSpPr>
          <p:cNvPr id="3" name="TextBox 2"/>
          <p:cNvSpPr txBox="1"/>
          <p:nvPr/>
        </p:nvSpPr>
        <p:spPr>
          <a:xfrm>
            <a:off x="755576" y="1628800"/>
            <a:ext cx="7128792" cy="2677656"/>
          </a:xfrm>
          <a:prstGeom prst="rect">
            <a:avLst/>
          </a:prstGeom>
          <a:noFill/>
        </p:spPr>
        <p:txBody>
          <a:bodyPr wrap="square" rtlCol="0">
            <a:spAutoFit/>
          </a:bodyPr>
          <a:lstStyle/>
          <a:p>
            <a:r>
              <a:rPr lang="zh-CN" altLang="en-US" sz="2400" dirty="0" smtClean="0"/>
              <a:t>       一</a:t>
            </a:r>
            <a:r>
              <a:rPr lang="zh-CN" altLang="en-US" sz="2400" dirty="0"/>
              <a:t>个数组可以称为容器，因为他是一个包含了其他对象的对象。每一个数组都包含很多定义 了明确顺序的元素，并且每一个数组都有一个长度（</a:t>
            </a:r>
            <a:r>
              <a:rPr lang="en-US" altLang="zh-CN" sz="2400" dirty="0"/>
              <a:t>Length</a:t>
            </a:r>
            <a:r>
              <a:rPr lang="zh-CN" altLang="en-US" sz="2400" dirty="0"/>
              <a:t>），它表示数组中的元素数量。 元素之间互不相关，数组长度可以从中得到。（他们可以在文本模式中输入若干数组片段之 后随时转换为块模式</a:t>
            </a:r>
            <a:r>
              <a:rPr lang="zh-CN" altLang="en-US" sz="2400" dirty="0" smtClean="0"/>
              <a:t>）。</a:t>
            </a:r>
            <a:endParaRPr lang="zh-CN" alt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726" y="4336544"/>
            <a:ext cx="4973153" cy="149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0951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539552" y="836712"/>
            <a:ext cx="7632848" cy="646331"/>
          </a:xfrm>
          <a:prstGeom prst="rect">
            <a:avLst/>
          </a:prstGeom>
          <a:noFill/>
        </p:spPr>
        <p:txBody>
          <a:bodyPr wrap="square" rtlCol="0">
            <a:spAutoFit/>
          </a:bodyPr>
          <a:lstStyle/>
          <a:p>
            <a:r>
              <a:rPr lang="zh-CN" altLang="en-US" sz="3600" b="1" dirty="0"/>
              <a:t>基础使用：数组索引和数组长度</a:t>
            </a:r>
          </a:p>
        </p:txBody>
      </p:sp>
      <p:graphicFrame>
        <p:nvGraphicFramePr>
          <p:cNvPr id="5" name="表格 4"/>
          <p:cNvGraphicFramePr>
            <a:graphicFrameLocks noGrp="1"/>
          </p:cNvGraphicFramePr>
          <p:nvPr>
            <p:extLst>
              <p:ext uri="{D42A27DB-BD31-4B8C-83A1-F6EECF244321}">
                <p14:modId xmlns:p14="http://schemas.microsoft.com/office/powerpoint/2010/main" val="3507476202"/>
              </p:ext>
            </p:extLst>
          </p:nvPr>
        </p:nvGraphicFramePr>
        <p:xfrm>
          <a:off x="683568" y="1700808"/>
          <a:ext cx="7704856" cy="1828800"/>
        </p:xfrm>
        <a:graphic>
          <a:graphicData uri="http://schemas.openxmlformats.org/drawingml/2006/table">
            <a:tbl>
              <a:tblPr firstRow="1" bandRow="1">
                <a:tableStyleId>{22838BEF-8BB2-4498-84A7-C5851F593DF1}</a:tableStyleId>
              </a:tblPr>
              <a:tblGrid>
                <a:gridCol w="3010617"/>
                <a:gridCol w="4694239"/>
              </a:tblGrid>
              <a:tr h="370840">
                <a:tc>
                  <a:txBody>
                    <a:bodyPr/>
                    <a:lstStyle/>
                    <a:p>
                      <a:r>
                        <a:rPr lang="en-US" sz="1800" b="0" dirty="0">
                          <a:effectLst/>
                          <a:latin typeface="Consolas" panose="020B0609020204030204" pitchFamily="49" charset="0"/>
                        </a:rPr>
                        <a:t>Write </a:t>
                      </a:r>
                      <a:r>
                        <a:rPr lang="en-US" sz="1800" b="0" dirty="0" err="1">
                          <a:effectLst/>
                          <a:latin typeface="Consolas" panose="020B0609020204030204" pitchFamily="49" charset="0"/>
                        </a:rPr>
                        <a:t>mycolors.length</a:t>
                      </a:r>
                      <a:endParaRPr lang="en-US" sz="1800" b="0" dirty="0">
                        <a:effectLst/>
                        <a:latin typeface="Consolas" panose="020B0609020204030204" pitchFamily="49" charset="0"/>
                      </a:endParaRPr>
                    </a:p>
                  </a:txBody>
                  <a:tcPr marL="123825" marR="123825" marT="57150" marB="57150" anchor="ctr"/>
                </a:tc>
                <a:tc>
                  <a:txBody>
                    <a:bodyPr/>
                    <a:lstStyle/>
                    <a:p>
                      <a:r>
                        <a:rPr lang="zh-CN" altLang="en-US" sz="1800" b="0" dirty="0">
                          <a:effectLst/>
                          <a:latin typeface="Consolas" panose="020B0609020204030204" pitchFamily="49" charset="0"/>
                        </a:rPr>
                        <a:t>这里将输出”</a:t>
                      </a:r>
                      <a:r>
                        <a:rPr lang="en-US" altLang="zh-CN" sz="1800" b="0" dirty="0">
                          <a:effectLst/>
                          <a:latin typeface="Consolas" panose="020B0609020204030204" pitchFamily="49" charset="0"/>
                        </a:rPr>
                        <a:t>3”</a:t>
                      </a:r>
                      <a:r>
                        <a:rPr lang="zh-CN" altLang="en-US" sz="1800" b="0" dirty="0">
                          <a:effectLst/>
                          <a:latin typeface="Consolas" panose="020B0609020204030204" pitchFamily="49" charset="0"/>
                        </a:rPr>
                        <a:t>，因为有三个元素在数组中</a:t>
                      </a:r>
                    </a:p>
                  </a:txBody>
                  <a:tcPr marL="123825" marR="123825" marT="57150" marB="57150" anchor="ctr"/>
                </a:tc>
              </a:tr>
              <a:tr h="370840">
                <a:tc>
                  <a:txBody>
                    <a:bodyPr/>
                    <a:lstStyle/>
                    <a:p>
                      <a:r>
                        <a:rPr lang="en-US" sz="1800" b="0">
                          <a:effectLst/>
                          <a:latin typeface="Consolas" panose="020B0609020204030204" pitchFamily="49" charset="0"/>
                        </a:rPr>
                        <a:t>Write mycolors[0]</a:t>
                      </a:r>
                    </a:p>
                  </a:txBody>
                  <a:tcPr marL="123825" marR="123825" marT="57150" marB="57150" anchor="ctr"/>
                </a:tc>
                <a:tc>
                  <a:txBody>
                    <a:bodyPr/>
                    <a:lstStyle/>
                    <a:p>
                      <a:r>
                        <a:rPr lang="zh-CN" altLang="en-US" sz="1800" b="0" dirty="0">
                          <a:effectLst/>
                          <a:latin typeface="Consolas" panose="020B0609020204030204" pitchFamily="49" charset="0"/>
                        </a:rPr>
                        <a:t>这里将输出”</a:t>
                      </a:r>
                      <a:r>
                        <a:rPr lang="en-US" sz="1800" b="0" dirty="0">
                          <a:effectLst/>
                          <a:latin typeface="Consolas" panose="020B0609020204030204" pitchFamily="49" charset="0"/>
                        </a:rPr>
                        <a:t>red”，</a:t>
                      </a:r>
                      <a:r>
                        <a:rPr lang="zh-CN" altLang="en-US" sz="1800" b="0" dirty="0">
                          <a:effectLst/>
                          <a:latin typeface="Consolas" panose="020B0609020204030204" pitchFamily="49" charset="0"/>
                        </a:rPr>
                        <a:t>因为第一个元素是</a:t>
                      </a:r>
                      <a:r>
                        <a:rPr lang="en-US" altLang="zh-CN" sz="1800" b="0" dirty="0">
                          <a:effectLst/>
                          <a:latin typeface="Consolas" panose="020B0609020204030204" pitchFamily="49" charset="0"/>
                        </a:rPr>
                        <a:t>[</a:t>
                      </a:r>
                      <a:r>
                        <a:rPr lang="zh-CN" altLang="en-US" sz="1800" b="0" dirty="0">
                          <a:effectLst/>
                          <a:latin typeface="Consolas" panose="020B0609020204030204" pitchFamily="49" charset="0"/>
                        </a:rPr>
                        <a:t>删去空格</a:t>
                      </a:r>
                      <a:r>
                        <a:rPr lang="en-US" altLang="zh-CN" sz="1800" b="0" dirty="0">
                          <a:effectLst/>
                          <a:latin typeface="Consolas" panose="020B0609020204030204" pitchFamily="49" charset="0"/>
                        </a:rPr>
                        <a:t>]</a:t>
                      </a:r>
                      <a:r>
                        <a:rPr lang="en-US" sz="1800" b="0" dirty="0">
                          <a:effectLst/>
                          <a:latin typeface="Consolas" panose="020B0609020204030204" pitchFamily="49" charset="0"/>
                        </a:rPr>
                        <a:t>red</a:t>
                      </a:r>
                    </a:p>
                  </a:txBody>
                  <a:tcPr marL="123825" marR="123825" marT="57150" marB="57150" anchor="ctr"/>
                </a:tc>
              </a:tr>
              <a:tr h="370840">
                <a:tc>
                  <a:txBody>
                    <a:bodyPr/>
                    <a:lstStyle/>
                    <a:p>
                      <a:r>
                        <a:rPr lang="en-US" sz="1800" b="0">
                          <a:effectLst/>
                          <a:latin typeface="Consolas" panose="020B0609020204030204" pitchFamily="49" charset="0"/>
                        </a:rPr>
                        <a:t>Write mycolors[1]</a:t>
                      </a:r>
                    </a:p>
                  </a:txBody>
                  <a:tcPr marL="123825" marR="123825" marT="57150" marB="57150" anchor="ctr"/>
                </a:tc>
                <a:tc>
                  <a:txBody>
                    <a:bodyPr/>
                    <a:lstStyle/>
                    <a:p>
                      <a:r>
                        <a:rPr lang="zh-CN" altLang="en-US" sz="1800" b="0" dirty="0">
                          <a:effectLst/>
                          <a:latin typeface="Consolas" panose="020B0609020204030204" pitchFamily="49" charset="0"/>
                        </a:rPr>
                        <a:t>这里将输出”</a:t>
                      </a:r>
                      <a:r>
                        <a:rPr lang="en-US" sz="1800" b="0" dirty="0">
                          <a:effectLst/>
                          <a:latin typeface="Consolas" panose="020B0609020204030204" pitchFamily="49" charset="0"/>
                        </a:rPr>
                        <a:t>orange”</a:t>
                      </a:r>
                    </a:p>
                  </a:txBody>
                  <a:tcPr marL="123825" marR="123825" marT="57150" marB="57150" anchor="ctr"/>
                </a:tc>
              </a:tr>
              <a:tr h="370840">
                <a:tc>
                  <a:txBody>
                    <a:bodyPr/>
                    <a:lstStyle/>
                    <a:p>
                      <a:r>
                        <a:rPr lang="en-US" sz="1800" b="0">
                          <a:effectLst/>
                          <a:latin typeface="Consolas" panose="020B0609020204030204" pitchFamily="49" charset="0"/>
                        </a:rPr>
                        <a:t>Write mycolors[2]</a:t>
                      </a:r>
                    </a:p>
                  </a:txBody>
                  <a:tcPr marL="123825" marR="123825" marT="57150" marB="57150" anchor="ctr"/>
                </a:tc>
                <a:tc>
                  <a:txBody>
                    <a:bodyPr/>
                    <a:lstStyle/>
                    <a:p>
                      <a:r>
                        <a:rPr lang="zh-CN" altLang="en-US" sz="1800" b="0" dirty="0">
                          <a:effectLst/>
                          <a:latin typeface="Consolas" panose="020B0609020204030204" pitchFamily="49" charset="0"/>
                        </a:rPr>
                        <a:t>这里将输出”</a:t>
                      </a:r>
                      <a:r>
                        <a:rPr lang="en-US" altLang="zh-CN" sz="1800" b="0" dirty="0">
                          <a:effectLst/>
                          <a:latin typeface="Consolas" panose="020B0609020204030204" pitchFamily="49" charset="0"/>
                        </a:rPr>
                        <a:t>yellow”</a:t>
                      </a:r>
                    </a:p>
                  </a:txBody>
                  <a:tcPr marL="123825" marR="123825" marT="57150" marB="57150" anchor="ctr"/>
                </a:tc>
              </a:tr>
            </a:tbl>
          </a:graphicData>
        </a:graphic>
      </p:graphicFrame>
      <p:sp>
        <p:nvSpPr>
          <p:cNvPr id="6" name="TextBox 5"/>
          <p:cNvSpPr txBox="1"/>
          <p:nvPr/>
        </p:nvSpPr>
        <p:spPr>
          <a:xfrm>
            <a:off x="683568" y="3717032"/>
            <a:ext cx="7704856" cy="2246769"/>
          </a:xfrm>
          <a:prstGeom prst="rect">
            <a:avLst/>
          </a:prstGeom>
          <a:noFill/>
        </p:spPr>
        <p:txBody>
          <a:bodyPr wrap="square" rtlCol="0">
            <a:spAutoFit/>
          </a:bodyPr>
          <a:lstStyle/>
          <a:p>
            <a:r>
              <a:rPr lang="zh-CN" altLang="en-US" sz="2400" dirty="0"/>
              <a:t>数组数字后的方括号的使用叫做 </a:t>
            </a:r>
            <a:r>
              <a:rPr lang="en-US" altLang="zh-CN" sz="2400" dirty="0"/>
              <a:t>indexing</a:t>
            </a:r>
            <a:r>
              <a:rPr lang="zh-CN" altLang="en-US" sz="2400" dirty="0"/>
              <a:t>，方括号中的数字是一个数组中特定元素的</a:t>
            </a:r>
            <a:r>
              <a:rPr lang="en-US" altLang="zh-CN" sz="2400" dirty="0"/>
              <a:t>index</a:t>
            </a:r>
            <a:r>
              <a:rPr lang="zh-CN" altLang="en-US" sz="2400" dirty="0"/>
              <a:t>。</a:t>
            </a:r>
            <a:r>
              <a:rPr lang="en-US" altLang="zh-CN" sz="2400" dirty="0"/>
              <a:t>Indexing</a:t>
            </a:r>
            <a:r>
              <a:rPr lang="zh-CN" altLang="en-US" sz="2400" dirty="0"/>
              <a:t>也可以用于改变数组元素。例如，下面的代码可以改变数组中的第一个</a:t>
            </a:r>
            <a:r>
              <a:rPr lang="zh-CN" altLang="en-US" sz="2400" dirty="0" smtClean="0"/>
              <a:t>颜色</a:t>
            </a:r>
            <a:r>
              <a:rPr lang="zh-CN" altLang="en-US" sz="2400" dirty="0"/>
              <a:t>：</a:t>
            </a:r>
            <a:endParaRPr lang="en-US" altLang="zh-CN" sz="2400" dirty="0" smtClean="0"/>
          </a:p>
          <a:p>
            <a:pPr algn="ctr"/>
            <a:r>
              <a:rPr lang="en-US" altLang="zh-CN" sz="2000" dirty="0" err="1">
                <a:latin typeface="Consolas" panose="020B0609020204030204" pitchFamily="49" charset="0"/>
              </a:rPr>
              <a:t>mycolors</a:t>
            </a:r>
            <a:r>
              <a:rPr lang="en-US" altLang="zh-CN" sz="2000" dirty="0">
                <a:latin typeface="Consolas" panose="020B0609020204030204" pitchFamily="49" charset="0"/>
              </a:rPr>
              <a:t>[0] = </a:t>
            </a:r>
            <a:r>
              <a:rPr lang="en-US" altLang="zh-CN" sz="2000" dirty="0" smtClean="0">
                <a:latin typeface="Consolas" panose="020B0609020204030204" pitchFamily="49" charset="0"/>
              </a:rPr>
              <a:t>blue</a:t>
            </a:r>
          </a:p>
          <a:p>
            <a:r>
              <a:rPr lang="zh-CN" altLang="en-US" sz="2400" dirty="0" smtClean="0"/>
              <a:t>改变</a:t>
            </a:r>
            <a:r>
              <a:rPr lang="zh-CN" altLang="en-US" sz="2400" dirty="0"/>
              <a:t>数组中的一个元素对其它元素不产生影响。</a:t>
            </a:r>
            <a:endParaRPr lang="zh-CN" altLang="en-US" sz="2400" dirty="0">
              <a:latin typeface="Consolas" panose="020B0609020204030204" pitchFamily="49" charset="0"/>
            </a:endParaRPr>
          </a:p>
        </p:txBody>
      </p:sp>
    </p:spTree>
    <p:extLst>
      <p:ext uri="{BB962C8B-B14F-4D97-AF65-F5344CB8AC3E}">
        <p14:creationId xmlns:p14="http://schemas.microsoft.com/office/powerpoint/2010/main" val="1326592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539552" y="836712"/>
            <a:ext cx="6552728" cy="646331"/>
          </a:xfrm>
          <a:prstGeom prst="rect">
            <a:avLst/>
          </a:prstGeom>
          <a:noFill/>
        </p:spPr>
        <p:txBody>
          <a:bodyPr wrap="square" rtlCol="0">
            <a:spAutoFit/>
          </a:bodyPr>
          <a:lstStyle/>
          <a:p>
            <a:r>
              <a:rPr lang="zh-CN" altLang="en-US" sz="3600" b="1" dirty="0"/>
              <a:t>零底数索引</a:t>
            </a:r>
          </a:p>
        </p:txBody>
      </p:sp>
      <p:sp>
        <p:nvSpPr>
          <p:cNvPr id="3" name="TextBox 2"/>
          <p:cNvSpPr txBox="1"/>
          <p:nvPr/>
        </p:nvSpPr>
        <p:spPr>
          <a:xfrm>
            <a:off x="912168" y="2204864"/>
            <a:ext cx="7331496" cy="1938992"/>
          </a:xfrm>
          <a:prstGeom prst="rect">
            <a:avLst/>
          </a:prstGeom>
          <a:noFill/>
        </p:spPr>
        <p:txBody>
          <a:bodyPr wrap="square" rtlCol="0">
            <a:spAutoFit/>
          </a:bodyPr>
          <a:lstStyle/>
          <a:p>
            <a:r>
              <a:rPr lang="zh-CN" altLang="en-US" sz="2400" dirty="0" smtClean="0"/>
              <a:t>        </a:t>
            </a:r>
            <a:r>
              <a:rPr lang="en-US" altLang="zh-CN" sz="2400" dirty="0" err="1"/>
              <a:t>CoffeeScript</a:t>
            </a:r>
            <a:r>
              <a:rPr lang="zh-CN" altLang="en-US" sz="2400" dirty="0" smtClean="0"/>
              <a:t>和</a:t>
            </a:r>
            <a:r>
              <a:rPr lang="en-US" altLang="zh-CN" sz="2400" dirty="0" smtClean="0"/>
              <a:t>JavaScript</a:t>
            </a:r>
            <a:r>
              <a:rPr lang="zh-CN" altLang="en-US" sz="2400" dirty="0"/>
              <a:t>以及其它大多数的现代编程语言中的数组都是以零作为底数的。以零作为底数，即数组的的第一个元素底数是从</a:t>
            </a:r>
            <a:r>
              <a:rPr lang="en-US" altLang="zh-CN" sz="2400" dirty="0"/>
              <a:t>0</a:t>
            </a:r>
            <a:r>
              <a:rPr lang="zh-CN" altLang="en-US" sz="2400" dirty="0"/>
              <a:t>开始的（而不是</a:t>
            </a:r>
            <a:r>
              <a:rPr lang="en-US" altLang="zh-CN" sz="2400" dirty="0"/>
              <a:t>1</a:t>
            </a:r>
            <a:r>
              <a:rPr lang="zh-CN" altLang="en-US" sz="2400" dirty="0"/>
              <a:t>）。这也意味着一个数组的最后一个元素的底数是数组的长度减</a:t>
            </a:r>
            <a:r>
              <a:rPr lang="en-US" altLang="zh-CN" sz="2400" dirty="0"/>
              <a:t>1</a:t>
            </a:r>
            <a:r>
              <a:rPr lang="zh-CN" altLang="en-US" sz="2400" dirty="0" smtClean="0"/>
              <a:t>。</a:t>
            </a:r>
            <a:endParaRPr lang="zh-CN" altLang="en-US" sz="2400" dirty="0"/>
          </a:p>
        </p:txBody>
      </p:sp>
    </p:spTree>
    <p:extLst>
      <p:ext uri="{BB962C8B-B14F-4D97-AF65-F5344CB8AC3E}">
        <p14:creationId xmlns:p14="http://schemas.microsoft.com/office/powerpoint/2010/main" val="1743956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539552" y="836712"/>
            <a:ext cx="6552728" cy="646331"/>
          </a:xfrm>
          <a:prstGeom prst="rect">
            <a:avLst/>
          </a:prstGeom>
          <a:noFill/>
        </p:spPr>
        <p:txBody>
          <a:bodyPr wrap="square" rtlCol="0">
            <a:spAutoFit/>
          </a:bodyPr>
          <a:lstStyle/>
          <a:p>
            <a:r>
              <a:rPr lang="zh-CN" altLang="en-US" sz="3600" b="1" dirty="0"/>
              <a:t>零底数索引</a:t>
            </a:r>
          </a:p>
        </p:txBody>
      </p:sp>
      <p:sp>
        <p:nvSpPr>
          <p:cNvPr id="3" name="TextBox 2"/>
          <p:cNvSpPr txBox="1"/>
          <p:nvPr/>
        </p:nvSpPr>
        <p:spPr>
          <a:xfrm>
            <a:off x="912168" y="1844824"/>
            <a:ext cx="7331496" cy="3416320"/>
          </a:xfrm>
          <a:prstGeom prst="rect">
            <a:avLst/>
          </a:prstGeom>
          <a:noFill/>
        </p:spPr>
        <p:txBody>
          <a:bodyPr wrap="square" rtlCol="0">
            <a:spAutoFit/>
          </a:bodyPr>
          <a:lstStyle/>
          <a:p>
            <a:r>
              <a:rPr lang="zh-CN" altLang="en-US" sz="2400" dirty="0" smtClean="0"/>
              <a:t>       自从</a:t>
            </a:r>
            <a:r>
              <a:rPr lang="zh-CN" altLang="en-US" sz="2400" dirty="0"/>
              <a:t>人们逐渐习惯于从 </a:t>
            </a:r>
            <a:r>
              <a:rPr lang="en-US" altLang="zh-CN" sz="2400" dirty="0"/>
              <a:t>1</a:t>
            </a:r>
            <a:r>
              <a:rPr lang="zh-CN" altLang="en-US" sz="2400" dirty="0"/>
              <a:t>开始计数，将 </a:t>
            </a:r>
            <a:r>
              <a:rPr lang="en-US" altLang="zh-CN" sz="2400" dirty="0"/>
              <a:t>0</a:t>
            </a:r>
            <a:r>
              <a:rPr lang="zh-CN" altLang="en-US" sz="2400" dirty="0"/>
              <a:t>作为底数一开始让人们觉得违反常理。从 </a:t>
            </a:r>
            <a:r>
              <a:rPr lang="en-US" altLang="zh-CN" sz="2400" dirty="0"/>
              <a:t>0</a:t>
            </a:r>
            <a:r>
              <a:rPr lang="zh-CN" altLang="en-US" sz="2400" dirty="0"/>
              <a:t>开始计数是语言设计的一个选择，像</a:t>
            </a:r>
            <a:r>
              <a:rPr lang="en-US" altLang="zh-CN" sz="2400" dirty="0"/>
              <a:t>Fortran</a:t>
            </a:r>
            <a:r>
              <a:rPr lang="zh-CN" altLang="en-US" sz="2400" dirty="0"/>
              <a:t>这样的更老的程序语言确实在用从</a:t>
            </a:r>
            <a:r>
              <a:rPr lang="en-US" altLang="zh-CN" sz="2400" dirty="0"/>
              <a:t>1</a:t>
            </a:r>
            <a:r>
              <a:rPr lang="zh-CN" altLang="en-US" sz="2400" dirty="0"/>
              <a:t>开始索引的形式。许多程序员在体验了从零开始索引和从 </a:t>
            </a:r>
            <a:r>
              <a:rPr lang="en-US" altLang="zh-CN" sz="2400" dirty="0"/>
              <a:t>1</a:t>
            </a:r>
            <a:r>
              <a:rPr lang="zh-CN" altLang="en-US" sz="2400" dirty="0"/>
              <a:t>开始索引之后认为从</a:t>
            </a:r>
            <a:r>
              <a:rPr lang="en-US" altLang="zh-CN" sz="2400" dirty="0"/>
              <a:t>0</a:t>
            </a:r>
            <a:r>
              <a:rPr lang="zh-CN" altLang="en-US" sz="2400" dirty="0"/>
              <a:t>开始索引稍微清晰一些，因为这种方式允许程序员用某元素到数组开始处元素的距离来表示它的底数。因为第一个元素就在数组的开始处，它的到数组开始处的距离，它的底数，肯定就是</a:t>
            </a:r>
            <a:r>
              <a:rPr lang="en-US" altLang="zh-CN" sz="2400" dirty="0"/>
              <a:t>0</a:t>
            </a:r>
            <a:r>
              <a:rPr lang="zh-CN" altLang="en-US" sz="2400" dirty="0" smtClean="0"/>
              <a:t>。</a:t>
            </a:r>
            <a:endParaRPr lang="zh-CN" altLang="en-US" sz="2400" dirty="0"/>
          </a:p>
        </p:txBody>
      </p:sp>
    </p:spTree>
    <p:extLst>
      <p:ext uri="{BB962C8B-B14F-4D97-AF65-F5344CB8AC3E}">
        <p14:creationId xmlns:p14="http://schemas.microsoft.com/office/powerpoint/2010/main" val="3229590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5"/>
  <p:tag name="MMPROD_UIDATA" val="&lt;database version=&quot;7.0&quot;&gt;&lt;object type=&quot;1&quot; unique_id=&quot;10001&quot;&gt;&lt;object type=&quot;8&quot; unique_id=&quot;23471&quot;&gt;&lt;/object&gt;&lt;object type=&quot;2&quot; unique_id=&quot;23472&quot;&gt;&lt;object type=&quot;3&quot; unique_id=&quot;23474&quot;&gt;&lt;property id=&quot;20148&quot; value=&quot;5&quot;/&gt;&lt;property id=&quot;20300&quot; value=&quot;幻灯片 2&quot;/&gt;&lt;property id=&quot;20307&quot; value=&quot;286&quot;/&gt;&lt;/object&gt;&lt;object type=&quot;3&quot; unique_id=&quot;23475&quot;&gt;&lt;property id=&quot;20148&quot; value=&quot;5&quot;/&gt;&lt;property id=&quot;20300&quot; value=&quot;幻灯片 3&quot;/&gt;&lt;property id=&quot;20307&quot; value=&quot;313&quot;/&gt;&lt;/object&gt;&lt;object type=&quot;3&quot; unique_id=&quot;23476&quot;&gt;&lt;property id=&quot;20148&quot; value=&quot;5&quot;/&gt;&lt;property id=&quot;20300&quot; value=&quot;幻灯片 4&quot;/&gt;&lt;property id=&quot;20307&quot; value=&quot;257&quot;/&gt;&lt;/object&gt;&lt;object type=&quot;3&quot; unique_id=&quot;23477&quot;&gt;&lt;property id=&quot;20148&quot; value=&quot;5&quot;/&gt;&lt;property id=&quot;20300&quot; value=&quot;幻灯片 5&quot;/&gt;&lt;property id=&quot;20307&quot; value=&quot;306&quot;/&gt;&lt;/object&gt;&lt;object type=&quot;3&quot; unique_id=&quot;23478&quot;&gt;&lt;property id=&quot;20148&quot; value=&quot;5&quot;/&gt;&lt;property id=&quot;20300&quot; value=&quot;幻灯片 6&quot;/&gt;&lt;property id=&quot;20307&quot; value=&quot;263&quot;/&gt;&lt;/object&gt;&lt;object type=&quot;3&quot; unique_id=&quot;23479&quot;&gt;&lt;property id=&quot;20148&quot; value=&quot;5&quot;/&gt;&lt;property id=&quot;20300&quot; value=&quot;幻灯片 7&quot;/&gt;&lt;property id=&quot;20307&quot; value=&quot;266&quot;/&gt;&lt;/object&gt;&lt;object type=&quot;3&quot; unique_id=&quot;23480&quot;&gt;&lt;property id=&quot;20148&quot; value=&quot;5&quot;/&gt;&lt;property id=&quot;20300&quot; value=&quot;幻灯片 8&quot;/&gt;&lt;property id=&quot;20307&quot; value=&quot;276&quot;/&gt;&lt;/object&gt;&lt;object type=&quot;3&quot; unique_id=&quot;23481&quot;&gt;&lt;property id=&quot;20148&quot; value=&quot;5&quot;/&gt;&lt;property id=&quot;20300&quot; value=&quot;幻灯片 9&quot;/&gt;&lt;property id=&quot;20307&quot; value=&quot;279&quot;/&gt;&lt;/object&gt;&lt;object type=&quot;3&quot; unique_id=&quot;23482&quot;&gt;&lt;property id=&quot;20148&quot; value=&quot;5&quot;/&gt;&lt;property id=&quot;20300&quot; value=&quot;幻灯片 10&quot;/&gt;&lt;property id=&quot;20307&quot; value=&quot;277&quot;/&gt;&lt;/object&gt;&lt;object type=&quot;3&quot; unique_id=&quot;23483&quot;&gt;&lt;property id=&quot;20148&quot; value=&quot;5&quot;/&gt;&lt;property id=&quot;20300&quot; value=&quot;幻灯片 11&quot;/&gt;&lt;property id=&quot;20307&quot; value=&quot;284&quot;/&gt;&lt;/object&gt;&lt;object type=&quot;3&quot; unique_id=&quot;23484&quot;&gt;&lt;property id=&quot;20148&quot; value=&quot;5&quot;/&gt;&lt;property id=&quot;20300&quot; value=&quot;幻灯片 12&quot;/&gt;&lt;property id=&quot;20307&quot; value=&quot;287&quot;/&gt;&lt;/object&gt;&lt;object type=&quot;3&quot; unique_id=&quot;23485&quot;&gt;&lt;property id=&quot;20148&quot; value=&quot;5&quot;/&gt;&lt;property id=&quot;20300&quot; value=&quot;幻灯片 13&quot;/&gt;&lt;property id=&quot;20307&quot; value=&quot;288&quot;/&gt;&lt;/object&gt;&lt;object type=&quot;3&quot; unique_id=&quot;23486&quot;&gt;&lt;property id=&quot;20148&quot; value=&quot;5&quot;/&gt;&lt;property id=&quot;20300&quot; value=&quot;幻灯片 14&quot;/&gt;&lt;property id=&quot;20307&quot; value=&quot;269&quot;/&gt;&lt;/object&gt;&lt;object type=&quot;3&quot; unique_id=&quot;23487&quot;&gt;&lt;property id=&quot;20148&quot; value=&quot;5&quot;/&gt;&lt;property id=&quot;20300&quot; value=&quot;幻灯片 15&quot;/&gt;&lt;property id=&quot;20307&quot; value=&quot;289&quot;/&gt;&lt;/object&gt;&lt;object type=&quot;3&quot; unique_id=&quot;23488&quot;&gt;&lt;property id=&quot;20148&quot; value=&quot;5&quot;/&gt;&lt;property id=&quot;20300&quot; value=&quot;幻灯片 16&quot;/&gt;&lt;property id=&quot;20307&quot; value=&quot;291&quot;/&gt;&lt;/object&gt;&lt;object type=&quot;3&quot; unique_id=&quot;23489&quot;&gt;&lt;property id=&quot;20148&quot; value=&quot;5&quot;/&gt;&lt;property id=&quot;20300&quot; value=&quot;幻灯片 17&quot;/&gt;&lt;property id=&quot;20307&quot; value=&quot;293&quot;/&gt;&lt;/object&gt;&lt;object type=&quot;3&quot; unique_id=&quot;23490&quot;&gt;&lt;property id=&quot;20148&quot; value=&quot;5&quot;/&gt;&lt;property id=&quot;20300&quot; value=&quot;幻灯片 18&quot;/&gt;&lt;property id=&quot;20307&quot; value=&quot;295&quot;/&gt;&lt;/object&gt;&lt;object type=&quot;3&quot; unique_id=&quot;23491&quot;&gt;&lt;property id=&quot;20148&quot; value=&quot;5&quot;/&gt;&lt;property id=&quot;20300&quot; value=&quot;幻灯片 19&quot;/&gt;&lt;property id=&quot;20307&quot; value=&quot;296&quot;/&gt;&lt;/object&gt;&lt;object type=&quot;3&quot; unique_id=&quot;23492&quot;&gt;&lt;property id=&quot;20148&quot; value=&quot;5&quot;/&gt;&lt;property id=&quot;20300&quot; value=&quot;幻灯片 20&quot;/&gt;&lt;property id=&quot;20307&quot; value=&quot;297&quot;/&gt;&lt;/object&gt;&lt;object type=&quot;3&quot; unique_id=&quot;23493&quot;&gt;&lt;property id=&quot;20148&quot; value=&quot;5&quot;/&gt;&lt;property id=&quot;20300&quot; value=&quot;幻灯片 21&quot;/&gt;&lt;property id=&quot;20307&quot; value=&quot;301&quot;/&gt;&lt;/object&gt;&lt;object type=&quot;3&quot; unique_id=&quot;23494&quot;&gt;&lt;property id=&quot;20148&quot; value=&quot;5&quot;/&gt;&lt;property id=&quot;20300&quot; value=&quot;幻灯片 22&quot;/&gt;&lt;property id=&quot;20307&quot; value=&quot;302&quot;/&gt;&lt;/object&gt;&lt;object type=&quot;3&quot; unique_id=&quot;23495&quot;&gt;&lt;property id=&quot;20148&quot; value=&quot;5&quot;/&gt;&lt;property id=&quot;20300&quot; value=&quot;幻灯片 23&quot;/&gt;&lt;property id=&quot;20307&quot; value=&quot;303&quot;/&gt;&lt;/object&gt;&lt;object type=&quot;3&quot; unique_id=&quot;23496&quot;&gt;&lt;property id=&quot;20148&quot; value=&quot;5&quot;/&gt;&lt;property id=&quot;20300&quot; value=&quot;幻灯片 24&quot;/&gt;&lt;property id=&quot;20307&quot; value=&quot;304&quot;/&gt;&lt;/object&gt;&lt;object type=&quot;3&quot; unique_id=&quot;23497&quot;&gt;&lt;property id=&quot;20148&quot; value=&quot;5&quot;/&gt;&lt;property id=&quot;20300&quot; value=&quot;幻灯片 25&quot;/&gt;&lt;property id=&quot;20307&quot; value=&quot;305&quot;/&gt;&lt;/object&gt;&lt;object type=&quot;3&quot; unique_id=&quot;23498&quot;&gt;&lt;property id=&quot;20148&quot; value=&quot;5&quot;/&gt;&lt;property id=&quot;20300&quot; value=&quot;幻灯片 26&quot;/&gt;&lt;property id=&quot;20307&quot; value=&quot;256&quot;/&gt;&lt;/object&gt;&lt;object type=&quot;3&quot; unique_id=&quot;23499&quot;&gt;&lt;property id=&quot;20148&quot; value=&quot;5&quot;/&gt;&lt;property id=&quot;20300&quot; value=&quot;幻灯片 27&quot;/&gt;&lt;property id=&quot;20307&quot; value=&quot;308&quot;/&gt;&lt;/object&gt;&lt;object type=&quot;3&quot; unique_id=&quot;23500&quot;&gt;&lt;property id=&quot;20148&quot; value=&quot;5&quot;/&gt;&lt;property id=&quot;20300&quot; value=&quot;幻灯片 28&quot;/&gt;&lt;property id=&quot;20307&quot; value=&quot;307&quot;/&gt;&lt;/object&gt;&lt;object type=&quot;3&quot; unique_id=&quot;23502&quot;&gt;&lt;property id=&quot;20148&quot; value=&quot;5&quot;/&gt;&lt;property id=&quot;20300&quot; value=&quot;幻灯片 30&quot;/&gt;&lt;property id=&quot;20307&quot; value=&quot;314&quot;/&gt;&lt;/object&gt;&lt;object type=&quot;3&quot; unique_id=&quot;23951&quot;&gt;&lt;property id=&quot;20148&quot; value=&quot;5&quot;/&gt;&lt;property id=&quot;20300&quot; value=&quot;幻灯片 1&quot;/&gt;&lt;property id=&quot;20307&quot; value=&quot;315&quot;/&gt;&lt;/object&gt;&lt;object type=&quot;3&quot; unique_id=&quot;23952&quot;&gt;&lt;property id=&quot;20148&quot; value=&quot;5&quot;/&gt;&lt;property id=&quot;20300&quot; value=&quot;幻灯片 29&quot;/&gt;&lt;property id=&quot;20307&quot; value=&quot;316&quot;/&gt;&lt;/object&gt;&lt;/object&gt;&lt;/object&gt;&lt;/database&gt;"/>
  <p:tag name="SECTOMILLISECCONVERTED" val="1"/>
</p:tagLst>
</file>

<file path=ppt/theme/theme1.xml><?xml version="1.0" encoding="utf-8"?>
<a:theme xmlns:a="http://schemas.openxmlformats.org/drawingml/2006/main" name="6_Office 主题">
  <a:themeElements>
    <a:clrScheme name="6_Office 主题 1">
      <a:dk1>
        <a:srgbClr val="0C0C0C"/>
      </a:dk1>
      <a:lt1>
        <a:srgbClr val="FFFFFF"/>
      </a:lt1>
      <a:dk2>
        <a:srgbClr val="DF9603"/>
      </a:dk2>
      <a:lt2>
        <a:srgbClr val="CFCFCF"/>
      </a:lt2>
      <a:accent1>
        <a:srgbClr val="573615"/>
      </a:accent1>
      <a:accent2>
        <a:srgbClr val="8A5832"/>
      </a:accent2>
      <a:accent3>
        <a:srgbClr val="FFFFFF"/>
      </a:accent3>
      <a:accent4>
        <a:srgbClr val="090909"/>
      </a:accent4>
      <a:accent5>
        <a:srgbClr val="B4AEAA"/>
      </a:accent5>
      <a:accent6>
        <a:srgbClr val="7D4F2C"/>
      </a:accent6>
      <a:hlink>
        <a:srgbClr val="B57139"/>
      </a:hlink>
      <a:folHlink>
        <a:srgbClr val="DE975C"/>
      </a:folHlink>
    </a:clrScheme>
    <a:fontScheme name="6_Office 主题">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主题 1">
        <a:dk1>
          <a:srgbClr val="0C0C0C"/>
        </a:dk1>
        <a:lt1>
          <a:srgbClr val="FFFFFF"/>
        </a:lt1>
        <a:dk2>
          <a:srgbClr val="DF9603"/>
        </a:dk2>
        <a:lt2>
          <a:srgbClr val="CFCFCF"/>
        </a:lt2>
        <a:accent1>
          <a:srgbClr val="573615"/>
        </a:accent1>
        <a:accent2>
          <a:srgbClr val="8A5832"/>
        </a:accent2>
        <a:accent3>
          <a:srgbClr val="FFFFFF"/>
        </a:accent3>
        <a:accent4>
          <a:srgbClr val="090909"/>
        </a:accent4>
        <a:accent5>
          <a:srgbClr val="B4AEAA"/>
        </a:accent5>
        <a:accent6>
          <a:srgbClr val="7D4F2C"/>
        </a:accent6>
        <a:hlink>
          <a:srgbClr val="B57139"/>
        </a:hlink>
        <a:folHlink>
          <a:srgbClr val="DE975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2725</TotalTime>
  <Words>2299</Words>
  <Application>Microsoft Office PowerPoint</Application>
  <PresentationFormat>全屏显示(4:3)</PresentationFormat>
  <Paragraphs>181</Paragraphs>
  <Slides>28</Slides>
  <Notes>4</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6_Office 主题</vt:lpstr>
      <vt:lpstr>PowerPoint 演示文稿</vt:lpstr>
      <vt:lpstr>第八章 一维数组的介绍</vt:lpstr>
      <vt:lpstr>关键术语</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巩固练习</vt:lpstr>
      <vt:lpstr>巩固练习</vt:lpstr>
      <vt:lpstr>巩固练习</vt:lpstr>
      <vt:lpstr>巩固练习</vt:lpstr>
      <vt:lpstr>PowerPoint 演示文稿</vt:lpstr>
    </vt:vector>
  </TitlesOfParts>
  <Company>www.ruideppt.net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锐得PPT模板</dc:title>
  <dc:creator>北京锐得幻演广告有限公司</dc:creator>
  <cp:lastModifiedBy>郅朋</cp:lastModifiedBy>
  <cp:revision>279</cp:revision>
  <dcterms:created xsi:type="dcterms:W3CDTF">2009-05-26T13:54:09Z</dcterms:created>
  <dcterms:modified xsi:type="dcterms:W3CDTF">2016-10-12T11:05:09Z</dcterms:modified>
</cp:coreProperties>
</file>