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8"/>
  </p:notesMasterIdLst>
  <p:sldIdLst>
    <p:sldId id="315" r:id="rId2"/>
    <p:sldId id="320" r:id="rId3"/>
    <p:sldId id="317" r:id="rId4"/>
    <p:sldId id="408" r:id="rId5"/>
    <p:sldId id="366" r:id="rId6"/>
    <p:sldId id="406" r:id="rId7"/>
    <p:sldId id="407" r:id="rId8"/>
    <p:sldId id="390" r:id="rId9"/>
    <p:sldId id="409" r:id="rId10"/>
    <p:sldId id="322" r:id="rId11"/>
    <p:sldId id="410" r:id="rId12"/>
    <p:sldId id="411" r:id="rId13"/>
    <p:sldId id="412" r:id="rId14"/>
    <p:sldId id="318" r:id="rId15"/>
    <p:sldId id="413" r:id="rId16"/>
    <p:sldId id="316" r:id="rId17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B5B5B5"/>
    <a:srgbClr val="006CE2"/>
    <a:srgbClr val="F59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3" autoAdjust="0"/>
    <p:restoredTop sz="91108" autoAdjust="0"/>
  </p:normalViewPr>
  <p:slideViewPr>
    <p:cSldViewPr>
      <p:cViewPr>
        <p:scale>
          <a:sx n="75" d="100"/>
          <a:sy n="75" d="100"/>
        </p:scale>
        <p:origin x="-10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3A739B-F862-47E9-A4F9-B9F39A584CDE}" type="datetimeFigureOut">
              <a:rPr lang="zh-CN" altLang="en-US"/>
              <a:pPr>
                <a:defRPr/>
              </a:pPr>
              <a:t>2016/10/12</a:t>
            </a:fld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FDF4242-3DE4-45B2-B151-B956EB4D58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5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5059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62B9F35-4A43-4BC5-8D98-597DD8EAFF32}" type="datetimeFigureOut">
              <a:rPr lang="zh-CN" altLang="en-US"/>
              <a:pPr>
                <a:defRPr/>
              </a:pPr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920B35-50D0-4982-BD3E-0B97E4AB1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E4F28-36FB-41D6-A4A1-40D9187345D6}" type="datetimeFigureOut">
              <a:rPr lang="zh-CN" altLang="en-US"/>
              <a:pPr>
                <a:defRPr/>
              </a:pPr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E268D-4D53-482D-AD89-0478583324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792" y="0"/>
            <a:ext cx="1115616" cy="546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631CA-8BE0-4AF5-BEA9-9F933496374C}" type="datetimeFigureOut">
              <a:rPr lang="zh-CN" altLang="en-US"/>
              <a:pPr>
                <a:defRPr/>
              </a:pPr>
              <a:t>2016/10/12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037E1-7864-456F-B2BC-F7EF7721DB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66700" y="44450"/>
            <a:ext cx="7345363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00063" y="120808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27CB96-8178-4FC6-91F5-B736422C63BB}" type="datetimeFigureOut">
              <a:rPr lang="zh-CN" altLang="en-US"/>
              <a:pPr>
                <a:defRPr/>
              </a:pPr>
              <a:t>2016/10/12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2138" y="63087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A8A8A"/>
                </a:solidFill>
              </a:defRPr>
            </a:lvl1pPr>
          </a:lstStyle>
          <a:p>
            <a:pPr>
              <a:defRPr/>
            </a:pPr>
            <a:fld id="{A20F4464-6D44-469A-ACE1-63134E8B7D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3" r:id="rId2"/>
    <p:sldLayoutId id="2147483744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2" name="WordArt 14"/>
          <p:cNvSpPr>
            <a:spLocks noChangeArrowheads="1" noChangeShapeType="1"/>
          </p:cNvSpPr>
          <p:nvPr/>
        </p:nvSpPr>
        <p:spPr bwMode="auto">
          <a:xfrm>
            <a:off x="242392" y="5157192"/>
            <a:ext cx="4896544" cy="79208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1" hangingPunct="1">
              <a:defRPr/>
            </a:pPr>
            <a:r>
              <a:rPr lang="en-US" altLang="zh-CN" sz="3600" b="1" dirty="0" err="1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00">
                        <a:gamma/>
                        <a:tint val="72941"/>
                        <a:invGamma/>
                      </a:srgbClr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1">
                      <a:alpha val="79999"/>
                    </a:schemeClr>
                  </a:outerShdw>
                </a:effectLst>
                <a:latin typeface="黑体"/>
                <a:ea typeface="黑体"/>
              </a:rPr>
              <a:t>PencileCode</a:t>
            </a:r>
            <a:r>
              <a:rPr lang="zh-CN" altLang="en-US" sz="3600" b="1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00">
                        <a:gamma/>
                        <a:tint val="72941"/>
                        <a:invGamma/>
                      </a:srgbClr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1">
                      <a:alpha val="79999"/>
                    </a:schemeClr>
                  </a:outerShdw>
                </a:effectLst>
                <a:latin typeface="黑体"/>
                <a:ea typeface="黑体"/>
              </a:rPr>
              <a:t>基础</a:t>
            </a:r>
            <a:r>
              <a:rPr lang="zh-CN" altLang="en-US" sz="3600" b="1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00">
                        <a:gamma/>
                        <a:tint val="72941"/>
                        <a:invGamma/>
                      </a:srgbClr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1">
                      <a:alpha val="79999"/>
                    </a:schemeClr>
                  </a:outerShdw>
                </a:effectLst>
                <a:latin typeface="黑体"/>
                <a:ea typeface="黑体"/>
              </a:rPr>
              <a:t>教程</a:t>
            </a:r>
            <a:r>
              <a:rPr lang="en-US" altLang="zh-CN" sz="3600" b="1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00">
                        <a:gamma/>
                        <a:tint val="72941"/>
                        <a:invGamma/>
                      </a:srgbClr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1">
                      <a:alpha val="79999"/>
                    </a:schemeClr>
                  </a:outerShdw>
                </a:effectLst>
                <a:latin typeface="黑体"/>
                <a:ea typeface="黑体"/>
              </a:rPr>
              <a:t>——</a:t>
            </a:r>
            <a:r>
              <a:rPr lang="zh-CN" altLang="en-US" sz="3600" b="1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00">
                        <a:gamma/>
                        <a:tint val="72941"/>
                        <a:invGamma/>
                      </a:srgbClr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1">
                      <a:alpha val="79999"/>
                    </a:schemeClr>
                  </a:outerShdw>
                </a:effectLst>
                <a:latin typeface="黑体"/>
                <a:ea typeface="黑体"/>
              </a:rPr>
              <a:t>第九章</a:t>
            </a:r>
            <a:endParaRPr lang="zh-CN" altLang="en-US" sz="3600" b="1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000000">
                      <a:gamma/>
                      <a:tint val="72941"/>
                      <a:invGamma/>
                    </a:srgbClr>
                  </a:gs>
                  <a:gs pos="100000">
                    <a:srgbClr val="000000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bg1">
                    <a:alpha val="79999"/>
                  </a:schemeClr>
                </a:outerShdw>
              </a:effectLst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泛化一个内部循环的规则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假设我们创建一个类似于下面图案形式的一个</a:t>
            </a:r>
            <a:r>
              <a:rPr lang="zh-CN" altLang="en-US" sz="2400" dirty="0" smtClean="0"/>
              <a:t>程序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85744"/>
              </p:ext>
            </p:extLst>
          </p:nvPr>
        </p:nvGraphicFramePr>
        <p:xfrm>
          <a:off x="827584" y="2276872"/>
          <a:ext cx="3528392" cy="201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283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N = 5</a:t>
                      </a:r>
                    </a:p>
                    <a:p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for row in [0...N]</a:t>
                      </a:r>
                    </a:p>
                    <a:p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  for b in [0...(N-row)]</a:t>
                      </a:r>
                    </a:p>
                    <a:p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b="0" dirty="0" err="1" smtClean="0">
                          <a:latin typeface="Consolas" panose="020B0609020204030204" pitchFamily="49" charset="0"/>
                        </a:rPr>
                        <a:t>typebox</a:t>
                      </a:r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 blue</a:t>
                      </a:r>
                    </a:p>
                    <a:p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  for j in [0...row]</a:t>
                      </a:r>
                    </a:p>
                    <a:p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b="0" dirty="0" err="1" smtClean="0">
                          <a:latin typeface="Consolas" panose="020B0609020204030204" pitchFamily="49" charset="0"/>
                        </a:rPr>
                        <a:t>typebox</a:t>
                      </a:r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 orange</a:t>
                      </a:r>
                    </a:p>
                    <a:p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zh-CN" b="0" dirty="0" err="1" smtClean="0">
                          <a:latin typeface="Consolas" panose="020B0609020204030204" pitchFamily="49" charset="0"/>
                        </a:rPr>
                        <a:t>typeline</a:t>
                      </a:r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()</a:t>
                      </a:r>
                      <a:endParaRPr lang="zh-CN" alt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40" y="2852936"/>
            <a:ext cx="2881660" cy="294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泛化一个内部循环的规则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772816"/>
            <a:ext cx="71287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我们</a:t>
            </a:r>
            <a:r>
              <a:rPr lang="zh-CN" altLang="en-US" sz="2400" dirty="0"/>
              <a:t>想要的输出是一个带颜色的</a:t>
            </a:r>
            <a:r>
              <a:rPr lang="en-US" altLang="zh-CN" sz="2400" dirty="0"/>
              <a:t>5x5</a:t>
            </a:r>
            <a:r>
              <a:rPr lang="zh-CN" altLang="en-US" sz="2400" dirty="0"/>
              <a:t>分布的方格，但是我们想</a:t>
            </a:r>
            <a:r>
              <a:rPr lang="zh-CN" altLang="en-US" sz="2400" dirty="0" smtClean="0"/>
              <a:t>泛化</a:t>
            </a:r>
            <a:r>
              <a:rPr lang="zh-CN" altLang="en-US" sz="2400" dirty="0"/>
              <a:t>此</a:t>
            </a:r>
            <a:r>
              <a:rPr lang="zh-CN" altLang="en-US" sz="2400" dirty="0" smtClean="0"/>
              <a:t>程序</a:t>
            </a:r>
            <a:r>
              <a:rPr lang="zh-CN" altLang="en-US" sz="2400" dirty="0"/>
              <a:t>以至于这个程序可以形成任意大小、相似的图案。每一行都有一定数量的蓝色方格，后面是一定数量的橘黄色的方格，我们可以使用一个类似右边的嵌套循环程序，用一个外部循环来规定一行，用两个内部循环，一个内部训练对应蓝色方格，一个内部循环对应橘黄色方格。</a:t>
            </a:r>
          </a:p>
          <a:p>
            <a:r>
              <a:rPr lang="zh-CN" altLang="en-US" sz="2400" dirty="0"/>
              <a:t>需要放入的值是由问题决定的，这使得程序需要泛型化。我们可以通过一些特殊输出查找图案规律来达到这一点。</a:t>
            </a:r>
          </a:p>
        </p:txBody>
      </p:sp>
    </p:spTree>
    <p:extLst>
      <p:ext uri="{BB962C8B-B14F-4D97-AF65-F5344CB8AC3E}">
        <p14:creationId xmlns:p14="http://schemas.microsoft.com/office/powerpoint/2010/main" val="187642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泛化一个内部循环的规则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7930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下面是一个总结了每一行的图形的</a:t>
            </a:r>
            <a:r>
              <a:rPr lang="zh-CN" altLang="en-US" sz="2400" dirty="0" smtClean="0"/>
              <a:t>表格</a:t>
            </a:r>
            <a:r>
              <a:rPr lang="zh-CN" altLang="en-US" sz="2400" dirty="0"/>
              <a:t>：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77741"/>
              </p:ext>
            </p:extLst>
          </p:nvPr>
        </p:nvGraphicFramePr>
        <p:xfrm>
          <a:off x="540172" y="2636912"/>
          <a:ext cx="8064896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656184"/>
                <a:gridCol w="1656184"/>
                <a:gridCol w="1872208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行数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蓝色方格数目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橘色方格数目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蓝色方格的公式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橘色方格的公式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row = 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 = N - 1 - row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 = row + 1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row = 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 = N - 1 - row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 = row + 1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row = 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 = N - 1 - row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 = row + 1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row = 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 = N - 1 - row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 = row + 1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row = 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 = N - 1 - row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 = row + 1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5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泛化一个内部循环的规则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772816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</a:t>
            </a:r>
            <a:r>
              <a:rPr lang="zh-CN" altLang="en-US" sz="2400" dirty="0"/>
              <a:t>这个例子中，适用的公式是 </a:t>
            </a:r>
            <a:r>
              <a:rPr lang="en-US" altLang="zh-CN" sz="2400" dirty="0"/>
              <a:t>4-</a:t>
            </a:r>
            <a:r>
              <a:rPr lang="zh-CN" altLang="en-US" sz="2400" dirty="0"/>
              <a:t>行数。但是这个并不是很规律。想象一个更大的</a:t>
            </a:r>
            <a:r>
              <a:rPr lang="en-US" altLang="zh-CN" sz="2400" dirty="0"/>
              <a:t>10x10</a:t>
            </a:r>
            <a:r>
              <a:rPr lang="zh-CN" altLang="en-US" sz="2400" dirty="0"/>
              <a:t>的图案，</a:t>
            </a:r>
            <a:r>
              <a:rPr lang="en-US" altLang="zh-CN" sz="2400" dirty="0"/>
              <a:t>N = 10. </a:t>
            </a:r>
            <a:r>
              <a:rPr lang="zh-CN" altLang="en-US" sz="2400" dirty="0"/>
              <a:t>在这种情况下，在第</a:t>
            </a:r>
            <a:r>
              <a:rPr lang="en-US" altLang="zh-CN" sz="2400" dirty="0"/>
              <a:t>0</a:t>
            </a:r>
            <a:r>
              <a:rPr lang="zh-CN" altLang="en-US" sz="2400" dirty="0"/>
              <a:t>行的蓝色的数目将不会是</a:t>
            </a:r>
            <a:r>
              <a:rPr lang="en-US" altLang="zh-CN" sz="2400" dirty="0"/>
              <a:t>4,</a:t>
            </a:r>
            <a:r>
              <a:rPr lang="zh-CN" altLang="en-US" sz="2400" dirty="0"/>
              <a:t>它将会会是</a:t>
            </a:r>
            <a:r>
              <a:rPr lang="en-US" altLang="zh-CN" sz="2400" dirty="0"/>
              <a:t>9</a:t>
            </a:r>
            <a:r>
              <a:rPr lang="zh-CN" altLang="en-US" sz="2400" dirty="0"/>
              <a:t>！因此，一个完全的广义公式</a:t>
            </a:r>
            <a:r>
              <a:rPr lang="en-US" altLang="zh-CN" sz="2400" dirty="0"/>
              <a:t>N - 1 - row </a:t>
            </a:r>
            <a:r>
              <a:rPr lang="zh-CN" altLang="en-US" sz="2400" dirty="0"/>
              <a:t>适用于任何一个大小</a:t>
            </a:r>
            <a:r>
              <a:rPr lang="en-US" altLang="zh-CN" sz="2400" dirty="0"/>
              <a:t>N</a:t>
            </a:r>
            <a:r>
              <a:rPr lang="zh-CN" altLang="en-US" sz="2400" dirty="0"/>
              <a:t>的任意一行。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89040"/>
            <a:ext cx="2160240" cy="220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2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巩固练习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484784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采用嵌套循环</a:t>
            </a:r>
            <a:r>
              <a:rPr lang="zh-CN" altLang="en-US" sz="2400" dirty="0" smtClean="0"/>
              <a:t>绘制</a:t>
            </a:r>
            <a:r>
              <a:rPr lang="zh-CN" altLang="en-US" sz="2400" dirty="0" smtClean="0"/>
              <a:t>如下图案。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297" y="2348880"/>
            <a:ext cx="2863379" cy="2789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巩固练习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484784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采用嵌套循环</a:t>
            </a:r>
            <a:r>
              <a:rPr lang="zh-CN" altLang="en-US" sz="2400" dirty="0" smtClean="0"/>
              <a:t>绘制</a:t>
            </a:r>
            <a:r>
              <a:rPr lang="zh-CN" altLang="en-US" sz="2400" dirty="0" smtClean="0"/>
              <a:t>如下图案。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62" y="2263802"/>
            <a:ext cx="1318883" cy="129614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104456"/>
            <a:ext cx="328003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116063"/>
            <a:ext cx="2658277" cy="18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WordArt 4"/>
          <p:cNvSpPr>
            <a:spLocks noChangeArrowheads="1" noChangeShapeType="1" noTextEdit="1"/>
          </p:cNvSpPr>
          <p:nvPr/>
        </p:nvSpPr>
        <p:spPr bwMode="auto">
          <a:xfrm>
            <a:off x="698500" y="4652963"/>
            <a:ext cx="2794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chemeClr val="bg1"/>
                  </a:outerShdw>
                </a:effectLst>
                <a:latin typeface="黑体"/>
                <a:ea typeface="黑体"/>
              </a:rPr>
              <a:t>本章结束！</a:t>
            </a:r>
            <a:endParaRPr lang="zh-CN" altLang="en-US" sz="3600" b="1" kern="10" dirty="0">
              <a:ln w="12700">
                <a:solidFill>
                  <a:schemeClr val="bg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1"/>
                </a:outerShdw>
              </a:effectLst>
              <a:latin typeface="黑体"/>
              <a:ea typeface="黑体"/>
            </a:endParaRPr>
          </a:p>
        </p:txBody>
      </p:sp>
      <p:sp>
        <p:nvSpPr>
          <p:cNvPr id="7171" name="WordArt 5"/>
          <p:cNvSpPr>
            <a:spLocks noChangeArrowheads="1" noChangeShapeType="1" noTextEdit="1"/>
          </p:cNvSpPr>
          <p:nvPr/>
        </p:nvSpPr>
        <p:spPr bwMode="auto">
          <a:xfrm>
            <a:off x="1176338" y="5367338"/>
            <a:ext cx="1728787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chemeClr val="bg1"/>
                  </a:outerShdw>
                </a:effectLst>
                <a:latin typeface="Arial"/>
                <a:cs typeface="Arial"/>
              </a:rPr>
              <a:t>Thanks!</a:t>
            </a:r>
            <a:endParaRPr lang="zh-CN" altLang="en-US" sz="3600" b="1" kern="10">
              <a:ln w="12700">
                <a:solidFill>
                  <a:schemeClr val="bg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1"/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第九章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一维数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组的介绍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755576" y="1340768"/>
            <a:ext cx="7632848" cy="4310062"/>
          </a:xfrm>
          <a:noFill/>
        </p:spPr>
        <p:txBody>
          <a:bodyPr/>
          <a:lstStyle/>
          <a:p>
            <a:pPr marL="0" indent="0">
              <a:buNone/>
            </a:pPr>
            <a:r>
              <a:rPr lang="zh-CN" altLang="en-US" sz="3200" dirty="0"/>
              <a:t>这一章有两个目的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第一</a:t>
            </a:r>
            <a:r>
              <a:rPr lang="zh-CN" altLang="en-US" sz="3200" dirty="0"/>
              <a:t>个目的是介绍嵌套循环的概念</a:t>
            </a:r>
            <a:r>
              <a:rPr lang="zh-CN" altLang="en-US" sz="3200" dirty="0" smtClean="0"/>
              <a:t>和展示</a:t>
            </a:r>
            <a:r>
              <a:rPr lang="zh-CN" altLang="en-US" sz="3200" dirty="0"/>
              <a:t>如何构建他们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第二</a:t>
            </a:r>
            <a:r>
              <a:rPr lang="zh-CN" altLang="en-US" sz="3200" dirty="0"/>
              <a:t>个目的是介绍二维输出网格系统的概念。使用嵌套循环来遍历一个二维网格是最常规的方法</a:t>
            </a:r>
            <a:r>
              <a:rPr lang="zh-CN" altLang="en-US" sz="3200" dirty="0" smtClean="0"/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1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关键术语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95433"/>
              </p:ext>
            </p:extLst>
          </p:nvPr>
        </p:nvGraphicFramePr>
        <p:xfrm>
          <a:off x="1115616" y="2060848"/>
          <a:ext cx="6768752" cy="261307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360716"/>
                <a:gridCol w="3408036"/>
              </a:tblGrid>
              <a:tr h="668858"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Index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Tables</a:t>
                      </a:r>
                    </a:p>
                  </a:txBody>
                  <a:tcPr marL="123825" marR="123825" marT="57150" marB="57150" anchor="ctr"/>
                </a:tc>
              </a:tr>
              <a:tr h="668858"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Matrix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ASCII Art</a:t>
                      </a:r>
                    </a:p>
                  </a:txBody>
                  <a:tcPr marL="123825" marR="123825" marT="57150" marB="57150" anchor="ctr"/>
                </a:tc>
              </a:tr>
              <a:tr h="606500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Consolas" panose="020B0609020204030204" pitchFamily="49" charset="0"/>
                        </a:rPr>
                        <a:t>Nesting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Tracing</a:t>
                      </a:r>
                    </a:p>
                  </a:txBody>
                  <a:tcPr marL="123825" marR="123825" marT="57150" marB="57150" anchor="ctr"/>
                </a:tc>
              </a:tr>
              <a:tr h="668858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Consolas" panose="020B0609020204030204" pitchFamily="49" charset="0"/>
                        </a:rPr>
                        <a:t>Animation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Inner and outer loop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内循环和外循环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573341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当循环嵌套在循环中，一个程序可以创建一个重复的重复。下面是一个</a:t>
            </a:r>
            <a:r>
              <a:rPr lang="zh-CN" altLang="en-US" sz="2400" dirty="0" smtClean="0"/>
              <a:t>例子</a:t>
            </a:r>
            <a:r>
              <a:rPr lang="zh-CN" altLang="en-US" sz="2400" dirty="0"/>
              <a:t>：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058679"/>
              </p:ext>
            </p:extLst>
          </p:nvPr>
        </p:nvGraphicFramePr>
        <p:xfrm>
          <a:off x="683568" y="2647548"/>
          <a:ext cx="4524164" cy="1188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241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for j in [0...5]  </a:t>
                      </a:r>
                    </a:p>
                    <a:p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  for </a:t>
                      </a:r>
                      <a:r>
                        <a:rPr lang="en-US" altLang="zh-CN" b="0" dirty="0" err="1" smtClean="0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 in [0...8]    </a:t>
                      </a:r>
                    </a:p>
                    <a:p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b="0" dirty="0" err="1" smtClean="0">
                          <a:latin typeface="Consolas" panose="020B0609020204030204" pitchFamily="49" charset="0"/>
                        </a:rPr>
                        <a:t>typebox</a:t>
                      </a:r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 random(color)    </a:t>
                      </a:r>
                    </a:p>
                    <a:p>
                      <a:r>
                        <a:rPr lang="en-US" altLang="zh-CN" b="0" baseline="0" dirty="0" smtClean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zh-CN" b="0" baseline="0" dirty="0" err="1" smtClean="0">
                          <a:latin typeface="Consolas" panose="020B0609020204030204" pitchFamily="49" charset="0"/>
                        </a:rPr>
                        <a:t>typeline</a:t>
                      </a:r>
                      <a:r>
                        <a:rPr lang="en-US" altLang="zh-CN" b="0" baseline="0" dirty="0" smtClean="0">
                          <a:latin typeface="Consolas" panose="020B0609020204030204" pitchFamily="49" charset="0"/>
                        </a:rPr>
                        <a:t>()</a:t>
                      </a:r>
                      <a:endParaRPr lang="zh-CN" alt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824064"/>
            <a:ext cx="2903761" cy="20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内循环和外循环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5736" y="1844824"/>
            <a:ext cx="733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当使用嵌套循环时，内外循环扮演着不同的角色：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45208" y="2708920"/>
            <a:ext cx="6795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外循环</a:t>
            </a:r>
            <a:r>
              <a:rPr lang="zh-CN" altLang="en-US" sz="2400" dirty="0"/>
              <a:t>是先开始后结束的运行顺序。它在程序运行中开始一次结束一次。在上面的实例中，外循环使用的变量使其重复五次去运行内循环，然后在每次在每一行结尾的输出后</a:t>
            </a:r>
            <a:r>
              <a:rPr lang="en-US" altLang="zh-CN" sz="2400" dirty="0"/>
              <a:t>,</a:t>
            </a:r>
            <a:r>
              <a:rPr lang="zh-CN" altLang="en-US" sz="2400" dirty="0"/>
              <a:t>做一个</a:t>
            </a:r>
            <a:r>
              <a:rPr lang="en-US" altLang="zh-CN" sz="2400" dirty="0" err="1"/>
              <a:t>typeline</a:t>
            </a:r>
            <a:r>
              <a:rPr lang="en-US" altLang="zh-CN" sz="2400" dirty="0"/>
              <a:t>,</a:t>
            </a:r>
            <a:r>
              <a:rPr lang="zh-CN" altLang="en-US" sz="2400" dirty="0"/>
              <a:t>做整整</a:t>
            </a:r>
            <a:r>
              <a:rPr lang="en-US" altLang="zh-CN" sz="2400" dirty="0"/>
              <a:t>5</a:t>
            </a:r>
            <a:r>
              <a:rPr lang="zh-CN" altLang="en-US" sz="2400" dirty="0"/>
              <a:t>次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99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内循环和外循环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5736" y="1844824"/>
            <a:ext cx="733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当使用嵌套循环时，内外循环扮演着不同的角色：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45208" y="2708920"/>
            <a:ext cx="6795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内循环</a:t>
            </a:r>
            <a:r>
              <a:rPr lang="zh-CN" altLang="en-US" sz="2400" dirty="0"/>
              <a:t>是比外循环后开始先结束的运行。它可以反复地重复运行。在这里</a:t>
            </a:r>
            <a:r>
              <a:rPr lang="en-US" altLang="zh-CN" sz="2400" dirty="0"/>
              <a:t>,</a:t>
            </a:r>
            <a:r>
              <a:rPr lang="zh-CN" altLang="en-US" sz="2400" dirty="0"/>
              <a:t>内循环循环</a:t>
            </a:r>
            <a:r>
              <a:rPr lang="en-US" altLang="zh-CN" sz="2400" dirty="0"/>
              <a:t>5</a:t>
            </a:r>
            <a:r>
              <a:rPr lang="zh-CN" altLang="en-US" sz="2400" dirty="0"/>
              <a:t>次，每次</a:t>
            </a:r>
            <a:r>
              <a:rPr lang="en-US" altLang="zh-CN" sz="2400" dirty="0"/>
              <a:t>K</a:t>
            </a:r>
            <a:r>
              <a:rPr lang="zh-CN" altLang="en-US" sz="2400" dirty="0"/>
              <a:t>从</a:t>
            </a:r>
            <a:r>
              <a:rPr lang="en-US" altLang="zh-CN" sz="2400" dirty="0"/>
              <a:t>0</a:t>
            </a:r>
            <a:r>
              <a:rPr lang="zh-CN" altLang="en-US" sz="2400" dirty="0"/>
              <a:t>开始计数到</a:t>
            </a:r>
            <a:r>
              <a:rPr lang="en-US" altLang="zh-CN" sz="2400" dirty="0"/>
              <a:t>8</a:t>
            </a:r>
            <a:r>
              <a:rPr lang="zh-CN" altLang="en-US" sz="2400" dirty="0"/>
              <a:t>，做</a:t>
            </a:r>
            <a:r>
              <a:rPr lang="en-US" altLang="zh-CN" sz="2400" dirty="0"/>
              <a:t>8</a:t>
            </a:r>
            <a:r>
              <a:rPr lang="zh-CN" altLang="en-US" sz="2400" dirty="0"/>
              <a:t>次</a:t>
            </a:r>
            <a:r>
              <a:rPr lang="en-US" altLang="zh-CN" sz="2400" dirty="0" err="1"/>
              <a:t>typebox</a:t>
            </a:r>
            <a:r>
              <a:rPr lang="zh-CN" altLang="en-US" sz="2400" dirty="0"/>
              <a:t>。当程序完成时，内循环将重复</a:t>
            </a:r>
            <a:r>
              <a:rPr lang="en-US" altLang="zh-CN" sz="2400" dirty="0"/>
              <a:t>5x8=40</a:t>
            </a:r>
            <a:r>
              <a:rPr lang="zh-CN" altLang="en-US" sz="2400" dirty="0"/>
              <a:t>次。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168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内循环和外循环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988840"/>
            <a:ext cx="7128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内循环快速运行，每一次外循环</a:t>
            </a:r>
            <a:r>
              <a:rPr lang="en-US" altLang="zh-CN" sz="2400" dirty="0"/>
              <a:t>,</a:t>
            </a:r>
            <a:r>
              <a:rPr lang="zh-CN" altLang="en-US" sz="2400" dirty="0"/>
              <a:t>都会完成一个完整的内循环。外循环循环的偏慢。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内部和外部的循环类似时钟指针的运转。例如，一个时钟的秒针就像内部循环同时分针就像外循环</a:t>
            </a:r>
            <a:r>
              <a:rPr lang="en-US" altLang="zh-CN" sz="2400" dirty="0"/>
              <a:t>.</a:t>
            </a:r>
            <a:r>
              <a:rPr lang="zh-CN" altLang="en-US" sz="2400" dirty="0"/>
              <a:t>对于每一次分针的转动</a:t>
            </a:r>
            <a:r>
              <a:rPr lang="en-US" altLang="zh-CN" sz="2400" dirty="0"/>
              <a:t>,</a:t>
            </a:r>
            <a:r>
              <a:rPr lang="zh-CN" altLang="en-US" sz="2400" dirty="0"/>
              <a:t>秒针都需要转一圈</a:t>
            </a:r>
            <a:r>
              <a:rPr lang="en-US" altLang="zh-CN" sz="2400" dirty="0"/>
              <a:t>,</a:t>
            </a:r>
            <a:r>
              <a:rPr lang="zh-CN" altLang="en-US" sz="2400" dirty="0"/>
              <a:t>转动</a:t>
            </a:r>
            <a:r>
              <a:rPr lang="en-US" altLang="zh-CN" sz="2400" dirty="0"/>
              <a:t>60</a:t>
            </a:r>
            <a:r>
              <a:rPr lang="zh-CN" altLang="en-US" sz="2400" dirty="0"/>
              <a:t>整秒</a:t>
            </a:r>
            <a:r>
              <a:rPr lang="en-US" altLang="zh-CN" sz="2400" dirty="0"/>
              <a:t>.</a:t>
            </a:r>
            <a:r>
              <a:rPr lang="zh-CN" altLang="en-US" sz="2400" dirty="0"/>
              <a:t>当分针转动一整个小时时</a:t>
            </a:r>
            <a:r>
              <a:rPr lang="en-US" altLang="zh-CN" sz="2400" dirty="0"/>
              <a:t>,</a:t>
            </a:r>
            <a:r>
              <a:rPr lang="zh-CN" altLang="en-US" sz="2400" dirty="0"/>
              <a:t>秒针将转动</a:t>
            </a:r>
            <a:r>
              <a:rPr lang="en-US" altLang="zh-CN" sz="2400" dirty="0"/>
              <a:t>60*60 = 3600</a:t>
            </a:r>
            <a:r>
              <a:rPr lang="zh-CN" altLang="en-US" sz="2400" dirty="0"/>
              <a:t>秒</a:t>
            </a:r>
            <a:r>
              <a:rPr lang="en-US" altLang="zh-CN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里程表和日历的都是用这样相似的工作方式。</a:t>
            </a:r>
          </a:p>
        </p:txBody>
      </p:sp>
    </p:spTree>
    <p:extLst>
      <p:ext uri="{BB962C8B-B14F-4D97-AF65-F5344CB8AC3E}">
        <p14:creationId xmlns:p14="http://schemas.microsoft.com/office/powerpoint/2010/main" val="259775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非独立的内循环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700808"/>
            <a:ext cx="7331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时，内部循环的工作方式取决于外部循环的哪一步运行。例如，创建一个程序打印在一年中所有的日期，您可以使用嵌套循环去打印月份的每天，但内部循环的次数取决于外部循环，这是因为每个月有不同的天数。</a:t>
            </a:r>
            <a:endParaRPr lang="zh-CN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520621"/>
              </p:ext>
            </p:extLst>
          </p:nvPr>
        </p:nvGraphicFramePr>
        <p:xfrm>
          <a:off x="1332071" y="3861048"/>
          <a:ext cx="6178506" cy="1463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1785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lengths = [31,27,31,30,31,30,31,31,30,31,30,31]</a:t>
                      </a:r>
                    </a:p>
                    <a:p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for month in</a:t>
                      </a:r>
                      <a:r>
                        <a:rPr lang="en-US" altLang="zh-CN" b="0" baseline="0" dirty="0" smtClean="0"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0...12]</a:t>
                      </a:r>
                    </a:p>
                    <a:p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    for day in [0...lengths[month]]</a:t>
                      </a:r>
                    </a:p>
                    <a:p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       write</a:t>
                      </a:r>
                      <a:r>
                        <a:rPr lang="en-US" altLang="zh-CN" b="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(month + 1) + "/" + (day + 1)</a:t>
                      </a:r>
                    </a:p>
                    <a:p>
                      <a:r>
                        <a:rPr lang="en-US" altLang="zh-CN" b="0" dirty="0" smtClean="0"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zh-CN" altLang="en-US" b="0" dirty="0" smtClean="0">
                          <a:latin typeface="Consolas" panose="020B0609020204030204" pitchFamily="49" charset="0"/>
                        </a:rPr>
                        <a:t>一个打印一年中每一天日期的嵌套循环</a:t>
                      </a:r>
                      <a:endParaRPr lang="zh-CN" alt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6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非独立的内循环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916832"/>
            <a:ext cx="73314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在这里，内部循环重复的是不同的次数，这取决于它在哪个月份上，因为它的结束条件是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day </a:t>
            </a:r>
            <a:r>
              <a:rPr lang="en-US" altLang="zh-CN" sz="2400" dirty="0"/>
              <a:t>&lt; lengths[month</a:t>
            </a:r>
            <a:r>
              <a:rPr lang="en-US" altLang="zh-CN" sz="2400" dirty="0" smtClean="0"/>
              <a:t>]</a:t>
            </a:r>
          </a:p>
          <a:p>
            <a:endParaRPr lang="zh-CN" alt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对于月份，我们绘制了一个依赖于存放每一月的天数的数组的内循环</a:t>
            </a:r>
            <a:r>
              <a:rPr lang="en-US" altLang="zh-CN" sz="2400" dirty="0"/>
              <a:t>,</a:t>
            </a:r>
            <a:r>
              <a:rPr lang="zh-CN" altLang="en-US" sz="2400" dirty="0"/>
              <a:t>但是对于给一个非独立内循环构思一个规则需要更加的泛化</a:t>
            </a:r>
            <a:r>
              <a:rPr lang="en-US" altLang="zh-CN" sz="2400" dirty="0"/>
              <a:t>:</a:t>
            </a:r>
            <a:r>
              <a:rPr lang="zh-CN" altLang="en-US" sz="2400" dirty="0"/>
              <a:t>这样一个程序员需要考虑使用的特殊情况</a:t>
            </a:r>
            <a:r>
              <a:rPr lang="en-US" altLang="zh-CN" sz="2400" dirty="0"/>
              <a:t>,</a:t>
            </a:r>
            <a:r>
              <a:rPr lang="zh-CN" altLang="en-US" sz="2400" dirty="0"/>
              <a:t>同时要尝试泛化这个规则</a:t>
            </a:r>
            <a:r>
              <a:rPr lang="en-US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0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5"/>
  <p:tag name="MMPROD_UIDATA" val="&lt;database version=&quot;7.0&quot;&gt;&lt;object type=&quot;1&quot; unique_id=&quot;10001&quot;&gt;&lt;object type=&quot;8&quot; unique_id=&quot;23471&quot;&gt;&lt;/object&gt;&lt;object type=&quot;2&quot; unique_id=&quot;23472&quot;&gt;&lt;object type=&quot;3&quot; unique_id=&quot;23474&quot;&gt;&lt;property id=&quot;20148&quot; value=&quot;5&quot;/&gt;&lt;property id=&quot;20300&quot; value=&quot;幻灯片 2&quot;/&gt;&lt;property id=&quot;20307&quot; value=&quot;286&quot;/&gt;&lt;/object&gt;&lt;object type=&quot;3&quot; unique_id=&quot;23475&quot;&gt;&lt;property id=&quot;20148&quot; value=&quot;5&quot;/&gt;&lt;property id=&quot;20300&quot; value=&quot;幻灯片 3&quot;/&gt;&lt;property id=&quot;20307&quot; value=&quot;313&quot;/&gt;&lt;/object&gt;&lt;object type=&quot;3&quot; unique_id=&quot;23476&quot;&gt;&lt;property id=&quot;20148&quot; value=&quot;5&quot;/&gt;&lt;property id=&quot;20300&quot; value=&quot;幻灯片 4&quot;/&gt;&lt;property id=&quot;20307&quot; value=&quot;257&quot;/&gt;&lt;/object&gt;&lt;object type=&quot;3&quot; unique_id=&quot;23477&quot;&gt;&lt;property id=&quot;20148&quot; value=&quot;5&quot;/&gt;&lt;property id=&quot;20300&quot; value=&quot;幻灯片 5&quot;/&gt;&lt;property id=&quot;20307&quot; value=&quot;306&quot;/&gt;&lt;/object&gt;&lt;object type=&quot;3&quot; unique_id=&quot;23478&quot;&gt;&lt;property id=&quot;20148&quot; value=&quot;5&quot;/&gt;&lt;property id=&quot;20300&quot; value=&quot;幻灯片 6&quot;/&gt;&lt;property id=&quot;20307&quot; value=&quot;263&quot;/&gt;&lt;/object&gt;&lt;object type=&quot;3&quot; unique_id=&quot;23479&quot;&gt;&lt;property id=&quot;20148&quot; value=&quot;5&quot;/&gt;&lt;property id=&quot;20300&quot; value=&quot;幻灯片 7&quot;/&gt;&lt;property id=&quot;20307&quot; value=&quot;266&quot;/&gt;&lt;/object&gt;&lt;object type=&quot;3&quot; unique_id=&quot;23480&quot;&gt;&lt;property id=&quot;20148&quot; value=&quot;5&quot;/&gt;&lt;property id=&quot;20300&quot; value=&quot;幻灯片 8&quot;/&gt;&lt;property id=&quot;20307&quot; value=&quot;276&quot;/&gt;&lt;/object&gt;&lt;object type=&quot;3&quot; unique_id=&quot;23481&quot;&gt;&lt;property id=&quot;20148&quot; value=&quot;5&quot;/&gt;&lt;property id=&quot;20300&quot; value=&quot;幻灯片 9&quot;/&gt;&lt;property id=&quot;20307&quot; value=&quot;279&quot;/&gt;&lt;/object&gt;&lt;object type=&quot;3&quot; unique_id=&quot;23482&quot;&gt;&lt;property id=&quot;20148&quot; value=&quot;5&quot;/&gt;&lt;property id=&quot;20300&quot; value=&quot;幻灯片 10&quot;/&gt;&lt;property id=&quot;20307&quot; value=&quot;277&quot;/&gt;&lt;/object&gt;&lt;object type=&quot;3&quot; unique_id=&quot;23483&quot;&gt;&lt;property id=&quot;20148&quot; value=&quot;5&quot;/&gt;&lt;property id=&quot;20300&quot; value=&quot;幻灯片 11&quot;/&gt;&lt;property id=&quot;20307&quot; value=&quot;284&quot;/&gt;&lt;/object&gt;&lt;object type=&quot;3&quot; unique_id=&quot;23484&quot;&gt;&lt;property id=&quot;20148&quot; value=&quot;5&quot;/&gt;&lt;property id=&quot;20300&quot; value=&quot;幻灯片 12&quot;/&gt;&lt;property id=&quot;20307&quot; value=&quot;287&quot;/&gt;&lt;/object&gt;&lt;object type=&quot;3&quot; unique_id=&quot;23485&quot;&gt;&lt;property id=&quot;20148&quot; value=&quot;5&quot;/&gt;&lt;property id=&quot;20300&quot; value=&quot;幻灯片 13&quot;/&gt;&lt;property id=&quot;20307&quot; value=&quot;288&quot;/&gt;&lt;/object&gt;&lt;object type=&quot;3&quot; unique_id=&quot;23486&quot;&gt;&lt;property id=&quot;20148&quot; value=&quot;5&quot;/&gt;&lt;property id=&quot;20300&quot; value=&quot;幻灯片 14&quot;/&gt;&lt;property id=&quot;20307&quot; value=&quot;269&quot;/&gt;&lt;/object&gt;&lt;object type=&quot;3&quot; unique_id=&quot;23487&quot;&gt;&lt;property id=&quot;20148&quot; value=&quot;5&quot;/&gt;&lt;property id=&quot;20300&quot; value=&quot;幻灯片 15&quot;/&gt;&lt;property id=&quot;20307&quot; value=&quot;289&quot;/&gt;&lt;/object&gt;&lt;object type=&quot;3&quot; unique_id=&quot;23488&quot;&gt;&lt;property id=&quot;20148&quot; value=&quot;5&quot;/&gt;&lt;property id=&quot;20300&quot; value=&quot;幻灯片 16&quot;/&gt;&lt;property id=&quot;20307&quot; value=&quot;291&quot;/&gt;&lt;/object&gt;&lt;object type=&quot;3&quot; unique_id=&quot;23489&quot;&gt;&lt;property id=&quot;20148&quot; value=&quot;5&quot;/&gt;&lt;property id=&quot;20300&quot; value=&quot;幻灯片 17&quot;/&gt;&lt;property id=&quot;20307&quot; value=&quot;293&quot;/&gt;&lt;/object&gt;&lt;object type=&quot;3&quot; unique_id=&quot;23490&quot;&gt;&lt;property id=&quot;20148&quot; value=&quot;5&quot;/&gt;&lt;property id=&quot;20300&quot; value=&quot;幻灯片 18&quot;/&gt;&lt;property id=&quot;20307&quot; value=&quot;295&quot;/&gt;&lt;/object&gt;&lt;object type=&quot;3&quot; unique_id=&quot;23491&quot;&gt;&lt;property id=&quot;20148&quot; value=&quot;5&quot;/&gt;&lt;property id=&quot;20300&quot; value=&quot;幻灯片 19&quot;/&gt;&lt;property id=&quot;20307&quot; value=&quot;296&quot;/&gt;&lt;/object&gt;&lt;object type=&quot;3&quot; unique_id=&quot;23492&quot;&gt;&lt;property id=&quot;20148&quot; value=&quot;5&quot;/&gt;&lt;property id=&quot;20300&quot; value=&quot;幻灯片 20&quot;/&gt;&lt;property id=&quot;20307&quot; value=&quot;297&quot;/&gt;&lt;/object&gt;&lt;object type=&quot;3&quot; unique_id=&quot;23493&quot;&gt;&lt;property id=&quot;20148&quot; value=&quot;5&quot;/&gt;&lt;property id=&quot;20300&quot; value=&quot;幻灯片 21&quot;/&gt;&lt;property id=&quot;20307&quot; value=&quot;301&quot;/&gt;&lt;/object&gt;&lt;object type=&quot;3&quot; unique_id=&quot;23494&quot;&gt;&lt;property id=&quot;20148&quot; value=&quot;5&quot;/&gt;&lt;property id=&quot;20300&quot; value=&quot;幻灯片 22&quot;/&gt;&lt;property id=&quot;20307&quot; value=&quot;302&quot;/&gt;&lt;/object&gt;&lt;object type=&quot;3&quot; unique_id=&quot;23495&quot;&gt;&lt;property id=&quot;20148&quot; value=&quot;5&quot;/&gt;&lt;property id=&quot;20300&quot; value=&quot;幻灯片 23&quot;/&gt;&lt;property id=&quot;20307&quot; value=&quot;303&quot;/&gt;&lt;/object&gt;&lt;object type=&quot;3&quot; unique_id=&quot;23496&quot;&gt;&lt;property id=&quot;20148&quot; value=&quot;5&quot;/&gt;&lt;property id=&quot;20300&quot; value=&quot;幻灯片 24&quot;/&gt;&lt;property id=&quot;20307&quot; value=&quot;304&quot;/&gt;&lt;/object&gt;&lt;object type=&quot;3&quot; unique_id=&quot;23497&quot;&gt;&lt;property id=&quot;20148&quot; value=&quot;5&quot;/&gt;&lt;property id=&quot;20300&quot; value=&quot;幻灯片 25&quot;/&gt;&lt;property id=&quot;20307&quot; value=&quot;305&quot;/&gt;&lt;/object&gt;&lt;object type=&quot;3&quot; unique_id=&quot;23498&quot;&gt;&lt;property id=&quot;20148&quot; value=&quot;5&quot;/&gt;&lt;property id=&quot;20300&quot; value=&quot;幻灯片 26&quot;/&gt;&lt;property id=&quot;20307&quot; value=&quot;256&quot;/&gt;&lt;/object&gt;&lt;object type=&quot;3&quot; unique_id=&quot;23499&quot;&gt;&lt;property id=&quot;20148&quot; value=&quot;5&quot;/&gt;&lt;property id=&quot;20300&quot; value=&quot;幻灯片 27&quot;/&gt;&lt;property id=&quot;20307&quot; value=&quot;308&quot;/&gt;&lt;/object&gt;&lt;object type=&quot;3&quot; unique_id=&quot;23500&quot;&gt;&lt;property id=&quot;20148&quot; value=&quot;5&quot;/&gt;&lt;property id=&quot;20300&quot; value=&quot;幻灯片 28&quot;/&gt;&lt;property id=&quot;20307&quot; value=&quot;307&quot;/&gt;&lt;/object&gt;&lt;object type=&quot;3&quot; unique_id=&quot;23502&quot;&gt;&lt;property id=&quot;20148&quot; value=&quot;5&quot;/&gt;&lt;property id=&quot;20300&quot; value=&quot;幻灯片 30&quot;/&gt;&lt;property id=&quot;20307&quot; value=&quot;314&quot;/&gt;&lt;/object&gt;&lt;object type=&quot;3&quot; unique_id=&quot;23951&quot;&gt;&lt;property id=&quot;20148&quot; value=&quot;5&quot;/&gt;&lt;property id=&quot;20300&quot; value=&quot;幻灯片 1&quot;/&gt;&lt;property id=&quot;20307&quot; value=&quot;315&quot;/&gt;&lt;/object&gt;&lt;object type=&quot;3&quot; unique_id=&quot;23952&quot;&gt;&lt;property id=&quot;20148&quot; value=&quot;5&quot;/&gt;&lt;property id=&quot;20300&quot; value=&quot;幻灯片 29&quot;/&gt;&lt;property id=&quot;20307&quot; value=&quot;31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6_Office 主题">
  <a:themeElements>
    <a:clrScheme name="6_Office 主题 1">
      <a:dk1>
        <a:srgbClr val="0C0C0C"/>
      </a:dk1>
      <a:lt1>
        <a:srgbClr val="FFFFFF"/>
      </a:lt1>
      <a:dk2>
        <a:srgbClr val="DF9603"/>
      </a:dk2>
      <a:lt2>
        <a:srgbClr val="CFCFCF"/>
      </a:lt2>
      <a:accent1>
        <a:srgbClr val="573615"/>
      </a:accent1>
      <a:accent2>
        <a:srgbClr val="8A5832"/>
      </a:accent2>
      <a:accent3>
        <a:srgbClr val="FFFFFF"/>
      </a:accent3>
      <a:accent4>
        <a:srgbClr val="090909"/>
      </a:accent4>
      <a:accent5>
        <a:srgbClr val="B4AEAA"/>
      </a:accent5>
      <a:accent6>
        <a:srgbClr val="7D4F2C"/>
      </a:accent6>
      <a:hlink>
        <a:srgbClr val="B57139"/>
      </a:hlink>
      <a:folHlink>
        <a:srgbClr val="DE975C"/>
      </a:folHlink>
    </a:clrScheme>
    <a:fontScheme name="6_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主题 1">
        <a:dk1>
          <a:srgbClr val="0C0C0C"/>
        </a:dk1>
        <a:lt1>
          <a:srgbClr val="FFFFFF"/>
        </a:lt1>
        <a:dk2>
          <a:srgbClr val="DF9603"/>
        </a:dk2>
        <a:lt2>
          <a:srgbClr val="CFCFCF"/>
        </a:lt2>
        <a:accent1>
          <a:srgbClr val="573615"/>
        </a:accent1>
        <a:accent2>
          <a:srgbClr val="8A5832"/>
        </a:accent2>
        <a:accent3>
          <a:srgbClr val="FFFFFF"/>
        </a:accent3>
        <a:accent4>
          <a:srgbClr val="090909"/>
        </a:accent4>
        <a:accent5>
          <a:srgbClr val="B4AEAA"/>
        </a:accent5>
        <a:accent6>
          <a:srgbClr val="7D4F2C"/>
        </a:accent6>
        <a:hlink>
          <a:srgbClr val="B57139"/>
        </a:hlink>
        <a:folHlink>
          <a:srgbClr val="DE975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2785</TotalTime>
  <Words>1040</Words>
  <Application>Microsoft Office PowerPoint</Application>
  <PresentationFormat>全屏显示(4:3)</PresentationFormat>
  <Paragraphs>104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6_Office 主题</vt:lpstr>
      <vt:lpstr>PowerPoint 演示文稿</vt:lpstr>
      <vt:lpstr>第九章 一维数组的介绍</vt:lpstr>
      <vt:lpstr>关键术语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巩固练习</vt:lpstr>
      <vt:lpstr>巩固练习</vt:lpstr>
      <vt:lpstr>PowerPoint 演示文稿</vt:lpstr>
    </vt:vector>
  </TitlesOfParts>
  <Company>www.ruideppt.net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锐得PPT模板</dc:title>
  <dc:creator>北京锐得幻演广告有限公司</dc:creator>
  <cp:lastModifiedBy>郅朋</cp:lastModifiedBy>
  <cp:revision>293</cp:revision>
  <dcterms:created xsi:type="dcterms:W3CDTF">2009-05-26T13:54:09Z</dcterms:created>
  <dcterms:modified xsi:type="dcterms:W3CDTF">2016-10-12T12:13:16Z</dcterms:modified>
</cp:coreProperties>
</file>