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34"/>
  </p:notesMasterIdLst>
  <p:handoutMasterIdLst>
    <p:handoutMasterId r:id="rId35"/>
  </p:handoutMasterIdLst>
  <p:sldIdLst>
    <p:sldId id="285" r:id="rId2"/>
    <p:sldId id="284" r:id="rId3"/>
    <p:sldId id="256" r:id="rId4"/>
    <p:sldId id="259" r:id="rId5"/>
    <p:sldId id="288" r:id="rId6"/>
    <p:sldId id="297" r:id="rId7"/>
    <p:sldId id="299" r:id="rId8"/>
    <p:sldId id="300" r:id="rId9"/>
    <p:sldId id="303" r:id="rId10"/>
    <p:sldId id="301" r:id="rId11"/>
    <p:sldId id="298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305" r:id="rId20"/>
    <p:sldId id="304" r:id="rId21"/>
    <p:sldId id="289" r:id="rId22"/>
    <p:sldId id="278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91" r:id="rId3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5" autoAdjust="0"/>
    <p:restoredTop sz="94660"/>
  </p:normalViewPr>
  <p:slideViewPr>
    <p:cSldViewPr snapToGrid="0">
      <p:cViewPr>
        <p:scale>
          <a:sx n="70" d="100"/>
          <a:sy n="70" d="100"/>
        </p:scale>
        <p:origin x="-34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640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E572-FFFB-410A-AE34-C7350B602D9A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E1CDF-CECE-4F31-948B-BC6A98D3E4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5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4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82F288E0-7875-42C4-84C8-98DBBD3BF4D2}" type="datetimeFigureOut">
              <a:rPr lang="zh-CN" altLang="en-US" smtClean="0"/>
              <a:t>2016/10/17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encilcode.ne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pencilcode.net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are.pencilcode.net/home/vaczb-rocape-MoonAndStar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\\rocape.pencilcode.net\home\GreenTre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/>
          <p:cNvSpPr txBox="1"/>
          <p:nvPr/>
        </p:nvSpPr>
        <p:spPr>
          <a:xfrm>
            <a:off x="998284" y="3680649"/>
            <a:ext cx="7749929" cy="1862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sz="11500" b="1" dirty="0">
                <a:solidFill>
                  <a:schemeClr val="bg2">
                    <a:lumMod val="10000"/>
                  </a:schemeClr>
                </a:solidFill>
                <a:latin typeface="Edwardian Script ITC" panose="030303020407070D0804" pitchFamily="66" charset="0"/>
                <a:ea typeface="Arial" panose="020B0604020202020204" pitchFamily="34" charset="0"/>
                <a:sym typeface="Arial" panose="020B0604020202020204" pitchFamily="34" charset="0"/>
              </a:rPr>
              <a:t>Pencil </a:t>
            </a:r>
            <a:r>
              <a:rPr lang="en-US" sz="11500" b="1" dirty="0" smtClean="0">
                <a:solidFill>
                  <a:schemeClr val="bg2">
                    <a:lumMod val="10000"/>
                  </a:schemeClr>
                </a:solidFill>
                <a:latin typeface="Edwardian Script ITC" panose="030303020407070D0804" pitchFamily="66" charset="0"/>
                <a:ea typeface="Arial" panose="020B0604020202020204" pitchFamily="34" charset="0"/>
                <a:sym typeface="Arial" panose="020B0604020202020204" pitchFamily="34" charset="0"/>
              </a:rPr>
              <a:t>Code</a:t>
            </a:r>
            <a:endParaRPr lang="en-US" altLang="zh-CN" sz="11500" b="1" dirty="0" smtClean="0">
              <a:solidFill>
                <a:schemeClr val="bg2">
                  <a:lumMod val="10000"/>
                </a:schemeClr>
              </a:solidFill>
              <a:latin typeface="Edwardian Script ITC" panose="030303020407070D0804" pitchFamily="66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5634" y="5573405"/>
            <a:ext cx="313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Palace Script MT" panose="030303020206070C0B05" pitchFamily="66" charset="0"/>
              </a:rPr>
              <a:t>By</a:t>
            </a:r>
            <a:r>
              <a:rPr lang="zh-CN" altLang="en-US" sz="2800" b="1" dirty="0" smtClean="0">
                <a:latin typeface="Palace Script MT" panose="030303020206070C0B05" pitchFamily="66" charset="0"/>
              </a:rPr>
              <a:t>：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DSLab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934" y="5442592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两种编辑模式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141" y="2698693"/>
            <a:ext cx="30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文本编辑模式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40239" y="473717"/>
            <a:ext cx="6201296" cy="5615206"/>
            <a:chOff x="4989868" y="473717"/>
            <a:chExt cx="5969284" cy="5547464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868" y="473717"/>
              <a:ext cx="5969284" cy="5547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875262" y="5497961"/>
              <a:ext cx="2083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arlow Solid Italic" panose="04030604020F02020D02" pitchFamily="82" charset="0"/>
                </a:rPr>
                <a:t>Coffee Script</a:t>
              </a:r>
              <a:endPara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arlow Solid Italic" panose="04030604020F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2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84442" y="5504916"/>
            <a:ext cx="249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块编辑模式</a:t>
            </a:r>
            <a:endParaRPr lang="zh-CN" altLang="en-US" sz="3600" dirty="0"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3424" y="272956"/>
            <a:ext cx="6816935" cy="6585044"/>
            <a:chOff x="129775" y="121979"/>
            <a:chExt cx="6660262" cy="6577272"/>
          </a:xfrm>
        </p:grpSpPr>
        <p:pic>
          <p:nvPicPr>
            <p:cNvPr id="5" name="内容占位符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75" y="121979"/>
              <a:ext cx="6383491" cy="6563027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V="1">
              <a:off x="1717588" y="1396313"/>
              <a:ext cx="1285104" cy="679622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7" name="TextBox 6"/>
            <p:cNvSpPr txBox="1"/>
            <p:nvPr/>
          </p:nvSpPr>
          <p:spPr>
            <a:xfrm>
              <a:off x="2156254" y="1752769"/>
              <a:ext cx="1692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Calibri"/>
                </a:rPr>
                <a:t>按住左键拖动至目标区域</a:t>
              </a:r>
              <a:endParaRPr lang="zh-CN" alt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84" y="4641851"/>
              <a:ext cx="2828925" cy="2057400"/>
            </a:xfrm>
            <a:prstGeom prst="rect">
              <a:avLst/>
            </a:prstGeom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5758249" y="1075038"/>
              <a:ext cx="0" cy="1198605"/>
            </a:xfrm>
            <a:prstGeom prst="straightConnector1">
              <a:avLst/>
            </a:prstGeom>
            <a:noFill/>
            <a:ln w="31750" cap="flat" cmpd="sng" algn="ctr">
              <a:solidFill>
                <a:srgbClr val="FF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726460" y="2287889"/>
              <a:ext cx="206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Calibri"/>
                </a:rPr>
                <a:t>通过</a:t>
              </a:r>
              <a:r>
                <a:rPr lang="en-US" altLang="zh-CN" dirty="0" smtClean="0">
                  <a:solidFill>
                    <a:prstClr val="black"/>
                  </a:solidFill>
                  <a:latin typeface="Calibri"/>
                </a:rPr>
                <a:t>”#”</a:t>
              </a:r>
              <a:r>
                <a:rPr lang="zh-CN" altLang="en-US" dirty="0" smtClean="0">
                  <a:solidFill>
                    <a:prstClr val="black"/>
                  </a:solidFill>
                  <a:latin typeface="Calibri"/>
                </a:rPr>
                <a:t>进行注释</a:t>
              </a:r>
              <a:endParaRPr lang="zh-CN" alt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6214" y="4272519"/>
              <a:ext cx="1419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Calibri"/>
                </a:rPr>
                <a:t>运行结果：</a:t>
              </a:r>
              <a:endParaRPr lang="zh-CN" alt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11487" y="2459706"/>
            <a:ext cx="3316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Harlow Solid Italic" panose="04030604020F02020D02" pitchFamily="82" charset="0"/>
              </a:rPr>
              <a:t>Hello</a:t>
            </a:r>
          </a:p>
          <a:p>
            <a:r>
              <a:rPr lang="en-US" altLang="zh-CN" sz="4000" dirty="0" err="1" smtClean="0">
                <a:latin typeface="Harlow Solid Italic" panose="04030604020F02020D02" pitchFamily="82" charset="0"/>
              </a:rPr>
              <a:t>PencilCode</a:t>
            </a:r>
            <a:r>
              <a:rPr lang="en-US" altLang="zh-CN" sz="4000" dirty="0" smtClean="0">
                <a:latin typeface="Harlow Solid Italic" panose="04030604020F02020D02" pitchFamily="82" charset="0"/>
              </a:rPr>
              <a:t>!</a:t>
            </a:r>
            <a:endParaRPr lang="zh-CN" altLang="en-US" sz="40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b="1" dirty="0" smtClean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  <a:t>Ready </a:t>
            </a:r>
            <a:r>
              <a:rPr lang="en-US" altLang="zh-CN" sz="4000" b="1" dirty="0" smtClean="0">
                <a:latin typeface="+mj-ea"/>
                <a:sym typeface="Arial" panose="020B0604020202020204" pitchFamily="34" charset="0"/>
              </a:rPr>
              <a:t>?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13300"/>
            <a:ext cx="9144000" cy="4445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我们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需要做哪些准备工作？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9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" t="2414" r="2188"/>
          <a:stretch/>
        </p:blipFill>
        <p:spPr>
          <a:xfrm>
            <a:off x="3495259" y="994853"/>
            <a:ext cx="5183279" cy="385010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95259" y="1005636"/>
            <a:ext cx="5183278" cy="38501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09934" y="5442592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新用户注册</a:t>
            </a:r>
            <a:r>
              <a:rPr lang="zh-CN" altLang="en-US" sz="2400" dirty="0" smtClean="0">
                <a:latin typeface="+mj-ea"/>
                <a:ea typeface="+mj-ea"/>
              </a:rPr>
              <a:t>（官网：</a:t>
            </a:r>
            <a:r>
              <a:rPr lang="en-US" altLang="zh-CN" sz="2400" dirty="0">
                <a:latin typeface="+mj-ea"/>
                <a:ea typeface="+mj-ea"/>
                <a:hlinkClick r:id="rId3"/>
              </a:rPr>
              <a:t>http://pencilcode.net/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45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934" y="5442592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用户</a:t>
            </a:r>
            <a:r>
              <a:rPr lang="zh-CN" altLang="en-US" sz="3600" dirty="0">
                <a:latin typeface="+mj-ea"/>
                <a:ea typeface="+mj-ea"/>
              </a:rPr>
              <a:t>登录</a:t>
            </a:r>
            <a:r>
              <a:rPr lang="zh-CN" altLang="en-US" sz="2400" dirty="0" smtClean="0">
                <a:latin typeface="+mj-ea"/>
                <a:ea typeface="+mj-ea"/>
              </a:rPr>
              <a:t>（官网：</a:t>
            </a:r>
            <a:r>
              <a:rPr lang="en-US" altLang="zh-CN" sz="2400" dirty="0">
                <a:latin typeface="+mj-ea"/>
                <a:ea typeface="+mj-ea"/>
                <a:hlinkClick r:id="rId2"/>
              </a:rPr>
              <a:t>http://pencilcode.net/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23" y="846162"/>
            <a:ext cx="5799078" cy="39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031023" y="846162"/>
            <a:ext cx="5799078" cy="395114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72668" y="682388"/>
            <a:ext cx="163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工具栏</a:t>
            </a:r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468"/>
            <a:ext cx="12192000" cy="51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71044" y="5538126"/>
            <a:ext cx="21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测试区域</a:t>
            </a:r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478763"/>
            <a:ext cx="7283054" cy="549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657600" y="3522783"/>
            <a:ext cx="533590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993505" y="3322728"/>
            <a:ext cx="2743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2200" dirty="0" smtClean="0">
                <a:solidFill>
                  <a:prstClr val="black"/>
                </a:solidFill>
                <a:latin typeface="+mj-ea"/>
                <a:ea typeface="+mj-ea"/>
              </a:rPr>
              <a:t>关键字错误</a:t>
            </a:r>
            <a:endParaRPr lang="zh-CN" altLang="en-US" sz="22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9933" y="3228241"/>
            <a:ext cx="2526311" cy="4945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71044" y="5538126"/>
            <a:ext cx="21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测试区域</a:t>
            </a:r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478763"/>
            <a:ext cx="7283054" cy="549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3657599" y="4000913"/>
            <a:ext cx="533590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993505" y="3616192"/>
            <a:ext cx="2743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r>
              <a:rPr lang="en-US" altLang="zh-CN" sz="2200" dirty="0" smtClean="0">
                <a:solidFill>
                  <a:prstClr val="black"/>
                </a:solidFill>
                <a:latin typeface="+mj-ea"/>
                <a:ea typeface="+mj-ea"/>
              </a:rPr>
              <a:t>.</a:t>
            </a:r>
            <a:r>
              <a:rPr lang="zh-CN" altLang="en-US" sz="2200" dirty="0">
                <a:solidFill>
                  <a:prstClr val="black"/>
                </a:solidFill>
                <a:latin typeface="+mj-ea"/>
                <a:ea typeface="+mj-ea"/>
              </a:rPr>
              <a:t>若测试多个语句，用”</a:t>
            </a:r>
            <a:r>
              <a:rPr lang="en-US" altLang="zh-CN" sz="2200" dirty="0">
                <a:solidFill>
                  <a:prstClr val="black"/>
                </a:solidFill>
                <a:latin typeface="+mj-ea"/>
                <a:ea typeface="+mj-ea"/>
              </a:rPr>
              <a:t>;”</a:t>
            </a:r>
            <a:r>
              <a:rPr lang="zh-CN" altLang="en-US" sz="2200" dirty="0">
                <a:solidFill>
                  <a:prstClr val="black"/>
                </a:solidFill>
                <a:latin typeface="+mj-ea"/>
                <a:ea typeface="+mj-ea"/>
              </a:rPr>
              <a:t>分隔开</a:t>
            </a:r>
          </a:p>
        </p:txBody>
      </p:sp>
      <p:sp>
        <p:nvSpPr>
          <p:cNvPr id="7" name="矩形 6"/>
          <p:cNvSpPr/>
          <p:nvPr/>
        </p:nvSpPr>
        <p:spPr>
          <a:xfrm>
            <a:off x="1009934" y="3753615"/>
            <a:ext cx="2526311" cy="4945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71044" y="5538126"/>
            <a:ext cx="21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测试区域</a:t>
            </a:r>
            <a:endParaRPr lang="zh-CN" altLang="en-US" sz="36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34" y="478763"/>
            <a:ext cx="7283054" cy="549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8493306" y="4224516"/>
            <a:ext cx="436543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929849" y="4009072"/>
            <a:ext cx="2743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prstClr val="black"/>
                </a:solidFill>
                <a:latin typeface="+mj-ea"/>
                <a:ea typeface="+mj-ea"/>
              </a:rPr>
              <a:t>3.</a:t>
            </a:r>
            <a:r>
              <a:rPr lang="zh-CN" altLang="en-US" sz="2200" dirty="0">
                <a:solidFill>
                  <a:prstClr val="black"/>
                </a:solidFill>
                <a:latin typeface="+mj-ea"/>
                <a:ea typeface="+mj-ea"/>
              </a:rPr>
              <a:t>参数对应错误提示</a:t>
            </a:r>
          </a:p>
        </p:txBody>
      </p:sp>
      <p:sp>
        <p:nvSpPr>
          <p:cNvPr id="7" name="矩形 6"/>
          <p:cNvSpPr/>
          <p:nvPr/>
        </p:nvSpPr>
        <p:spPr>
          <a:xfrm>
            <a:off x="1009931" y="4327429"/>
            <a:ext cx="7283057" cy="133639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493306" y="4224516"/>
            <a:ext cx="0" cy="7711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292988" y="4995625"/>
            <a:ext cx="20031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3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39" y="436727"/>
            <a:ext cx="9350276" cy="569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2982" y="6285043"/>
            <a:ext cx="2784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两种编程语言区别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88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28" y="382137"/>
            <a:ext cx="7837622" cy="5691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0116" y="2097420"/>
            <a:ext cx="738664" cy="23883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 smtClean="0">
                <a:latin typeface="+mj-ea"/>
                <a:ea typeface="+mj-ea"/>
              </a:rPr>
              <a:t>内容概要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20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523" y="6175862"/>
            <a:ext cx="375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两种编程语言区别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64522" y="592189"/>
            <a:ext cx="9949221" cy="5481065"/>
            <a:chOff x="1351126" y="592191"/>
            <a:chExt cx="9608026" cy="4833551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126" y="592191"/>
              <a:ext cx="9608026" cy="483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6614" y="3008965"/>
              <a:ext cx="2377519" cy="2307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2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  <a:t>Let’s go 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!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</a:b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13300"/>
            <a:ext cx="9144000" cy="4445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让我们开始学习吧！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3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6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912" y="6060783"/>
            <a:ext cx="233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+mj-ea"/>
                <a:ea typeface="+mj-ea"/>
              </a:rPr>
              <a:t>夜空中最亮的星</a:t>
            </a:r>
            <a:endParaRPr lang="zh-CN" altLang="en-US" sz="2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49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8" y="887887"/>
            <a:ext cx="6863495" cy="48441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95731" y="2770265"/>
            <a:ext cx="2866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夜空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月亮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最亮的星</a:t>
            </a:r>
            <a:endParaRPr lang="en-US" altLang="zh-CN" sz="240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1361" y="1514901"/>
            <a:ext cx="334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夜空中最亮的星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79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37" y="887886"/>
            <a:ext cx="6141354" cy="4844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25833" y="1671123"/>
            <a:ext cx="44326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6600"/>
                </a:solidFill>
                <a:latin typeface="+mj-ea"/>
                <a:ea typeface="+mj-ea"/>
              </a:rPr>
              <a:t>#</a:t>
            </a:r>
            <a:r>
              <a:rPr lang="zh-CN" altLang="en-US" sz="2000" dirty="0">
                <a:solidFill>
                  <a:srgbClr val="006600"/>
                </a:solidFill>
                <a:latin typeface="+mj-ea"/>
                <a:ea typeface="+mj-ea"/>
              </a:rPr>
              <a:t>背景色</a:t>
            </a:r>
            <a:r>
              <a:rPr lang="zh-CN" altLang="en-US" sz="2000" dirty="0" smtClean="0">
                <a:solidFill>
                  <a:srgbClr val="006600"/>
                </a:solidFill>
                <a:latin typeface="+mj-ea"/>
                <a:ea typeface="+mj-ea"/>
              </a:rPr>
              <a:t>函数 </a:t>
            </a:r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r>
              <a:rPr lang="en-US" altLang="zh-CN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zh-CN" sz="2400" dirty="0" smtClean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= (</a:t>
            </a:r>
            <a:r>
              <a:rPr lang="en-US" altLang="zh-CN" sz="2400" i="1" dirty="0">
                <a:solidFill>
                  <a:srgbClr val="FF6600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>
                <a:latin typeface="Consolas" panose="020B0609020204030204" pitchFamily="49" charset="0"/>
              </a:rPr>
              <a:t>) </a:t>
            </a:r>
            <a:r>
              <a:rPr lang="en-US" altLang="zh-CN" sz="2400" dirty="0" smtClean="0">
                <a:latin typeface="Consolas" panose="020B0609020204030204" pitchFamily="49" charset="0"/>
              </a:rPr>
              <a:t>-&gt;  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  dot </a:t>
            </a:r>
            <a:r>
              <a:rPr lang="en-US" altLang="zh-CN" sz="2400" dirty="0">
                <a:latin typeface="Consolas" panose="020B0609020204030204" pitchFamily="49" charset="0"/>
              </a:rPr>
              <a:t>color,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1500</a:t>
            </a:r>
            <a:endParaRPr lang="zh-CN" alt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71297" y="887886"/>
            <a:ext cx="94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夜空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9"/>
          <a:stretch/>
        </p:blipFill>
        <p:spPr>
          <a:xfrm>
            <a:off x="7528192" y="3561614"/>
            <a:ext cx="3818935" cy="17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0" y="887886"/>
            <a:ext cx="6077968" cy="4844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21618" y="2402030"/>
            <a:ext cx="341311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6600"/>
                </a:solidFill>
                <a:latin typeface="+mj-ea"/>
                <a:ea typeface="+mj-ea"/>
              </a:rPr>
              <a:t>#</a:t>
            </a:r>
            <a:r>
              <a:rPr lang="zh-CN" altLang="en-US" sz="2000" dirty="0">
                <a:solidFill>
                  <a:srgbClr val="006600"/>
                </a:solidFill>
                <a:latin typeface="+mj-ea"/>
                <a:ea typeface="+mj-ea"/>
              </a:rPr>
              <a:t>月亮函数</a:t>
            </a:r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Moon</a:t>
            </a:r>
            <a:r>
              <a:rPr lang="en-US" altLang="zh-CN" sz="2400" dirty="0">
                <a:latin typeface="Consolas" panose="020B0609020204030204" pitchFamily="49" charset="0"/>
              </a:rPr>
              <a:t> = (</a:t>
            </a:r>
            <a:r>
              <a:rPr lang="en-US" altLang="zh-CN" sz="2400" i="1" dirty="0">
                <a:solidFill>
                  <a:srgbClr val="FF660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2400" dirty="0">
                <a:latin typeface="Consolas" panose="020B0609020204030204" pitchFamily="49" charset="0"/>
              </a:rPr>
              <a:t>) -&gt;  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</a:t>
            </a:r>
            <a:r>
              <a:rPr lang="en-US" altLang="zh-CN" sz="2400" dirty="0" err="1" smtClean="0">
                <a:latin typeface="Consolas" panose="020B0609020204030204" pitchFamily="49" charset="0"/>
              </a:rPr>
              <a:t>jumpto</a:t>
            </a:r>
            <a:r>
              <a:rPr lang="en-US" altLang="zh-CN" sz="2400" dirty="0" smtClean="0">
                <a:latin typeface="Consolas" panose="020B0609020204030204" pitchFamily="49" charset="0"/>
              </a:rPr>
              <a:t>(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r>
              <a:rPr lang="en-US" altLang="zh-CN" sz="2400" dirty="0" smtClean="0">
                <a:latin typeface="Consolas" panose="020B0609020204030204" pitchFamily="49" charset="0"/>
              </a:rPr>
              <a:t>,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210</a:t>
            </a:r>
            <a:r>
              <a:rPr lang="en-US" altLang="zh-CN" sz="2400" dirty="0">
                <a:latin typeface="Consolas" panose="020B0609020204030204" pitchFamily="49" charset="0"/>
              </a:rPr>
              <a:t>)  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dot </a:t>
            </a:r>
            <a:r>
              <a:rPr lang="en-US" altLang="zh-CN" sz="2400" dirty="0">
                <a:latin typeface="Consolas" panose="020B0609020204030204" pitchFamily="49" charset="0"/>
              </a:rPr>
              <a:t>white,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200</a:t>
            </a:r>
            <a:endParaRPr lang="zh-CN" alt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1047" y="887886"/>
            <a:ext cx="94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月亮</a:t>
            </a:r>
          </a:p>
        </p:txBody>
      </p:sp>
    </p:spTree>
    <p:extLst>
      <p:ext uri="{BB962C8B-B14F-4D97-AF65-F5344CB8AC3E}">
        <p14:creationId xmlns:p14="http://schemas.microsoft.com/office/powerpoint/2010/main" val="40768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30" y="887886"/>
            <a:ext cx="6077968" cy="4844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1047" y="887886"/>
            <a:ext cx="94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月亮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2" y="2162777"/>
            <a:ext cx="3671019" cy="22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1" y="887886"/>
            <a:ext cx="5975506" cy="48441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75958" y="2088132"/>
            <a:ext cx="4262705" cy="2985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6600"/>
                </a:solidFill>
                <a:latin typeface="+mj-ea"/>
                <a:ea typeface="+mj-ea"/>
              </a:rPr>
              <a:t>#</a:t>
            </a:r>
            <a:r>
              <a:rPr lang="zh-CN" altLang="en-US" sz="2000" dirty="0">
                <a:solidFill>
                  <a:srgbClr val="006600"/>
                </a:solidFill>
                <a:latin typeface="+mj-ea"/>
                <a:ea typeface="+mj-ea"/>
              </a:rPr>
              <a:t>星星函数</a:t>
            </a:r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Star</a:t>
            </a:r>
            <a:r>
              <a:rPr lang="en-US" altLang="zh-CN" sz="2400" dirty="0">
                <a:latin typeface="Consolas" panose="020B0609020204030204" pitchFamily="49" charset="0"/>
              </a:rPr>
              <a:t> = (</a:t>
            </a:r>
            <a:r>
              <a:rPr lang="en-US" altLang="zh-CN" sz="2400" i="1" dirty="0" err="1">
                <a:solidFill>
                  <a:srgbClr val="FF6600"/>
                </a:solidFill>
                <a:latin typeface="Consolas" panose="020B0609020204030204" pitchFamily="49" charset="0"/>
              </a:rPr>
              <a:t>color</a:t>
            </a:r>
            <a:r>
              <a:rPr lang="en-US" altLang="zh-CN" sz="2400" dirty="0" err="1">
                <a:latin typeface="Consolas" panose="020B0609020204030204" pitchFamily="49" charset="0"/>
              </a:rPr>
              <a:t>,</a:t>
            </a:r>
            <a:r>
              <a:rPr lang="en-US" altLang="zh-CN" sz="2400" i="1" dirty="0" err="1">
                <a:solidFill>
                  <a:srgbClr val="FF660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2400" dirty="0">
                <a:latin typeface="Consolas" panose="020B0609020204030204" pitchFamily="49" charset="0"/>
              </a:rPr>
              <a:t>) </a:t>
            </a:r>
            <a:r>
              <a:rPr lang="en-US" altLang="zh-CN" sz="2400" dirty="0" smtClean="0">
                <a:latin typeface="Consolas" panose="020B0609020204030204" pitchFamily="49" charset="0"/>
              </a:rPr>
              <a:t>-&gt;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latin typeface="Consolas" panose="020B0609020204030204" pitchFamily="49" charset="0"/>
              </a:rPr>
              <a:t>speed </a:t>
            </a: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Infinity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latin typeface="Consolas" panose="020B0609020204030204" pitchFamily="49" charset="0"/>
              </a:rPr>
              <a:t>pen </a:t>
            </a:r>
            <a:r>
              <a:rPr lang="en-US" altLang="zh-CN" sz="2400" dirty="0" smtClean="0">
                <a:latin typeface="Consolas" panose="020B0609020204030204" pitchFamily="49" charset="0"/>
              </a:rPr>
              <a:t>white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</a:t>
            </a:r>
            <a:r>
              <a:rPr lang="en-US" altLang="zh-CN" sz="2400" dirty="0">
                <a:latin typeface="Consolas" panose="020B0609020204030204" pitchFamily="49" charset="0"/>
              </a:rPr>
              <a:t>for[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</a:rPr>
              <a:t>..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fd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smtClean="0">
                <a:latin typeface="Consolas" panose="020B0609020204030204" pitchFamily="49" charset="0"/>
              </a:rPr>
              <a:t>length</a:t>
            </a: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latin typeface="Consolas" panose="020B0609020204030204" pitchFamily="49" charset="0"/>
              </a:rPr>
              <a:t>rt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144</a:t>
            </a:r>
            <a:r>
              <a:rPr lang="en-US" altLang="zh-CN" sz="2400" dirty="0">
                <a:latin typeface="Consolas" panose="020B0609020204030204" pitchFamily="49" charset="0"/>
              </a:rPr>
              <a:t>  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r>
              <a:rPr lang="en-US" altLang="zh-CN" sz="2400" dirty="0" smtClean="0">
                <a:latin typeface="Consolas" panose="020B0609020204030204" pitchFamily="49" charset="0"/>
              </a:rPr>
              <a:t>fill </a:t>
            </a:r>
            <a:r>
              <a:rPr lang="en-US" altLang="zh-CN" sz="2400" dirty="0">
                <a:latin typeface="Consolas" panose="020B0609020204030204" pitchFamily="49" charset="0"/>
              </a:rPr>
              <a:t>color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1047" y="887886"/>
            <a:ext cx="94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星星</a:t>
            </a:r>
          </a:p>
        </p:txBody>
      </p:sp>
    </p:spTree>
    <p:extLst>
      <p:ext uri="{BB962C8B-B14F-4D97-AF65-F5344CB8AC3E}">
        <p14:creationId xmlns:p14="http://schemas.microsoft.com/office/powerpoint/2010/main" val="29817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1" y="887886"/>
            <a:ext cx="5975506" cy="48441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1047" y="887886"/>
            <a:ext cx="94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星星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16" y="1533935"/>
            <a:ext cx="3572096" cy="40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1" y="1201253"/>
            <a:ext cx="5781387" cy="4080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43448" y="1724921"/>
            <a:ext cx="524855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00"/>
                </a:solidFill>
                <a:latin typeface="+mj-ea"/>
                <a:ea typeface="+mj-ea"/>
              </a:rPr>
              <a:t>#</a:t>
            </a:r>
            <a:r>
              <a:rPr lang="zh-CN" altLang="en-US" sz="2000" dirty="0" smtClean="0">
                <a:solidFill>
                  <a:srgbClr val="006600"/>
                </a:solidFill>
                <a:latin typeface="+mj-ea"/>
                <a:ea typeface="+mj-ea"/>
              </a:rPr>
              <a:t>夜空中最亮的星</a:t>
            </a:r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2200" dirty="0">
                <a:latin typeface="Consolas" panose="020B0609020204030204" pitchFamily="49" charset="0"/>
              </a:rPr>
              <a:t> = (</a:t>
            </a:r>
            <a:r>
              <a:rPr lang="en-US" altLang="zh-CN" sz="2200" i="1" dirty="0">
                <a:solidFill>
                  <a:srgbClr val="FF6600"/>
                </a:solidFill>
                <a:latin typeface="Consolas" panose="020B0609020204030204" pitchFamily="49" charset="0"/>
              </a:rPr>
              <a:t>color1</a:t>
            </a:r>
            <a:r>
              <a:rPr lang="en-US" altLang="zh-CN" sz="2200" dirty="0">
                <a:latin typeface="Consolas" panose="020B0609020204030204" pitchFamily="49" charset="0"/>
              </a:rPr>
              <a:t>,</a:t>
            </a:r>
            <a:r>
              <a:rPr lang="en-US" altLang="zh-CN" sz="2200" dirty="0">
                <a:solidFill>
                  <a:srgbClr val="FF6600"/>
                </a:solidFill>
                <a:latin typeface="Consolas" panose="020B0609020204030204" pitchFamily="49" charset="0"/>
              </a:rPr>
              <a:t>color2</a:t>
            </a:r>
            <a:r>
              <a:rPr lang="en-US" altLang="zh-CN" sz="2200" dirty="0">
                <a:latin typeface="Consolas" panose="020B0609020204030204" pitchFamily="49" charset="0"/>
              </a:rPr>
              <a:t>) </a:t>
            </a:r>
            <a:r>
              <a:rPr lang="en-US" altLang="zh-CN" sz="2200" dirty="0" smtClean="0">
                <a:latin typeface="Consolas" panose="020B0609020204030204" pitchFamily="49" charset="0"/>
              </a:rPr>
              <a:t>-&gt;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</a:t>
            </a:r>
            <a:r>
              <a:rPr lang="en-US" altLang="zh-CN" sz="2200" dirty="0" err="1">
                <a:latin typeface="Consolas" panose="020B0609020204030204" pitchFamily="49" charset="0"/>
              </a:rPr>
              <a:t>BackGround</a:t>
            </a:r>
            <a:r>
              <a:rPr lang="en-US" altLang="zh-CN" sz="2200" dirty="0">
                <a:latin typeface="Consolas" panose="020B0609020204030204" pitchFamily="49" charset="0"/>
              </a:rPr>
              <a:t>(color1</a:t>
            </a:r>
            <a:r>
              <a:rPr lang="en-US" altLang="zh-CN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</a:t>
            </a:r>
            <a:r>
              <a:rPr lang="en-US" altLang="zh-CN" sz="2200" dirty="0">
                <a:latin typeface="Consolas" panose="020B0609020204030204" pitchFamily="49" charset="0"/>
              </a:rPr>
              <a:t>Moon</a:t>
            </a:r>
            <a:r>
              <a:rPr lang="en-US" altLang="zh-CN" sz="2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200" dirty="0">
                <a:latin typeface="Consolas" panose="020B0609020204030204" pitchFamily="49" charset="0"/>
              </a:rPr>
              <a:t> x in [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1..30</a:t>
            </a:r>
            <a:r>
              <a:rPr lang="en-US" altLang="zh-CN" sz="22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randomX</a:t>
            </a:r>
            <a:r>
              <a:rPr lang="en-US" altLang="zh-CN" sz="2200" dirty="0" smtClean="0"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latin typeface="Consolas" panose="020B0609020204030204" pitchFamily="49" charset="0"/>
              </a:rPr>
              <a:t>= (random [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-600..600</a:t>
            </a:r>
            <a:r>
              <a:rPr lang="en-US" altLang="zh-CN" sz="22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randomY</a:t>
            </a:r>
            <a:r>
              <a:rPr lang="en-US" altLang="zh-CN" sz="2200" dirty="0" smtClean="0"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latin typeface="Consolas" panose="020B0609020204030204" pitchFamily="49" charset="0"/>
              </a:rPr>
              <a:t>= (random [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-400..400</a:t>
            </a:r>
            <a:r>
              <a:rPr lang="en-US" altLang="zh-CN" sz="22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jumpto</a:t>
            </a:r>
            <a:r>
              <a:rPr lang="en-US" altLang="zh-CN" sz="2200" dirty="0" smtClean="0">
                <a:latin typeface="Consolas" panose="020B0609020204030204" pitchFamily="49" charset="0"/>
              </a:rPr>
              <a:t>(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randomX,randomY</a:t>
            </a:r>
            <a:r>
              <a:rPr lang="en-US" altLang="zh-CN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 </a:t>
            </a:r>
            <a:r>
              <a:rPr lang="en-US" altLang="zh-CN" sz="2200" dirty="0" smtClean="0">
                <a:latin typeface="Consolas" panose="020B0609020204030204" pitchFamily="49" charset="0"/>
              </a:rPr>
              <a:t>length </a:t>
            </a:r>
            <a:r>
              <a:rPr lang="en-US" altLang="zh-CN" sz="2200" dirty="0">
                <a:latin typeface="Consolas" panose="020B0609020204030204" pitchFamily="49" charset="0"/>
              </a:rPr>
              <a:t>= (random [</a:t>
            </a:r>
            <a:r>
              <a:rPr lang="en-US" altLang="zh-CN" sz="2200" dirty="0">
                <a:solidFill>
                  <a:srgbClr val="0000FF"/>
                </a:solidFill>
                <a:latin typeface="Consolas" panose="020B0609020204030204" pitchFamily="49" charset="0"/>
              </a:rPr>
              <a:t>10..30</a:t>
            </a:r>
            <a:r>
              <a:rPr lang="en-US" altLang="zh-CN" sz="2200" dirty="0" smtClean="0"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   </a:t>
            </a:r>
            <a:r>
              <a:rPr lang="en-US" altLang="zh-CN" sz="2200" dirty="0" smtClean="0">
                <a:latin typeface="Consolas" panose="020B0609020204030204" pitchFamily="49" charset="0"/>
              </a:rPr>
              <a:t>Star(color2,length</a:t>
            </a:r>
            <a:r>
              <a:rPr lang="en-US" altLang="zh-CN" sz="2200" dirty="0">
                <a:latin typeface="Consolas" panose="020B0609020204030204" pitchFamily="49" charset="0"/>
              </a:rPr>
              <a:t>)</a:t>
            </a:r>
            <a:endParaRPr lang="zh-CN" alt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1046" y="887886"/>
            <a:ext cx="221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Main</a:t>
            </a:r>
            <a:r>
              <a:rPr lang="zh-CN" altLang="en-US" sz="2800" dirty="0" smtClean="0">
                <a:latin typeface="+mj-ea"/>
                <a:ea typeface="+mj-ea"/>
              </a:rPr>
              <a:t>函数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0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b="1" dirty="0" smtClean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  <a:t>What</a:t>
            </a:r>
            <a:r>
              <a:rPr lang="zh-CN" altLang="en-US" sz="4000" b="1" dirty="0" smtClean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  <a:t>？</a:t>
            </a:r>
            <a:r>
              <a:rPr lang="en-US" altLang="zh-CN" sz="4000" b="1" dirty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  <a:t/>
            </a:r>
            <a:br>
              <a:rPr lang="en-US" altLang="zh-CN" sz="4000" b="1" dirty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</a:br>
            <a:endParaRPr lang="zh-CN" altLang="en-US" sz="4000" b="1" dirty="0">
              <a:latin typeface="Brush Script MT" panose="030608020404060703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13300"/>
            <a:ext cx="9144000" cy="4445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Pencil Code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是什么？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40" y="1411106"/>
            <a:ext cx="5781387" cy="4080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61613" y="680909"/>
            <a:ext cx="221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Main</a:t>
            </a:r>
            <a:r>
              <a:rPr lang="zh-CN" altLang="en-US" sz="2800" dirty="0" smtClean="0">
                <a:latin typeface="+mj-ea"/>
                <a:ea typeface="+mj-ea"/>
              </a:rPr>
              <a:t>函数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71" y="1450768"/>
            <a:ext cx="4175804" cy="44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61" y="1201253"/>
            <a:ext cx="5781387" cy="4080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62063" y="1711274"/>
            <a:ext cx="39201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6600"/>
                </a:solidFill>
                <a:latin typeface="+mj-ea"/>
                <a:ea typeface="+mj-ea"/>
              </a:rPr>
              <a:t>#</a:t>
            </a:r>
            <a:r>
              <a:rPr lang="zh-CN" altLang="en-US" sz="2000" dirty="0" smtClean="0">
                <a:solidFill>
                  <a:srgbClr val="006600"/>
                </a:solidFill>
                <a:latin typeface="+mj-ea"/>
                <a:ea typeface="+mj-ea"/>
              </a:rPr>
              <a:t>执行</a:t>
            </a:r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endParaRPr lang="en-US" altLang="zh-CN" sz="2000" dirty="0" smtClean="0">
              <a:solidFill>
                <a:srgbClr val="006600"/>
              </a:solidFill>
              <a:latin typeface="+mj-ea"/>
              <a:ea typeface="+mj-ea"/>
            </a:endParaRPr>
          </a:p>
          <a:p>
            <a:r>
              <a:rPr lang="en-US" altLang="zh-CN" sz="2200" dirty="0">
                <a:latin typeface="Consolas" panose="020B0609020204030204" pitchFamily="49" charset="0"/>
              </a:rPr>
              <a:t>Main(</a:t>
            </a:r>
            <a:r>
              <a:rPr lang="en-US" altLang="zh-CN" sz="2200" dirty="0" err="1">
                <a:latin typeface="Consolas" panose="020B0609020204030204" pitchFamily="49" charset="0"/>
              </a:rPr>
              <a:t>midnightblue,white</a:t>
            </a:r>
            <a:r>
              <a:rPr lang="en-US" altLang="zh-CN" sz="22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200" dirty="0" smtClean="0">
                <a:latin typeface="Consolas" panose="020B0609020204030204" pitchFamily="49" charset="0"/>
              </a:rPr>
              <a:t>hide</a:t>
            </a:r>
            <a:r>
              <a:rPr lang="en-US" altLang="zh-CN" sz="2200" dirty="0">
                <a:latin typeface="Consolas" panose="020B0609020204030204" pitchFamily="49" charset="0"/>
              </a:rPr>
              <a:t>()</a:t>
            </a:r>
            <a:endParaRPr lang="zh-CN" altLang="en-US" sz="22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8091" y="887886"/>
            <a:ext cx="221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Main</a:t>
            </a:r>
            <a:r>
              <a:rPr lang="zh-CN" altLang="en-US" sz="2800" dirty="0" smtClean="0">
                <a:latin typeface="+mj-ea"/>
                <a:ea typeface="+mj-ea"/>
              </a:rPr>
              <a:t>函数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063" y="3483778"/>
            <a:ext cx="4040709" cy="1289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2190" y="5588337"/>
            <a:ext cx="592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http://share.pencilcode.net/home/vaczb-rocape-MoonAndStar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9647" y="3391469"/>
            <a:ext cx="10058400" cy="1524000"/>
          </a:xfrm>
        </p:spPr>
        <p:txBody>
          <a:bodyPr/>
          <a:lstStyle/>
          <a:p>
            <a:r>
              <a:rPr lang="zh-CN" altLang="en-US" sz="5400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谢谢大家</a:t>
            </a:r>
            <a:r>
              <a:rPr lang="en-US" altLang="zh-CN" sz="5400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!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5634" y="5573405"/>
            <a:ext cx="3138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Palace Script MT" panose="030303020206070C0B05" pitchFamily="66" charset="0"/>
              </a:rPr>
              <a:t>By</a:t>
            </a:r>
            <a:r>
              <a:rPr lang="zh-CN" altLang="en-US" sz="2800" b="1" dirty="0" smtClean="0">
                <a:latin typeface="Palace Script MT" panose="030303020206070C0B05" pitchFamily="66" charset="0"/>
              </a:rPr>
              <a:t>：</a:t>
            </a:r>
            <a:r>
              <a:rPr lang="en-US" altLang="zh-CN" sz="2800" dirty="0" err="1" smtClean="0">
                <a:latin typeface="Consolas" panose="020B0609020204030204" pitchFamily="49" charset="0"/>
              </a:rPr>
              <a:t>DSLab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3965" y="595637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+mj-ea"/>
                <a:ea typeface="+mj-ea"/>
              </a:rPr>
              <a:t>Pencil Code</a:t>
            </a:r>
            <a:r>
              <a:rPr lang="zh-CN" altLang="en-US" sz="3600" dirty="0" smtClean="0">
                <a:latin typeface="+mj-ea"/>
                <a:ea typeface="+mj-ea"/>
              </a:rPr>
              <a:t>界面</a:t>
            </a:r>
            <a:r>
              <a:rPr lang="zh-CN" altLang="en-US" sz="2400" dirty="0" smtClean="0">
                <a:latin typeface="+mj-ea"/>
                <a:ea typeface="+mj-ea"/>
              </a:rPr>
              <a:t>（</a:t>
            </a:r>
            <a:r>
              <a:rPr lang="en-US" altLang="zh-CN" sz="2400" dirty="0" smtClean="0">
                <a:latin typeface="+mj-ea"/>
                <a:ea typeface="+mj-ea"/>
                <a:hlinkClick r:id="rId2" action="ppaction://hlinkfile"/>
              </a:rPr>
              <a:t>Output</a:t>
            </a:r>
            <a:r>
              <a:rPr lang="zh-CN" altLang="en-US" sz="2400" dirty="0" smtClean="0">
                <a:latin typeface="+mj-ea"/>
                <a:ea typeface="+mj-ea"/>
              </a:rPr>
              <a:t>）</a:t>
            </a:r>
            <a:endParaRPr lang="zh-CN" altLang="en-US" sz="16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87" y="1355943"/>
            <a:ext cx="9086197" cy="47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0877" y="6291619"/>
            <a:ext cx="7328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+mj-ea"/>
                <a:ea typeface="+mj-ea"/>
                <a:sym typeface="Arial" panose="020B0604020202020204" pitchFamily="34" charset="0"/>
              </a:rPr>
              <a:t>Pencil Code</a:t>
            </a:r>
            <a:r>
              <a:rPr lang="zh-CN" altLang="en-US" sz="2200" dirty="0">
                <a:latin typeface="+mj-ea"/>
                <a:ea typeface="+mj-ea"/>
                <a:sym typeface="Arial" panose="020B0604020202020204" pitchFamily="34" charset="0"/>
              </a:rPr>
              <a:t>是一种基于网页的在线模块化</a:t>
            </a:r>
            <a:r>
              <a:rPr lang="zh-CN" altLang="en-US" sz="2200" dirty="0" smtClean="0">
                <a:latin typeface="+mj-ea"/>
                <a:ea typeface="+mj-ea"/>
                <a:sym typeface="Arial" panose="020B0604020202020204" pitchFamily="34" charset="0"/>
              </a:rPr>
              <a:t>编程</a:t>
            </a:r>
            <a:endParaRPr lang="zh-CN" altLang="en-US" sz="2200" dirty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b="1" dirty="0" smtClean="0">
                <a:latin typeface="Brush Script MT" panose="03060802040406070304" pitchFamily="66" charset="0"/>
                <a:ea typeface="黑体" panose="02010609060101010101" pitchFamily="49" charset="-122"/>
                <a:sym typeface="Arial" panose="020B0604020202020204" pitchFamily="34" charset="0"/>
              </a:rPr>
              <a:t>Why</a:t>
            </a:r>
            <a:r>
              <a:rPr lang="en-US" altLang="zh-CN" sz="4000" b="1" dirty="0" smtClean="0">
                <a:latin typeface="+mj-ea"/>
                <a:sym typeface="Arial" panose="020B0604020202020204" pitchFamily="34" charset="0"/>
              </a:rPr>
              <a:t>?</a:t>
            </a:r>
            <a:r>
              <a:rPr lang="en-US" altLang="zh-CN" sz="4000" b="1" dirty="0">
                <a:latin typeface="+mj-ea"/>
                <a:sym typeface="Arial" panose="020B0604020202020204" pitchFamily="34" charset="0"/>
              </a:rPr>
              <a:t/>
            </a:r>
            <a:br>
              <a:rPr lang="en-US" altLang="zh-CN" sz="4000" b="1" dirty="0">
                <a:latin typeface="+mj-ea"/>
                <a:sym typeface="Arial" panose="020B0604020202020204" pitchFamily="34" charset="0"/>
              </a:rPr>
            </a:br>
            <a:endParaRPr lang="zh-CN" altLang="en-US" sz="4000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13300"/>
            <a:ext cx="9144000" cy="4445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为什么学习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Pencil Code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934" y="5442592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网页制作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45" y="645778"/>
            <a:ext cx="7673619" cy="511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5153" y="2279177"/>
            <a:ext cx="615553" cy="158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输出显示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20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934" y="5442592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网页制作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3759" y="2523378"/>
            <a:ext cx="615553" cy="15831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源代码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10" y="645365"/>
            <a:ext cx="7738281" cy="512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29519" y="3766781"/>
            <a:ext cx="98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Ctrl+U</a:t>
            </a:r>
            <a:r>
              <a:rPr lang="en-US" altLang="zh-CN" sz="1600" dirty="0" smtClean="0">
                <a:latin typeface="Consolas" panose="020B0609020204030204" pitchFamily="49" charset="0"/>
              </a:rPr>
              <a:t>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934" y="6236183"/>
            <a:ext cx="1041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+mj-ea"/>
                <a:ea typeface="+mj-ea"/>
              </a:rPr>
              <a:t>两种视窗模式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68" y="609568"/>
            <a:ext cx="10017456" cy="53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2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9934" y="5442592"/>
            <a:ext cx="1041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+mj-ea"/>
                <a:ea typeface="+mj-ea"/>
              </a:rPr>
              <a:t>两种编辑模式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3141" y="2698693"/>
            <a:ext cx="3057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块</a:t>
            </a:r>
            <a:r>
              <a:rPr lang="zh-CN" altLang="en-US" sz="2400" dirty="0" smtClean="0">
                <a:latin typeface="+mj-ea"/>
                <a:ea typeface="+mj-ea"/>
              </a:rPr>
              <a:t>编辑模式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09" y="461018"/>
            <a:ext cx="6060318" cy="562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979984" y="4284146"/>
            <a:ext cx="3940254" cy="1697055"/>
            <a:chOff x="2489870" y="4782063"/>
            <a:chExt cx="3940254" cy="1697055"/>
          </a:xfrm>
        </p:grpSpPr>
        <p:sp>
          <p:nvSpPr>
            <p:cNvPr id="8" name="椭圆 7"/>
            <p:cNvSpPr/>
            <p:nvPr/>
          </p:nvSpPr>
          <p:spPr>
            <a:xfrm>
              <a:off x="2489870" y="4782063"/>
              <a:ext cx="531341" cy="543697"/>
            </a:xfrm>
            <a:prstGeom prst="ellipse">
              <a:avLst/>
            </a:prstGeom>
            <a:noFill/>
            <a:ln w="412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021211" y="5325760"/>
              <a:ext cx="945308" cy="444845"/>
            </a:xfrm>
            <a:prstGeom prst="straightConnector1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miter lim="800000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966519" y="5555788"/>
              <a:ext cx="24636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+mj-ea"/>
                  <a:ea typeface="+mj-ea"/>
                </a:rPr>
                <a:t>点击此开关，可进行两种编辑模式之间的转换</a:t>
              </a:r>
              <a:endParaRPr lang="zh-CN" altLang="en-US" dirty="0">
                <a:solidFill>
                  <a:prstClr val="black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1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508</TotalTime>
  <Words>337</Words>
  <Application>Microsoft Office PowerPoint</Application>
  <PresentationFormat>自定义</PresentationFormat>
  <Paragraphs>91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NewsPrint</vt:lpstr>
      <vt:lpstr>PowerPoint 演示文稿</vt:lpstr>
      <vt:lpstr>PowerPoint 演示文稿</vt:lpstr>
      <vt:lpstr>What？ </vt:lpstr>
      <vt:lpstr>PowerPoint 演示文稿</vt:lpstr>
      <vt:lpstr>Why?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Ready ?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go !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sxj</dc:creator>
  <cp:lastModifiedBy>郅朋</cp:lastModifiedBy>
  <cp:revision>94</cp:revision>
  <dcterms:created xsi:type="dcterms:W3CDTF">2016-09-08T07:30:00Z</dcterms:created>
  <dcterms:modified xsi:type="dcterms:W3CDTF">2016-10-17T14:39:35Z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