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5" r:id="rId4"/>
  </p:sldMasterIdLst>
  <p:notesMasterIdLst>
    <p:notesMasterId r:id="rId22"/>
  </p:notesMasterIdLst>
  <p:handoutMasterIdLst>
    <p:handoutMasterId r:id="rId23"/>
  </p:handoutMasterIdLst>
  <p:sldIdLst>
    <p:sldId id="312" r:id="rId5"/>
    <p:sldId id="304" r:id="rId6"/>
    <p:sldId id="331" r:id="rId7"/>
    <p:sldId id="330" r:id="rId8"/>
    <p:sldId id="323" r:id="rId9"/>
    <p:sldId id="315" r:id="rId10"/>
    <p:sldId id="326" r:id="rId11"/>
    <p:sldId id="327" r:id="rId12"/>
    <p:sldId id="325" r:id="rId13"/>
    <p:sldId id="282" r:id="rId14"/>
    <p:sldId id="314" r:id="rId15"/>
    <p:sldId id="319" r:id="rId16"/>
    <p:sldId id="328" r:id="rId17"/>
    <p:sldId id="324" r:id="rId18"/>
    <p:sldId id="321" r:id="rId19"/>
    <p:sldId id="329"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682" autoAdjust="0"/>
    <p:restoredTop sz="95388" autoAdjust="0"/>
  </p:normalViewPr>
  <p:slideViewPr>
    <p:cSldViewPr snapToGrid="0" snapToObjects="1">
      <p:cViewPr varScale="1">
        <p:scale>
          <a:sx n="78" d="100"/>
          <a:sy n="78" d="100"/>
        </p:scale>
        <p:origin x="571" y="72"/>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10138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EDD48-713A-5A41-6AE5-B86C442478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62B6DA-E711-1E4D-93B2-174B60BD36D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73F5BE9-0048-8329-F8EA-4270DCC93FF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79730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E8CF0-EF44-66D7-764A-748E86C172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14D006-40FC-F259-82D2-C47D0669A19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9214CDF-A20F-AD7A-7260-54C0F94E9E2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30012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A8FE6-C399-730B-126A-4070D5D7AE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39B13-B445-4947-471A-CE92DAAE0F0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7AECE7A-ACD4-3CD7-E330-81997B461A3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309827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19391-6A5B-52A5-614F-C529FC4BB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728A03-9307-FB47-417C-69BA7E382627}"/>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0E8FD7AD-DC81-1B75-AE5C-2C4F85FFC82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1303810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562CF-D597-1C83-0DA4-831758CAA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5601E5-5F08-7E0A-1D84-40AEF3F49B1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408F270-928C-A485-6F5F-4EDF019713E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61982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CBF2F-DA44-BBC3-1F8C-F89E26EF6E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1810C9-4B6F-C1AE-6580-7C49A9EFAFFB}"/>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F55F466-CB99-75BD-3BFA-33651CDC0A56}"/>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28586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44FB6B-A3AC-FDD7-AFCE-A07D0654C6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D36F04-7400-00E6-B9EC-53EC838601C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3300CD3-9775-7C4E-EDF2-94433CE11C73}"/>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74562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7667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sv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1.svg"/><Relationship Id="rId4" Type="http://schemas.openxmlformats.org/officeDocument/2006/relationships/image" Target="../media/image10.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6/26/2025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48F63A3B-78C7-47BE-AE5E-E10140E04643}"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710937083"/>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3112746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4689116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26141202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6214541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4496905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70968061"/>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704753392"/>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59155785"/>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161239230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5731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57361028"/>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980377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571518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688462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428678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626812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7120783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3970418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6/26/2025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624667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182588927"/>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6/26/2025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91103455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6/26/2025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pPr/>
              <a:t>‹#›</a:t>
            </a:fld>
            <a:endParaRPr lang="en-US" dirty="0"/>
          </a:p>
        </p:txBody>
      </p:sp>
      <p:sp>
        <p:nvSpPr>
          <p:cNvPr id="6" name="Freeform: Shape 5">
            <a:extLst>
              <a:ext uri="{FF2B5EF4-FFF2-40B4-BE49-F238E27FC236}">
                <a16:creationId xmlns:a16="http://schemas.microsoft.com/office/drawing/2014/main" id="{5B58C694-9754-81DB-2687-E63DFB843E20}"/>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CFC76B07-DEF5-9C75-01B0-B8F1DDC8F6A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397832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6/26/2025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pPr/>
              <a:t>‹#›</a:t>
            </a:fld>
            <a:endParaRPr lang="en-US" dirty="0"/>
          </a:p>
        </p:txBody>
      </p:sp>
      <p:sp>
        <p:nvSpPr>
          <p:cNvPr id="5" name="Freeform: Shape 4">
            <a:extLst>
              <a:ext uri="{FF2B5EF4-FFF2-40B4-BE49-F238E27FC236}">
                <a16:creationId xmlns:a16="http://schemas.microsoft.com/office/drawing/2014/main" id="{03AF4F06-0311-E2F9-77AD-B12FFE6A2114}"/>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DDC771C6-5DA8-73AE-A357-C41A5638D224}"/>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048081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28300609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6/26/2025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
        <p:nvSpPr>
          <p:cNvPr id="8" name="Freeform: Shape 7">
            <a:extLst>
              <a:ext uri="{FF2B5EF4-FFF2-40B4-BE49-F238E27FC236}">
                <a16:creationId xmlns:a16="http://schemas.microsoft.com/office/drawing/2014/main" id="{22D8CF28-5FD2-0519-C71E-21FAF2BEE96C}"/>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26547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3.jp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6/26/2025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27635139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 id="2147483767" r:id="rId12"/>
    <p:sldLayoutId id="2147483768" r:id="rId13"/>
    <p:sldLayoutId id="2147483769" r:id="rId14"/>
    <p:sldLayoutId id="2147483770" r:id="rId15"/>
    <p:sldLayoutId id="2147483771" r:id="rId16"/>
    <p:sldLayoutId id="2147483772" r:id="rId17"/>
    <p:sldLayoutId id="2147483773" r:id="rId18"/>
    <p:sldLayoutId id="2147483774" r:id="rId19"/>
    <p:sldLayoutId id="2147483775" r:id="rId20"/>
    <p:sldLayoutId id="2147483777" r:id="rId21"/>
    <p:sldLayoutId id="2147483778" r:id="rId22"/>
    <p:sldLayoutId id="2147483779" r:id="rId23"/>
    <p:sldLayoutId id="2147483782" r:id="rId24"/>
    <p:sldLayoutId id="2147483783" r:id="rId25"/>
    <p:sldLayoutId id="2147483785" r:id="rId26"/>
  </p:sldLayoutIdLst>
  <p:hf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4.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1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1986116" y="338278"/>
            <a:ext cx="7699385" cy="3831221"/>
          </a:xfrm>
        </p:spPr>
        <p:txBody>
          <a:bodyPr anchor="ctr"/>
          <a:lstStyle/>
          <a:p>
            <a:r>
              <a:rPr lang="en-IN" sz="3200" b="1" spc="-150" dirty="0">
                <a:solidFill>
                  <a:schemeClr val="accent3"/>
                </a:solidFill>
                <a:latin typeface="Arial Nova" panose="020B0504020202020204" pitchFamily="34" charset="0"/>
              </a:rPr>
              <a:t>Customer Churn Prediction Analysis</a:t>
            </a:r>
            <a:br>
              <a:rPr lang="en-IN" sz="3200" b="1" spc="-150" dirty="0">
                <a:latin typeface="Arial Nova" panose="020B0504020202020204" pitchFamily="34" charset="0"/>
              </a:rPr>
            </a:br>
            <a:r>
              <a:rPr lang="en-IN" sz="3200" b="1" spc="-150" dirty="0">
                <a:solidFill>
                  <a:schemeClr val="accent6"/>
                </a:solidFill>
                <a:latin typeface="Arial Nova" panose="020B0504020202020204" pitchFamily="34" charset="0"/>
              </a:rPr>
              <a:t>Date: </a:t>
            </a:r>
            <a:r>
              <a:rPr lang="en-IN" sz="3200" b="1" spc="-150" dirty="0">
                <a:solidFill>
                  <a:schemeClr val="accent2"/>
                </a:solidFill>
                <a:latin typeface="Arial Nova" panose="020B0504020202020204" pitchFamily="34" charset="0"/>
              </a:rPr>
              <a:t>June 26, 2025</a:t>
            </a:r>
            <a:br>
              <a:rPr lang="en-IN" sz="3200" spc="-150" dirty="0">
                <a:solidFill>
                  <a:schemeClr val="accent6"/>
                </a:solidFill>
                <a:latin typeface="Arial Nova" panose="020B0504020202020204" pitchFamily="34" charset="0"/>
              </a:rPr>
            </a:br>
            <a:r>
              <a:rPr lang="en-IN" sz="3200" b="1" spc="-150" dirty="0">
                <a:solidFill>
                  <a:schemeClr val="accent6"/>
                </a:solidFill>
                <a:latin typeface="Arial Nova" panose="020B0504020202020204" pitchFamily="34" charset="0"/>
              </a:rPr>
              <a:t>Prepared by: </a:t>
            </a:r>
            <a:r>
              <a:rPr lang="en-IN" sz="3200" b="1" spc="-150" dirty="0">
                <a:solidFill>
                  <a:schemeClr val="accent2"/>
                </a:solidFill>
                <a:latin typeface="Arial Nova" panose="020B0504020202020204" pitchFamily="34" charset="0"/>
              </a:rPr>
              <a:t>PAROMITA SAHA</a:t>
            </a:r>
            <a:br>
              <a:rPr lang="en-IN" sz="3200" dirty="0">
                <a:latin typeface="+mn-lt"/>
              </a:rPr>
            </a:br>
            <a:endParaRPr lang="en-US" sz="3200" dirty="0">
              <a:latin typeface="+mn-lt"/>
            </a:endParaRP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2762476" y="678426"/>
            <a:ext cx="8180828" cy="646600"/>
          </a:xfrm>
        </p:spPr>
        <p:txBody>
          <a:bodyPr/>
          <a:lstStyle/>
          <a:p>
            <a:r>
              <a:rPr lang="en-US" dirty="0">
                <a:solidFill>
                  <a:schemeClr val="accent4"/>
                </a:solidFill>
              </a:rPr>
              <a:t>Feature Selection &amp; MODEL TRAINING:</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545250" y="105567"/>
            <a:ext cx="1067589" cy="471489"/>
          </a:xfrm>
        </p:spPr>
        <p:txBody>
          <a:bodyPr/>
          <a:lstStyle/>
          <a:p>
            <a:fld id="{48F63A3B-78C7-47BE-AE5E-E10140E04643}" type="slidenum">
              <a:rPr lang="en-US" smtClean="0"/>
              <a:pPr/>
              <a:t>10</a:t>
            </a:fld>
            <a:endParaRPr lang="en-US" dirty="0"/>
          </a:p>
        </p:txBody>
      </p:sp>
      <p:sp>
        <p:nvSpPr>
          <p:cNvPr id="6" name="Content Placeholder 2">
            <a:extLst>
              <a:ext uri="{FF2B5EF4-FFF2-40B4-BE49-F238E27FC236}">
                <a16:creationId xmlns:a16="http://schemas.microsoft.com/office/drawing/2014/main" id="{37C3E24C-D447-70B4-2453-829EDEE2C778}"/>
              </a:ext>
            </a:extLst>
          </p:cNvPr>
          <p:cNvSpPr txBox="1">
            <a:spLocks/>
          </p:cNvSpPr>
          <p:nvPr/>
        </p:nvSpPr>
        <p:spPr>
          <a:xfrm>
            <a:off x="2547497" y="1425678"/>
            <a:ext cx="9065342" cy="3180967"/>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Importance: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Feature selection is a crucial step in preparing data for machine learning. Its primary objectives include: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Improving Model Performance:</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By focusing on the most relevant variables, the model can learn more effectively and achieve higher predictive accuracy.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Reducing Overfitting:</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Eliminating irrelevant or redundant features helps the model generalize better to unseen data, preventing it from memorizing noise.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Decreasing Training Time: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A reduced feature set leads to faster model training and more efficient resource utilization. </a:t>
            </a:r>
          </a:p>
          <a:p>
            <a:pPr lvl="1"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Enhancing Interpretability:</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 Simpler models with fewer, highly impactful features are easier to understand and explain to stakeholders. </a:t>
            </a:r>
          </a:p>
          <a:p>
            <a:pPr marL="457200" lvl="1" indent="0" algn="just" fontAlgn="base">
              <a:lnSpc>
                <a:spcPct val="114000"/>
              </a:lnSpc>
              <a:buClr>
                <a:srgbClr val="000000"/>
              </a:buClr>
              <a:buSzPts val="1100"/>
              <a:buNone/>
            </a:pPr>
            <a:r>
              <a:rPr lang="en-US" sz="1600" cap="none" dirty="0">
                <a:solidFill>
                  <a:srgbClr val="1B1C1D"/>
                </a:solidFill>
                <a:latin typeface="Times New Roman" panose="02020603050405020304" pitchFamily="18" charset="0"/>
                <a:ea typeface="Google Sans Text"/>
                <a:cs typeface="Times New Roman" panose="02020603050405020304" pitchFamily="18" charset="0"/>
              </a:rPr>
              <a:t> </a:t>
            </a:r>
          </a:p>
          <a:p>
            <a:pPr marL="0" indent="0" algn="just" fontAlgn="base">
              <a:lnSpc>
                <a:spcPct val="114000"/>
              </a:lnSpc>
              <a:buClr>
                <a:srgbClr val="000000"/>
              </a:buClr>
              <a:buSzPts val="1100"/>
              <a:buNone/>
            </a:pPr>
            <a:endParaRPr lang="en-US" sz="1600" cap="none" dirty="0">
              <a:solidFill>
                <a:srgbClr val="1B1C1D"/>
              </a:solidFill>
              <a:latin typeface="Times New Roman" panose="02020603050405020304" pitchFamily="18" charset="0"/>
              <a:ea typeface="Google Sans Text"/>
              <a:cs typeface="Times New Roman" panose="02020603050405020304" pitchFamily="18" charset="0"/>
            </a:endParaRPr>
          </a:p>
        </p:txBody>
      </p:sp>
    </p:spTree>
    <p:extLst>
      <p:ext uri="{BB962C8B-B14F-4D97-AF65-F5344CB8AC3E}">
        <p14:creationId xmlns:p14="http://schemas.microsoft.com/office/powerpoint/2010/main" val="685681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0AEC4F-E711-8552-9C34-82C1514A1E37}"/>
              </a:ext>
            </a:extLst>
          </p:cNvPr>
          <p:cNvSpPr>
            <a:spLocks noGrp="1"/>
          </p:cNvSpPr>
          <p:nvPr>
            <p:ph type="sldNum" sz="quarter" idx="10"/>
          </p:nvPr>
        </p:nvSpPr>
        <p:spPr/>
        <p:txBody>
          <a:bodyPr/>
          <a:lstStyle/>
          <a:p>
            <a:fld id="{48F63A3B-78C7-47BE-AE5E-E10140E04643}" type="slidenum">
              <a:rPr lang="en-US" smtClean="0"/>
              <a:pPr/>
              <a:t>11</a:t>
            </a:fld>
            <a:endParaRPr lang="en-US" dirty="0"/>
          </a:p>
        </p:txBody>
      </p:sp>
      <p:sp>
        <p:nvSpPr>
          <p:cNvPr id="7" name="Content Placeholder 2">
            <a:extLst>
              <a:ext uri="{FF2B5EF4-FFF2-40B4-BE49-F238E27FC236}">
                <a16:creationId xmlns:a16="http://schemas.microsoft.com/office/drawing/2014/main" id="{69F50BC1-D5CE-639F-AEE4-432A31959EDE}"/>
              </a:ext>
            </a:extLst>
          </p:cNvPr>
          <p:cNvSpPr txBox="1">
            <a:spLocks/>
          </p:cNvSpPr>
          <p:nvPr/>
        </p:nvSpPr>
        <p:spPr>
          <a:xfrm>
            <a:off x="3500285" y="1071717"/>
            <a:ext cx="8112555" cy="4522839"/>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Approach: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While the specific feature selection method is not explicitly detailed in the provided step, it is understood that a rigorous process was undertaken to identify the most predictive features from the available dataset. This process ensures that only the most informative variables are passed to the machine learning model for training. </a:t>
            </a:r>
          </a:p>
          <a:p>
            <a:pPr marL="0" indent="0" algn="just" fontAlgn="base">
              <a:lnSpc>
                <a:spcPct val="114000"/>
              </a:lnSpc>
              <a:buClr>
                <a:srgbClr val="000000"/>
              </a:buClr>
              <a:buSzPts val="1100"/>
              <a:buNone/>
            </a:pPr>
            <a:r>
              <a:rPr lang="en-US" sz="1600" cap="none" dirty="0">
                <a:solidFill>
                  <a:srgbClr val="1B1C1D"/>
                </a:solidFill>
                <a:latin typeface="Times New Roman" panose="02020603050405020304" pitchFamily="18" charset="0"/>
                <a:ea typeface="Google Sans Text"/>
                <a:cs typeface="Times New Roman" panose="02020603050405020304" pitchFamily="18" charset="0"/>
              </a:rPr>
              <a:t>Common techniques for customer churn prediction might include:</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Filter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Using statistical measures (like correlation, chi-squared tests, or mutual information) to rank features independently of the model.</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Wrapper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Using a specific machine learning model to evaluate subsets of features (e.g., Recursive Feature Elimination).</a:t>
            </a:r>
          </a:p>
          <a:p>
            <a:pPr algn="just" fontAlgn="base">
              <a:lnSpc>
                <a:spcPct val="114000"/>
              </a:lnSpc>
              <a:buClr>
                <a:srgbClr val="000000"/>
              </a:buClr>
              <a:buSzPts val="1100"/>
              <a:buFont typeface="Wingdings" panose="05000000000000000000" pitchFamily="2" charset="2"/>
              <a:buChar char="v"/>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Embedded Methods: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Techniques where feature selection is built into the model training process itself (e.g., L1 regularization, or feature importance from tree-based models like Random Forest). Given that a Random Forest Classifier is subsequently used, its inherent ability to provide feature importance scores is a strong candidate for an embedded selection method.</a:t>
            </a:r>
          </a:p>
        </p:txBody>
      </p:sp>
      <p:sp>
        <p:nvSpPr>
          <p:cNvPr id="9" name="Title 1">
            <a:extLst>
              <a:ext uri="{FF2B5EF4-FFF2-40B4-BE49-F238E27FC236}">
                <a16:creationId xmlns:a16="http://schemas.microsoft.com/office/drawing/2014/main" id="{4DBE11F1-841F-6CD0-8912-CF7C0F680F5B}"/>
              </a:ext>
            </a:extLst>
          </p:cNvPr>
          <p:cNvSpPr>
            <a:spLocks noGrp="1"/>
          </p:cNvSpPr>
          <p:nvPr>
            <p:ph type="title"/>
          </p:nvPr>
        </p:nvSpPr>
        <p:spPr>
          <a:xfrm>
            <a:off x="3617882" y="282088"/>
            <a:ext cx="5653938" cy="646600"/>
          </a:xfrm>
        </p:spPr>
        <p:txBody>
          <a:bodyPr/>
          <a:lstStyle/>
          <a:p>
            <a:r>
              <a:rPr lang="en-US" dirty="0">
                <a:solidFill>
                  <a:schemeClr val="accent3">
                    <a:lumMod val="75000"/>
                  </a:schemeClr>
                </a:solidFill>
              </a:rPr>
              <a:t>Random forest classifier:</a:t>
            </a:r>
          </a:p>
        </p:txBody>
      </p:sp>
    </p:spTree>
    <p:extLst>
      <p:ext uri="{BB962C8B-B14F-4D97-AF65-F5344CB8AC3E}">
        <p14:creationId xmlns:p14="http://schemas.microsoft.com/office/powerpoint/2010/main" val="1131718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36FCF6-982C-CC37-9625-3EBFC7E7DD13}"/>
              </a:ext>
            </a:extLst>
          </p:cNvPr>
          <p:cNvSpPr>
            <a:spLocks noGrp="1"/>
          </p:cNvSpPr>
          <p:nvPr>
            <p:ph type="title"/>
          </p:nvPr>
        </p:nvSpPr>
        <p:spPr>
          <a:xfrm>
            <a:off x="1462072" y="202521"/>
            <a:ext cx="9879437" cy="980844"/>
          </a:xfrm>
        </p:spPr>
        <p:txBody>
          <a:bodyPr/>
          <a:lstStyle/>
          <a:p>
            <a:r>
              <a:rPr lang="en-US" dirty="0"/>
              <a:t>Classification Report,  Accuracy Score</a:t>
            </a:r>
          </a:p>
        </p:txBody>
      </p:sp>
      <p:sp>
        <p:nvSpPr>
          <p:cNvPr id="2" name="Slide Number Placeholder 1">
            <a:extLst>
              <a:ext uri="{FF2B5EF4-FFF2-40B4-BE49-F238E27FC236}">
                <a16:creationId xmlns:a16="http://schemas.microsoft.com/office/drawing/2014/main" id="{A913EEC9-16E3-6C86-97D0-A7EC7EA09CDA}"/>
              </a:ext>
            </a:extLst>
          </p:cNvPr>
          <p:cNvSpPr>
            <a:spLocks noGrp="1"/>
          </p:cNvSpPr>
          <p:nvPr>
            <p:ph type="sldNum" sz="quarter" idx="10"/>
          </p:nvPr>
        </p:nvSpPr>
        <p:spPr/>
        <p:txBody>
          <a:bodyPr/>
          <a:lstStyle/>
          <a:p>
            <a:fld id="{48F63A3B-78C7-47BE-AE5E-E10140E04643}" type="slidenum">
              <a:rPr lang="en-US" smtClean="0"/>
              <a:pPr/>
              <a:t>12</a:t>
            </a:fld>
            <a:endParaRPr lang="en-US" dirty="0"/>
          </a:p>
        </p:txBody>
      </p:sp>
      <p:sp>
        <p:nvSpPr>
          <p:cNvPr id="11" name="TextBox 10">
            <a:extLst>
              <a:ext uri="{FF2B5EF4-FFF2-40B4-BE49-F238E27FC236}">
                <a16:creationId xmlns:a16="http://schemas.microsoft.com/office/drawing/2014/main" id="{7AFAE249-FF2B-D37D-4282-F461601CDD57}"/>
              </a:ext>
            </a:extLst>
          </p:cNvPr>
          <p:cNvSpPr txBox="1"/>
          <p:nvPr/>
        </p:nvSpPr>
        <p:spPr>
          <a:xfrm>
            <a:off x="1462072" y="1322042"/>
            <a:ext cx="8613058" cy="923330"/>
          </a:xfrm>
          <a:prstGeom prst="rect">
            <a:avLst/>
          </a:prstGeom>
          <a:noFill/>
        </p:spPr>
        <p:txBody>
          <a:bodyPr wrap="square">
            <a:spAutoFit/>
          </a:bodyPr>
          <a:lstStyle/>
          <a:p>
            <a:r>
              <a:rPr lang="en-US" sz="1800" b="1" cap="none" dirty="0">
                <a:solidFill>
                  <a:srgbClr val="1B1C1D"/>
                </a:solidFill>
                <a:latin typeface="Times New Roman" panose="02020603050405020304" pitchFamily="18" charset="0"/>
                <a:ea typeface="Google Sans Text"/>
                <a:cs typeface="Times New Roman" panose="02020603050405020304" pitchFamily="18" charset="0"/>
              </a:rPr>
              <a:t>Outcome: </a:t>
            </a:r>
            <a:r>
              <a:rPr lang="en-US" sz="1800" cap="none" dirty="0">
                <a:solidFill>
                  <a:srgbClr val="1B1C1D"/>
                </a:solidFill>
                <a:latin typeface="Times New Roman" panose="02020603050405020304" pitchFamily="18" charset="0"/>
                <a:ea typeface="Google Sans Text"/>
                <a:cs typeface="Times New Roman" panose="02020603050405020304" pitchFamily="18" charset="0"/>
              </a:rPr>
              <a:t>The selected features form the input (X_train, X_test) for the subsequent model training and evaluation phase, aiming to provide the best possible data representation for accurate churn prediction.</a:t>
            </a:r>
            <a:endParaRPr lang="en-IN" dirty="0"/>
          </a:p>
        </p:txBody>
      </p:sp>
      <p:pic>
        <p:nvPicPr>
          <p:cNvPr id="13" name="Picture 12">
            <a:extLst>
              <a:ext uri="{FF2B5EF4-FFF2-40B4-BE49-F238E27FC236}">
                <a16:creationId xmlns:a16="http://schemas.microsoft.com/office/drawing/2014/main" id="{FB647952-AE97-4835-82D5-96F68930CFF4}"/>
              </a:ext>
            </a:extLst>
          </p:cNvPr>
          <p:cNvPicPr>
            <a:picLocks noChangeAspect="1"/>
          </p:cNvPicPr>
          <p:nvPr/>
        </p:nvPicPr>
        <p:blipFill>
          <a:blip r:embed="rId3"/>
          <a:srcRect l="3480" r="4651"/>
          <a:stretch>
            <a:fillRect/>
          </a:stretch>
        </p:blipFill>
        <p:spPr>
          <a:xfrm>
            <a:off x="5948512" y="2704108"/>
            <a:ext cx="5566001" cy="2664307"/>
          </a:xfrm>
          <a:prstGeom prst="rect">
            <a:avLst/>
          </a:prstGeom>
          <a:ln w="19050">
            <a:solidFill>
              <a:schemeClr val="tx1"/>
            </a:solidFill>
          </a:ln>
        </p:spPr>
      </p:pic>
      <p:pic>
        <p:nvPicPr>
          <p:cNvPr id="8" name="Picture 7">
            <a:extLst>
              <a:ext uri="{FF2B5EF4-FFF2-40B4-BE49-F238E27FC236}">
                <a16:creationId xmlns:a16="http://schemas.microsoft.com/office/drawing/2014/main" id="{0B086963-B561-8E1B-3FD5-B1D611E1419F}"/>
              </a:ext>
            </a:extLst>
          </p:cNvPr>
          <p:cNvPicPr>
            <a:picLocks noChangeAspect="1"/>
          </p:cNvPicPr>
          <p:nvPr/>
        </p:nvPicPr>
        <p:blipFill>
          <a:blip r:embed="rId4"/>
          <a:srcRect l="1976" r="8154"/>
          <a:stretch>
            <a:fillRect/>
          </a:stretch>
        </p:blipFill>
        <p:spPr>
          <a:xfrm>
            <a:off x="275301" y="2704108"/>
            <a:ext cx="5435689" cy="2664307"/>
          </a:xfrm>
          <a:prstGeom prst="rect">
            <a:avLst/>
          </a:prstGeom>
          <a:ln w="19050">
            <a:solidFill>
              <a:schemeClr val="tx1"/>
            </a:solidFill>
          </a:ln>
        </p:spPr>
      </p:pic>
    </p:spTree>
    <p:extLst>
      <p:ext uri="{BB962C8B-B14F-4D97-AF65-F5344CB8AC3E}">
        <p14:creationId xmlns:p14="http://schemas.microsoft.com/office/powerpoint/2010/main" val="39699961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1DE24-FA07-8637-BA44-EEC4346B0DE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283C78-AF08-22E6-3ABC-50CCE76A3CB0}"/>
              </a:ext>
            </a:extLst>
          </p:cNvPr>
          <p:cNvSpPr>
            <a:spLocks noGrp="1"/>
          </p:cNvSpPr>
          <p:nvPr>
            <p:ph type="sldNum" sz="quarter" idx="10"/>
          </p:nvPr>
        </p:nvSpPr>
        <p:spPr/>
        <p:txBody>
          <a:bodyPr/>
          <a:lstStyle/>
          <a:p>
            <a:fld id="{48F63A3B-78C7-47BE-AE5E-E10140E04643}" type="slidenum">
              <a:rPr lang="en-US" smtClean="0"/>
              <a:pPr/>
              <a:t>13</a:t>
            </a:fld>
            <a:endParaRPr lang="en-US" dirty="0"/>
          </a:p>
        </p:txBody>
      </p:sp>
      <p:sp>
        <p:nvSpPr>
          <p:cNvPr id="7" name="Content Placeholder 2">
            <a:extLst>
              <a:ext uri="{FF2B5EF4-FFF2-40B4-BE49-F238E27FC236}">
                <a16:creationId xmlns:a16="http://schemas.microsoft.com/office/drawing/2014/main" id="{4DB98A83-F18C-C189-205B-2828CB20F718}"/>
              </a:ext>
            </a:extLst>
          </p:cNvPr>
          <p:cNvSpPr txBox="1">
            <a:spLocks/>
          </p:cNvSpPr>
          <p:nvPr/>
        </p:nvSpPr>
        <p:spPr>
          <a:xfrm>
            <a:off x="3500285" y="1071717"/>
            <a:ext cx="8112555" cy="1592825"/>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Logistic Regression (for Binary Classification):</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Logistic Regression is a related linear model specifically designed for binary classification problems. Instead of predicting a continuous value, it predicts the probability that an instance belongs to a certain class (e.g., the probability of a customer churning). This probability is then transformed into a binary outcome (churn/no churn).</a:t>
            </a:r>
          </a:p>
        </p:txBody>
      </p:sp>
      <p:sp>
        <p:nvSpPr>
          <p:cNvPr id="9" name="Title 1">
            <a:extLst>
              <a:ext uri="{FF2B5EF4-FFF2-40B4-BE49-F238E27FC236}">
                <a16:creationId xmlns:a16="http://schemas.microsoft.com/office/drawing/2014/main" id="{320F08AC-6363-C11D-8FF6-5B1ED736D832}"/>
              </a:ext>
            </a:extLst>
          </p:cNvPr>
          <p:cNvSpPr>
            <a:spLocks noGrp="1"/>
          </p:cNvSpPr>
          <p:nvPr>
            <p:ph type="title"/>
          </p:nvPr>
        </p:nvSpPr>
        <p:spPr>
          <a:xfrm>
            <a:off x="3617882" y="282088"/>
            <a:ext cx="5653938" cy="646600"/>
          </a:xfrm>
        </p:spPr>
        <p:txBody>
          <a:bodyPr/>
          <a:lstStyle/>
          <a:p>
            <a:r>
              <a:rPr lang="en-US" dirty="0"/>
              <a:t>Logistic regression:</a:t>
            </a:r>
          </a:p>
        </p:txBody>
      </p:sp>
      <p:pic>
        <p:nvPicPr>
          <p:cNvPr id="4" name="Picture 3">
            <a:extLst>
              <a:ext uri="{FF2B5EF4-FFF2-40B4-BE49-F238E27FC236}">
                <a16:creationId xmlns:a16="http://schemas.microsoft.com/office/drawing/2014/main" id="{51C291CE-928E-70EE-EE2C-B8DE2D7A46B9}"/>
              </a:ext>
            </a:extLst>
          </p:cNvPr>
          <p:cNvPicPr>
            <a:picLocks noChangeAspect="1"/>
          </p:cNvPicPr>
          <p:nvPr/>
        </p:nvPicPr>
        <p:blipFill>
          <a:blip r:embed="rId3"/>
          <a:stretch>
            <a:fillRect/>
          </a:stretch>
        </p:blipFill>
        <p:spPr>
          <a:xfrm>
            <a:off x="3500285" y="3240826"/>
            <a:ext cx="8112555" cy="1905266"/>
          </a:xfrm>
          <a:prstGeom prst="rect">
            <a:avLst/>
          </a:prstGeom>
        </p:spPr>
      </p:pic>
    </p:spTree>
    <p:extLst>
      <p:ext uri="{BB962C8B-B14F-4D97-AF65-F5344CB8AC3E}">
        <p14:creationId xmlns:p14="http://schemas.microsoft.com/office/powerpoint/2010/main" val="38401938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12653-67B0-754E-72F3-9B2B766E1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813FD9-41F1-96AD-CA52-E847CC2A8836}"/>
              </a:ext>
            </a:extLst>
          </p:cNvPr>
          <p:cNvSpPr>
            <a:spLocks noGrp="1"/>
          </p:cNvSpPr>
          <p:nvPr>
            <p:ph type="title"/>
          </p:nvPr>
        </p:nvSpPr>
        <p:spPr>
          <a:xfrm>
            <a:off x="265471" y="133512"/>
            <a:ext cx="6440129" cy="1193843"/>
          </a:xfrm>
        </p:spPr>
        <p:txBody>
          <a:bodyPr/>
          <a:lstStyle/>
          <a:p>
            <a:r>
              <a:rPr lang="en-IN" sz="3200" b="1" spc="300" dirty="0"/>
              <a:t>LOGISTIC REGRESSION: </a:t>
            </a:r>
            <a:r>
              <a:rPr lang="en-IN" sz="3200" b="1" spc="300" dirty="0">
                <a:solidFill>
                  <a:schemeClr val="accent5"/>
                </a:solidFill>
              </a:rPr>
              <a:t>Confusion Matrix</a:t>
            </a:r>
          </a:p>
        </p:txBody>
      </p:sp>
      <p:sp>
        <p:nvSpPr>
          <p:cNvPr id="3" name="Content Placeholder 2">
            <a:extLst>
              <a:ext uri="{FF2B5EF4-FFF2-40B4-BE49-F238E27FC236}">
                <a16:creationId xmlns:a16="http://schemas.microsoft.com/office/drawing/2014/main" id="{A8096070-DBE5-797A-04CC-F41A9494BCD7}"/>
              </a:ext>
            </a:extLst>
          </p:cNvPr>
          <p:cNvSpPr>
            <a:spLocks noGrp="1"/>
          </p:cNvSpPr>
          <p:nvPr>
            <p:ph idx="1"/>
          </p:nvPr>
        </p:nvSpPr>
        <p:spPr>
          <a:xfrm>
            <a:off x="265469" y="1327355"/>
            <a:ext cx="6685937" cy="4215580"/>
          </a:xfrm>
        </p:spPr>
        <p:txBody>
          <a:bodyPr>
            <a:noAutofit/>
          </a:bodyPr>
          <a:lstStyle/>
          <a:p>
            <a:pPr marL="285750" marR="0" lvl="0" indent="-285750" algn="just" fontAlgn="base">
              <a:lnSpc>
                <a:spcPct val="114000"/>
              </a:lnSpc>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Key insight:</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evaluates the accuracy of the churn prediction model.</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fontAlgn="base">
              <a:lnSpc>
                <a:spcPct val="114000"/>
              </a:lnSpc>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Matrix breakdown:</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True negatives (TN): 925</a:t>
            </a:r>
            <a:r>
              <a:rPr lang="en-IN" sz="1600" b="1"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Correctly predicted "no churn" (customers who did not churn).</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False positives (FP): 110</a:t>
            </a:r>
            <a:r>
              <a:rPr lang="en-IN" sz="1600" b="1"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Incorrectly predicted "churn" (customers who did not churn but were flagged).</a:t>
            </a:r>
            <a:r>
              <a:rPr lang="en-IN" sz="1600"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Represents a type </a:t>
            </a:r>
            <a:r>
              <a:rPr lang="en-IN" sz="1600" u="none" strike="noStrike" cap="none" dirty="0" err="1">
                <a:solidFill>
                  <a:srgbClr val="1B1C1D"/>
                </a:solidFill>
                <a:effectLst/>
                <a:latin typeface="Times New Roman" panose="02020603050405020304" pitchFamily="18" charset="0"/>
                <a:ea typeface="Google Sans Text"/>
                <a:cs typeface="Times New Roman" panose="02020603050405020304" pitchFamily="18" charset="0"/>
              </a:rPr>
              <a:t>i</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error.</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False negatives (FN): 166: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Incorrectly predicted "no churn" (customers who churned but were missed).</a:t>
            </a:r>
            <a:r>
              <a:rPr lang="en-IN" sz="1600" cap="none" dirty="0">
                <a:latin typeface="Times New Roman" panose="02020603050405020304" pitchFamily="18" charset="0"/>
                <a:ea typeface="Google Sans Text"/>
                <a:cs typeface="Times New Roman" panose="02020603050405020304" pitchFamily="18" charset="0"/>
              </a:rPr>
              <a:t>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Represents a type ii error; often more costly as it means lost customers.</a:t>
            </a:r>
            <a:endParaRPr lang="en-IN" sz="1600" cap="none" dirty="0">
              <a:latin typeface="Times New Roman" panose="02020603050405020304" pitchFamily="18" charset="0"/>
              <a:ea typeface="Google Sans Text"/>
              <a:cs typeface="Times New Roman" panose="02020603050405020304" pitchFamily="18" charset="0"/>
            </a:endParaRPr>
          </a:p>
          <a:p>
            <a:pPr marL="633222" lvl="1" indent="-285750" algn="just" fontAlgn="base">
              <a:lnSpc>
                <a:spcPct val="114000"/>
              </a:lnSpc>
              <a:buClr>
                <a:srgbClr val="000000"/>
              </a:buClr>
              <a:buSzPts val="1100"/>
              <a:buFont typeface="Wingdings" panose="05000000000000000000" pitchFamily="2" charset="2"/>
              <a:buChar char="v"/>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True positives (TP): 208: </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Correctly predicted "churn" (customers who actually churned).</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a:p>
            <a:pPr marL="285750" marR="0" lvl="0" indent="-285750" algn="just" fontAlgn="base">
              <a:lnSpc>
                <a:spcPct val="114000"/>
              </a:lnSpc>
              <a:spcAft>
                <a:spcPts val="600"/>
              </a:spcAft>
              <a:buClr>
                <a:srgbClr val="000000"/>
              </a:buClr>
              <a:buSzPts val="1100"/>
              <a:buFont typeface="Wingdings" panose="05000000000000000000" pitchFamily="2" charset="2"/>
              <a:buChar char="q"/>
            </a:pPr>
            <a:r>
              <a:rPr lang="en-IN"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Conclusion:</a:t>
            </a:r>
            <a:r>
              <a:rPr lang="en-IN"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the model has a decent number of correct predictions, but the 166 false negatives indicate a need for improvement in identifying actual churners.</a:t>
            </a:r>
            <a:endParaRPr lang="en-IN" sz="1600" u="none" strike="noStrike" cap="none" dirty="0">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AC368C2-31FE-FA05-2BB0-58445DB2C539}"/>
              </a:ext>
            </a:extLst>
          </p:cNvPr>
          <p:cNvSpPr>
            <a:spLocks noGrp="1"/>
          </p:cNvSpPr>
          <p:nvPr>
            <p:ph type="sldNum" sz="quarter" idx="10"/>
          </p:nvPr>
        </p:nvSpPr>
        <p:spPr/>
        <p:txBody>
          <a:bodyPr/>
          <a:lstStyle/>
          <a:p>
            <a:fld id="{48F63A3B-78C7-47BE-AE5E-E10140E04643}" type="slidenum">
              <a:rPr lang="en-US" smtClean="0">
                <a:solidFill>
                  <a:schemeClr val="bg1"/>
                </a:solidFill>
              </a:rPr>
              <a:pPr/>
              <a:t>14</a:t>
            </a:fld>
            <a:endParaRPr lang="en-US" dirty="0">
              <a:solidFill>
                <a:schemeClr val="bg1"/>
              </a:solidFill>
            </a:endParaRPr>
          </a:p>
        </p:txBody>
      </p:sp>
      <p:pic>
        <p:nvPicPr>
          <p:cNvPr id="2049" name="Picture 1">
            <a:extLst>
              <a:ext uri="{FF2B5EF4-FFF2-40B4-BE49-F238E27FC236}">
                <a16:creationId xmlns:a16="http://schemas.microsoft.com/office/drawing/2014/main" id="{5BC7EBA0-900E-BD7E-5142-0C2E91663E25}"/>
              </a:ext>
            </a:extLst>
          </p:cNvPr>
          <p:cNvPicPr>
            <a:picLocks noChangeAspect="1" noChangeArrowheads="1"/>
          </p:cNvPicPr>
          <p:nvPr/>
        </p:nvPicPr>
        <p:blipFill>
          <a:blip r:embed="rId3"/>
          <a:srcRect/>
          <a:stretch/>
        </p:blipFill>
        <p:spPr bwMode="auto">
          <a:xfrm>
            <a:off x="7177548" y="1161907"/>
            <a:ext cx="4611329" cy="4345513"/>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66876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688216" y="1105822"/>
            <a:ext cx="9875463" cy="677813"/>
          </a:xfrm>
        </p:spPr>
        <p:txBody>
          <a:bodyPr/>
          <a:lstStyle/>
          <a:p>
            <a:r>
              <a:rPr lang="en-US" dirty="0"/>
              <a:t>Conclusion &amp; Recommendations</a:t>
            </a:r>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
        <p:nvSpPr>
          <p:cNvPr id="7" name="TextBox 6">
            <a:extLst>
              <a:ext uri="{FF2B5EF4-FFF2-40B4-BE49-F238E27FC236}">
                <a16:creationId xmlns:a16="http://schemas.microsoft.com/office/drawing/2014/main" id="{D331540B-F5E9-6156-A5F5-E458A8EC6DB7}"/>
              </a:ext>
            </a:extLst>
          </p:cNvPr>
          <p:cNvSpPr txBox="1"/>
          <p:nvPr/>
        </p:nvSpPr>
        <p:spPr>
          <a:xfrm>
            <a:off x="1759976" y="1977839"/>
            <a:ext cx="7993623" cy="2986587"/>
          </a:xfrm>
          <a:prstGeom prst="rect">
            <a:avLst/>
          </a:prstGeom>
          <a:noFill/>
        </p:spPr>
        <p:txBody>
          <a:bodyPr wrap="square">
            <a:spAutoFit/>
          </a:bodyPr>
          <a:lstStyle/>
          <a:p>
            <a:pPr marL="0" marR="0" algn="just">
              <a:lnSpc>
                <a:spcPct val="114000"/>
              </a:lnSpc>
              <a:spcAft>
                <a:spcPts val="600"/>
              </a:spcAft>
              <a:buNone/>
            </a:pPr>
            <a:r>
              <a:rPr lang="en-IN" b="1" dirty="0">
                <a:solidFill>
                  <a:srgbClr val="1B1C1D"/>
                </a:solidFill>
                <a:effectLst/>
                <a:latin typeface="Times New Roman" panose="02020603050405020304" pitchFamily="18" charset="0"/>
                <a:ea typeface="Google Sans Text"/>
                <a:cs typeface="Times New Roman" panose="02020603050405020304" pitchFamily="18" charset="0"/>
              </a:rPr>
              <a:t>Key Churn Drivers Identified:</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Lower Tenure: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Newer customers are more likely to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Non-Two-Year Contracts: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Flexible contracts (e.g., month-to-month) show much higher churn rates.</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Electronic Check Payment Method: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This payment method is strongly associated with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Monthly Charges: </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Slightly higher monthly charges may contribute to churn.</a:t>
            </a:r>
          </a:p>
          <a:p>
            <a:pPr marL="342900" marR="0" lvl="0" indent="-342900" algn="just" fontAlgn="base">
              <a:lnSpc>
                <a:spcPct val="114000"/>
              </a:lnSpc>
              <a:buClr>
                <a:srgbClr val="000000"/>
              </a:buClr>
              <a:buSzPts val="1100"/>
              <a:buFont typeface="Arial" panose="020B0604020202020204" pitchFamily="34" charset="0"/>
              <a:buChar char="●"/>
            </a:pPr>
            <a:r>
              <a:rPr lang="en-US" b="1" u="none" strike="noStrike" dirty="0">
                <a:effectLst/>
                <a:latin typeface="Times New Roman" panose="02020603050405020304" pitchFamily="18" charset="0"/>
                <a:ea typeface="Arial" panose="020B0604020202020204" pitchFamily="34" charset="0"/>
                <a:cs typeface="Times New Roman" panose="02020603050405020304" pitchFamily="18" charset="0"/>
              </a:rPr>
              <a:t>Model Performance:</a:t>
            </a:r>
            <a:r>
              <a:rPr lang="en-US" u="none" strike="noStrike" dirty="0">
                <a:effectLst/>
                <a:latin typeface="Times New Roman" panose="02020603050405020304" pitchFamily="18" charset="0"/>
                <a:ea typeface="Arial" panose="020B0604020202020204" pitchFamily="34" charset="0"/>
                <a:cs typeface="Times New Roman" panose="02020603050405020304" pitchFamily="18" charset="0"/>
              </a:rPr>
              <a:t> The Random Forest model achieved ~79% accuracy, but recall for the churn class (49%) needs improvement.</a:t>
            </a:r>
            <a:endParaRPr lang="en-IN"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2498021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B82FB-E8B8-63CE-77B4-8D7ED26875A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B6BA282-139D-53F9-EAB8-782C4D0AD1A3}"/>
              </a:ext>
            </a:extLst>
          </p:cNvPr>
          <p:cNvSpPr>
            <a:spLocks noGrp="1"/>
          </p:cNvSpPr>
          <p:nvPr>
            <p:ph type="title"/>
          </p:nvPr>
        </p:nvSpPr>
        <p:spPr>
          <a:xfrm>
            <a:off x="1835700" y="428009"/>
            <a:ext cx="9875463" cy="677813"/>
          </a:xfrm>
        </p:spPr>
        <p:txBody>
          <a:bodyPr/>
          <a:lstStyle/>
          <a:p>
            <a:r>
              <a:rPr lang="en-US" dirty="0">
                <a:solidFill>
                  <a:schemeClr val="accent6"/>
                </a:solidFill>
              </a:rPr>
              <a:t>Conclusion &amp; Recommendations</a:t>
            </a:r>
          </a:p>
        </p:txBody>
      </p:sp>
      <p:sp>
        <p:nvSpPr>
          <p:cNvPr id="2" name="Slide Number Placeholder 1">
            <a:extLst>
              <a:ext uri="{FF2B5EF4-FFF2-40B4-BE49-F238E27FC236}">
                <a16:creationId xmlns:a16="http://schemas.microsoft.com/office/drawing/2014/main" id="{0161DB37-70BD-F632-1544-4FE5B237415A}"/>
              </a:ext>
            </a:extLst>
          </p:cNvPr>
          <p:cNvSpPr>
            <a:spLocks noGrp="1"/>
          </p:cNvSpPr>
          <p:nvPr>
            <p:ph type="sldNum" sz="quarter" idx="10"/>
          </p:nvPr>
        </p:nvSpPr>
        <p:spPr/>
        <p:txBody>
          <a:bodyPr/>
          <a:lstStyle/>
          <a:p>
            <a:fld id="{48F63A3B-78C7-47BE-AE5E-E10140E04643}" type="slidenum">
              <a:rPr lang="en-US" smtClean="0"/>
              <a:pPr/>
              <a:t>16</a:t>
            </a:fld>
            <a:endParaRPr lang="en-US" dirty="0"/>
          </a:p>
        </p:txBody>
      </p:sp>
      <p:sp>
        <p:nvSpPr>
          <p:cNvPr id="9" name="TextBox 8">
            <a:extLst>
              <a:ext uri="{FF2B5EF4-FFF2-40B4-BE49-F238E27FC236}">
                <a16:creationId xmlns:a16="http://schemas.microsoft.com/office/drawing/2014/main" id="{A61DFCA3-B427-EBD3-A89B-68D554AC3ABE}"/>
              </a:ext>
            </a:extLst>
          </p:cNvPr>
          <p:cNvSpPr txBox="1"/>
          <p:nvPr/>
        </p:nvSpPr>
        <p:spPr>
          <a:xfrm>
            <a:off x="1224588" y="1251941"/>
            <a:ext cx="9742824" cy="4077270"/>
          </a:xfrm>
          <a:prstGeom prst="rect">
            <a:avLst/>
          </a:prstGeom>
          <a:noFill/>
        </p:spPr>
        <p:txBody>
          <a:bodyPr wrap="square">
            <a:spAutoFit/>
          </a:bodyPr>
          <a:lstStyle/>
          <a:p>
            <a:pPr marL="0" marR="0" algn="just">
              <a:lnSpc>
                <a:spcPct val="114000"/>
              </a:lnSpc>
              <a:spcBef>
                <a:spcPts val="600"/>
              </a:spcBef>
              <a:spcAft>
                <a:spcPts val="600"/>
              </a:spcAft>
              <a:buNone/>
            </a:pPr>
            <a:r>
              <a:rPr lang="en-IN" b="1" dirty="0">
                <a:solidFill>
                  <a:srgbClr val="1B1C1D"/>
                </a:solidFill>
                <a:effectLst/>
                <a:latin typeface="Times New Roman" panose="02020603050405020304" pitchFamily="18" charset="0"/>
                <a:ea typeface="Google Sans Text"/>
                <a:cs typeface="Times New Roman" panose="02020603050405020304" pitchFamily="18" charset="0"/>
              </a:rPr>
              <a:t>Actionable Recommendations:</a:t>
            </a:r>
            <a:endParaRPr lang="en-IN"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Target Early-Stage Customers: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Implement robust onboarding programs and proactive outreach for new customers (especially those with low tenure) to ensure satisfaction and engagement.</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Promote Longer Contracts: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Actively encourage customers to sign up for or upgrade to Two-Year contracts through incentives or discounts. Highlight the benefits of stability.</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Investigate Electronic Check Issues: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Analyse customer feedback specifically from those using electronic checks.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Consider offering incentives to switch to more stable payment methods like credit card automatic payments.</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742950" marR="0" lvl="1" indent="-285750" algn="just" fontAlgn="base">
              <a:lnSpc>
                <a:spcPct val="114000"/>
              </a:lnSpc>
              <a:buClr>
                <a:srgbClr val="000000"/>
              </a:buClr>
              <a:buSzPts val="1100"/>
              <a:buFont typeface="Arial" panose="020B0604020202020204" pitchFamily="34" charset="0"/>
              <a:buChar char="○"/>
            </a:pP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Ensure the electronic check payment process is seamless and free of friction.</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Monitor Monthly Charges:</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Regularly review pricing structures and ensure customers understand the value they receive, especially if charges are perceived as high.</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a:p>
            <a:pPr marL="342900" marR="0" lvl="0" indent="-342900" algn="just" fontAlgn="base">
              <a:lnSpc>
                <a:spcPct val="114000"/>
              </a:lnSpc>
              <a:spcAft>
                <a:spcPts val="600"/>
              </a:spcAft>
              <a:buClr>
                <a:srgbClr val="000000"/>
              </a:buClr>
              <a:buSzPts val="1100"/>
              <a:buFont typeface="+mj-lt"/>
              <a:buAutoNum type="arabicPeriod"/>
            </a:pPr>
            <a:r>
              <a:rPr lang="en-IN" sz="1600" b="1" u="none" strike="noStrike" dirty="0">
                <a:solidFill>
                  <a:srgbClr val="1B1C1D"/>
                </a:solidFill>
                <a:effectLst/>
                <a:latin typeface="Times New Roman" panose="02020603050405020304" pitchFamily="18" charset="0"/>
                <a:ea typeface="Google Sans Text"/>
                <a:cs typeface="Times New Roman" panose="02020603050405020304" pitchFamily="18" charset="0"/>
              </a:rPr>
              <a:t>Refine Prediction Model:</a:t>
            </a:r>
            <a:r>
              <a:rPr lang="en-IN" sz="1600" u="none" strike="noStrike" dirty="0">
                <a:solidFill>
                  <a:srgbClr val="1B1C1D"/>
                </a:solidFill>
                <a:effectLst/>
                <a:latin typeface="Times New Roman" panose="02020603050405020304" pitchFamily="18" charset="0"/>
                <a:ea typeface="Google Sans Text"/>
                <a:cs typeface="Times New Roman" panose="02020603050405020304" pitchFamily="18" charset="0"/>
              </a:rPr>
              <a:t> Focus on reducing False Negatives in the churn prediction model to better identify and intervene with at-risk customers before they churn.</a:t>
            </a:r>
            <a:endParaRPr lang="en-IN" sz="1600" u="none" strike="noStrike" dirty="0">
              <a:effectLst/>
              <a:latin typeface="Times New Roman" panose="02020603050405020304" pitchFamily="18" charset="0"/>
              <a:ea typeface="Arial" panose="020B0604020202020204" pitchFamily="34" charset="0"/>
              <a:cs typeface="Times New Roman" panose="02020603050405020304" pitchFamily="18" charset="0"/>
            </a:endParaRPr>
          </a:p>
        </p:txBody>
      </p:sp>
    </p:spTree>
    <p:extLst>
      <p:ext uri="{BB962C8B-B14F-4D97-AF65-F5344CB8AC3E}">
        <p14:creationId xmlns:p14="http://schemas.microsoft.com/office/powerpoint/2010/main" val="13804560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786582" y="2065145"/>
            <a:ext cx="5715000" cy="2727709"/>
          </a:xfrm>
        </p:spPr>
        <p:txBody>
          <a:bodyPr/>
          <a:lstStyle/>
          <a:p>
            <a:r>
              <a:rPr lang="en-US" sz="9600" dirty="0">
                <a:solidFill>
                  <a:schemeClr val="accent5"/>
                </a:solidFill>
              </a:rPr>
              <a:t>Thank </a:t>
            </a:r>
            <a:br>
              <a:rPr lang="en-US" sz="9600" dirty="0">
                <a:solidFill>
                  <a:schemeClr val="accent5"/>
                </a:solidFill>
              </a:rPr>
            </a:br>
            <a:r>
              <a:rPr lang="en-US" sz="9600" dirty="0">
                <a:solidFill>
                  <a:schemeClr val="accent5"/>
                </a:solidFill>
              </a:rPr>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412953" y="331766"/>
            <a:ext cx="3283975" cy="1193843"/>
          </a:xfrm>
        </p:spPr>
        <p:txBody>
          <a:bodyPr/>
          <a:lstStyle/>
          <a:p>
            <a:r>
              <a:rPr lang="en-IN" b="1" dirty="0">
                <a:solidFill>
                  <a:schemeClr val="accent5"/>
                </a:solidFill>
              </a:rPr>
              <a:t>Agenda</a:t>
            </a:r>
            <a:endParaRPr lang="en-US" dirty="0">
              <a:solidFill>
                <a:schemeClr val="accent5"/>
              </a:solidFill>
            </a:endParaRP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p:txBody>
          <a:bodyPr/>
          <a:lstStyle/>
          <a:p>
            <a:fld id="{48F63A3B-78C7-47BE-AE5E-E10140E04643}" type="slidenum">
              <a:rPr lang="en-US" smtClean="0">
                <a:solidFill>
                  <a:schemeClr val="bg1"/>
                </a:solidFill>
              </a:rPr>
              <a:pPr/>
              <a:t>2</a:t>
            </a:fld>
            <a:endParaRPr lang="en-US" dirty="0">
              <a:solidFill>
                <a:schemeClr val="bg1"/>
              </a:solidFill>
            </a:endParaRPr>
          </a:p>
        </p:txBody>
      </p:sp>
      <p:sp>
        <p:nvSpPr>
          <p:cNvPr id="7" name="Content Placeholder 2">
            <a:extLst>
              <a:ext uri="{FF2B5EF4-FFF2-40B4-BE49-F238E27FC236}">
                <a16:creationId xmlns:a16="http://schemas.microsoft.com/office/drawing/2014/main" id="{DAF72CEF-5E22-F10D-4D54-D875FEA47FDA}"/>
              </a:ext>
            </a:extLst>
          </p:cNvPr>
          <p:cNvSpPr>
            <a:spLocks noGrp="1"/>
          </p:cNvSpPr>
          <p:nvPr>
            <p:ph idx="1"/>
          </p:nvPr>
        </p:nvSpPr>
        <p:spPr>
          <a:xfrm>
            <a:off x="412953" y="1431315"/>
            <a:ext cx="7157885" cy="3995369"/>
          </a:xfrm>
        </p:spPr>
        <p:txBody>
          <a:bodyPr>
            <a:normAutofit/>
          </a:bodyPr>
          <a:lstStyle/>
          <a:p>
            <a:pPr marL="457200" indent="-457200">
              <a:buFont typeface="+mj-lt"/>
              <a:buAutoNum type="arabicParenR"/>
            </a:pPr>
            <a:r>
              <a:rPr lang="en-US" cap="none" dirty="0"/>
              <a:t>Project purpose</a:t>
            </a:r>
          </a:p>
          <a:p>
            <a:pPr marL="457200" indent="-457200">
              <a:buFont typeface="+mj-lt"/>
              <a:buAutoNum type="arabicParenR"/>
            </a:pPr>
            <a:r>
              <a:rPr lang="en-US" cap="none" dirty="0"/>
              <a:t>Introduction</a:t>
            </a:r>
          </a:p>
          <a:p>
            <a:pPr marL="457200" indent="-457200">
              <a:buFont typeface="+mj-lt"/>
              <a:buAutoNum type="arabicParenR"/>
            </a:pPr>
            <a:r>
              <a:rPr lang="en-US" cap="none" dirty="0"/>
              <a:t>Overall Churn Distribution</a:t>
            </a:r>
          </a:p>
          <a:p>
            <a:pPr marL="457200" indent="-457200">
              <a:buFont typeface="+mj-lt"/>
              <a:buAutoNum type="arabicParenR"/>
            </a:pPr>
            <a:r>
              <a:rPr lang="en-US" cap="none" dirty="0"/>
              <a:t>Data analysis</a:t>
            </a:r>
          </a:p>
          <a:p>
            <a:pPr marL="457200" indent="-457200">
              <a:buFont typeface="+mj-lt"/>
              <a:buAutoNum type="arabicParenR"/>
            </a:pPr>
            <a:r>
              <a:rPr lang="en-US" cap="none" dirty="0"/>
              <a:t>Model building &amp; evaluation</a:t>
            </a:r>
          </a:p>
          <a:p>
            <a:pPr marL="457200" indent="-457200">
              <a:buFont typeface="+mj-lt"/>
              <a:buAutoNum type="arabicParenR"/>
            </a:pPr>
            <a:r>
              <a:rPr lang="en-US" cap="none" dirty="0"/>
              <a:t>Conclusion &amp; recommendation </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039A2-2C27-8CB6-FD7C-86E42B1487CB}"/>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D8BB9936-50DF-B6E4-57C2-835079D01208}"/>
              </a:ext>
            </a:extLst>
          </p:cNvPr>
          <p:cNvSpPr>
            <a:spLocks noGrp="1"/>
          </p:cNvSpPr>
          <p:nvPr>
            <p:ph type="title"/>
          </p:nvPr>
        </p:nvSpPr>
        <p:spPr>
          <a:xfrm>
            <a:off x="2782139" y="324464"/>
            <a:ext cx="7965461" cy="596413"/>
          </a:xfrm>
        </p:spPr>
        <p:txBody>
          <a:bodyPr/>
          <a:lstStyle/>
          <a:p>
            <a:r>
              <a:rPr lang="en-IN" sz="3200" b="1" dirty="0"/>
              <a:t>Project purpose</a:t>
            </a:r>
            <a:endParaRPr lang="en-US" sz="3200" dirty="0"/>
          </a:p>
        </p:txBody>
      </p:sp>
      <p:sp>
        <p:nvSpPr>
          <p:cNvPr id="3" name="Content Placeholder 2">
            <a:extLst>
              <a:ext uri="{FF2B5EF4-FFF2-40B4-BE49-F238E27FC236}">
                <a16:creationId xmlns:a16="http://schemas.microsoft.com/office/drawing/2014/main" id="{B7F5EF70-7EB5-7D78-6A75-792141C04604}"/>
              </a:ext>
            </a:extLst>
          </p:cNvPr>
          <p:cNvSpPr txBox="1">
            <a:spLocks/>
          </p:cNvSpPr>
          <p:nvPr/>
        </p:nvSpPr>
        <p:spPr>
          <a:xfrm>
            <a:off x="2654710" y="1215846"/>
            <a:ext cx="8868697" cy="4201729"/>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r>
              <a:rPr lang="en-US" sz="1600" cap="none" dirty="0">
                <a:latin typeface="Times New Roman" panose="02020603050405020304" pitchFamily="18" charset="0"/>
                <a:cs typeface="Times New Roman" panose="02020603050405020304" pitchFamily="18" charset="0"/>
              </a:rPr>
              <a:t>The primary purpose of a customer churn prediction project is to proactively identify customers who are at high risk of discontinuing their business with a company.</a:t>
            </a:r>
          </a:p>
          <a:p>
            <a:pPr algn="just" fontAlgn="base"/>
            <a:r>
              <a:rPr lang="en-US" sz="1600" cap="none" dirty="0">
                <a:latin typeface="Times New Roman" panose="02020603050405020304" pitchFamily="18" charset="0"/>
                <a:cs typeface="Times New Roman" panose="02020603050405020304" pitchFamily="18" charset="0"/>
              </a:rPr>
              <a:t>This allows businesses to:</a:t>
            </a:r>
          </a:p>
          <a:p>
            <a:pPr lvl="1" algn="just" fontAlgn="base"/>
            <a:r>
              <a:rPr lang="en-US" sz="1600" b="1" cap="none" dirty="0">
                <a:latin typeface="Times New Roman" panose="02020603050405020304" pitchFamily="18" charset="0"/>
                <a:cs typeface="Times New Roman" panose="02020603050405020304" pitchFamily="18" charset="0"/>
              </a:rPr>
              <a:t>Implement targeted retention strategies: </a:t>
            </a:r>
            <a:r>
              <a:rPr lang="en-US" sz="1600" cap="none" dirty="0">
                <a:latin typeface="Times New Roman" panose="02020603050405020304" pitchFamily="18" charset="0"/>
                <a:cs typeface="Times New Roman" panose="02020603050405020304" pitchFamily="18" charset="0"/>
              </a:rPr>
              <a:t>intervene with at-risk customers before they churn, offering personalized incentives or solutions.</a:t>
            </a:r>
          </a:p>
          <a:p>
            <a:pPr lvl="1" algn="just" fontAlgn="base"/>
            <a:r>
              <a:rPr lang="en-US" sz="1600" b="1" cap="none" dirty="0">
                <a:latin typeface="Times New Roman" panose="02020603050405020304" pitchFamily="18" charset="0"/>
                <a:cs typeface="Times New Roman" panose="02020603050405020304" pitchFamily="18" charset="0"/>
              </a:rPr>
              <a:t>Optimize resource allocation: </a:t>
            </a:r>
            <a:r>
              <a:rPr lang="en-US" sz="1600" cap="none" dirty="0">
                <a:latin typeface="Times New Roman" panose="02020603050405020304" pitchFamily="18" charset="0"/>
                <a:cs typeface="Times New Roman" panose="02020603050405020304" pitchFamily="18" charset="0"/>
              </a:rPr>
              <a:t>efficiently deploy marketing, sales, and customer support resources towards customers who need attention most.</a:t>
            </a:r>
          </a:p>
          <a:p>
            <a:pPr lvl="1" algn="just" fontAlgn="base"/>
            <a:r>
              <a:rPr lang="en-US" sz="1600" b="1" cap="none" dirty="0">
                <a:latin typeface="Times New Roman" panose="02020603050405020304" pitchFamily="18" charset="0"/>
                <a:cs typeface="Times New Roman" panose="02020603050405020304" pitchFamily="18" charset="0"/>
              </a:rPr>
              <a:t>Minimize revenue loss: </a:t>
            </a:r>
            <a:r>
              <a:rPr lang="en-US" sz="1600" cap="none" dirty="0">
                <a:latin typeface="Times New Roman" panose="02020603050405020304" pitchFamily="18" charset="0"/>
                <a:cs typeface="Times New Roman" panose="02020603050405020304" pitchFamily="18" charset="0"/>
              </a:rPr>
              <a:t>reduce the financial impact of customer attrition by retaining valuable customers.</a:t>
            </a:r>
          </a:p>
          <a:p>
            <a:pPr lvl="1" algn="just" fontAlgn="base"/>
            <a:r>
              <a:rPr lang="en-US" sz="1600" b="1" cap="none" dirty="0">
                <a:latin typeface="Times New Roman" panose="02020603050405020304" pitchFamily="18" charset="0"/>
                <a:cs typeface="Times New Roman" panose="02020603050405020304" pitchFamily="18" charset="0"/>
              </a:rPr>
              <a:t>Improve products and services: </a:t>
            </a:r>
            <a:r>
              <a:rPr lang="en-US" sz="1600" cap="none" dirty="0">
                <a:latin typeface="Times New Roman" panose="02020603050405020304" pitchFamily="18" charset="0"/>
                <a:cs typeface="Times New Roman" panose="02020603050405020304" pitchFamily="18" charset="0"/>
              </a:rPr>
              <a:t>understand the underlying reasons for churn to make informed decisions about product development, service enhancements, and overall customer experience.</a:t>
            </a:r>
            <a:endParaRPr lang="en-IN" sz="1600" cap="non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803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4C68531E-E279-DEDB-7C09-DDAA185250DD}"/>
              </a:ext>
            </a:extLst>
          </p:cNvPr>
          <p:cNvSpPr>
            <a:spLocks noGrp="1"/>
          </p:cNvSpPr>
          <p:nvPr>
            <p:ph type="title"/>
          </p:nvPr>
        </p:nvSpPr>
        <p:spPr>
          <a:xfrm>
            <a:off x="639095" y="634957"/>
            <a:ext cx="6105833" cy="1193843"/>
          </a:xfrm>
        </p:spPr>
        <p:txBody>
          <a:bodyPr/>
          <a:lstStyle/>
          <a:p>
            <a:r>
              <a:rPr lang="en-IN" sz="3200" b="1" dirty="0">
                <a:solidFill>
                  <a:schemeClr val="accent5"/>
                </a:solidFill>
              </a:rPr>
              <a:t>Introduction to Customer Churn Prediction</a:t>
            </a:r>
            <a:endParaRPr lang="en-US" sz="3200" dirty="0">
              <a:solidFill>
                <a:schemeClr val="accent5"/>
              </a:solidFill>
            </a:endParaRPr>
          </a:p>
        </p:txBody>
      </p:sp>
      <p:sp>
        <p:nvSpPr>
          <p:cNvPr id="9" name="Content Placeholder 2">
            <a:extLst>
              <a:ext uri="{FF2B5EF4-FFF2-40B4-BE49-F238E27FC236}">
                <a16:creationId xmlns:a16="http://schemas.microsoft.com/office/drawing/2014/main" id="{ED8343D4-7672-751C-13AF-0ADB73629B71}"/>
              </a:ext>
            </a:extLst>
          </p:cNvPr>
          <p:cNvSpPr txBox="1">
            <a:spLocks/>
          </p:cNvSpPr>
          <p:nvPr/>
        </p:nvSpPr>
        <p:spPr>
          <a:xfrm>
            <a:off x="639094" y="1828800"/>
            <a:ext cx="9409473" cy="4240602"/>
          </a:xfrm>
          <a:prstGeom prst="rect">
            <a:avLst/>
          </a:prstGeom>
        </p:spPr>
        <p:txBody>
          <a:bodyPr>
            <a:norm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r>
              <a:rPr lang="en-IN" sz="1800" b="1" dirty="0">
                <a:latin typeface="Times New Roman" panose="02020603050405020304" pitchFamily="18" charset="0"/>
                <a:cs typeface="Times New Roman" panose="02020603050405020304" pitchFamily="18" charset="0"/>
              </a:rPr>
              <a:t>What is Customer Churn?</a:t>
            </a:r>
            <a:endParaRPr lang="en-IN" sz="1400" dirty="0">
              <a:latin typeface="Times New Roman" panose="02020603050405020304" pitchFamily="18" charset="0"/>
              <a:cs typeface="Times New Roman" panose="02020603050405020304" pitchFamily="18" charset="0"/>
            </a:endParaRPr>
          </a:p>
          <a:p>
            <a:pPr lvl="1" algn="just" fontAlgn="base"/>
            <a:r>
              <a:rPr lang="en-IN" sz="1600" cap="none" dirty="0">
                <a:latin typeface="Times New Roman" panose="02020603050405020304" pitchFamily="18" charset="0"/>
                <a:cs typeface="Times New Roman" panose="02020603050405020304" pitchFamily="18" charset="0"/>
              </a:rPr>
              <a:t>Customer churn, or customer attrition, refers to the rate at which customers stop doing business with an entity.</a:t>
            </a:r>
            <a:endParaRPr lang="en-IN" sz="1400" cap="none" dirty="0">
              <a:latin typeface="Times New Roman" panose="02020603050405020304" pitchFamily="18" charset="0"/>
              <a:cs typeface="Times New Roman" panose="02020603050405020304" pitchFamily="18" charset="0"/>
            </a:endParaRPr>
          </a:p>
          <a:p>
            <a:pPr lvl="1" algn="just" fontAlgn="base"/>
            <a:r>
              <a:rPr lang="en-IN" sz="1600" cap="none" dirty="0">
                <a:latin typeface="Times New Roman" panose="02020603050405020304" pitchFamily="18" charset="0"/>
                <a:cs typeface="Times New Roman" panose="02020603050405020304" pitchFamily="18" charset="0"/>
              </a:rPr>
              <a:t>It's a critical metric for businesses as retaining existing customers is often more cost-effective than acquiring new ones.</a:t>
            </a:r>
            <a:endParaRPr lang="en-IN" sz="1400" cap="none" dirty="0">
              <a:latin typeface="Times New Roman" panose="02020603050405020304" pitchFamily="18" charset="0"/>
              <a:cs typeface="Times New Roman" panose="02020603050405020304" pitchFamily="18" charset="0"/>
            </a:endParaRPr>
          </a:p>
          <a:p>
            <a:pPr algn="just" fontAlgn="base"/>
            <a:r>
              <a:rPr lang="en-IN" sz="1800" b="1" dirty="0">
                <a:latin typeface="Times New Roman" panose="02020603050405020304" pitchFamily="18" charset="0"/>
                <a:cs typeface="Times New Roman" panose="02020603050405020304" pitchFamily="18" charset="0"/>
              </a:rPr>
              <a:t>Why Predict Churn?</a:t>
            </a:r>
            <a:endParaRPr lang="en-IN" sz="14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Proactive Retention: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Identify at-risk customers early to implement targeted retention strategies.</a:t>
            </a:r>
            <a:endParaRPr lang="en-IN" sz="16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Resource Optimization: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Allocate marketing and support resources effectively.</a:t>
            </a:r>
            <a:endParaRPr lang="en-IN" sz="16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Revenue Protection:</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Minimize revenue loss from departing customers.</a:t>
            </a:r>
            <a:endParaRPr lang="en-IN" sz="1600" dirty="0">
              <a:latin typeface="Times New Roman" panose="02020603050405020304" pitchFamily="18" charset="0"/>
              <a:cs typeface="Times New Roman" panose="02020603050405020304" pitchFamily="18" charset="0"/>
            </a:endParaRPr>
          </a:p>
          <a:p>
            <a:pPr lvl="1" algn="just" fontAlgn="base"/>
            <a:r>
              <a:rPr lang="en-IN" sz="1600" b="1" dirty="0">
                <a:latin typeface="Times New Roman" panose="02020603050405020304" pitchFamily="18" charset="0"/>
                <a:cs typeface="Times New Roman" panose="02020603050405020304" pitchFamily="18" charset="0"/>
              </a:rPr>
              <a:t>Service Improvement:</a:t>
            </a:r>
            <a:r>
              <a:rPr lang="en-IN" sz="1600" dirty="0">
                <a:latin typeface="Times New Roman" panose="02020603050405020304" pitchFamily="18" charset="0"/>
                <a:cs typeface="Times New Roman" panose="02020603050405020304" pitchFamily="18" charset="0"/>
              </a:rPr>
              <a:t> </a:t>
            </a:r>
            <a:r>
              <a:rPr lang="en-IN" sz="1600" cap="none" dirty="0">
                <a:latin typeface="Times New Roman" panose="02020603050405020304" pitchFamily="18" charset="0"/>
                <a:cs typeface="Times New Roman" panose="02020603050405020304" pitchFamily="18" charset="0"/>
              </a:rPr>
              <a:t>Understand reasons for churn to improve products/services.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681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D768-813B-4963-DF28-6EB8A7223C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84583D-98E2-3B09-166D-E60C67C7048E}"/>
              </a:ext>
            </a:extLst>
          </p:cNvPr>
          <p:cNvSpPr>
            <a:spLocks noGrp="1"/>
          </p:cNvSpPr>
          <p:nvPr>
            <p:ph type="title"/>
          </p:nvPr>
        </p:nvSpPr>
        <p:spPr>
          <a:xfrm>
            <a:off x="265470" y="163009"/>
            <a:ext cx="6105833" cy="1193843"/>
          </a:xfrm>
        </p:spPr>
        <p:txBody>
          <a:bodyPr/>
          <a:lstStyle/>
          <a:p>
            <a:r>
              <a:rPr lang="en-IN" sz="3200" b="1" spc="300" dirty="0">
                <a:solidFill>
                  <a:schemeClr val="accent6"/>
                </a:solidFill>
              </a:rPr>
              <a:t>Overall Churn Distribution</a:t>
            </a:r>
          </a:p>
        </p:txBody>
      </p:sp>
      <p:sp>
        <p:nvSpPr>
          <p:cNvPr id="3" name="Content Placeholder 2">
            <a:extLst>
              <a:ext uri="{FF2B5EF4-FFF2-40B4-BE49-F238E27FC236}">
                <a16:creationId xmlns:a16="http://schemas.microsoft.com/office/drawing/2014/main" id="{CEA70922-C60B-B3F6-6788-7B69068ED991}"/>
              </a:ext>
            </a:extLst>
          </p:cNvPr>
          <p:cNvSpPr>
            <a:spLocks noGrp="1"/>
          </p:cNvSpPr>
          <p:nvPr>
            <p:ph idx="1"/>
          </p:nvPr>
        </p:nvSpPr>
        <p:spPr>
          <a:xfrm>
            <a:off x="265471" y="1327355"/>
            <a:ext cx="6371302" cy="3952568"/>
          </a:xfrm>
        </p:spPr>
        <p:txBody>
          <a:bodyPr>
            <a:normAutofit/>
          </a:bodyPr>
          <a:lstStyle/>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Key Insight: </a:t>
            </a:r>
            <a:r>
              <a:rPr lang="en-US" sz="1800" cap="none" dirty="0">
                <a:latin typeface="Times New Roman" panose="02020603050405020304" pitchFamily="18" charset="0"/>
                <a:cs typeface="Times New Roman" panose="02020603050405020304" pitchFamily="18" charset="0"/>
              </a:rPr>
              <a:t>The dataset shows an imbalance between customers who churn and those who do not.</a:t>
            </a:r>
          </a:p>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Observations:</a:t>
            </a:r>
          </a:p>
          <a:p>
            <a:pPr marL="285750" lvl="0" indent="-285750" fontAlgn="base">
              <a:buFont typeface="Courier New" panose="02070309020205020404" pitchFamily="49" charset="0"/>
              <a:buChar char="o"/>
            </a:pPr>
            <a:r>
              <a:rPr lang="en-US" sz="1800" b="1" cap="none" dirty="0">
                <a:latin typeface="Times New Roman" panose="02020603050405020304" pitchFamily="18" charset="0"/>
                <a:cs typeface="Times New Roman" panose="02020603050405020304" pitchFamily="18" charset="0"/>
              </a:rPr>
              <a:t> </a:t>
            </a:r>
            <a:r>
              <a:rPr lang="en-US" sz="1800" cap="none" dirty="0">
                <a:latin typeface="Times New Roman" panose="02020603050405020304" pitchFamily="18" charset="0"/>
                <a:cs typeface="Times New Roman" panose="02020603050405020304" pitchFamily="18" charset="0"/>
              </a:rPr>
              <a:t>5174 Customers Did Not Churn.</a:t>
            </a:r>
          </a:p>
          <a:p>
            <a:pPr marL="285750" lvl="0" indent="-285750" fontAlgn="base">
              <a:buFont typeface="Courier New" panose="02070309020205020404" pitchFamily="49" charset="0"/>
              <a:buChar char="o"/>
            </a:pPr>
            <a:r>
              <a:rPr lang="en-US" sz="1800" cap="none" dirty="0">
                <a:latin typeface="Times New Roman" panose="02020603050405020304" pitchFamily="18" charset="0"/>
                <a:cs typeface="Times New Roman" panose="02020603050405020304" pitchFamily="18" charset="0"/>
              </a:rPr>
              <a:t>1869 Customers Churned.</a:t>
            </a:r>
          </a:p>
          <a:p>
            <a:pPr marL="285750" lvl="0" indent="-285750" fontAlgn="base">
              <a:buFont typeface="Wingdings" panose="05000000000000000000" pitchFamily="2" charset="2"/>
              <a:buChar char="Ø"/>
            </a:pPr>
            <a:r>
              <a:rPr lang="en-US" sz="1800" b="1" cap="none" dirty="0">
                <a:latin typeface="Times New Roman" panose="02020603050405020304" pitchFamily="18" charset="0"/>
                <a:cs typeface="Times New Roman" panose="02020603050405020304" pitchFamily="18" charset="0"/>
              </a:rPr>
              <a:t>Implication: </a:t>
            </a:r>
          </a:p>
          <a:p>
            <a:pPr lvl="0" fontAlgn="base"/>
            <a:r>
              <a:rPr lang="en-US" sz="1800" cap="none" dirty="0">
                <a:latin typeface="Times New Roman" panose="02020603050405020304" pitchFamily="18" charset="0"/>
                <a:cs typeface="Times New Roman" panose="02020603050405020304" pitchFamily="18" charset="0"/>
              </a:rPr>
              <a:t>This imbalance is important for model training. Models might be biased towards predicting "no churn" due to the larger sample size.</a:t>
            </a:r>
          </a:p>
        </p:txBody>
      </p:sp>
      <p:sp>
        <p:nvSpPr>
          <p:cNvPr id="4" name="Slide Number Placeholder 3">
            <a:extLst>
              <a:ext uri="{FF2B5EF4-FFF2-40B4-BE49-F238E27FC236}">
                <a16:creationId xmlns:a16="http://schemas.microsoft.com/office/drawing/2014/main" id="{5FADBC0D-0A57-51AA-9166-2519FB37E3E0}"/>
              </a:ext>
            </a:extLst>
          </p:cNvPr>
          <p:cNvSpPr>
            <a:spLocks noGrp="1"/>
          </p:cNvSpPr>
          <p:nvPr>
            <p:ph type="sldNum" sz="quarter" idx="10"/>
          </p:nvPr>
        </p:nvSpPr>
        <p:spPr/>
        <p:txBody>
          <a:bodyPr/>
          <a:lstStyle/>
          <a:p>
            <a:fld id="{48F63A3B-78C7-47BE-AE5E-E10140E04643}" type="slidenum">
              <a:rPr lang="en-US" smtClean="0">
                <a:solidFill>
                  <a:schemeClr val="bg1"/>
                </a:solidFill>
              </a:rPr>
              <a:pPr/>
              <a:t>5</a:t>
            </a:fld>
            <a:endParaRPr lang="en-US" dirty="0">
              <a:solidFill>
                <a:schemeClr val="bg1"/>
              </a:solidFill>
            </a:endParaRPr>
          </a:p>
        </p:txBody>
      </p:sp>
      <p:pic>
        <p:nvPicPr>
          <p:cNvPr id="2049" name="Picture 1">
            <a:extLst>
              <a:ext uri="{FF2B5EF4-FFF2-40B4-BE49-F238E27FC236}">
                <a16:creationId xmlns:a16="http://schemas.microsoft.com/office/drawing/2014/main" id="{2C0D6400-7046-2F91-66C4-E6C87ACD5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6773" y="977848"/>
            <a:ext cx="4953656" cy="460195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625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226660" y="987363"/>
            <a:ext cx="4409509" cy="723556"/>
          </a:xfrm>
        </p:spPr>
        <p:txBody>
          <a:bodyPr/>
          <a:lstStyle/>
          <a:p>
            <a:r>
              <a:rPr lang="en-IN" b="1" dirty="0">
                <a:solidFill>
                  <a:schemeClr val="accent3"/>
                </a:solidFill>
              </a:rPr>
              <a:t>1. Tenure vs. Churn</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p:txBody>
          <a:bodyPr/>
          <a:lstStyle/>
          <a:p>
            <a:fld id="{48F63A3B-78C7-47BE-AE5E-E10140E04643}" type="slidenum">
              <a:rPr lang="en-US" smtClean="0">
                <a:solidFill>
                  <a:schemeClr val="bg1"/>
                </a:solidFill>
              </a:rPr>
              <a:pPr/>
              <a:t>6</a:t>
            </a:fld>
            <a:endParaRPr lang="en-US" dirty="0">
              <a:solidFill>
                <a:schemeClr val="bg1"/>
              </a:solidFill>
            </a:endParaRPr>
          </a:p>
        </p:txBody>
      </p:sp>
      <p:sp>
        <p:nvSpPr>
          <p:cNvPr id="8" name="Content Placeholder 2">
            <a:extLst>
              <a:ext uri="{FF2B5EF4-FFF2-40B4-BE49-F238E27FC236}">
                <a16:creationId xmlns:a16="http://schemas.microsoft.com/office/drawing/2014/main" id="{88039E9F-D45A-B03A-3974-BE952A424933}"/>
              </a:ext>
            </a:extLst>
          </p:cNvPr>
          <p:cNvSpPr txBox="1">
            <a:spLocks/>
          </p:cNvSpPr>
          <p:nvPr/>
        </p:nvSpPr>
        <p:spPr>
          <a:xfrm>
            <a:off x="226660" y="1710919"/>
            <a:ext cx="6130153" cy="3916386"/>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Visual confirmation of the impact of customer tenure on churn.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Wingdings" panose="05000000000000000000" pitchFamily="2" charset="2"/>
              <a:buChar char="ü"/>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Churn (1) Group: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Shows a much lower median tenure and a tighter distribution of tenure values. This indicates that customers who churn are generally newer to the service.</a:t>
            </a:r>
          </a:p>
          <a:p>
            <a:pPr lvl="1" algn="just" fontAlgn="base">
              <a:lnSpc>
                <a:spcPct val="114000"/>
              </a:lnSpc>
              <a:buClr>
                <a:srgbClr val="000000"/>
              </a:buClr>
              <a:buSzPts val="1100"/>
              <a:buFont typeface="Wingdings" panose="05000000000000000000" pitchFamily="2" charset="2"/>
              <a:buChar char="ü"/>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No Churn (0) Group: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Exhibits a higher median tenure and a broader range, suggesting that long-term customers are less likely to churn</a:t>
            </a: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Conclusion: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Newer customers are at a higher risk of churning. Retention efforts should specifically target customers in their early stages.</a:t>
            </a:r>
          </a:p>
        </p:txBody>
      </p:sp>
      <p:pic>
        <p:nvPicPr>
          <p:cNvPr id="9" name="Picture 1">
            <a:extLst>
              <a:ext uri="{FF2B5EF4-FFF2-40B4-BE49-F238E27FC236}">
                <a16:creationId xmlns:a16="http://schemas.microsoft.com/office/drawing/2014/main" id="{023A1947-EDE6-9283-9DCB-3FDAD11CAE9D}"/>
              </a:ext>
            </a:extLst>
          </p:cNvPr>
          <p:cNvPicPr>
            <a:picLocks noChangeAspect="1" noChangeArrowheads="1"/>
          </p:cNvPicPr>
          <p:nvPr/>
        </p:nvPicPr>
        <p:blipFill>
          <a:blip r:embed="rId3"/>
          <a:srcRect/>
          <a:stretch/>
        </p:blipFill>
        <p:spPr bwMode="auto">
          <a:xfrm>
            <a:off x="6743491" y="1215167"/>
            <a:ext cx="5221849" cy="426140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
        <p:nvSpPr>
          <p:cNvPr id="4" name="Title 1">
            <a:extLst>
              <a:ext uri="{FF2B5EF4-FFF2-40B4-BE49-F238E27FC236}">
                <a16:creationId xmlns:a16="http://schemas.microsoft.com/office/drawing/2014/main" id="{5CF0E3AD-9739-4335-B666-8BAA1F027961}"/>
              </a:ext>
            </a:extLst>
          </p:cNvPr>
          <p:cNvSpPr txBox="1">
            <a:spLocks/>
          </p:cNvSpPr>
          <p:nvPr/>
        </p:nvSpPr>
        <p:spPr>
          <a:xfrm>
            <a:off x="226660" y="95421"/>
            <a:ext cx="5245251" cy="891942"/>
          </a:xfrm>
          <a:prstGeom prst="rect">
            <a:avLst/>
          </a:prstGeom>
        </p:spPr>
        <p:txBody>
          <a:bodyPr vert="horz" lIns="91440" tIns="0" rIns="91440" bIns="0" rtlCol="0" anchor="ctr">
            <a:noAutofit/>
          </a:bodyPr>
          <a:lstStyle>
            <a:lvl1pPr algn="l" defTabSz="914400" rtl="0" eaLnBrk="1" latinLnBrk="0" hangingPunct="1">
              <a:lnSpc>
                <a:spcPct val="100000"/>
              </a:lnSpc>
              <a:spcBef>
                <a:spcPct val="0"/>
              </a:spcBef>
              <a:buNone/>
              <a:defRPr sz="3600" kern="1200" cap="all" baseline="0">
                <a:solidFill>
                  <a:schemeClr val="accent1"/>
                </a:solidFill>
                <a:effectLst/>
                <a:latin typeface="+mj-lt"/>
                <a:ea typeface="+mj-ea"/>
                <a:cs typeface="+mj-cs"/>
              </a:defRPr>
            </a:lvl1pPr>
          </a:lstStyle>
          <a:p>
            <a:r>
              <a:rPr lang="en-IN" sz="4400" b="1" spc="300" dirty="0">
                <a:solidFill>
                  <a:schemeClr val="accent5"/>
                </a:solidFill>
              </a:rPr>
              <a:t>Data analysis</a:t>
            </a:r>
            <a:endParaRPr lang="en-US" sz="4400" spc="300" dirty="0">
              <a:solidFill>
                <a:schemeClr val="accent5"/>
              </a:solidFill>
            </a:endParaRPr>
          </a:p>
        </p:txBody>
      </p:sp>
    </p:spTree>
    <p:extLst>
      <p:ext uri="{BB962C8B-B14F-4D97-AF65-F5344CB8AC3E}">
        <p14:creationId xmlns:p14="http://schemas.microsoft.com/office/powerpoint/2010/main" val="24685957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3A76A-7828-F3A5-40C6-87BAE82D6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453F3-58F7-50C8-C985-250EFB816C65}"/>
              </a:ext>
            </a:extLst>
          </p:cNvPr>
          <p:cNvSpPr>
            <a:spLocks noGrp="1"/>
          </p:cNvSpPr>
          <p:nvPr>
            <p:ph type="title"/>
          </p:nvPr>
        </p:nvSpPr>
        <p:spPr>
          <a:xfrm>
            <a:off x="265471" y="133513"/>
            <a:ext cx="6440129" cy="795176"/>
          </a:xfrm>
        </p:spPr>
        <p:txBody>
          <a:bodyPr/>
          <a:lstStyle/>
          <a:p>
            <a:r>
              <a:rPr lang="en-IN" sz="3200" b="1" spc="300" dirty="0">
                <a:solidFill>
                  <a:schemeClr val="accent4"/>
                </a:solidFill>
              </a:rPr>
              <a:t>2. </a:t>
            </a:r>
            <a:r>
              <a:rPr lang="en-IN" sz="3200" b="1" dirty="0">
                <a:solidFill>
                  <a:schemeClr val="accent4"/>
                </a:solidFill>
              </a:rPr>
              <a:t>Churn by Contract Type</a:t>
            </a:r>
          </a:p>
        </p:txBody>
      </p:sp>
      <p:sp>
        <p:nvSpPr>
          <p:cNvPr id="3" name="Content Placeholder 2">
            <a:extLst>
              <a:ext uri="{FF2B5EF4-FFF2-40B4-BE49-F238E27FC236}">
                <a16:creationId xmlns:a16="http://schemas.microsoft.com/office/drawing/2014/main" id="{C7752C04-7345-62AC-47B3-0B078A302F69}"/>
              </a:ext>
            </a:extLst>
          </p:cNvPr>
          <p:cNvSpPr>
            <a:spLocks noGrp="1"/>
          </p:cNvSpPr>
          <p:nvPr>
            <p:ph idx="1"/>
          </p:nvPr>
        </p:nvSpPr>
        <p:spPr>
          <a:xfrm>
            <a:off x="265469" y="855407"/>
            <a:ext cx="6685937" cy="4778476"/>
          </a:xfrm>
        </p:spPr>
        <p:txBody>
          <a:bodyPr>
            <a:noAutofit/>
          </a:bodyPr>
          <a:lstStyle/>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Key Insight:</a:t>
            </a: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 Contract length significantly impacts customer churn.</a:t>
            </a:r>
          </a:p>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Observations:</a:t>
            </a:r>
          </a:p>
          <a:p>
            <a:pPr marL="633222" lvl="1" indent="-285750" algn="just" fontAlgn="base">
              <a:lnSpc>
                <a:spcPct val="114000"/>
              </a:lnSpc>
              <a:buClr>
                <a:srgbClr val="000000"/>
              </a:buClr>
              <a:buSzPts val="1100"/>
              <a:buFont typeface="Wingdings" panose="05000000000000000000" pitchFamily="2" charset="2"/>
              <a:buChar char="Ø"/>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Non-Two-Year Contracts (False):</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A large number (3527) of customers on these contracts do not churn.</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However, a very substantial number (1821) of customers on these contracts do churn. This group represents the vast majority of all churn.</a:t>
            </a:r>
          </a:p>
          <a:p>
            <a:pPr marL="633222" lvl="1" indent="-285750" algn="just" fontAlgn="base">
              <a:lnSpc>
                <a:spcPct val="114000"/>
              </a:lnSpc>
              <a:buClr>
                <a:srgbClr val="000000"/>
              </a:buClr>
              <a:buSzPts val="1100"/>
              <a:buFont typeface="Wingdings" panose="05000000000000000000" pitchFamily="2" charset="2"/>
              <a:buChar char="Ø"/>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Two-Year Contracts (True):</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A good number (1647) of customers on two-year contracts do not churn.</a:t>
            </a:r>
          </a:p>
          <a:p>
            <a:pPr marL="971550" lvl="2" indent="-285750" algn="just" fontAlgn="base">
              <a:lnSpc>
                <a:spcPct val="114000"/>
              </a:lnSpc>
              <a:buClr>
                <a:srgbClr val="000000"/>
              </a:buClr>
              <a:buSzPts val="1100"/>
              <a:buFont typeface="Courier New" panose="02070309020205020404" pitchFamily="49" charset="0"/>
              <a:buChar char="o"/>
            </a:pP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Crucially, only a minimal number (48) of customers on two-year contracts do churn.</a:t>
            </a:r>
          </a:p>
          <a:p>
            <a:pPr marL="285750" marR="0" lvl="0" indent="-285750" algn="just" fontAlgn="base">
              <a:lnSpc>
                <a:spcPct val="114000"/>
              </a:lnSpc>
              <a:buClr>
                <a:srgbClr val="000000"/>
              </a:buClr>
              <a:buSzPts val="1100"/>
              <a:buFont typeface="Wingdings" panose="05000000000000000000" pitchFamily="2" charset="2"/>
              <a:buChar char="q"/>
            </a:pPr>
            <a:r>
              <a:rPr lang="en-US" sz="1600" b="1"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Conclusion: </a:t>
            </a:r>
            <a:r>
              <a:rPr lang="en-US" sz="1600" u="none" strike="noStrike" cap="none" dirty="0">
                <a:solidFill>
                  <a:srgbClr val="1B1C1D"/>
                </a:solidFill>
                <a:effectLst/>
                <a:latin typeface="Times New Roman" panose="02020603050405020304" pitchFamily="18" charset="0"/>
                <a:ea typeface="Google Sans Text"/>
                <a:cs typeface="Times New Roman" panose="02020603050405020304" pitchFamily="18" charset="0"/>
              </a:rPr>
              <a:t>Customers on Two-Year contracts have a significantly lower propensity to churn compared to those on month-to-month or one-year contracts. Promoting longer-term contracts is a strong churn prevention strategy.</a:t>
            </a:r>
          </a:p>
        </p:txBody>
      </p:sp>
      <p:sp>
        <p:nvSpPr>
          <p:cNvPr id="4" name="Slide Number Placeholder 3">
            <a:extLst>
              <a:ext uri="{FF2B5EF4-FFF2-40B4-BE49-F238E27FC236}">
                <a16:creationId xmlns:a16="http://schemas.microsoft.com/office/drawing/2014/main" id="{E7D85C4E-8218-1ED7-1382-259B82ED91B2}"/>
              </a:ext>
            </a:extLst>
          </p:cNvPr>
          <p:cNvSpPr>
            <a:spLocks noGrp="1"/>
          </p:cNvSpPr>
          <p:nvPr>
            <p:ph type="sldNum" sz="quarter" idx="10"/>
          </p:nvPr>
        </p:nvSpPr>
        <p:spPr/>
        <p:txBody>
          <a:bodyPr/>
          <a:lstStyle/>
          <a:p>
            <a:fld id="{48F63A3B-78C7-47BE-AE5E-E10140E04643}" type="slidenum">
              <a:rPr lang="en-US" smtClean="0">
                <a:solidFill>
                  <a:schemeClr val="bg1"/>
                </a:solidFill>
              </a:rPr>
              <a:pPr/>
              <a:t>7</a:t>
            </a:fld>
            <a:endParaRPr lang="en-US" dirty="0">
              <a:solidFill>
                <a:schemeClr val="bg1"/>
              </a:solidFill>
            </a:endParaRPr>
          </a:p>
        </p:txBody>
      </p:sp>
      <p:pic>
        <p:nvPicPr>
          <p:cNvPr id="2049" name="Picture 1">
            <a:extLst>
              <a:ext uri="{FF2B5EF4-FFF2-40B4-BE49-F238E27FC236}">
                <a16:creationId xmlns:a16="http://schemas.microsoft.com/office/drawing/2014/main" id="{2690BE9A-8BBF-AFF4-7B9B-E2433BA8C9F9}"/>
              </a:ext>
            </a:extLst>
          </p:cNvPr>
          <p:cNvPicPr>
            <a:picLocks noChangeAspect="1" noChangeArrowheads="1"/>
          </p:cNvPicPr>
          <p:nvPr/>
        </p:nvPicPr>
        <p:blipFill>
          <a:blip r:embed="rId3"/>
          <a:srcRect/>
          <a:stretch/>
        </p:blipFill>
        <p:spPr bwMode="auto">
          <a:xfrm>
            <a:off x="7059561" y="1105049"/>
            <a:ext cx="4611329" cy="4647901"/>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631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BB0B1-18FD-840A-2F4F-8FED11162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B07CA2-FDC9-4677-B028-7AE4359606C1}"/>
              </a:ext>
            </a:extLst>
          </p:cNvPr>
          <p:cNvSpPr>
            <a:spLocks noGrp="1"/>
          </p:cNvSpPr>
          <p:nvPr>
            <p:ph type="title"/>
          </p:nvPr>
        </p:nvSpPr>
        <p:spPr>
          <a:xfrm>
            <a:off x="221485" y="99979"/>
            <a:ext cx="8794696" cy="723556"/>
          </a:xfrm>
        </p:spPr>
        <p:txBody>
          <a:bodyPr/>
          <a:lstStyle/>
          <a:p>
            <a:r>
              <a:rPr lang="en-US" b="1" spc="300" dirty="0">
                <a:solidFill>
                  <a:schemeClr val="accent5"/>
                </a:solidFill>
              </a:rPr>
              <a:t>3. </a:t>
            </a:r>
            <a:r>
              <a:rPr lang="en-US" b="1" dirty="0">
                <a:solidFill>
                  <a:schemeClr val="accent5"/>
                </a:solidFill>
              </a:rPr>
              <a:t>Churn Status by Payment Method</a:t>
            </a:r>
            <a:endParaRPr lang="en-IN" b="1" dirty="0">
              <a:solidFill>
                <a:schemeClr val="accent5"/>
              </a:solidFill>
            </a:endParaRPr>
          </a:p>
        </p:txBody>
      </p:sp>
      <p:sp>
        <p:nvSpPr>
          <p:cNvPr id="3" name="Slide Number Placeholder 2">
            <a:extLst>
              <a:ext uri="{FF2B5EF4-FFF2-40B4-BE49-F238E27FC236}">
                <a16:creationId xmlns:a16="http://schemas.microsoft.com/office/drawing/2014/main" id="{965AE754-8017-1DFE-DAFF-5921A83E8BF9}"/>
              </a:ext>
            </a:extLst>
          </p:cNvPr>
          <p:cNvSpPr>
            <a:spLocks noGrp="1"/>
          </p:cNvSpPr>
          <p:nvPr>
            <p:ph type="sldNum" sz="quarter" idx="10"/>
          </p:nvPr>
        </p:nvSpPr>
        <p:spPr/>
        <p:txBody>
          <a:bodyPr/>
          <a:lstStyle/>
          <a:p>
            <a:fld id="{48F63A3B-78C7-47BE-AE5E-E10140E04643}" type="slidenum">
              <a:rPr lang="en-US" smtClean="0">
                <a:solidFill>
                  <a:schemeClr val="bg1"/>
                </a:solidFill>
              </a:rPr>
              <a:pPr/>
              <a:t>8</a:t>
            </a:fld>
            <a:endParaRPr lang="en-US" dirty="0">
              <a:solidFill>
                <a:schemeClr val="bg1"/>
              </a:solidFill>
            </a:endParaRPr>
          </a:p>
        </p:txBody>
      </p:sp>
      <p:sp>
        <p:nvSpPr>
          <p:cNvPr id="8" name="Content Placeholder 2">
            <a:extLst>
              <a:ext uri="{FF2B5EF4-FFF2-40B4-BE49-F238E27FC236}">
                <a16:creationId xmlns:a16="http://schemas.microsoft.com/office/drawing/2014/main" id="{BCB4000D-481C-6F31-3F53-6D8688C1C5DB}"/>
              </a:ext>
            </a:extLst>
          </p:cNvPr>
          <p:cNvSpPr txBox="1">
            <a:spLocks/>
          </p:cNvSpPr>
          <p:nvPr/>
        </p:nvSpPr>
        <p:spPr>
          <a:xfrm>
            <a:off x="221485" y="823535"/>
            <a:ext cx="6562772" cy="4613703"/>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The choice of payment method is a strong indicator of churn risk.</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Electronic Check: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This method shows the highest churn rate. The number of churned customers (1071) is very close to the non-churned customers (1294). This group is a major contributor to overall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Mailed Check: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Shows a moderate churn rate (308 churned vs. 1304 non-churned).</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Credit Card (automatic):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This method has the lowest proportional churn rate, with a large number of non-churned customers (2576) and relatively few churned customers (490).</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Conclusion: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Customers using Electronic Check are at a significantly higher risk of churning. Investigating issues related to this payment method or encouraging migration to automatic payment methods could reduce churn.</a:t>
            </a:r>
          </a:p>
        </p:txBody>
      </p:sp>
      <p:pic>
        <p:nvPicPr>
          <p:cNvPr id="9" name="Picture 1">
            <a:extLst>
              <a:ext uri="{FF2B5EF4-FFF2-40B4-BE49-F238E27FC236}">
                <a16:creationId xmlns:a16="http://schemas.microsoft.com/office/drawing/2014/main" id="{10945595-2A6F-378F-80B9-F91039408B35}"/>
              </a:ext>
            </a:extLst>
          </p:cNvPr>
          <p:cNvPicPr>
            <a:picLocks noChangeAspect="1" noChangeArrowheads="1"/>
          </p:cNvPicPr>
          <p:nvPr/>
        </p:nvPicPr>
        <p:blipFill>
          <a:blip r:embed="rId3"/>
          <a:srcRect/>
          <a:stretch/>
        </p:blipFill>
        <p:spPr bwMode="auto">
          <a:xfrm>
            <a:off x="7207045" y="1249332"/>
            <a:ext cx="4886114" cy="4359336"/>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7585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7D8E2-360A-C745-187F-FE447F61D5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B7945-B2ED-A9B4-20D2-976BDE358694}"/>
              </a:ext>
            </a:extLst>
          </p:cNvPr>
          <p:cNvSpPr>
            <a:spLocks noGrp="1"/>
          </p:cNvSpPr>
          <p:nvPr>
            <p:ph type="title"/>
          </p:nvPr>
        </p:nvSpPr>
        <p:spPr>
          <a:xfrm>
            <a:off x="270645" y="127820"/>
            <a:ext cx="8912683" cy="614515"/>
          </a:xfrm>
        </p:spPr>
        <p:txBody>
          <a:bodyPr/>
          <a:lstStyle/>
          <a:p>
            <a:r>
              <a:rPr lang="en-IN" b="1" spc="300" dirty="0">
                <a:solidFill>
                  <a:schemeClr val="accent3"/>
                </a:solidFill>
              </a:rPr>
              <a:t>4. </a:t>
            </a:r>
            <a:r>
              <a:rPr lang="en-IN" b="1" dirty="0">
                <a:solidFill>
                  <a:schemeClr val="accent3"/>
                </a:solidFill>
              </a:rPr>
              <a:t>Numerical Feature Correlations</a:t>
            </a:r>
          </a:p>
        </p:txBody>
      </p:sp>
      <p:sp>
        <p:nvSpPr>
          <p:cNvPr id="3" name="Slide Number Placeholder 2">
            <a:extLst>
              <a:ext uri="{FF2B5EF4-FFF2-40B4-BE49-F238E27FC236}">
                <a16:creationId xmlns:a16="http://schemas.microsoft.com/office/drawing/2014/main" id="{3525A02C-C6F5-E703-C0D3-8912EBAA3597}"/>
              </a:ext>
            </a:extLst>
          </p:cNvPr>
          <p:cNvSpPr>
            <a:spLocks noGrp="1"/>
          </p:cNvSpPr>
          <p:nvPr>
            <p:ph type="sldNum" sz="quarter" idx="10"/>
          </p:nvPr>
        </p:nvSpPr>
        <p:spPr>
          <a:xfrm>
            <a:off x="10438475" y="285593"/>
            <a:ext cx="987552" cy="471489"/>
          </a:xfrm>
        </p:spPr>
        <p:txBody>
          <a:bodyPr/>
          <a:lstStyle/>
          <a:p>
            <a:fld id="{48F63A3B-78C7-47BE-AE5E-E10140E04643}" type="slidenum">
              <a:rPr lang="en-US" smtClean="0">
                <a:solidFill>
                  <a:schemeClr val="bg1"/>
                </a:solidFill>
              </a:rPr>
              <a:pPr/>
              <a:t>9</a:t>
            </a:fld>
            <a:endParaRPr lang="en-US" dirty="0">
              <a:solidFill>
                <a:schemeClr val="bg1"/>
              </a:solidFill>
            </a:endParaRPr>
          </a:p>
        </p:txBody>
      </p:sp>
      <p:sp>
        <p:nvSpPr>
          <p:cNvPr id="8" name="Content Placeholder 2">
            <a:extLst>
              <a:ext uri="{FF2B5EF4-FFF2-40B4-BE49-F238E27FC236}">
                <a16:creationId xmlns:a16="http://schemas.microsoft.com/office/drawing/2014/main" id="{6B2B4C42-E741-AF3C-C037-1FFFBAEF6F98}"/>
              </a:ext>
            </a:extLst>
          </p:cNvPr>
          <p:cNvSpPr txBox="1">
            <a:spLocks/>
          </p:cNvSpPr>
          <p:nvPr/>
        </p:nvSpPr>
        <p:spPr>
          <a:xfrm>
            <a:off x="260815" y="805328"/>
            <a:ext cx="6749585" cy="4985874"/>
          </a:xfrm>
          <a:prstGeom prst="rect">
            <a:avLst/>
          </a:prstGeom>
        </p:spPr>
        <p:txBody>
          <a:bodyPr>
            <a:noAutofit/>
          </a:bodyPr>
          <a:lst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a:lstStyle>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Key insight: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Identifies relationships between numerical features and churn.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Observations: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Tenure vs. Churn (-0.35):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moderate negative correlation. As tenure increases, churn decreases.</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Monthlycharges vs. Churn (0.19):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weak positive correlation. Slight tendency for higher monthly charges to correlate with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Totalcharges vs. Churn (-0.20):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weak negative correlation. Higher total charges (indicating longer customer lifespan) are associated with lower churn.</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Tenure vs. Totalcharges (0.83):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strong positive correlation, as expected.</a:t>
            </a:r>
          </a:p>
          <a:p>
            <a:pPr lvl="1" algn="just" fontAlgn="base">
              <a:lnSpc>
                <a:spcPct val="114000"/>
              </a:lnSpc>
              <a:buClr>
                <a:srgbClr val="000000"/>
              </a:buClr>
              <a:buSzPts val="1100"/>
              <a:buFont typeface="Courier New" panose="02070309020205020404" pitchFamily="49" charset="0"/>
              <a:buChar char="o"/>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Monthlycharges vs. Totalcharges (0.65):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moderate positive correlation.</a:t>
            </a:r>
          </a:p>
          <a:p>
            <a:pPr algn="just" fontAlgn="base">
              <a:lnSpc>
                <a:spcPct val="114000"/>
              </a:lnSpc>
              <a:buClr>
                <a:srgbClr val="000000"/>
              </a:buClr>
              <a:buSzPts val="1100"/>
              <a:buFont typeface="Wingdings" panose="05000000000000000000" pitchFamily="2" charset="2"/>
              <a:buChar char="q"/>
            </a:pPr>
            <a:r>
              <a:rPr lang="en-US" sz="1600" b="1" cap="none" dirty="0">
                <a:solidFill>
                  <a:srgbClr val="1B1C1D"/>
                </a:solidFill>
                <a:latin typeface="Times New Roman" panose="02020603050405020304" pitchFamily="18" charset="0"/>
                <a:ea typeface="Google Sans Text"/>
                <a:cs typeface="Times New Roman" panose="02020603050405020304" pitchFamily="18" charset="0"/>
              </a:rPr>
              <a:t>Implication: </a:t>
            </a:r>
            <a:r>
              <a:rPr lang="en-US" sz="1600" cap="none" dirty="0">
                <a:solidFill>
                  <a:srgbClr val="1B1C1D"/>
                </a:solidFill>
                <a:latin typeface="Times New Roman" panose="02020603050405020304" pitchFamily="18" charset="0"/>
                <a:ea typeface="Google Sans Text"/>
                <a:cs typeface="Times New Roman" panose="02020603050405020304" pitchFamily="18" charset="0"/>
              </a:rPr>
              <a:t>Tenure is a significant factor in churn prediction, with longer-term customers being more stable.</a:t>
            </a:r>
          </a:p>
        </p:txBody>
      </p:sp>
      <p:pic>
        <p:nvPicPr>
          <p:cNvPr id="9" name="Picture 1">
            <a:extLst>
              <a:ext uri="{FF2B5EF4-FFF2-40B4-BE49-F238E27FC236}">
                <a16:creationId xmlns:a16="http://schemas.microsoft.com/office/drawing/2014/main" id="{1DCDBAC0-5CAB-7B32-53E2-50BC75694186}"/>
              </a:ext>
            </a:extLst>
          </p:cNvPr>
          <p:cNvPicPr>
            <a:picLocks noChangeAspect="1" noChangeArrowheads="1"/>
          </p:cNvPicPr>
          <p:nvPr/>
        </p:nvPicPr>
        <p:blipFill>
          <a:blip r:embed="rId3"/>
          <a:srcRect/>
          <a:stretch/>
        </p:blipFill>
        <p:spPr bwMode="auto">
          <a:xfrm>
            <a:off x="7295535" y="928688"/>
            <a:ext cx="4766842" cy="5186977"/>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239904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TM04033927[[fn=Main Event]]</Template>
  <TotalTime>74</TotalTime>
  <Words>1638</Words>
  <Application>Microsoft Office PowerPoint</Application>
  <PresentationFormat>Widescreen</PresentationFormat>
  <Paragraphs>120</Paragraphs>
  <Slides>17</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Arial Nova</vt:lpstr>
      <vt:lpstr>Calibri</vt:lpstr>
      <vt:lpstr>Courier New</vt:lpstr>
      <vt:lpstr>Impact</vt:lpstr>
      <vt:lpstr>Times New Roman</vt:lpstr>
      <vt:lpstr>Wingdings</vt:lpstr>
      <vt:lpstr>Main Event</vt:lpstr>
      <vt:lpstr>Customer Churn Prediction Analysis Date: June 26, 2025 Prepared by: PAROMITA SAHA </vt:lpstr>
      <vt:lpstr>Agenda</vt:lpstr>
      <vt:lpstr>Project purpose</vt:lpstr>
      <vt:lpstr>Introduction to Customer Churn Prediction</vt:lpstr>
      <vt:lpstr>Overall Churn Distribution</vt:lpstr>
      <vt:lpstr>1. Tenure vs. Churn</vt:lpstr>
      <vt:lpstr>2. Churn by Contract Type</vt:lpstr>
      <vt:lpstr>3. Churn Status by Payment Method</vt:lpstr>
      <vt:lpstr>4. Numerical Feature Correlations</vt:lpstr>
      <vt:lpstr>Feature Selection &amp; MODEL TRAINING:</vt:lpstr>
      <vt:lpstr>Random forest classifier:</vt:lpstr>
      <vt:lpstr>Classification Report,  Accuracy Score</vt:lpstr>
      <vt:lpstr>Logistic regression:</vt:lpstr>
      <vt:lpstr>LOGISTIC REGRESSION: Confusion Matrix</vt:lpstr>
      <vt:lpstr>Conclusion &amp; Recommendations</vt:lpstr>
      <vt:lpstr>Conclusion &amp;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Paromita Saha</dc:creator>
  <cp:lastModifiedBy>Paromita Saha</cp:lastModifiedBy>
  <cp:revision>33</cp:revision>
  <dcterms:created xsi:type="dcterms:W3CDTF">2025-06-26T04:41:05Z</dcterms:created>
  <dcterms:modified xsi:type="dcterms:W3CDTF">2025-06-26T06:23:53Z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