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8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07" r:id="rId7"/>
    <p:sldId id="281" r:id="rId8"/>
    <p:sldId id="315" r:id="rId9"/>
    <p:sldId id="323" r:id="rId10"/>
    <p:sldId id="325" r:id="rId11"/>
    <p:sldId id="326" r:id="rId12"/>
    <p:sldId id="327" r:id="rId13"/>
    <p:sldId id="328" r:id="rId14"/>
    <p:sldId id="321" r:id="rId15"/>
    <p:sldId id="319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DFE1A-D603-D874-0AD6-DC62B6A60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9D0BB0-3C6A-086C-7044-25B4564FB8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AA62F9-452D-D04E-4BBC-02D829822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70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2E79F-7EA5-48FB-3BBF-D71EC9A25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88B66F-BA60-41B4-3B4D-F93BB5BC0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237F6F-5E76-3165-2B75-C3E5A45CE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05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E15D7-43FC-E073-9739-D07D49220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196952-BD3B-9C90-B3C4-494F7710B3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583664-0288-C90C-CAD2-A42CF6B88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252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64998-D288-6D68-7626-D865B12C5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74B926-77DE-42E7-11F4-931A5AFA36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DB40B5-37A9-EE26-64F9-1938F4A08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20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1AB0B-D53F-FD89-257B-2D82AE6EA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60ACC5-3554-A38C-67B1-8F16DBBA51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3606B-BCDA-EE67-C73B-B02B22A7A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2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965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4940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992918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1695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1421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6924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0788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7425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39357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03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1574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64951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15701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4295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85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02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9001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61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4789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5136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78CB83C-99FC-3A4D-AECE-886C7C19E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F0F04B6-406A-0B9D-0ACC-C5C8401BD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17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0BAC4A5-3021-C9D6-059A-D90C44658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E5AEC0B-972E-79A3-9C08-06CA5EA94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33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42ABE7-CC4E-A808-EE61-52DA5493D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69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DC9E09B-BD9D-6A00-277B-B7314F78F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87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4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  <p:sldLayoutId id="2147483951" r:id="rId13"/>
    <p:sldLayoutId id="2147483952" r:id="rId14"/>
    <p:sldLayoutId id="2147483953" r:id="rId15"/>
    <p:sldLayoutId id="2147483954" r:id="rId16"/>
    <p:sldLayoutId id="2147483955" r:id="rId17"/>
    <p:sldLayoutId id="2147483956" r:id="rId18"/>
    <p:sldLayoutId id="2147483957" r:id="rId19"/>
    <p:sldLayoutId id="2147483958" r:id="rId20"/>
    <p:sldLayoutId id="2147483961" r:id="rId21"/>
    <p:sldLayoutId id="2147483964" r:id="rId22"/>
    <p:sldLayoutId id="2147483965" r:id="rId23"/>
    <p:sldLayoutId id="2147483967" r:id="rId2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89" y="259620"/>
            <a:ext cx="6392421" cy="4076406"/>
          </a:xfrm>
        </p:spPr>
        <p:txBody>
          <a:bodyPr anchor="ctr"/>
          <a:lstStyle/>
          <a:p>
            <a:r>
              <a:rPr lang="en-IN" b="1" dirty="0"/>
              <a:t> Investment Analysis using POWER BI</a:t>
            </a:r>
            <a:br>
              <a:rPr lang="en-IN" b="1" dirty="0"/>
            </a:br>
            <a:r>
              <a:rPr lang="en-IN" sz="2000" b="1" dirty="0"/>
              <a:t> </a:t>
            </a:r>
            <a:br>
              <a:rPr lang="en-IN" b="1" dirty="0"/>
            </a:b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Date: </a:t>
            </a:r>
            <a:r>
              <a:rPr lang="en-IN" b="1" dirty="0">
                <a:solidFill>
                  <a:schemeClr val="tx1"/>
                </a:solidFill>
              </a:rPr>
              <a:t>29</a:t>
            </a:r>
            <a:r>
              <a:rPr lang="en-IN" b="1" baseline="30000" dirty="0">
                <a:solidFill>
                  <a:schemeClr val="tx1"/>
                </a:solidFill>
              </a:rPr>
              <a:t>th</a:t>
            </a:r>
            <a:r>
              <a:rPr lang="en-IN" b="1" dirty="0">
                <a:solidFill>
                  <a:schemeClr val="tx1"/>
                </a:solidFill>
              </a:rPr>
              <a:t> June, 2025</a:t>
            </a:r>
            <a:br>
              <a:rPr lang="en-IN" b="1" dirty="0"/>
            </a:br>
            <a:r>
              <a:rPr lang="en-IN" sz="2400" b="1" dirty="0"/>
              <a:t> </a:t>
            </a:r>
            <a:br>
              <a:rPr lang="en-IN" b="1" dirty="0"/>
            </a:b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Prepared by:</a:t>
            </a:r>
            <a:r>
              <a:rPr lang="en-IN" b="1" dirty="0"/>
              <a:t> </a:t>
            </a:r>
            <a:br>
              <a:rPr lang="en-IN" b="1" dirty="0"/>
            </a:br>
            <a:r>
              <a:rPr lang="en-IN" b="1" dirty="0">
                <a:solidFill>
                  <a:schemeClr val="tx1"/>
                </a:solidFill>
              </a:rPr>
              <a:t>PAROMITA SAHA</a:t>
            </a:r>
            <a:br>
              <a:rPr lang="en-IN" sz="2400" b="1" dirty="0"/>
            </a:b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3D73B-9F0E-8A97-9F95-BC043970D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C6262-D08F-C218-DC3B-661EDB22A6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8D44D-B76A-872E-777D-7965E66A2216}"/>
              </a:ext>
            </a:extLst>
          </p:cNvPr>
          <p:cNvSpPr txBox="1"/>
          <p:nvPr/>
        </p:nvSpPr>
        <p:spPr>
          <a:xfrm>
            <a:off x="167146" y="73743"/>
            <a:ext cx="1096296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dirty="0">
                <a:solidFill>
                  <a:schemeClr val="accent3"/>
                </a:solidFill>
                <a:effectLst/>
                <a:latin typeface="+mj-lt"/>
              </a:rPr>
              <a:t>Task 7: Combine Insights into Dashboard</a:t>
            </a:r>
          </a:p>
          <a:p>
            <a:pPr fontAlgn="base"/>
            <a:r>
              <a:rPr lang="en-US" b="1" dirty="0"/>
              <a:t>Dashboard Features:</a:t>
            </a:r>
            <a:endParaRPr lang="en-US" dirty="0"/>
          </a:p>
          <a:p>
            <a:pPr fontAlgn="base"/>
            <a:r>
              <a:rPr lang="en-US" dirty="0"/>
              <a:t>Total Investors: 40</a:t>
            </a:r>
          </a:p>
          <a:p>
            <a:pPr fontAlgn="base"/>
            <a:r>
              <a:rPr lang="en-US" dirty="0"/>
              <a:t>Filters: Age, Gender, Source, Avenue</a:t>
            </a:r>
          </a:p>
          <a:p>
            <a:pPr fontAlgn="base"/>
            <a:r>
              <a:rPr lang="en-US" dirty="0"/>
              <a:t>Visualizations: Investment Preference by Age Group, Purpose of Investment, Investment Duration, Invest Monitor Frequency, Investment Avenues, Savings Objective, Investors Returns Expectation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941D9-8992-8912-0085-D960C92F0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96" y="1920402"/>
            <a:ext cx="11493909" cy="486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3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0710" y="2057020"/>
            <a:ext cx="8111613" cy="24979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This project provided a comprehensive analysis of investment behavior. Key takeaways include the prevalence of Mutual Funds and Equity, gender-specific investment preferences (males preferring riskier assets, females preferring stable ones), the dominance of Retirement Plans as a savings objective, and the significant role of financial consultants for complex investment avenues. The interactive dashboard serves as a powerful tool for further exploration and understanding of these insights.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928688"/>
            <a:ext cx="5243527" cy="980844"/>
          </a:xfrm>
        </p:spPr>
        <p:txBody>
          <a:bodyPr/>
          <a:lstStyle/>
          <a:p>
            <a:r>
              <a:rPr lang="en-IN" b="1" dirty="0"/>
              <a:t>Recommendations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4233" y="1692861"/>
            <a:ext cx="10343534" cy="4580120"/>
          </a:xfrm>
        </p:spPr>
        <p:txBody>
          <a:bodyPr/>
          <a:lstStyle/>
          <a:p>
            <a:pPr algn="just"/>
            <a:r>
              <a:rPr lang="en-US" sz="1700" dirty="0"/>
              <a:t>Based on the findings, the following recommendations can be made:</a:t>
            </a:r>
          </a:p>
          <a:p>
            <a:pPr marL="285750" indent="-285750" algn="just" fontAlgn="base">
              <a:buFont typeface="Wingdings" panose="05000000000000000000" pitchFamily="2" charset="2"/>
              <a:buChar char="q"/>
            </a:pPr>
            <a:r>
              <a:rPr lang="en-US" sz="1700" b="1" dirty="0"/>
              <a:t>Targeted Marketing:</a:t>
            </a:r>
            <a:r>
              <a:rPr lang="en-US" sz="1700" dirty="0"/>
              <a:t> Investment product marketing can be tailored based on gender and age group, highlighting relevant benefits (e.g., stability for females, growth for males).</a:t>
            </a:r>
          </a:p>
          <a:p>
            <a:pPr marL="285750" indent="-285750" algn="just" fontAlgn="base">
              <a:buFont typeface="Wingdings" panose="05000000000000000000" pitchFamily="2" charset="2"/>
              <a:buChar char="q"/>
            </a:pPr>
            <a:r>
              <a:rPr lang="en-US" sz="1700" b="1" dirty="0"/>
              <a:t>Educational Initiatives:</a:t>
            </a:r>
            <a:r>
              <a:rPr lang="en-US" sz="1700" dirty="0"/>
              <a:t> For less popular avenues like Fixed Deposits and PPFs, educational campaigns can emphasize their unique benefits (e.g., assured returns, tax benefits) to broaden investor appeal.</a:t>
            </a:r>
          </a:p>
          <a:p>
            <a:pPr marL="285750" indent="-285750" algn="just" fontAlgn="base">
              <a:buFont typeface="Wingdings" panose="05000000000000000000" pitchFamily="2" charset="2"/>
              <a:buChar char="q"/>
            </a:pPr>
            <a:r>
              <a:rPr lang="en-US" sz="1700" b="1" dirty="0"/>
              <a:t>Information Dissemination:</a:t>
            </a:r>
            <a:r>
              <a:rPr lang="en-US" sz="1700" dirty="0"/>
              <a:t> Given the reliance on financial consultants for complex products, partnerships with such professionals can be beneficial. For equity investors, traditional media remains an important channel.</a:t>
            </a:r>
          </a:p>
          <a:p>
            <a:pPr marL="285750" indent="-285750" algn="just" fontAlgn="base">
              <a:buFont typeface="Wingdings" panose="05000000000000000000" pitchFamily="2" charset="2"/>
              <a:buChar char="q"/>
            </a:pPr>
            <a:r>
              <a:rPr lang="en-US" sz="1700" b="1" dirty="0"/>
              <a:t>Product Development:</a:t>
            </a:r>
            <a:r>
              <a:rPr lang="en-US" sz="1700" dirty="0"/>
              <a:t> Consider developing products that cater to the most common savings objective (Retirement Plan) and offer flexible duration options to align with investor preferences.</a:t>
            </a:r>
          </a:p>
          <a:p>
            <a:pPr marL="285750" indent="-285750" algn="just" fontAlgn="base">
              <a:buFont typeface="Wingdings" panose="05000000000000000000" pitchFamily="2" charset="2"/>
              <a:buChar char="q"/>
            </a:pPr>
            <a:r>
              <a:rPr lang="en-US" sz="1700" b="1" dirty="0"/>
              <a:t>Digital Engagement:</a:t>
            </a:r>
            <a:r>
              <a:rPr lang="en-US" sz="1700" dirty="0"/>
              <a:t> While financial consultants are crucial, increasing online presence and providing accessible digital resources can further support investor information gathering, especially for the younger demographic.</a:t>
            </a:r>
          </a:p>
          <a:p>
            <a:pPr algn="just"/>
            <a:r>
              <a:rPr lang="en-US" sz="1700" dirty="0"/>
              <a:t>This report serves as a valuable resource for financial institutions, advisors, and investors seeking to understand the dynamics of investment behavior.</a:t>
            </a:r>
          </a:p>
          <a:p>
            <a:pPr algn="just"/>
            <a:br>
              <a:rPr lang="en-US" sz="1600" dirty="0"/>
            </a:b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1557705"/>
            <a:ext cx="5715000" cy="2727709"/>
          </a:xfrm>
        </p:spPr>
        <p:txBody>
          <a:bodyPr/>
          <a:lstStyle/>
          <a:p>
            <a:r>
              <a:rPr lang="en-US" sz="7200" b="1" dirty="0"/>
              <a:t>Thank </a:t>
            </a:r>
            <a:br>
              <a:rPr lang="en-US" sz="7200" b="1" dirty="0"/>
            </a:br>
            <a:r>
              <a:rPr lang="en-US" sz="7200" b="1" dirty="0"/>
              <a:t>you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CB678A2-F5E5-B425-DEE6-E4AA61F3C968}"/>
              </a:ext>
            </a:extLst>
          </p:cNvPr>
          <p:cNvSpPr txBox="1">
            <a:spLocks/>
          </p:cNvSpPr>
          <p:nvPr/>
        </p:nvSpPr>
        <p:spPr>
          <a:xfrm>
            <a:off x="914401" y="4384584"/>
            <a:ext cx="5715000" cy="1455777"/>
          </a:xfrm>
          <a:prstGeom prst="rect">
            <a:avLst/>
          </a:prstGeom>
        </p:spPr>
        <p:txBody>
          <a:bodyPr vert="horz" lIns="91440" tIns="0" rIns="9144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ts val="576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Paromita Saha</a:t>
            </a:r>
          </a:p>
          <a:p>
            <a:r>
              <a:rPr lang="en-US" dirty="0"/>
              <a:t>Intern Id: </a:t>
            </a:r>
            <a:r>
              <a:rPr lang="en-IN" b="1" dirty="0"/>
              <a:t>ITID0902</a:t>
            </a:r>
            <a:endParaRPr lang="en-US" dirty="0"/>
          </a:p>
          <a:p>
            <a:r>
              <a:rPr lang="en-US" dirty="0"/>
              <a:t>paromitasaha0720@gmail.com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1" y="287931"/>
            <a:ext cx="6035040" cy="810023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012724"/>
            <a:ext cx="5356614" cy="547656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Executive Summary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Project Objectives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Methodology</a:t>
            </a:r>
          </a:p>
          <a:p>
            <a:pPr marL="690372" lvl="1" indent="-342900">
              <a:buFont typeface="Wingdings" panose="05000000000000000000" pitchFamily="2" charset="2"/>
              <a:buChar char="Ø"/>
            </a:pPr>
            <a:r>
              <a:rPr lang="en-US" dirty="0"/>
              <a:t>Task 1: Data Exploration and Summary</a:t>
            </a:r>
          </a:p>
          <a:p>
            <a:pPr marL="690372" lvl="1" indent="-342900">
              <a:buFont typeface="Wingdings" panose="05000000000000000000" pitchFamily="2" charset="2"/>
              <a:buChar char="Ø"/>
            </a:pPr>
            <a:r>
              <a:rPr lang="en-US" dirty="0"/>
              <a:t>Task 2: Gender-based Analysis</a:t>
            </a:r>
          </a:p>
          <a:p>
            <a:pPr marL="690372" lvl="1" indent="-342900">
              <a:buFont typeface="Wingdings" panose="05000000000000000000" pitchFamily="2" charset="2"/>
              <a:buChar char="Ø"/>
            </a:pPr>
            <a:r>
              <a:rPr lang="en-US" dirty="0"/>
              <a:t>Task 3: Objective Analysis</a:t>
            </a:r>
          </a:p>
          <a:p>
            <a:pPr marL="690372" lvl="1" indent="-342900">
              <a:buFont typeface="Wingdings" panose="05000000000000000000" pitchFamily="2" charset="2"/>
              <a:buChar char="Ø"/>
            </a:pPr>
            <a:r>
              <a:rPr lang="en-US" dirty="0"/>
              <a:t>Task 4: Investment Duration &amp; Frequency</a:t>
            </a:r>
          </a:p>
          <a:p>
            <a:pPr marL="690372" lvl="1" indent="-342900">
              <a:buFont typeface="Wingdings" panose="05000000000000000000" pitchFamily="2" charset="2"/>
              <a:buChar char="Ø"/>
            </a:pPr>
            <a:r>
              <a:rPr lang="en-US" dirty="0"/>
              <a:t>Task 5: Reasons for Investment</a:t>
            </a:r>
          </a:p>
          <a:p>
            <a:pPr marL="690372" lvl="1" indent="-342900">
              <a:buFont typeface="Wingdings" panose="05000000000000000000" pitchFamily="2" charset="2"/>
              <a:buChar char="Ø"/>
            </a:pPr>
            <a:r>
              <a:rPr lang="en-US" dirty="0"/>
              <a:t>Task 6: Source of Information</a:t>
            </a:r>
          </a:p>
          <a:p>
            <a:pPr marL="690372" lvl="1" indent="-342900">
              <a:buFont typeface="Wingdings" panose="05000000000000000000" pitchFamily="2" charset="2"/>
              <a:buChar char="Ø"/>
            </a:pPr>
            <a:r>
              <a:rPr lang="en-US" dirty="0"/>
              <a:t>Task 7: Combine Insights into Dashboard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Conclusions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Recommendation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8B4083-3B83-D7F0-687F-7C0FC9985C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1" t="5826" b="2549"/>
          <a:stretch>
            <a:fillRect/>
          </a:stretch>
        </p:blipFill>
        <p:spPr>
          <a:xfrm>
            <a:off x="6300511" y="1429623"/>
            <a:ext cx="5423985" cy="431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63" y="491871"/>
            <a:ext cx="5723586" cy="855667"/>
          </a:xfrm>
        </p:spPr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Executive Summary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5823D5-4C01-77A8-3FBF-75BA57A1909F}"/>
              </a:ext>
            </a:extLst>
          </p:cNvPr>
          <p:cNvSpPr txBox="1">
            <a:spLocks/>
          </p:cNvSpPr>
          <p:nvPr/>
        </p:nvSpPr>
        <p:spPr>
          <a:xfrm>
            <a:off x="866885" y="1566993"/>
            <a:ext cx="9358663" cy="218892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/>
              <a:t>This report details a comprehensive investment analysis project conducted to understand investor behavior, preferences, and the factors influencing investment decisions. The project involved data exploration, gender-based analysis, objective analysis, duration and frequency analysis, reasons for investment, and sources of information, culminating in a combined insights dashboard.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DDC23C-4740-40CB-9A14-8753D7CC4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745" y="2966884"/>
            <a:ext cx="4877481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C9DA49-59D7-B3E6-D127-33BA25C72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697" y="2170471"/>
            <a:ext cx="4337529" cy="2973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90" y="658701"/>
            <a:ext cx="8760542" cy="757145"/>
          </a:xfrm>
        </p:spPr>
        <p:txBody>
          <a:bodyPr/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223" y="1415846"/>
            <a:ext cx="6282815" cy="5211096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objectives of this project were to: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and summarize key statistics within the investment dataset.</a:t>
            </a:r>
          </a:p>
          <a:p>
            <a:pPr marL="342900" indent="-342900" algn="just" fontAlgn="base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gender-based differences in investment preferences.</a:t>
            </a:r>
          </a:p>
          <a:p>
            <a:pPr marL="342900" indent="-342900" algn="just" fontAlgn="base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relationship between savings objectives and investment choices.</a:t>
            </a:r>
          </a:p>
          <a:p>
            <a:pPr marL="342900" indent="-342900" algn="just" fontAlgn="base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investment durations and monitoring frequencies.</a:t>
            </a:r>
          </a:p>
          <a:p>
            <a:pPr marL="342900" indent="-342900" algn="just" fontAlgn="base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common trends in reasons for investment.</a:t>
            </a:r>
          </a:p>
          <a:p>
            <a:pPr marL="342900" indent="-342900" algn="just" fontAlgn="base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sources from which individuals gather investment information.</a:t>
            </a:r>
          </a:p>
          <a:p>
            <a:pPr marL="342900" indent="-342900" algn="just" fontAlgn="base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comprehensive dashboard incorporating all derived insights.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53" y="186811"/>
            <a:ext cx="3687486" cy="741878"/>
          </a:xfrm>
        </p:spPr>
        <p:txBody>
          <a:bodyPr/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Methodology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830F8A-52D1-9DE8-2541-96160F311284}"/>
              </a:ext>
            </a:extLst>
          </p:cNvPr>
          <p:cNvSpPr txBox="1"/>
          <p:nvPr/>
        </p:nvSpPr>
        <p:spPr>
          <a:xfrm>
            <a:off x="206088" y="2174136"/>
            <a:ext cx="4808363" cy="3893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Aft>
                <a:spcPts val="600"/>
              </a:spcAft>
              <a:buNone/>
            </a:pPr>
            <a:r>
              <a:rPr lang="en-US" sz="2400" b="1" i="0" u="none" strike="noStrike" dirty="0">
                <a:solidFill>
                  <a:schemeClr val="accent3"/>
                </a:solidFill>
                <a:effectLst/>
              </a:rPr>
              <a:t>Task 1: Data Exploration and Summary</a:t>
            </a:r>
            <a:endParaRPr lang="en-US" sz="2400" b="1" dirty="0">
              <a:solidFill>
                <a:schemeClr val="accent3"/>
              </a:solidFill>
              <a:effectLst/>
            </a:endParaRPr>
          </a:p>
          <a:p>
            <a:pPr marL="285750" indent="-285750" algn="just" rtl="0" fontAlgn="base">
              <a:buFont typeface="Wingdings" panose="05000000000000000000" pitchFamily="2" charset="2"/>
              <a:buChar char="q"/>
            </a:pPr>
            <a:r>
              <a:rPr lang="en-US" sz="1800" b="1" i="0" u="none" strike="noStrike" dirty="0">
                <a:solidFill>
                  <a:srgbClr val="1B1C1D"/>
                </a:solidFill>
                <a:effectLst/>
              </a:rPr>
              <a:t>Key Findings:</a:t>
            </a:r>
            <a:endParaRPr lang="en-US" sz="1600" dirty="0">
              <a:solidFill>
                <a:srgbClr val="000000"/>
              </a:solidFill>
            </a:endParaRPr>
          </a:p>
          <a:p>
            <a:pPr marL="742950" lvl="1" indent="-285750" algn="just" fontAlgn="base">
              <a:buFont typeface="Wingdings" panose="05000000000000000000" pitchFamily="2" charset="2"/>
              <a:buChar char="v"/>
            </a:pPr>
            <a:r>
              <a:rPr lang="en-US" sz="1600" b="1" i="0" u="none" strike="noStrike" dirty="0">
                <a:solidFill>
                  <a:srgbClr val="1B1C1D"/>
                </a:solidFill>
                <a:effectLst/>
              </a:rPr>
              <a:t>Average Age: </a:t>
            </a:r>
            <a:r>
              <a:rPr lang="en-US" sz="1600" b="0" i="0" u="none" strike="noStrike" dirty="0">
                <a:solidFill>
                  <a:srgbClr val="1B1C1D"/>
                </a:solidFill>
                <a:effectLst/>
              </a:rPr>
              <a:t>27.80 years.</a:t>
            </a:r>
            <a:endParaRPr lang="en-US" sz="1600" dirty="0">
              <a:solidFill>
                <a:srgbClr val="000000"/>
              </a:solidFill>
            </a:endParaRPr>
          </a:p>
          <a:p>
            <a:pPr marL="742950" lvl="1" indent="-285750" algn="just" fontAlgn="base">
              <a:buFont typeface="Wingdings" panose="05000000000000000000" pitchFamily="2" charset="2"/>
              <a:buChar char="v"/>
            </a:pPr>
            <a:r>
              <a:rPr lang="en-US" sz="1600" b="1" i="0" u="none" strike="noStrike" dirty="0">
                <a:solidFill>
                  <a:srgbClr val="1B1C1D"/>
                </a:solidFill>
                <a:effectLst/>
              </a:rPr>
              <a:t>Percentage of individuals with various investments:</a:t>
            </a:r>
            <a:r>
              <a:rPr lang="en-US" sz="1600" b="0" i="0" u="none" strike="noStrike" dirty="0">
                <a:solidFill>
                  <a:srgbClr val="1B1C1D"/>
                </a:solidFill>
                <a:effectLst/>
              </a:rPr>
              <a:t> Equity (20.54%), Mutual Funds (21.34%), PPFs (12.77%), Fixed Deposits (16.61%), Debentures (7.23%), Gold (9.11%), Govt. Bonds (12.41%).</a:t>
            </a:r>
            <a:endParaRPr lang="en-US" sz="1600" dirty="0">
              <a:solidFill>
                <a:srgbClr val="000000"/>
              </a:solidFill>
            </a:endParaRPr>
          </a:p>
          <a:p>
            <a:pPr marL="742950" lvl="1" indent="-285750" algn="just" fontAlgn="base">
              <a:buFont typeface="Wingdings" panose="05000000000000000000" pitchFamily="2" charset="2"/>
              <a:buChar char="v"/>
            </a:pPr>
            <a:r>
              <a:rPr lang="en-US" sz="1600" b="1" i="0" u="none" strike="noStrike" dirty="0">
                <a:solidFill>
                  <a:srgbClr val="1B1C1D"/>
                </a:solidFill>
                <a:effectLst/>
              </a:rPr>
              <a:t>Common Savings Objectives:</a:t>
            </a:r>
            <a:r>
              <a:rPr lang="en-US" sz="1600" b="0" i="0" u="none" strike="noStrike" dirty="0">
                <a:solidFill>
                  <a:srgbClr val="1B1C1D"/>
                </a:solidFill>
                <a:effectLst/>
              </a:rPr>
              <a:t> Retirement Plan (60%), Education (32.5%), Health Care (7.5%).</a:t>
            </a:r>
            <a:endParaRPr lang="en-US" sz="1600" dirty="0">
              <a:solidFill>
                <a:srgbClr val="000000"/>
              </a:solidFill>
            </a:endParaRPr>
          </a:p>
          <a:p>
            <a:pPr marL="742950" lvl="1" indent="-285750" algn="just" fontAlgn="base">
              <a:buFont typeface="Wingdings" panose="05000000000000000000" pitchFamily="2" charset="2"/>
              <a:buChar char="v"/>
            </a:pPr>
            <a:r>
              <a:rPr lang="en-US" sz="1600" b="1" i="0" u="none" strike="noStrike" dirty="0">
                <a:solidFill>
                  <a:srgbClr val="1B1C1D"/>
                </a:solidFill>
                <a:effectLst/>
              </a:rPr>
              <a:t>Investment Avenue:</a:t>
            </a:r>
            <a:r>
              <a:rPr lang="en-US" sz="1600" b="0" i="0" u="none" strike="noStrike" dirty="0">
                <a:solidFill>
                  <a:srgbClr val="1B1C1D"/>
                </a:solidFill>
                <a:effectLst/>
              </a:rPr>
              <a:t> Yes (37 investors), No (3 investors).</a:t>
            </a:r>
            <a:endParaRPr lang="en-US" sz="1600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8EE54E-1C5D-DD03-5C9E-39BA28B8BA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854"/>
          <a:stretch>
            <a:fillRect/>
          </a:stretch>
        </p:blipFill>
        <p:spPr>
          <a:xfrm>
            <a:off x="5014452" y="1991996"/>
            <a:ext cx="7177548" cy="4257655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2F11009-4903-29BD-BFCF-B0BCFFD37B54}"/>
              </a:ext>
            </a:extLst>
          </p:cNvPr>
          <p:cNvSpPr txBox="1"/>
          <p:nvPr/>
        </p:nvSpPr>
        <p:spPr>
          <a:xfrm>
            <a:off x="225752" y="795162"/>
            <a:ext cx="87019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dirty="0">
                <a:solidFill>
                  <a:srgbClr val="1B1C1D"/>
                </a:solidFill>
                <a:effectLst/>
              </a:rPr>
              <a:t>The project followed a structured approach, utilizing Power BI Desktop for data import, exploration, calculation, and visualization. Each task involved specific steps as outlined below: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DADD6-EA0D-EAC7-D348-62498E341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69E74-F8F3-7401-6963-5D405D7FB2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C07151-F368-1BB5-27FA-1197E1FCB2F8}"/>
              </a:ext>
            </a:extLst>
          </p:cNvPr>
          <p:cNvSpPr txBox="1"/>
          <p:nvPr/>
        </p:nvSpPr>
        <p:spPr>
          <a:xfrm>
            <a:off x="167147" y="151308"/>
            <a:ext cx="52307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lvl="1" algn="just"/>
            <a:r>
              <a:rPr lang="en-US" sz="2400" b="1" dirty="0">
                <a:solidFill>
                  <a:schemeClr val="accent3"/>
                </a:solidFill>
                <a:latin typeface="+mj-lt"/>
              </a:rPr>
              <a:t>Task 2: Gender-based Analysis</a:t>
            </a:r>
            <a:endParaRPr lang="en-US" b="1" dirty="0">
              <a:solidFill>
                <a:schemeClr val="accent3"/>
              </a:solidFill>
              <a:latin typeface="+mj-lt"/>
            </a:endParaRPr>
          </a:p>
          <a:p>
            <a:pPr marL="285750" indent="-285750" algn="just" fontAlgn="base">
              <a:buFont typeface="Wingdings" panose="05000000000000000000" pitchFamily="2" charset="2"/>
              <a:buChar char="q"/>
            </a:pPr>
            <a:r>
              <a:rPr lang="en-US" b="1" dirty="0"/>
              <a:t>Key Insights:</a:t>
            </a:r>
            <a:endParaRPr lang="en-US" dirty="0"/>
          </a:p>
          <a:p>
            <a:pPr marL="742950" lvl="1" indent="-285750" algn="just" fontAlgn="base">
              <a:buFont typeface="Wingdings" panose="05000000000000000000" pitchFamily="2" charset="2"/>
              <a:buChar char="v"/>
            </a:pPr>
            <a:r>
              <a:rPr lang="en-US" sz="1600" b="1" dirty="0"/>
              <a:t>Gender Difference:</a:t>
            </a:r>
            <a:r>
              <a:rPr lang="en-US" sz="1600" dirty="0"/>
              <a:t> Males show a slightly higher preference for Mutual Funds and Equity, suggesting a higher risk appetite. Females show a slightly higher preference for Fixed Deposits and Public Provident Funds, indicating a preference for stability and lower risk.</a:t>
            </a:r>
          </a:p>
          <a:p>
            <a:pPr marL="742950" lvl="1" indent="-285750" algn="just" fontAlgn="base">
              <a:buFont typeface="Wingdings" panose="05000000000000000000" pitchFamily="2" charset="2"/>
              <a:buChar char="v"/>
            </a:pPr>
            <a:r>
              <a:rPr lang="en-US" sz="1600" b="1" dirty="0"/>
              <a:t>Overall Investment Behavior:</a:t>
            </a:r>
            <a:r>
              <a:rPr lang="en-US" sz="1600" dirty="0"/>
              <a:t> Mutual Funds are the most popular, followed by Equity. Fixed Deposits and PPF are less popular.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5101ED-01E2-BFFD-9E88-6EB4DE7E03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928"/>
          <a:stretch>
            <a:fillRect/>
          </a:stretch>
        </p:blipFill>
        <p:spPr>
          <a:xfrm>
            <a:off x="5397911" y="151308"/>
            <a:ext cx="6545266" cy="28770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B2042F-505C-5E01-765A-1C4713984CEB}"/>
              </a:ext>
            </a:extLst>
          </p:cNvPr>
          <p:cNvSpPr txBox="1"/>
          <p:nvPr/>
        </p:nvSpPr>
        <p:spPr>
          <a:xfrm>
            <a:off x="167147" y="3659705"/>
            <a:ext cx="5230764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lvl="1" algn="just"/>
            <a:r>
              <a:rPr lang="en-US" sz="2400" b="1" dirty="0">
                <a:solidFill>
                  <a:schemeClr val="accent3"/>
                </a:solidFill>
                <a:latin typeface="+mj-lt"/>
              </a:rPr>
              <a:t>Task 3: Objective Analysis</a:t>
            </a:r>
          </a:p>
          <a:p>
            <a:pPr marL="285750" indent="-285750" algn="just" fontAlgn="base">
              <a:buFont typeface="Wingdings" panose="05000000000000000000" pitchFamily="2" charset="2"/>
              <a:buChar char="q"/>
            </a:pPr>
            <a:r>
              <a:rPr lang="en-US" b="1" dirty="0"/>
              <a:t>Key Findings:</a:t>
            </a:r>
          </a:p>
          <a:p>
            <a:pPr marL="742950" lvl="1" indent="-285750" algn="just" fontAlgn="base">
              <a:buFont typeface="Wingdings" panose="05000000000000000000" pitchFamily="2" charset="2"/>
              <a:buChar char="v"/>
            </a:pPr>
            <a:r>
              <a:rPr lang="en-US" sz="1600" b="1" dirty="0"/>
              <a:t>Retirement Plan </a:t>
            </a:r>
            <a:r>
              <a:rPr lang="en-US" sz="1600" dirty="0"/>
              <a:t>is the most common savings objective.</a:t>
            </a:r>
          </a:p>
          <a:p>
            <a:pPr marL="742950" lvl="1" indent="-285750" algn="just" fontAlgn="base">
              <a:buFont typeface="Wingdings" panose="05000000000000000000" pitchFamily="2" charset="2"/>
              <a:buChar char="v"/>
            </a:pPr>
            <a:r>
              <a:rPr lang="en-US" sz="1600" b="1" dirty="0"/>
              <a:t>Mutual Funds </a:t>
            </a:r>
            <a:r>
              <a:rPr lang="en-US" sz="1600" dirty="0"/>
              <a:t>are the most preferred avenue across different objectives, followed by Equity.</a:t>
            </a:r>
          </a:p>
          <a:p>
            <a:pPr marL="742950" lvl="1" indent="-285750" algn="just" fontAlgn="base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6E9A4-A0F7-7B6A-AAE9-5C146D171E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452" b="619"/>
          <a:stretch>
            <a:fillRect/>
          </a:stretch>
        </p:blipFill>
        <p:spPr>
          <a:xfrm>
            <a:off x="5397911" y="3109696"/>
            <a:ext cx="6545266" cy="363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4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B73EA-BB8D-204F-FA99-ED0057885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81F26B-24F4-6CDF-D676-BB0092CD65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84E36D-5B56-0AF8-5B06-BE564CCF9B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974" b="283"/>
          <a:stretch>
            <a:fillRect/>
          </a:stretch>
        </p:blipFill>
        <p:spPr>
          <a:xfrm>
            <a:off x="5397911" y="141475"/>
            <a:ext cx="6626942" cy="32088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D04F18-2BC2-E920-0281-275D1C339FEF}"/>
              </a:ext>
            </a:extLst>
          </p:cNvPr>
          <p:cNvSpPr txBox="1"/>
          <p:nvPr/>
        </p:nvSpPr>
        <p:spPr>
          <a:xfrm>
            <a:off x="167147" y="3236918"/>
            <a:ext cx="5230764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2400" b="1" dirty="0">
                <a:solidFill>
                  <a:schemeClr val="accent3"/>
                </a:solidFill>
              </a:rPr>
              <a:t>Task 5: Reasons for Investment</a:t>
            </a:r>
            <a:endParaRPr lang="en-US" b="1" dirty="0">
              <a:solidFill>
                <a:schemeClr val="accent3"/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q"/>
            </a:pPr>
            <a:r>
              <a:rPr lang="en-US" b="1" dirty="0"/>
              <a:t>Key Findings:</a:t>
            </a:r>
            <a:endParaRPr lang="en-US" dirty="0"/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/>
              <a:t>Equity Investment Reasons:</a:t>
            </a:r>
            <a:r>
              <a:rPr lang="en-US" dirty="0"/>
              <a:t> Capital Appreciation (75%), Better Returns (60%).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/>
              <a:t>Mutual Fund Investment Reasons:</a:t>
            </a:r>
            <a:r>
              <a:rPr lang="en-US" dirty="0"/>
              <a:t> Fund Diversification (32.5%), Dividend (20%).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/>
              <a:t>Fixed Deposit Reasons:</a:t>
            </a:r>
            <a:r>
              <a:rPr lang="en-US" dirty="0"/>
              <a:t> Assured Returns (65%), High Interest Rates (7.5%).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/>
              <a:t>Bond Investment Reasons:</a:t>
            </a:r>
            <a:r>
              <a:rPr lang="en-US" dirty="0"/>
              <a:t> Risk Free (47.5%), Fixed Returns (45%).</a:t>
            </a:r>
          </a:p>
          <a:p>
            <a:pPr marL="742950" lvl="1" indent="-285750" algn="just" fontAlgn="base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741FBD-AED2-C0EC-8661-EDB0C5E57A74}"/>
              </a:ext>
            </a:extLst>
          </p:cNvPr>
          <p:cNvSpPr txBox="1"/>
          <p:nvPr/>
        </p:nvSpPr>
        <p:spPr>
          <a:xfrm>
            <a:off x="167147" y="220134"/>
            <a:ext cx="514908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dirty="0">
                <a:solidFill>
                  <a:schemeClr val="accent3"/>
                </a:solidFill>
                <a:effectLst/>
                <a:latin typeface="+mj-lt"/>
              </a:rPr>
              <a:t>Task 4: Investment Duration and Frequency</a:t>
            </a:r>
          </a:p>
          <a:p>
            <a:pPr marL="285750" indent="-285750" algn="just" fontAlgn="base">
              <a:buFont typeface="Wingdings" panose="05000000000000000000" pitchFamily="2" charset="2"/>
              <a:buChar char="q"/>
            </a:pPr>
            <a:r>
              <a:rPr lang="en-US" b="1" dirty="0"/>
              <a:t>Key Findings:</a:t>
            </a:r>
            <a:endParaRPr lang="en-US" dirty="0"/>
          </a:p>
          <a:p>
            <a:pPr marL="742950" lvl="1" indent="-285750" algn="just" fontAlgn="base">
              <a:buFont typeface="Wingdings" panose="05000000000000000000" pitchFamily="2" charset="2"/>
              <a:buChar char="v"/>
            </a:pPr>
            <a:r>
              <a:rPr lang="en-US" dirty="0"/>
              <a:t>Most investments fall into the '1-3 years' and '3-5 years' duration categories.</a:t>
            </a:r>
          </a:p>
          <a:p>
            <a:pPr marL="742950" lvl="1" indent="-285750" algn="just" fontAlgn="base">
              <a:buFont typeface="Wingdings" panose="05000000000000000000" pitchFamily="2" charset="2"/>
              <a:buChar char="v"/>
            </a:pPr>
            <a:r>
              <a:rPr lang="en-US" dirty="0"/>
              <a:t>Monthly monitoring is the most common frequency (72.5%), followed by Weekly (17.5%) and Daily (10%).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417666-CCFF-51C8-662B-8D898FD5DF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2330"/>
          <a:stretch>
            <a:fillRect/>
          </a:stretch>
        </p:blipFill>
        <p:spPr>
          <a:xfrm>
            <a:off x="5397911" y="3421536"/>
            <a:ext cx="6656736" cy="331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6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68B9E-128D-A184-E3AC-2FC53833D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684D22-9DD1-1AC5-6891-9552F645C1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50B7F-2B26-428E-EA46-38281EF1FCC7}"/>
              </a:ext>
            </a:extLst>
          </p:cNvPr>
          <p:cNvSpPr txBox="1"/>
          <p:nvPr/>
        </p:nvSpPr>
        <p:spPr>
          <a:xfrm>
            <a:off x="1501876" y="3331244"/>
            <a:ext cx="40730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/>
              <a:t>Task 5: Government Bond Reason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E82EFB-E944-FCDA-E74B-927C794D52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043"/>
          <a:stretch>
            <a:fillRect/>
          </a:stretch>
        </p:blipFill>
        <p:spPr>
          <a:xfrm>
            <a:off x="77437" y="477646"/>
            <a:ext cx="6105832" cy="28535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2A1D7F-E71E-E10A-C181-8E6377C4A0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2043"/>
          <a:stretch>
            <a:fillRect/>
          </a:stretch>
        </p:blipFill>
        <p:spPr>
          <a:xfrm>
            <a:off x="77436" y="3736258"/>
            <a:ext cx="6105833" cy="31217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05F99A-61C1-30A6-4B1E-D49872ADE6B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2043"/>
          <a:stretch>
            <a:fillRect/>
          </a:stretch>
        </p:blipFill>
        <p:spPr>
          <a:xfrm>
            <a:off x="6292674" y="3720707"/>
            <a:ext cx="5756758" cy="31217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EF5597-2D49-76E9-6462-E8D9E6DF3FA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043"/>
          <a:stretch>
            <a:fillRect/>
          </a:stretch>
        </p:blipFill>
        <p:spPr>
          <a:xfrm>
            <a:off x="6292674" y="457199"/>
            <a:ext cx="5756758" cy="28535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836C4D-7572-EE62-B577-18C569B23029}"/>
              </a:ext>
            </a:extLst>
          </p:cNvPr>
          <p:cNvSpPr txBox="1"/>
          <p:nvPr/>
        </p:nvSpPr>
        <p:spPr>
          <a:xfrm>
            <a:off x="1501877" y="44244"/>
            <a:ext cx="36403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/>
              <a:t>Task 5: Mutual Fund Reason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D34544-B81F-8B9A-3EC7-3CA061A4B2D6}"/>
              </a:ext>
            </a:extLst>
          </p:cNvPr>
          <p:cNvSpPr txBox="1"/>
          <p:nvPr/>
        </p:nvSpPr>
        <p:spPr>
          <a:xfrm>
            <a:off x="7350856" y="0"/>
            <a:ext cx="36403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/>
              <a:t>Task 5: Fixed Deposit Reason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FD31E0-8E28-F71F-A469-34D2BD7B0D92}"/>
              </a:ext>
            </a:extLst>
          </p:cNvPr>
          <p:cNvSpPr txBox="1"/>
          <p:nvPr/>
        </p:nvSpPr>
        <p:spPr>
          <a:xfrm>
            <a:off x="7350856" y="3331244"/>
            <a:ext cx="36403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/>
              <a:t>Task 5: Equity Reason</a:t>
            </a:r>
          </a:p>
        </p:txBody>
      </p:sp>
    </p:spTree>
    <p:extLst>
      <p:ext uri="{BB962C8B-B14F-4D97-AF65-F5344CB8AC3E}">
        <p14:creationId xmlns:p14="http://schemas.microsoft.com/office/powerpoint/2010/main" val="3542849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BE358-0C5F-6562-CB73-75FE1927B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1CD87D-9DF6-0F30-1C95-608A9760A7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B53221-0DEE-B7F6-8531-249348CDDE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416" b="23826"/>
          <a:stretch>
            <a:fillRect/>
          </a:stretch>
        </p:blipFill>
        <p:spPr>
          <a:xfrm>
            <a:off x="6567948" y="108151"/>
            <a:ext cx="5535565" cy="3189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AD9970-3F17-07E4-9075-07CB802051E5}"/>
              </a:ext>
            </a:extLst>
          </p:cNvPr>
          <p:cNvSpPr txBox="1"/>
          <p:nvPr/>
        </p:nvSpPr>
        <p:spPr>
          <a:xfrm>
            <a:off x="88487" y="96138"/>
            <a:ext cx="647946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dirty="0">
                <a:solidFill>
                  <a:schemeClr val="accent3"/>
                </a:solidFill>
                <a:effectLst/>
                <a:latin typeface="+mj-lt"/>
              </a:rPr>
              <a:t>Task 6: Source of Information</a:t>
            </a:r>
          </a:p>
          <a:p>
            <a:r>
              <a:rPr lang="en-US" b="1" dirty="0"/>
              <a:t>Key Findings:</a:t>
            </a:r>
            <a:endParaRPr lang="en-US" dirty="0"/>
          </a:p>
          <a:p>
            <a:pPr marL="742950" lvl="1" indent="-285750" algn="just" fontAlgn="base">
              <a:buFont typeface="Wingdings" panose="05000000000000000000" pitchFamily="2" charset="2"/>
              <a:buChar char="v"/>
            </a:pPr>
            <a:r>
              <a:rPr lang="en-US" sz="1500" b="1" dirty="0"/>
              <a:t>Mutual Fund Investors: </a:t>
            </a:r>
            <a:r>
              <a:rPr lang="en-US" sz="1500" dirty="0"/>
              <a:t>Primarily rely on Financial Consultants (50%), then Newspapers (33%), Internet (11%), Television (6%).</a:t>
            </a:r>
          </a:p>
          <a:p>
            <a:pPr marL="742950" lvl="1" indent="-285750" algn="just" fontAlgn="base">
              <a:buFont typeface="Wingdings" panose="05000000000000000000" pitchFamily="2" charset="2"/>
              <a:buChar char="v"/>
            </a:pPr>
            <a:r>
              <a:rPr lang="en-US" sz="1500" b="1" dirty="0"/>
              <a:t>Equity Investors: </a:t>
            </a:r>
            <a:r>
              <a:rPr lang="en-US" sz="1500" dirty="0"/>
              <a:t>Higher reliance on Newspapers (40%), then Television (30%), Internet (20%), Financial Consultants (10%).</a:t>
            </a:r>
          </a:p>
          <a:p>
            <a:pPr marL="742950" lvl="1" indent="-285750" algn="just" fontAlgn="base">
              <a:buFont typeface="Wingdings" panose="05000000000000000000" pitchFamily="2" charset="2"/>
              <a:buChar char="v"/>
            </a:pPr>
            <a:r>
              <a:rPr lang="en-US" sz="1500" b="1" dirty="0"/>
              <a:t>Fixed Deposit Investors: </a:t>
            </a:r>
            <a:r>
              <a:rPr lang="en-US" sz="1500" dirty="0"/>
              <a:t>Strongest preference for Financial Consultants (44%), followed by Newspapers (33%), Television (22%).</a:t>
            </a:r>
          </a:p>
          <a:p>
            <a:pPr marL="742950" lvl="1" indent="-285750" algn="just" fontAlgn="base">
              <a:buFont typeface="Wingdings" panose="05000000000000000000" pitchFamily="2" charset="2"/>
              <a:buChar char="v"/>
            </a:pPr>
            <a:r>
              <a:rPr lang="en-US" sz="1500" b="1" dirty="0"/>
              <a:t>PPF Investors: </a:t>
            </a:r>
            <a:r>
              <a:rPr lang="en-US" sz="1500" dirty="0"/>
              <a:t>Heavily dependent on Financial Consultants (67%), then Newspapers (33%).</a:t>
            </a:r>
          </a:p>
          <a:p>
            <a:pPr marL="742950" lvl="1" indent="-285750" algn="just" fontAlgn="base">
              <a:buFont typeface="Wingdings" panose="05000000000000000000" pitchFamily="2" charset="2"/>
              <a:buChar char="v"/>
            </a:pPr>
            <a:r>
              <a:rPr lang="en-US" sz="1500" dirty="0"/>
              <a:t>The more complex the investment avenue, the more likely investors are to seek professional guidance.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B5B913-87A8-FC71-9A7B-624EC96CD8B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899" b="25305"/>
          <a:stretch>
            <a:fillRect/>
          </a:stretch>
        </p:blipFill>
        <p:spPr>
          <a:xfrm>
            <a:off x="6174658" y="3662519"/>
            <a:ext cx="5928854" cy="3099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BAB697-C7E9-F178-33CF-2AD197760A8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1898" b="24169"/>
          <a:stretch>
            <a:fillRect/>
          </a:stretch>
        </p:blipFill>
        <p:spPr>
          <a:xfrm>
            <a:off x="88487" y="3662518"/>
            <a:ext cx="6007512" cy="30993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803D17-D548-3744-621C-73344B90046C}"/>
              </a:ext>
            </a:extLst>
          </p:cNvPr>
          <p:cNvSpPr txBox="1"/>
          <p:nvPr/>
        </p:nvSpPr>
        <p:spPr>
          <a:xfrm>
            <a:off x="1501876" y="3232935"/>
            <a:ext cx="40730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/>
              <a:t>Investment Avenue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9A737-D4DF-F730-D6FD-0049F97A9BD8}"/>
              </a:ext>
            </a:extLst>
          </p:cNvPr>
          <p:cNvSpPr txBox="1"/>
          <p:nvPr/>
        </p:nvSpPr>
        <p:spPr>
          <a:xfrm>
            <a:off x="7012856" y="3228959"/>
            <a:ext cx="40730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/>
              <a:t>Demographic Analysis</a:t>
            </a:r>
          </a:p>
        </p:txBody>
      </p:sp>
    </p:spTree>
    <p:extLst>
      <p:ext uri="{BB962C8B-B14F-4D97-AF65-F5344CB8AC3E}">
        <p14:creationId xmlns:p14="http://schemas.microsoft.com/office/powerpoint/2010/main" val="36960587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</TotalTime>
  <Words>1029</Words>
  <Application>Microsoft Office PowerPoint</Application>
  <PresentationFormat>Widescreen</PresentationFormat>
  <Paragraphs>93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Wingdings 3</vt:lpstr>
      <vt:lpstr>Facet</vt:lpstr>
      <vt:lpstr> Investment Analysis using POWER BI   Date: 29th June, 2025   Prepared by:  PAROMITA SAHA </vt:lpstr>
      <vt:lpstr>AGENDA</vt:lpstr>
      <vt:lpstr>Executive Summary</vt:lpstr>
      <vt:lpstr>Project Objective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Recommendations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Paromita Saha</dc:creator>
  <cp:lastModifiedBy>Paromita Saha</cp:lastModifiedBy>
  <cp:revision>33</cp:revision>
  <dcterms:created xsi:type="dcterms:W3CDTF">2025-06-26T16:57:39Z</dcterms:created>
  <dcterms:modified xsi:type="dcterms:W3CDTF">2025-06-28T07:49:40Z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