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4"/>
  </p:sldMasterIdLst>
  <p:notesMasterIdLst>
    <p:notesMasterId r:id="rId25"/>
  </p:notesMasterIdLst>
  <p:handoutMasterIdLst>
    <p:handoutMasterId r:id="rId26"/>
  </p:handoutMasterIdLst>
  <p:sldIdLst>
    <p:sldId id="312" r:id="rId5"/>
    <p:sldId id="304" r:id="rId6"/>
    <p:sldId id="282" r:id="rId7"/>
    <p:sldId id="314" r:id="rId8"/>
    <p:sldId id="315" r:id="rId9"/>
    <p:sldId id="317" r:id="rId10"/>
    <p:sldId id="323" r:id="rId11"/>
    <p:sldId id="324" r:id="rId12"/>
    <p:sldId id="325" r:id="rId13"/>
    <p:sldId id="326" r:id="rId14"/>
    <p:sldId id="327" r:id="rId15"/>
    <p:sldId id="318" r:id="rId16"/>
    <p:sldId id="328" r:id="rId17"/>
    <p:sldId id="330" r:id="rId18"/>
    <p:sldId id="329" r:id="rId19"/>
    <p:sldId id="331" r:id="rId20"/>
    <p:sldId id="322" r:id="rId21"/>
    <p:sldId id="319" r:id="rId22"/>
    <p:sldId id="321" r:id="rId23"/>
    <p:sldId id="297" r:id="rId2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78" d="100"/>
          <a:sy n="78" d="100"/>
        </p:scale>
        <p:origin x="878"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F288E9-C464-A430-87D3-8763133313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40882D-7DB6-C051-DB20-E78960BCE04F}"/>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1611F979-95D6-AF5A-D453-4D0896E9D94C}"/>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40272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22EDF3-85F8-70B4-870E-8FF2FDE841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A28138-CE3D-F451-0303-7BF53209B877}"/>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A1B57F5C-7631-092F-A978-715A4DCBDF3F}"/>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078069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73773-9238-0241-276B-80C9FE1CA9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659EC4-2860-D1BE-1AE1-52A76683F803}"/>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DE0B8925-3834-73C4-69AE-4985FA3D56E8}"/>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23880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71DA21-7165-4BCE-E094-889B31EA79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92E0D4-A1DF-CC93-E448-F8F3D87E30CB}"/>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B2783ED8-7C4C-F79D-1FE4-4508002760BE}"/>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17298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38D6E-6027-1165-F848-2526E19320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9588AB-85FF-24E3-F3EF-34F25C2B1144}"/>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B641D713-2F99-B4B6-2551-6B626DAE5F65}"/>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053294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9357AE-B055-8D22-56A8-76B90571EB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BBE645-0FE1-510D-4DBF-2B161808A50D}"/>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1F361F88-C5A8-076A-3CE7-DA0A08720466}"/>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225022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E1113A-AE64-5254-5755-15798F94DF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8BDC2B-5E6C-930C-CE4E-4C8E961E83A0}"/>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B0D8060D-DC9F-D52C-F1CB-ABD33F7C4018}"/>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961271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C74A41-4B99-BE86-C752-4796C6AA9D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E9F744-353C-8D3C-314A-8B4D691BEE4E}"/>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34FBDF3C-6EED-3BB3-05BB-2F018068BFB1}"/>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2638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22EAD-367E-22B4-3531-78999F2559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138171-04EB-996D-46E9-26BB12107F42}"/>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9C4CE318-8652-1274-9115-D48EAD2F00E6}"/>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8136422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6/26/2025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48879591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6/26/2025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50617454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6/26/2025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61063568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6301483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33729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942276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0755140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794425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0884281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8009849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70917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6/26/2025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646141453"/>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2085632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3824808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082639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C6F822A4-8DA6-4447-9B1F-C5DB58435268}" type="datetimeFigureOut">
              <a:rPr lang="en-US" smtClean="0"/>
              <a:t>6/26/2025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8895827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6/26/2025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5505706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6/26/2025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0720966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6/26/2025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
        <p:nvSpPr>
          <p:cNvPr id="2" name="Freeform: Shape 1">
            <a:extLst>
              <a:ext uri="{FF2B5EF4-FFF2-40B4-BE49-F238E27FC236}">
                <a16:creationId xmlns:a16="http://schemas.microsoft.com/office/drawing/2014/main" id="{CD8C3252-5FCD-04D0-273C-6B74E3AE9584}"/>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49C55A5B-767A-E8A6-CD6A-86D95CF1690E}"/>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071368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6/26/2025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
        <p:nvSpPr>
          <p:cNvPr id="5" name="Freeform: Shape 4">
            <a:extLst>
              <a:ext uri="{FF2B5EF4-FFF2-40B4-BE49-F238E27FC236}">
                <a16:creationId xmlns:a16="http://schemas.microsoft.com/office/drawing/2014/main" id="{F1B02102-0EFC-E33B-FD31-C1D9C1A0CDD3}"/>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854FAE82-751F-4BD3-D784-4EFAE8D04F6D}"/>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150312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6/26/2025</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12" name="Freeform: Shape 11">
            <a:extLst>
              <a:ext uri="{FF2B5EF4-FFF2-40B4-BE49-F238E27FC236}">
                <a16:creationId xmlns:a16="http://schemas.microsoft.com/office/drawing/2014/main" id="{80C6CD9D-051D-19B2-F3A0-E61BF54B907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86970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3772C379-9A7C-4C87-A116-CBE9F58B04C5}" type="datetimeFigureOut">
              <a:rPr lang="en-US" smtClean="0"/>
              <a:t>6/26/2025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6" name="Freeform: Shape 5">
            <a:extLst>
              <a:ext uri="{FF2B5EF4-FFF2-40B4-BE49-F238E27FC236}">
                <a16:creationId xmlns:a16="http://schemas.microsoft.com/office/drawing/2014/main" id="{C5DF9DAA-FD79-5B3D-361A-84FAD4DF14B4}"/>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984710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8664C608-40B1-4030-A28D-5B74BC98ADCE}" type="datetimeFigureOut">
              <a:rPr lang="en-US" smtClean="0"/>
              <a:t>6/26/2025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24">
                <a:duotone>
                  <a:schemeClr val="accent2">
                    <a:shade val="45000"/>
                    <a:satMod val="135000"/>
                  </a:schemeClr>
                  <a:prstClr val="white"/>
                </a:duotone>
                <a:extLst>
                  <a:ext uri="{BEBA8EAE-BF5A-486C-A8C5-ECC9F3942E4B}">
                    <a14:imgProps xmlns:a14="http://schemas.microsoft.com/office/drawing/2010/main">
                      <a14:imgLayer r:embed="rId2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90846136"/>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4" r:id="rId14"/>
    <p:sldLayoutId id="2147483735" r:id="rId15"/>
    <p:sldLayoutId id="2147483736" r:id="rId16"/>
    <p:sldLayoutId id="2147483737" r:id="rId17"/>
    <p:sldLayoutId id="2147483738" r:id="rId18"/>
    <p:sldLayoutId id="2147483739" r:id="rId19"/>
    <p:sldLayoutId id="2147483740" r:id="rId20"/>
    <p:sldLayoutId id="2147483741" r:id="rId21"/>
    <p:sldLayoutId id="2147483742" r:id="rId22"/>
  </p:sldLayoutIdLst>
  <p:hf hdr="0" ftr="0" dt="0"/>
  <p:txStyles>
    <p:titleStyle>
      <a:lvl1pPr algn="l" defTabSz="914400" rtl="0" eaLnBrk="1" latinLnBrk="0" hangingPunct="1">
        <a:lnSpc>
          <a:spcPct val="90000"/>
        </a:lnSpc>
        <a:spcBef>
          <a:spcPct val="0"/>
        </a:spcBef>
        <a:buNone/>
        <a:defRPr sz="4800" b="1" kern="1200" cap="none" baseline="0">
          <a:blipFill>
            <a:blip r:embed="rId2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4.xml"/><Relationship Id="rId3" Type="http://schemas.openxmlformats.org/officeDocument/2006/relationships/slide" Target="slide3.xml"/><Relationship Id="rId7" Type="http://schemas.openxmlformats.org/officeDocument/2006/relationships/slide" Target="slide7.xml"/><Relationship Id="rId12" Type="http://schemas.openxmlformats.org/officeDocument/2006/relationships/slide" Target="slide13.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slide" Target="slide6.xml"/><Relationship Id="rId11" Type="http://schemas.openxmlformats.org/officeDocument/2006/relationships/slide" Target="slide11.xml"/><Relationship Id="rId5" Type="http://schemas.openxmlformats.org/officeDocument/2006/relationships/slide" Target="slide5.xml"/><Relationship Id="rId15" Type="http://schemas.openxmlformats.org/officeDocument/2006/relationships/slide" Target="slide16.xml"/><Relationship Id="rId10" Type="http://schemas.openxmlformats.org/officeDocument/2006/relationships/slide" Target="slide10.xml"/><Relationship Id="rId4" Type="http://schemas.openxmlformats.org/officeDocument/2006/relationships/slide" Target="slide4.xml"/><Relationship Id="rId9" Type="http://schemas.openxmlformats.org/officeDocument/2006/relationships/slide" Target="slide9.xml"/><Relationship Id="rId14" Type="http://schemas.openxmlformats.org/officeDocument/2006/relationships/slide" Target="slide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629767" y="196645"/>
            <a:ext cx="6932466" cy="4444181"/>
          </a:xfrm>
          <a:ln>
            <a:noFill/>
          </a:ln>
        </p:spPr>
        <p:txBody>
          <a:bodyPr anchor="ctr"/>
          <a:lstStyle/>
          <a:p>
            <a:r>
              <a:rPr lang="en-US" dirty="0">
                <a:ln>
                  <a:solidFill>
                    <a:schemeClr val="tx1"/>
                  </a:solidFill>
                </a:ln>
                <a:solidFill>
                  <a:schemeClr val="accent1"/>
                </a:solidFill>
              </a:rPr>
              <a:t>HR Analytics – </a:t>
            </a:r>
            <a:br>
              <a:rPr lang="en-US" dirty="0">
                <a:ln>
                  <a:solidFill>
                    <a:schemeClr val="tx1"/>
                  </a:solidFill>
                </a:ln>
                <a:solidFill>
                  <a:schemeClr val="accent1"/>
                </a:solidFill>
              </a:rPr>
            </a:br>
            <a:r>
              <a:rPr lang="en-US" dirty="0">
                <a:ln>
                  <a:solidFill>
                    <a:schemeClr val="tx1"/>
                  </a:solidFill>
                </a:ln>
                <a:solidFill>
                  <a:schemeClr val="accent1"/>
                </a:solidFill>
              </a:rPr>
              <a:t>Employee Attrition Prediction Analysis</a:t>
            </a:r>
            <a:br>
              <a:rPr lang="en-US" dirty="0"/>
            </a:br>
            <a:r>
              <a:rPr lang="en-US" sz="2400" dirty="0"/>
              <a:t> </a:t>
            </a:r>
            <a:br>
              <a:rPr lang="en-US" dirty="0"/>
            </a:br>
            <a:r>
              <a:rPr lang="en-US" sz="3200" dirty="0">
                <a:solidFill>
                  <a:schemeClr val="accent4"/>
                </a:solidFill>
              </a:rPr>
              <a:t>Date: </a:t>
            </a:r>
            <a:r>
              <a:rPr lang="en-US" sz="3200" dirty="0"/>
              <a:t>June 26, 2025</a:t>
            </a:r>
            <a:br>
              <a:rPr lang="en-US" sz="3200" dirty="0"/>
            </a:br>
            <a:r>
              <a:rPr lang="en-US" sz="2400" dirty="0"/>
              <a:t> </a:t>
            </a:r>
            <a:br>
              <a:rPr lang="en-US" sz="3200" dirty="0"/>
            </a:br>
            <a:r>
              <a:rPr lang="en-US" sz="3200" dirty="0">
                <a:solidFill>
                  <a:schemeClr val="accent4"/>
                </a:solidFill>
              </a:rPr>
              <a:t>Prepared by: </a:t>
            </a:r>
            <a:br>
              <a:rPr lang="en-US" sz="3200" dirty="0">
                <a:solidFill>
                  <a:schemeClr val="accent4"/>
                </a:solidFill>
              </a:rPr>
            </a:br>
            <a:r>
              <a:rPr lang="en-US" sz="3200" dirty="0"/>
              <a:t>PAROMITA SAHA</a:t>
            </a:r>
            <a:endParaRPr lang="en-US" dirty="0"/>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A97C13-9FB0-1CA2-0B01-A0F53B1BF90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F4BCFE4-9895-17D2-EC07-3BBBC6629B82}"/>
              </a:ext>
            </a:extLst>
          </p:cNvPr>
          <p:cNvSpPr>
            <a:spLocks noGrp="1"/>
          </p:cNvSpPr>
          <p:nvPr>
            <p:ph type="title"/>
          </p:nvPr>
        </p:nvSpPr>
        <p:spPr>
          <a:xfrm>
            <a:off x="442452" y="417872"/>
            <a:ext cx="3283119" cy="663846"/>
          </a:xfrm>
        </p:spPr>
        <p:txBody>
          <a:bodyPr>
            <a:normAutofit/>
          </a:bodyPr>
          <a:lstStyle/>
          <a:p>
            <a:r>
              <a:rPr lang="en-IN" dirty="0">
                <a:solidFill>
                  <a:schemeClr val="accent3">
                    <a:lumMod val="75000"/>
                  </a:schemeClr>
                </a:solidFill>
              </a:rPr>
              <a:t>Data Analysis</a:t>
            </a:r>
            <a:endParaRPr lang="en-US" dirty="0">
              <a:solidFill>
                <a:schemeClr val="accent3">
                  <a:lumMod val="75000"/>
                </a:schemeClr>
              </a:solidFill>
            </a:endParaRPr>
          </a:p>
        </p:txBody>
      </p:sp>
      <p:sp>
        <p:nvSpPr>
          <p:cNvPr id="14" name="Content Placeholder 7">
            <a:extLst>
              <a:ext uri="{FF2B5EF4-FFF2-40B4-BE49-F238E27FC236}">
                <a16:creationId xmlns:a16="http://schemas.microsoft.com/office/drawing/2014/main" id="{C573AA16-AC3C-D76A-E49D-00D3D59EFE6D}"/>
              </a:ext>
            </a:extLst>
          </p:cNvPr>
          <p:cNvSpPr>
            <a:spLocks noGrp="1"/>
          </p:cNvSpPr>
          <p:nvPr>
            <p:ph sz="half" idx="15"/>
          </p:nvPr>
        </p:nvSpPr>
        <p:spPr>
          <a:xfrm>
            <a:off x="592392" y="1713706"/>
            <a:ext cx="6486834" cy="4401959"/>
          </a:xfrm>
        </p:spPr>
        <p:txBody>
          <a:bodyPr>
            <a:noAutofit/>
          </a:bodyPr>
          <a:lstStyle/>
          <a:p>
            <a:pPr marL="0" lvl="0" indent="0" fontAlgn="base">
              <a:buNone/>
            </a:pPr>
            <a:r>
              <a:rPr lang="en-US" b="1" dirty="0"/>
              <a:t>Key</a:t>
            </a:r>
            <a:r>
              <a:rPr lang="en-US" dirty="0"/>
              <a:t> </a:t>
            </a:r>
            <a:r>
              <a:rPr lang="en-US" b="1" dirty="0"/>
              <a:t>Insight: </a:t>
            </a:r>
            <a:r>
              <a:rPr lang="en-IN" sz="1600" dirty="0"/>
              <a:t>Employee job satisfaction levels directly correlate with attrition rates.</a:t>
            </a:r>
          </a:p>
          <a:p>
            <a:pPr marL="0" indent="0" algn="just">
              <a:buNone/>
            </a:pPr>
            <a:r>
              <a:rPr lang="en-US" b="1" dirty="0"/>
              <a:t>Observations:</a:t>
            </a:r>
          </a:p>
          <a:p>
            <a:pPr marL="688086" lvl="1" indent="-285750" fontAlgn="base">
              <a:buFont typeface="Wingdings" panose="05000000000000000000" pitchFamily="2" charset="2"/>
              <a:buChar char="q"/>
            </a:pPr>
            <a:r>
              <a:rPr lang="en-IN" sz="1600" dirty="0"/>
              <a:t>Job Satisfaction is rated from 1 to 4.</a:t>
            </a:r>
          </a:p>
          <a:p>
            <a:pPr marL="688086" lvl="1" indent="-285750" fontAlgn="base">
              <a:buFont typeface="Wingdings" panose="05000000000000000000" pitchFamily="2" charset="2"/>
              <a:buChar char="q"/>
            </a:pPr>
            <a:r>
              <a:rPr lang="en-IN" sz="1600" b="1" dirty="0"/>
              <a:t>Job Satisfaction 1 (Low):</a:t>
            </a:r>
            <a:r>
              <a:rPr lang="en-IN" sz="1600" dirty="0"/>
              <a:t> This category exhibits a proportionally higher attrition rate.</a:t>
            </a:r>
          </a:p>
          <a:p>
            <a:pPr marL="688086" lvl="1" indent="-285750" fontAlgn="base">
              <a:buFont typeface="Wingdings" panose="05000000000000000000" pitchFamily="2" charset="2"/>
              <a:buChar char="q"/>
            </a:pPr>
            <a:r>
              <a:rPr lang="en-IN" sz="1600" b="1" dirty="0"/>
              <a:t>Job Satisfaction 2 &amp; 3:</a:t>
            </a:r>
            <a:r>
              <a:rPr lang="en-IN" sz="1600" dirty="0"/>
              <a:t> These show decreasing attrition proportions as satisfaction increases.</a:t>
            </a:r>
          </a:p>
          <a:p>
            <a:pPr marL="688086" lvl="1" indent="-285750" fontAlgn="base">
              <a:buFont typeface="Wingdings" panose="05000000000000000000" pitchFamily="2" charset="2"/>
              <a:buChar char="q"/>
            </a:pPr>
            <a:r>
              <a:rPr lang="en-IN" sz="1600" b="1" dirty="0"/>
              <a:t>Job Satisfaction 4 (High):</a:t>
            </a:r>
            <a:r>
              <a:rPr lang="en-IN" sz="1600" dirty="0"/>
              <a:t> This category demonstrates the </a:t>
            </a:r>
            <a:r>
              <a:rPr lang="en-IN" sz="1600" b="1" dirty="0"/>
              <a:t>lowest proportional attrition</a:t>
            </a:r>
            <a:r>
              <a:rPr lang="en-IN" sz="1600" dirty="0"/>
              <a:t>, with a large number of employees who do not attrite.</a:t>
            </a:r>
            <a:endParaRPr lang="en-IN" dirty="0"/>
          </a:p>
          <a:p>
            <a:pPr marL="0" lvl="0" indent="0" fontAlgn="base">
              <a:buNone/>
            </a:pPr>
            <a:r>
              <a:rPr lang="en-US" b="1" dirty="0"/>
              <a:t>Conclusion: </a:t>
            </a:r>
            <a:r>
              <a:rPr lang="en-IN" sz="1600" i="1" dirty="0"/>
              <a:t>Higher job satisfaction (ratings 3 and 4) leads to significantly lower attrition. </a:t>
            </a:r>
            <a:r>
              <a:rPr lang="en-IN" sz="1600" dirty="0"/>
              <a:t>Addressing factors that contribute to low job satisfaction is critical for retention.</a:t>
            </a:r>
          </a:p>
          <a:p>
            <a:pPr marL="0" indent="0" algn="just">
              <a:buNone/>
            </a:pPr>
            <a:endParaRPr lang="en-US" sz="1600" dirty="0"/>
          </a:p>
        </p:txBody>
      </p:sp>
      <p:sp>
        <p:nvSpPr>
          <p:cNvPr id="4" name="Slide Number Placeholder 3">
            <a:extLst>
              <a:ext uri="{FF2B5EF4-FFF2-40B4-BE49-F238E27FC236}">
                <a16:creationId xmlns:a16="http://schemas.microsoft.com/office/drawing/2014/main" id="{F2B8EDB4-5917-8406-7E23-ABB5B3F19E7B}"/>
              </a:ext>
            </a:extLst>
          </p:cNvPr>
          <p:cNvSpPr>
            <a:spLocks noGrp="1"/>
          </p:cNvSpPr>
          <p:nvPr>
            <p:ph type="sldNum" sz="quarter" idx="10"/>
          </p:nvPr>
        </p:nvSpPr>
        <p:spPr/>
        <p:txBody>
          <a:bodyPr/>
          <a:lstStyle/>
          <a:p>
            <a:fld id="{48F63A3B-78C7-47BE-AE5E-E10140E04643}" type="slidenum">
              <a:rPr lang="en-US" smtClean="0"/>
              <a:pPr/>
              <a:t>10</a:t>
            </a:fld>
            <a:endParaRPr lang="en-US" dirty="0"/>
          </a:p>
        </p:txBody>
      </p:sp>
      <p:sp>
        <p:nvSpPr>
          <p:cNvPr id="8" name="Title 2">
            <a:extLst>
              <a:ext uri="{FF2B5EF4-FFF2-40B4-BE49-F238E27FC236}">
                <a16:creationId xmlns:a16="http://schemas.microsoft.com/office/drawing/2014/main" id="{7CFE867C-50FB-DB9C-1117-8881D250E237}"/>
              </a:ext>
            </a:extLst>
          </p:cNvPr>
          <p:cNvSpPr txBox="1">
            <a:spLocks/>
          </p:cNvSpPr>
          <p:nvPr/>
        </p:nvSpPr>
        <p:spPr>
          <a:xfrm>
            <a:off x="816076" y="983397"/>
            <a:ext cx="6174659" cy="663846"/>
          </a:xfrm>
          <a:prstGeom prst="rect">
            <a:avLst/>
          </a:prstGeom>
        </p:spPr>
        <p:txBody>
          <a:bodyPr vert="horz" lIns="91440" tIns="0" rIns="91440" bIns="0" rtlCol="0" anchor="ctr">
            <a:normAutofit fontScale="85000" lnSpcReduction="10000"/>
          </a:bodyPr>
          <a:lstStyle>
            <a:lvl1pPr algn="l" defTabSz="914400" rtl="0" eaLnBrk="1" latinLnBrk="0" hangingPunct="1">
              <a:lnSpc>
                <a:spcPct val="100000"/>
              </a:lnSpc>
              <a:spcBef>
                <a:spcPct val="0"/>
              </a:spcBef>
              <a:buNone/>
              <a:defRPr sz="3600" b="1" kern="1200" cap="none" baseline="0">
                <a:solidFill>
                  <a:schemeClr val="accent6"/>
                </a:solidFill>
                <a:latin typeface="+mj-lt"/>
                <a:ea typeface="+mj-ea"/>
                <a:cs typeface="+mj-cs"/>
              </a:defRPr>
            </a:lvl1pPr>
          </a:lstStyle>
          <a:p>
            <a:r>
              <a:rPr lang="en-US" dirty="0"/>
              <a:t>5. </a:t>
            </a:r>
            <a:r>
              <a:rPr lang="en-IN" dirty="0"/>
              <a:t>Job Satisfaction and Attrition</a:t>
            </a:r>
          </a:p>
        </p:txBody>
      </p:sp>
      <p:pic>
        <p:nvPicPr>
          <p:cNvPr id="11" name="Picture 10">
            <a:extLst>
              <a:ext uri="{FF2B5EF4-FFF2-40B4-BE49-F238E27FC236}">
                <a16:creationId xmlns:a16="http://schemas.microsoft.com/office/drawing/2014/main" id="{4B206C69-F309-8F91-CF3D-30454C103C94}"/>
              </a:ext>
            </a:extLst>
          </p:cNvPr>
          <p:cNvPicPr>
            <a:picLocks noChangeAspect="1"/>
          </p:cNvPicPr>
          <p:nvPr/>
        </p:nvPicPr>
        <p:blipFill>
          <a:blip r:embed="rId3"/>
          <a:srcRect/>
          <a:stretch/>
        </p:blipFill>
        <p:spPr>
          <a:xfrm>
            <a:off x="7010399" y="1482476"/>
            <a:ext cx="4653531" cy="4401959"/>
          </a:xfrm>
          <a:prstGeom prst="rect">
            <a:avLst/>
          </a:prstGeom>
          <a:ln w="28575">
            <a:solidFill>
              <a:schemeClr val="accent4"/>
            </a:solidFill>
          </a:ln>
        </p:spPr>
      </p:pic>
    </p:spTree>
    <p:extLst>
      <p:ext uri="{BB962C8B-B14F-4D97-AF65-F5344CB8AC3E}">
        <p14:creationId xmlns:p14="http://schemas.microsoft.com/office/powerpoint/2010/main" val="1490299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69CE91-9546-9274-753B-079B1BEDD9F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16AF469-5650-0A3F-D4EC-4F7E8F8EB44C}"/>
              </a:ext>
            </a:extLst>
          </p:cNvPr>
          <p:cNvSpPr>
            <a:spLocks noGrp="1"/>
          </p:cNvSpPr>
          <p:nvPr>
            <p:ph type="title"/>
          </p:nvPr>
        </p:nvSpPr>
        <p:spPr>
          <a:xfrm>
            <a:off x="442452" y="417872"/>
            <a:ext cx="3283119" cy="663846"/>
          </a:xfrm>
        </p:spPr>
        <p:txBody>
          <a:bodyPr>
            <a:normAutofit/>
          </a:bodyPr>
          <a:lstStyle/>
          <a:p>
            <a:r>
              <a:rPr lang="en-IN" dirty="0">
                <a:solidFill>
                  <a:schemeClr val="accent3">
                    <a:lumMod val="75000"/>
                  </a:schemeClr>
                </a:solidFill>
              </a:rPr>
              <a:t>Data Analysis</a:t>
            </a:r>
            <a:endParaRPr lang="en-US" dirty="0">
              <a:solidFill>
                <a:schemeClr val="accent3">
                  <a:lumMod val="75000"/>
                </a:schemeClr>
              </a:solidFill>
            </a:endParaRPr>
          </a:p>
        </p:txBody>
      </p:sp>
      <p:sp>
        <p:nvSpPr>
          <p:cNvPr id="14" name="Content Placeholder 7">
            <a:extLst>
              <a:ext uri="{FF2B5EF4-FFF2-40B4-BE49-F238E27FC236}">
                <a16:creationId xmlns:a16="http://schemas.microsoft.com/office/drawing/2014/main" id="{A492C183-AB48-EE4A-E951-79183BB1872F}"/>
              </a:ext>
            </a:extLst>
          </p:cNvPr>
          <p:cNvSpPr>
            <a:spLocks noGrp="1"/>
          </p:cNvSpPr>
          <p:nvPr>
            <p:ph sz="half" idx="15"/>
          </p:nvPr>
        </p:nvSpPr>
        <p:spPr>
          <a:xfrm>
            <a:off x="592392" y="1724911"/>
            <a:ext cx="5503608" cy="4548070"/>
          </a:xfrm>
        </p:spPr>
        <p:txBody>
          <a:bodyPr>
            <a:noAutofit/>
          </a:bodyPr>
          <a:lstStyle/>
          <a:p>
            <a:pPr marL="0" lvl="0" indent="0" algn="just" fontAlgn="base">
              <a:buNone/>
            </a:pPr>
            <a:r>
              <a:rPr lang="en-US" b="1" dirty="0"/>
              <a:t>Key</a:t>
            </a:r>
            <a:r>
              <a:rPr lang="en-US" dirty="0"/>
              <a:t> </a:t>
            </a:r>
            <a:r>
              <a:rPr lang="en-US" b="1" dirty="0"/>
              <a:t>Insight: </a:t>
            </a:r>
            <a:r>
              <a:rPr lang="en-IN" sz="1600" dirty="0"/>
              <a:t>Attrition rates vary considerably across different job roles within the organization.</a:t>
            </a:r>
          </a:p>
          <a:p>
            <a:pPr marL="0" indent="0" algn="just">
              <a:buNone/>
            </a:pPr>
            <a:r>
              <a:rPr lang="en-US" b="1" dirty="0"/>
              <a:t>Observations:</a:t>
            </a:r>
          </a:p>
          <a:p>
            <a:pPr marL="688086" lvl="1" indent="-285750" algn="just" fontAlgn="base">
              <a:buFont typeface="Wingdings" panose="05000000000000000000" pitchFamily="2" charset="2"/>
              <a:buChar char="q"/>
            </a:pPr>
            <a:r>
              <a:rPr lang="en-IN" sz="1600" b="1" dirty="0"/>
              <a:t>High Attrition Roles:</a:t>
            </a:r>
            <a:r>
              <a:rPr lang="en-IN" sz="1600" dirty="0"/>
              <a:t> Roles such as </a:t>
            </a:r>
            <a:r>
              <a:rPr lang="en-IN" sz="1600" i="1" dirty="0"/>
              <a:t>Laboratory Technician, Sales Representative, </a:t>
            </a:r>
            <a:r>
              <a:rPr lang="en-IN" sz="1600" dirty="0"/>
              <a:t>and </a:t>
            </a:r>
            <a:r>
              <a:rPr lang="en-IN" sz="1600" i="1" dirty="0"/>
              <a:t>Human Resources </a:t>
            </a:r>
            <a:r>
              <a:rPr lang="en-IN" sz="1600" dirty="0"/>
              <a:t>show a notably higher count of "Yes" attrition compared to "No" attrition within their specific job roles.</a:t>
            </a:r>
          </a:p>
          <a:p>
            <a:pPr marL="688086" lvl="1" indent="-285750" algn="just" fontAlgn="base">
              <a:buFont typeface="Wingdings" panose="05000000000000000000" pitchFamily="2" charset="2"/>
              <a:buChar char="q"/>
            </a:pPr>
            <a:r>
              <a:rPr lang="en-IN" sz="1600" b="1" dirty="0"/>
              <a:t>Lower Attrition Roles:</a:t>
            </a:r>
            <a:r>
              <a:rPr lang="en-IN" sz="1600" dirty="0"/>
              <a:t> Job roles like </a:t>
            </a:r>
            <a:r>
              <a:rPr lang="en-IN" sz="1600" i="1" dirty="0"/>
              <a:t>Research Scientist, Sales Executive, </a:t>
            </a:r>
            <a:r>
              <a:rPr lang="en-IN" sz="1600" dirty="0"/>
              <a:t>and</a:t>
            </a:r>
            <a:r>
              <a:rPr lang="en-IN" sz="1600" i="1" dirty="0"/>
              <a:t> Manufacturing Director</a:t>
            </a:r>
            <a:r>
              <a:rPr lang="en-IN" sz="1600" dirty="0"/>
              <a:t> exhibit a much larger number of non-</a:t>
            </a:r>
            <a:r>
              <a:rPr lang="en-IN" sz="1600" dirty="0" err="1"/>
              <a:t>attriting</a:t>
            </a:r>
            <a:r>
              <a:rPr lang="en-IN" sz="1600" dirty="0"/>
              <a:t> employees compared to those who attrite.</a:t>
            </a:r>
            <a:endParaRPr lang="en-US" b="1" dirty="0"/>
          </a:p>
          <a:p>
            <a:pPr marL="0" lvl="0" indent="0" algn="just" fontAlgn="base">
              <a:buNone/>
            </a:pPr>
            <a:r>
              <a:rPr lang="en-US" b="1" dirty="0"/>
              <a:t>Conclusion: </a:t>
            </a:r>
            <a:r>
              <a:rPr lang="en-IN" sz="1600" i="1" dirty="0"/>
              <a:t>Certain job roles are more susceptible to attrition than others. </a:t>
            </a:r>
            <a:r>
              <a:rPr lang="en-IN" sz="1600" dirty="0"/>
              <a:t>Targeted retention strategies may be necessary for high-risk roles.</a:t>
            </a:r>
            <a:endParaRPr lang="en-IN" dirty="0"/>
          </a:p>
        </p:txBody>
      </p:sp>
      <p:sp>
        <p:nvSpPr>
          <p:cNvPr id="4" name="Slide Number Placeholder 3">
            <a:extLst>
              <a:ext uri="{FF2B5EF4-FFF2-40B4-BE49-F238E27FC236}">
                <a16:creationId xmlns:a16="http://schemas.microsoft.com/office/drawing/2014/main" id="{42D91B8A-CE8F-FC53-7A40-F94820866558}"/>
              </a:ext>
            </a:extLst>
          </p:cNvPr>
          <p:cNvSpPr>
            <a:spLocks noGrp="1"/>
          </p:cNvSpPr>
          <p:nvPr>
            <p:ph type="sldNum" sz="quarter" idx="10"/>
          </p:nvPr>
        </p:nvSpPr>
        <p:spPr/>
        <p:txBody>
          <a:bodyPr/>
          <a:lstStyle/>
          <a:p>
            <a:fld id="{48F63A3B-78C7-47BE-AE5E-E10140E04643}" type="slidenum">
              <a:rPr lang="en-US" smtClean="0"/>
              <a:pPr/>
              <a:t>11</a:t>
            </a:fld>
            <a:endParaRPr lang="en-US" dirty="0"/>
          </a:p>
        </p:txBody>
      </p:sp>
      <p:sp>
        <p:nvSpPr>
          <p:cNvPr id="8" name="Title 2">
            <a:extLst>
              <a:ext uri="{FF2B5EF4-FFF2-40B4-BE49-F238E27FC236}">
                <a16:creationId xmlns:a16="http://schemas.microsoft.com/office/drawing/2014/main" id="{2E42A15E-BC32-1201-9101-DA4626021E04}"/>
              </a:ext>
            </a:extLst>
          </p:cNvPr>
          <p:cNvSpPr txBox="1">
            <a:spLocks/>
          </p:cNvSpPr>
          <p:nvPr/>
        </p:nvSpPr>
        <p:spPr>
          <a:xfrm>
            <a:off x="816076" y="983397"/>
            <a:ext cx="6174659" cy="663846"/>
          </a:xfrm>
          <a:prstGeom prst="rect">
            <a:avLst/>
          </a:prstGeom>
        </p:spPr>
        <p:txBody>
          <a:bodyPr vert="horz" lIns="91440" tIns="0" rIns="91440" bIns="0" rtlCol="0" anchor="ctr">
            <a:normAutofit/>
          </a:bodyPr>
          <a:lstStyle>
            <a:lvl1pPr algn="l" defTabSz="914400" rtl="0" eaLnBrk="1" latinLnBrk="0" hangingPunct="1">
              <a:lnSpc>
                <a:spcPct val="100000"/>
              </a:lnSpc>
              <a:spcBef>
                <a:spcPct val="0"/>
              </a:spcBef>
              <a:buNone/>
              <a:defRPr sz="3600" b="1" kern="1200" cap="none" baseline="0">
                <a:solidFill>
                  <a:schemeClr val="accent6"/>
                </a:solidFill>
                <a:latin typeface="+mj-lt"/>
                <a:ea typeface="+mj-ea"/>
                <a:cs typeface="+mj-cs"/>
              </a:defRPr>
            </a:lvl1pPr>
          </a:lstStyle>
          <a:p>
            <a:r>
              <a:rPr lang="en-US" dirty="0"/>
              <a:t>6. </a:t>
            </a:r>
            <a:r>
              <a:rPr lang="en-IN" dirty="0"/>
              <a:t>Attrition by Job Role</a:t>
            </a:r>
          </a:p>
        </p:txBody>
      </p:sp>
      <p:pic>
        <p:nvPicPr>
          <p:cNvPr id="11" name="Picture 10">
            <a:extLst>
              <a:ext uri="{FF2B5EF4-FFF2-40B4-BE49-F238E27FC236}">
                <a16:creationId xmlns:a16="http://schemas.microsoft.com/office/drawing/2014/main" id="{6EE7EF27-288D-4E9B-DA67-00A7D53BEC09}"/>
              </a:ext>
            </a:extLst>
          </p:cNvPr>
          <p:cNvPicPr>
            <a:picLocks noChangeAspect="1"/>
          </p:cNvPicPr>
          <p:nvPr/>
        </p:nvPicPr>
        <p:blipFill>
          <a:blip r:embed="rId3"/>
          <a:srcRect/>
          <a:stretch/>
        </p:blipFill>
        <p:spPr>
          <a:xfrm>
            <a:off x="6206611" y="1577426"/>
            <a:ext cx="5503608" cy="4548069"/>
          </a:xfrm>
          <a:prstGeom prst="rect">
            <a:avLst/>
          </a:prstGeom>
          <a:ln w="28575">
            <a:solidFill>
              <a:schemeClr val="accent1"/>
            </a:solidFill>
          </a:ln>
        </p:spPr>
      </p:pic>
    </p:spTree>
    <p:extLst>
      <p:ext uri="{BB962C8B-B14F-4D97-AF65-F5344CB8AC3E}">
        <p14:creationId xmlns:p14="http://schemas.microsoft.com/office/powerpoint/2010/main" val="2123710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235974" y="186552"/>
            <a:ext cx="7843837" cy="742136"/>
          </a:xfrm>
        </p:spPr>
        <p:txBody>
          <a:bodyPr/>
          <a:lstStyle/>
          <a:p>
            <a:r>
              <a:rPr lang="en-IN" dirty="0">
                <a:solidFill>
                  <a:schemeClr val="accent4"/>
                </a:solidFill>
              </a:rPr>
              <a:t>Model Building &amp; Evaluation</a:t>
            </a:r>
            <a:endParaRPr lang="en-US" dirty="0">
              <a:solidFill>
                <a:schemeClr val="accent4"/>
              </a:solidFill>
            </a:endParaRP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235974" y="1361307"/>
            <a:ext cx="8308258" cy="1424132"/>
          </a:xfrm>
        </p:spPr>
        <p:txBody>
          <a:bodyPr>
            <a:normAutofit/>
          </a:bodyPr>
          <a:lstStyle/>
          <a:p>
            <a:pPr marL="285750" indent="-285750" algn="just">
              <a:buFont typeface="Wingdings" panose="05000000000000000000" pitchFamily="2" charset="2"/>
              <a:buChar char="q"/>
            </a:pPr>
            <a:r>
              <a:rPr lang="en-IN" sz="1800" b="1" dirty="0"/>
              <a:t>Data Splitting</a:t>
            </a:r>
            <a:endParaRPr lang="en-IN" sz="1600" b="1" dirty="0"/>
          </a:p>
          <a:p>
            <a:pPr algn="just"/>
            <a:r>
              <a:rPr lang="en-IN" sz="1600" dirty="0"/>
              <a:t>The pre-processed data was split into training and testing sets, with 80% for training and 20% for testing. Stratified sampling was used for the y variable (Attrition) to maintain the class distribution in both sets due to the class imbalance.</a:t>
            </a:r>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p:txBody>
          <a:bodyPr/>
          <a:lstStyle/>
          <a:p>
            <a:fld id="{48F63A3B-78C7-47BE-AE5E-E10140E04643}" type="slidenum">
              <a:rPr lang="en-US" smtClean="0"/>
              <a:pPr/>
              <a:t>12</a:t>
            </a:fld>
            <a:endParaRPr lang="en-US" dirty="0"/>
          </a:p>
        </p:txBody>
      </p:sp>
      <p:pic>
        <p:nvPicPr>
          <p:cNvPr id="8" name="Picture 7">
            <a:extLst>
              <a:ext uri="{FF2B5EF4-FFF2-40B4-BE49-F238E27FC236}">
                <a16:creationId xmlns:a16="http://schemas.microsoft.com/office/drawing/2014/main" id="{5A67A0AF-47B3-F3B7-8DA1-404EC743BAEE}"/>
              </a:ext>
            </a:extLst>
          </p:cNvPr>
          <p:cNvPicPr>
            <a:picLocks noChangeAspect="1"/>
          </p:cNvPicPr>
          <p:nvPr/>
        </p:nvPicPr>
        <p:blipFill>
          <a:blip r:embed="rId3"/>
          <a:stretch>
            <a:fillRect/>
          </a:stretch>
        </p:blipFill>
        <p:spPr>
          <a:xfrm>
            <a:off x="2893225" y="3782963"/>
            <a:ext cx="8127516" cy="2617838"/>
          </a:xfrm>
          <a:prstGeom prst="rect">
            <a:avLst/>
          </a:prstGeom>
          <a:ln w="19050">
            <a:solidFill>
              <a:schemeClr val="accent1"/>
            </a:solidFill>
          </a:ln>
        </p:spPr>
      </p:pic>
    </p:spTree>
    <p:extLst>
      <p:ext uri="{BB962C8B-B14F-4D97-AF65-F5344CB8AC3E}">
        <p14:creationId xmlns:p14="http://schemas.microsoft.com/office/powerpoint/2010/main" val="4072101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297EE4-6A6F-B684-DEFE-865EA0DEC0A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56D1F9F-71C2-1D45-98EB-0EAC32261DC8}"/>
              </a:ext>
            </a:extLst>
          </p:cNvPr>
          <p:cNvSpPr>
            <a:spLocks noGrp="1"/>
          </p:cNvSpPr>
          <p:nvPr>
            <p:ph type="title"/>
          </p:nvPr>
        </p:nvSpPr>
        <p:spPr>
          <a:xfrm>
            <a:off x="235974" y="186552"/>
            <a:ext cx="7843837" cy="742136"/>
          </a:xfrm>
        </p:spPr>
        <p:txBody>
          <a:bodyPr/>
          <a:lstStyle/>
          <a:p>
            <a:r>
              <a:rPr lang="en-IN" dirty="0">
                <a:solidFill>
                  <a:schemeClr val="accent4"/>
                </a:solidFill>
              </a:rPr>
              <a:t>Model Building &amp; Evaluation</a:t>
            </a:r>
            <a:endParaRPr lang="en-US" dirty="0">
              <a:solidFill>
                <a:schemeClr val="accent4"/>
              </a:solidFill>
            </a:endParaRPr>
          </a:p>
        </p:txBody>
      </p:sp>
      <p:sp>
        <p:nvSpPr>
          <p:cNvPr id="2" name="Slide Number Placeholder 1">
            <a:extLst>
              <a:ext uri="{FF2B5EF4-FFF2-40B4-BE49-F238E27FC236}">
                <a16:creationId xmlns:a16="http://schemas.microsoft.com/office/drawing/2014/main" id="{EB4D1302-16AA-A4B5-6B24-3C3932B0E2A5}"/>
              </a:ext>
            </a:extLst>
          </p:cNvPr>
          <p:cNvSpPr>
            <a:spLocks noGrp="1"/>
          </p:cNvSpPr>
          <p:nvPr>
            <p:ph type="sldNum" sz="quarter" idx="10"/>
          </p:nvPr>
        </p:nvSpPr>
        <p:spPr/>
        <p:txBody>
          <a:bodyPr/>
          <a:lstStyle/>
          <a:p>
            <a:fld id="{48F63A3B-78C7-47BE-AE5E-E10140E04643}" type="slidenum">
              <a:rPr lang="en-US" smtClean="0"/>
              <a:pPr/>
              <a:t>13</a:t>
            </a:fld>
            <a:endParaRPr lang="en-US" dirty="0"/>
          </a:p>
        </p:txBody>
      </p:sp>
      <p:sp>
        <p:nvSpPr>
          <p:cNvPr id="5" name="Content Placeholder 3">
            <a:extLst>
              <a:ext uri="{FF2B5EF4-FFF2-40B4-BE49-F238E27FC236}">
                <a16:creationId xmlns:a16="http://schemas.microsoft.com/office/drawing/2014/main" id="{CAECF778-654C-C436-6C14-EB1018F5BA1D}"/>
              </a:ext>
            </a:extLst>
          </p:cNvPr>
          <p:cNvSpPr txBox="1">
            <a:spLocks/>
          </p:cNvSpPr>
          <p:nvPr/>
        </p:nvSpPr>
        <p:spPr>
          <a:xfrm>
            <a:off x="373626" y="1012523"/>
            <a:ext cx="8308258" cy="2025645"/>
          </a:xfrm>
          <a:prstGeom prst="rect">
            <a:avLst/>
          </a:prstGeom>
        </p:spPr>
        <p:txBody>
          <a:bodyPr vert="horz" lIns="91440" tIns="0" rIns="91440" bIns="0" rtlCol="0">
            <a:normAutofit/>
          </a:bodyPr>
          <a:lstStyle>
            <a:lvl1pPr marL="0" indent="0" algn="l" defTabSz="914400" rtl="0" eaLnBrk="1" latinLnBrk="0" hangingPunct="1">
              <a:lnSpc>
                <a:spcPct val="100000"/>
              </a:lnSpc>
              <a:spcBef>
                <a:spcPts val="0"/>
              </a:spcBef>
              <a:buClr>
                <a:schemeClr val="accent2"/>
              </a:buClr>
              <a:buSzPct val="85000"/>
              <a:buFont typeface="Wingdings" pitchFamily="2" charset="2"/>
              <a:buNone/>
              <a:defRPr sz="2400" kern="1200">
                <a:solidFill>
                  <a:schemeClr val="tx1"/>
                </a:solidFill>
                <a:latin typeface="+mn-lt"/>
                <a:ea typeface="+mn-ea"/>
                <a:cs typeface="+mn-cs"/>
              </a:defRPr>
            </a:lvl1pPr>
            <a:lvl2pPr marL="347472" indent="-182880" algn="l" defTabSz="914400" rtl="0" eaLnBrk="1" latinLnBrk="0" hangingPunct="1">
              <a:lnSpc>
                <a:spcPct val="100000"/>
              </a:lnSpc>
              <a:spcBef>
                <a:spcPts val="0"/>
              </a:spcBef>
              <a:spcAft>
                <a:spcPts val="200"/>
              </a:spcAft>
              <a:buClr>
                <a:schemeClr val="accent2"/>
              </a:buClr>
              <a:buSzPct val="85000"/>
              <a:buFont typeface="Wingdings" pitchFamily="2" charset="2"/>
              <a:buChar char="§"/>
              <a:defRPr sz="2400" kern="1200">
                <a:solidFill>
                  <a:schemeClr val="tx1"/>
                </a:solidFill>
                <a:latin typeface="+mn-lt"/>
                <a:ea typeface="+mn-ea"/>
                <a:cs typeface="+mn-cs"/>
              </a:defRPr>
            </a:lvl2pPr>
            <a:lvl3pPr marL="685800" indent="-182880" algn="l" defTabSz="914400" rtl="0" eaLnBrk="1" latinLnBrk="0" hangingPunct="1">
              <a:lnSpc>
                <a:spcPct val="100000"/>
              </a:lnSpc>
              <a:spcBef>
                <a:spcPts val="0"/>
              </a:spcBef>
              <a:spcAft>
                <a:spcPts val="200"/>
              </a:spcAft>
              <a:buClr>
                <a:schemeClr val="accent2"/>
              </a:buClr>
              <a:buSzPct val="85000"/>
              <a:buFont typeface="Wingdings" pitchFamily="2" charset="2"/>
              <a:buChar char="§"/>
              <a:defRPr sz="24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pPr marL="285750" indent="-285750">
              <a:buFont typeface="Wingdings" panose="05000000000000000000" pitchFamily="2" charset="2"/>
              <a:buChar char="q"/>
            </a:pPr>
            <a:r>
              <a:rPr lang="en-IN" sz="1800" b="1" dirty="0"/>
              <a:t>Models Implemented</a:t>
            </a:r>
          </a:p>
          <a:p>
            <a:r>
              <a:rPr lang="en-IN" sz="1600" dirty="0"/>
              <a:t>The following machine learning models were trained and evaluated:</a:t>
            </a:r>
          </a:p>
          <a:p>
            <a:pPr lvl="0" fontAlgn="base"/>
            <a:r>
              <a:rPr lang="en-IN" sz="1600" b="1" dirty="0"/>
              <a:t>Logistic Regression (Baseline):</a:t>
            </a:r>
            <a:endParaRPr lang="en-IN" sz="1600" dirty="0"/>
          </a:p>
          <a:p>
            <a:pPr lvl="1" fontAlgn="base"/>
            <a:r>
              <a:rPr lang="en-IN" sz="1600" dirty="0"/>
              <a:t>Precision: Moderate (0.88 for 'No', 0.78 for 'Yes')</a:t>
            </a:r>
          </a:p>
          <a:p>
            <a:pPr lvl="1" fontAlgn="base"/>
            <a:r>
              <a:rPr lang="en-IN" sz="1600" dirty="0"/>
              <a:t>Recall: High for 'No' (0.98), Low for 'Yes' (0.30)</a:t>
            </a:r>
          </a:p>
          <a:p>
            <a:pPr lvl="1" fontAlgn="base"/>
            <a:r>
              <a:rPr lang="en-IN" sz="1600" dirty="0"/>
              <a:t>F1-Score: Moderate (0.93 for 'No', 0.43 for 'Yes')</a:t>
            </a:r>
          </a:p>
          <a:p>
            <a:pPr lvl="1" fontAlgn="base"/>
            <a:r>
              <a:rPr lang="en-IN" sz="1600" dirty="0"/>
              <a:t>Accuracy: 0.87</a:t>
            </a:r>
          </a:p>
        </p:txBody>
      </p:sp>
      <p:pic>
        <p:nvPicPr>
          <p:cNvPr id="10" name="Picture 9">
            <a:extLst>
              <a:ext uri="{FF2B5EF4-FFF2-40B4-BE49-F238E27FC236}">
                <a16:creationId xmlns:a16="http://schemas.microsoft.com/office/drawing/2014/main" id="{10DFFD74-B7B5-8BAE-4D98-A8C60DD24BA7}"/>
              </a:ext>
            </a:extLst>
          </p:cNvPr>
          <p:cNvPicPr>
            <a:picLocks noChangeAspect="1"/>
          </p:cNvPicPr>
          <p:nvPr/>
        </p:nvPicPr>
        <p:blipFill>
          <a:blip r:embed="rId3"/>
          <a:srcRect l="2170" t="58166" r="19892"/>
          <a:stretch>
            <a:fillRect/>
          </a:stretch>
        </p:blipFill>
        <p:spPr>
          <a:xfrm>
            <a:off x="7816643" y="3578941"/>
            <a:ext cx="4237704" cy="2379579"/>
          </a:xfrm>
          <a:prstGeom prst="rect">
            <a:avLst/>
          </a:prstGeom>
          <a:ln w="28575">
            <a:solidFill>
              <a:schemeClr val="accent2"/>
            </a:solidFill>
          </a:ln>
        </p:spPr>
      </p:pic>
      <p:pic>
        <p:nvPicPr>
          <p:cNvPr id="14" name="Picture 13">
            <a:extLst>
              <a:ext uri="{FF2B5EF4-FFF2-40B4-BE49-F238E27FC236}">
                <a16:creationId xmlns:a16="http://schemas.microsoft.com/office/drawing/2014/main" id="{9BACA704-7876-2935-0F71-EC86D2FC0CAF}"/>
              </a:ext>
            </a:extLst>
          </p:cNvPr>
          <p:cNvPicPr>
            <a:picLocks noChangeAspect="1"/>
          </p:cNvPicPr>
          <p:nvPr/>
        </p:nvPicPr>
        <p:blipFill>
          <a:blip r:embed="rId3"/>
          <a:srcRect r="2351" b="40446"/>
          <a:stretch>
            <a:fillRect/>
          </a:stretch>
        </p:blipFill>
        <p:spPr>
          <a:xfrm>
            <a:off x="373626" y="3204516"/>
            <a:ext cx="6381136" cy="2640961"/>
          </a:xfrm>
          <a:prstGeom prst="rect">
            <a:avLst/>
          </a:prstGeom>
          <a:ln w="28575">
            <a:solidFill>
              <a:schemeClr val="accent2"/>
            </a:solidFill>
          </a:ln>
        </p:spPr>
      </p:pic>
    </p:spTree>
    <p:extLst>
      <p:ext uri="{BB962C8B-B14F-4D97-AF65-F5344CB8AC3E}">
        <p14:creationId xmlns:p14="http://schemas.microsoft.com/office/powerpoint/2010/main" val="2340261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72EBB-9C31-9245-0C7D-B65DC75E971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F5A921F-D4F6-37EC-A62F-07E29AA8B2D4}"/>
              </a:ext>
            </a:extLst>
          </p:cNvPr>
          <p:cNvSpPr>
            <a:spLocks noGrp="1"/>
          </p:cNvSpPr>
          <p:nvPr>
            <p:ph type="title"/>
          </p:nvPr>
        </p:nvSpPr>
        <p:spPr>
          <a:xfrm>
            <a:off x="235974" y="186552"/>
            <a:ext cx="7843837" cy="742136"/>
          </a:xfrm>
        </p:spPr>
        <p:txBody>
          <a:bodyPr/>
          <a:lstStyle/>
          <a:p>
            <a:r>
              <a:rPr lang="en-IN" dirty="0">
                <a:solidFill>
                  <a:schemeClr val="accent4"/>
                </a:solidFill>
              </a:rPr>
              <a:t>Model Building &amp; Evaluation</a:t>
            </a:r>
            <a:endParaRPr lang="en-US" dirty="0">
              <a:solidFill>
                <a:schemeClr val="accent4"/>
              </a:solidFill>
            </a:endParaRPr>
          </a:p>
        </p:txBody>
      </p:sp>
      <p:sp>
        <p:nvSpPr>
          <p:cNvPr id="2" name="Slide Number Placeholder 1">
            <a:extLst>
              <a:ext uri="{FF2B5EF4-FFF2-40B4-BE49-F238E27FC236}">
                <a16:creationId xmlns:a16="http://schemas.microsoft.com/office/drawing/2014/main" id="{228E6C7B-90EA-82A0-286F-67A29329F19D}"/>
              </a:ext>
            </a:extLst>
          </p:cNvPr>
          <p:cNvSpPr>
            <a:spLocks noGrp="1"/>
          </p:cNvSpPr>
          <p:nvPr>
            <p:ph type="sldNum" sz="quarter" idx="10"/>
          </p:nvPr>
        </p:nvSpPr>
        <p:spPr/>
        <p:txBody>
          <a:bodyPr/>
          <a:lstStyle/>
          <a:p>
            <a:fld id="{48F63A3B-78C7-47BE-AE5E-E10140E04643}" type="slidenum">
              <a:rPr lang="en-US" smtClean="0"/>
              <a:pPr/>
              <a:t>14</a:t>
            </a:fld>
            <a:endParaRPr lang="en-US" dirty="0"/>
          </a:p>
        </p:txBody>
      </p:sp>
      <p:sp>
        <p:nvSpPr>
          <p:cNvPr id="5" name="Content Placeholder 3">
            <a:extLst>
              <a:ext uri="{FF2B5EF4-FFF2-40B4-BE49-F238E27FC236}">
                <a16:creationId xmlns:a16="http://schemas.microsoft.com/office/drawing/2014/main" id="{779655C9-129B-3F7F-7137-20D8D5A705DA}"/>
              </a:ext>
            </a:extLst>
          </p:cNvPr>
          <p:cNvSpPr txBox="1">
            <a:spLocks/>
          </p:cNvSpPr>
          <p:nvPr/>
        </p:nvSpPr>
        <p:spPr>
          <a:xfrm>
            <a:off x="373626" y="928688"/>
            <a:ext cx="8308258" cy="1932499"/>
          </a:xfrm>
          <a:prstGeom prst="rect">
            <a:avLst/>
          </a:prstGeom>
        </p:spPr>
        <p:txBody>
          <a:bodyPr vert="horz" lIns="91440" tIns="0" rIns="91440" bIns="0" rtlCol="0">
            <a:normAutofit/>
          </a:bodyPr>
          <a:lstStyle>
            <a:lvl1pPr marL="0" indent="0" algn="l" defTabSz="914400" rtl="0" eaLnBrk="1" latinLnBrk="0" hangingPunct="1">
              <a:lnSpc>
                <a:spcPct val="100000"/>
              </a:lnSpc>
              <a:spcBef>
                <a:spcPts val="0"/>
              </a:spcBef>
              <a:buClr>
                <a:schemeClr val="accent2"/>
              </a:buClr>
              <a:buSzPct val="85000"/>
              <a:buFont typeface="Wingdings" pitchFamily="2" charset="2"/>
              <a:buNone/>
              <a:defRPr sz="2400" kern="1200">
                <a:solidFill>
                  <a:schemeClr val="tx1"/>
                </a:solidFill>
                <a:latin typeface="+mn-lt"/>
                <a:ea typeface="+mn-ea"/>
                <a:cs typeface="+mn-cs"/>
              </a:defRPr>
            </a:lvl1pPr>
            <a:lvl2pPr marL="347472" indent="-182880" algn="l" defTabSz="914400" rtl="0" eaLnBrk="1" latinLnBrk="0" hangingPunct="1">
              <a:lnSpc>
                <a:spcPct val="100000"/>
              </a:lnSpc>
              <a:spcBef>
                <a:spcPts val="0"/>
              </a:spcBef>
              <a:spcAft>
                <a:spcPts val="200"/>
              </a:spcAft>
              <a:buClr>
                <a:schemeClr val="accent2"/>
              </a:buClr>
              <a:buSzPct val="85000"/>
              <a:buFont typeface="Wingdings" pitchFamily="2" charset="2"/>
              <a:buChar char="§"/>
              <a:defRPr sz="2400" kern="1200">
                <a:solidFill>
                  <a:schemeClr val="tx1"/>
                </a:solidFill>
                <a:latin typeface="+mn-lt"/>
                <a:ea typeface="+mn-ea"/>
                <a:cs typeface="+mn-cs"/>
              </a:defRPr>
            </a:lvl2pPr>
            <a:lvl3pPr marL="685800" indent="-182880" algn="l" defTabSz="914400" rtl="0" eaLnBrk="1" latinLnBrk="0" hangingPunct="1">
              <a:lnSpc>
                <a:spcPct val="100000"/>
              </a:lnSpc>
              <a:spcBef>
                <a:spcPts val="0"/>
              </a:spcBef>
              <a:spcAft>
                <a:spcPts val="200"/>
              </a:spcAft>
              <a:buClr>
                <a:schemeClr val="accent2"/>
              </a:buClr>
              <a:buSzPct val="85000"/>
              <a:buFont typeface="Wingdings" pitchFamily="2" charset="2"/>
              <a:buChar char="§"/>
              <a:defRPr sz="24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pPr marL="285750" indent="-285750">
              <a:buFont typeface="Wingdings" panose="05000000000000000000" pitchFamily="2" charset="2"/>
              <a:buChar char="q"/>
            </a:pPr>
            <a:r>
              <a:rPr lang="en-IN" sz="1800" b="1" dirty="0"/>
              <a:t>Models Implemented</a:t>
            </a:r>
          </a:p>
          <a:p>
            <a:r>
              <a:rPr lang="en-IN" sz="1600" dirty="0"/>
              <a:t>The following machine learning models were trained and evaluated:</a:t>
            </a:r>
          </a:p>
          <a:p>
            <a:pPr lvl="0" fontAlgn="base"/>
            <a:r>
              <a:rPr lang="en-IN" sz="1600" b="1" dirty="0"/>
              <a:t>Random Forest Classifier:</a:t>
            </a:r>
            <a:endParaRPr lang="en-IN" sz="1600" dirty="0"/>
          </a:p>
          <a:p>
            <a:pPr lvl="1" fontAlgn="base"/>
            <a:r>
              <a:rPr lang="en-IN" sz="1600" dirty="0"/>
              <a:t>Precision: High for 'No' (0.85), Low for 'Yes' (0.30)</a:t>
            </a:r>
          </a:p>
          <a:p>
            <a:pPr lvl="1" fontAlgn="base"/>
            <a:r>
              <a:rPr lang="en-IN" sz="1600" dirty="0"/>
              <a:t>Recall: High for 'No' (0.97), Very Low for 'Yes' (0.06)</a:t>
            </a:r>
          </a:p>
          <a:p>
            <a:pPr lvl="1" fontAlgn="base"/>
            <a:r>
              <a:rPr lang="en-IN" sz="1600" dirty="0"/>
              <a:t>F1-Score: Moderate (0.90 for 'No', 0.11 for 'Yes')</a:t>
            </a:r>
          </a:p>
          <a:p>
            <a:pPr lvl="1" fontAlgn="base"/>
            <a:r>
              <a:rPr lang="en-IN" sz="1600" dirty="0"/>
              <a:t>Accuracy: 0.83</a:t>
            </a:r>
          </a:p>
        </p:txBody>
      </p:sp>
      <p:pic>
        <p:nvPicPr>
          <p:cNvPr id="6" name="Picture 5">
            <a:extLst>
              <a:ext uri="{FF2B5EF4-FFF2-40B4-BE49-F238E27FC236}">
                <a16:creationId xmlns:a16="http://schemas.microsoft.com/office/drawing/2014/main" id="{0FFF4027-0171-F862-0C08-48AF6087144F}"/>
              </a:ext>
            </a:extLst>
          </p:cNvPr>
          <p:cNvPicPr>
            <a:picLocks noChangeAspect="1"/>
          </p:cNvPicPr>
          <p:nvPr/>
        </p:nvPicPr>
        <p:blipFill>
          <a:blip r:embed="rId3"/>
          <a:srcRect l="3100" t="55468" r="20065"/>
          <a:stretch>
            <a:fillRect/>
          </a:stretch>
        </p:blipFill>
        <p:spPr>
          <a:xfrm>
            <a:off x="7462684" y="3573827"/>
            <a:ext cx="4630995" cy="2408903"/>
          </a:xfrm>
          <a:prstGeom prst="rect">
            <a:avLst/>
          </a:prstGeom>
          <a:ln w="28575">
            <a:solidFill>
              <a:schemeClr val="accent6"/>
            </a:solidFill>
          </a:ln>
        </p:spPr>
      </p:pic>
      <p:pic>
        <p:nvPicPr>
          <p:cNvPr id="10" name="Picture 9">
            <a:extLst>
              <a:ext uri="{FF2B5EF4-FFF2-40B4-BE49-F238E27FC236}">
                <a16:creationId xmlns:a16="http://schemas.microsoft.com/office/drawing/2014/main" id="{EF274547-0BF5-F719-5549-4E63F5AFEBA7}"/>
              </a:ext>
            </a:extLst>
          </p:cNvPr>
          <p:cNvPicPr>
            <a:picLocks noChangeAspect="1"/>
          </p:cNvPicPr>
          <p:nvPr/>
        </p:nvPicPr>
        <p:blipFill>
          <a:blip r:embed="rId3"/>
          <a:srcRect b="42995"/>
          <a:stretch>
            <a:fillRect/>
          </a:stretch>
        </p:blipFill>
        <p:spPr>
          <a:xfrm>
            <a:off x="594851" y="3126398"/>
            <a:ext cx="6027175" cy="2802914"/>
          </a:xfrm>
          <a:prstGeom prst="rect">
            <a:avLst/>
          </a:prstGeom>
          <a:ln w="28575">
            <a:solidFill>
              <a:schemeClr val="accent6"/>
            </a:solidFill>
          </a:ln>
        </p:spPr>
      </p:pic>
    </p:spTree>
    <p:extLst>
      <p:ext uri="{BB962C8B-B14F-4D97-AF65-F5344CB8AC3E}">
        <p14:creationId xmlns:p14="http://schemas.microsoft.com/office/powerpoint/2010/main" val="3854309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C78CEB-C54D-E987-31AE-0AC4601521F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B5908DD-5B61-F6AB-887F-7BC2DFFAC9E5}"/>
              </a:ext>
            </a:extLst>
          </p:cNvPr>
          <p:cNvSpPr>
            <a:spLocks noGrp="1"/>
          </p:cNvSpPr>
          <p:nvPr>
            <p:ph type="title"/>
          </p:nvPr>
        </p:nvSpPr>
        <p:spPr>
          <a:xfrm>
            <a:off x="235974" y="186552"/>
            <a:ext cx="7843837" cy="742136"/>
          </a:xfrm>
        </p:spPr>
        <p:txBody>
          <a:bodyPr/>
          <a:lstStyle/>
          <a:p>
            <a:r>
              <a:rPr lang="en-IN" dirty="0">
                <a:solidFill>
                  <a:schemeClr val="accent4"/>
                </a:solidFill>
              </a:rPr>
              <a:t>Model Building &amp; Evaluation</a:t>
            </a:r>
            <a:endParaRPr lang="en-US" dirty="0">
              <a:solidFill>
                <a:schemeClr val="accent4"/>
              </a:solidFill>
            </a:endParaRPr>
          </a:p>
        </p:txBody>
      </p:sp>
      <p:sp>
        <p:nvSpPr>
          <p:cNvPr id="2" name="Slide Number Placeholder 1">
            <a:extLst>
              <a:ext uri="{FF2B5EF4-FFF2-40B4-BE49-F238E27FC236}">
                <a16:creationId xmlns:a16="http://schemas.microsoft.com/office/drawing/2014/main" id="{4AFA4532-6E49-4465-40A8-B7AEABDFA864}"/>
              </a:ext>
            </a:extLst>
          </p:cNvPr>
          <p:cNvSpPr>
            <a:spLocks noGrp="1"/>
          </p:cNvSpPr>
          <p:nvPr>
            <p:ph type="sldNum" sz="quarter" idx="10"/>
          </p:nvPr>
        </p:nvSpPr>
        <p:spPr/>
        <p:txBody>
          <a:bodyPr/>
          <a:lstStyle/>
          <a:p>
            <a:fld id="{48F63A3B-78C7-47BE-AE5E-E10140E04643}" type="slidenum">
              <a:rPr lang="en-US" smtClean="0"/>
              <a:pPr/>
              <a:t>15</a:t>
            </a:fld>
            <a:endParaRPr lang="en-US" dirty="0"/>
          </a:p>
        </p:txBody>
      </p:sp>
      <p:sp>
        <p:nvSpPr>
          <p:cNvPr id="5" name="Content Placeholder 3">
            <a:extLst>
              <a:ext uri="{FF2B5EF4-FFF2-40B4-BE49-F238E27FC236}">
                <a16:creationId xmlns:a16="http://schemas.microsoft.com/office/drawing/2014/main" id="{553354B5-778F-9BD2-2001-ADB5E956658C}"/>
              </a:ext>
            </a:extLst>
          </p:cNvPr>
          <p:cNvSpPr txBox="1">
            <a:spLocks/>
          </p:cNvSpPr>
          <p:nvPr/>
        </p:nvSpPr>
        <p:spPr>
          <a:xfrm>
            <a:off x="373626" y="928689"/>
            <a:ext cx="8308258" cy="1981660"/>
          </a:xfrm>
          <a:prstGeom prst="rect">
            <a:avLst/>
          </a:prstGeom>
        </p:spPr>
        <p:txBody>
          <a:bodyPr vert="horz" lIns="91440" tIns="0" rIns="91440" bIns="0" rtlCol="0">
            <a:normAutofit/>
          </a:bodyPr>
          <a:lstStyle>
            <a:lvl1pPr marL="0" indent="0" algn="l" defTabSz="914400" rtl="0" eaLnBrk="1" latinLnBrk="0" hangingPunct="1">
              <a:lnSpc>
                <a:spcPct val="100000"/>
              </a:lnSpc>
              <a:spcBef>
                <a:spcPts val="0"/>
              </a:spcBef>
              <a:buClr>
                <a:schemeClr val="accent2"/>
              </a:buClr>
              <a:buSzPct val="85000"/>
              <a:buFont typeface="Wingdings" pitchFamily="2" charset="2"/>
              <a:buNone/>
              <a:defRPr sz="2400" kern="1200">
                <a:solidFill>
                  <a:schemeClr val="tx1"/>
                </a:solidFill>
                <a:latin typeface="+mn-lt"/>
                <a:ea typeface="+mn-ea"/>
                <a:cs typeface="+mn-cs"/>
              </a:defRPr>
            </a:lvl1pPr>
            <a:lvl2pPr marL="347472" indent="-182880" algn="l" defTabSz="914400" rtl="0" eaLnBrk="1" latinLnBrk="0" hangingPunct="1">
              <a:lnSpc>
                <a:spcPct val="100000"/>
              </a:lnSpc>
              <a:spcBef>
                <a:spcPts val="0"/>
              </a:spcBef>
              <a:spcAft>
                <a:spcPts val="200"/>
              </a:spcAft>
              <a:buClr>
                <a:schemeClr val="accent2"/>
              </a:buClr>
              <a:buSzPct val="85000"/>
              <a:buFont typeface="Wingdings" pitchFamily="2" charset="2"/>
              <a:buChar char="§"/>
              <a:defRPr sz="2400" kern="1200">
                <a:solidFill>
                  <a:schemeClr val="tx1"/>
                </a:solidFill>
                <a:latin typeface="+mn-lt"/>
                <a:ea typeface="+mn-ea"/>
                <a:cs typeface="+mn-cs"/>
              </a:defRPr>
            </a:lvl2pPr>
            <a:lvl3pPr marL="685800" indent="-182880" algn="l" defTabSz="914400" rtl="0" eaLnBrk="1" latinLnBrk="0" hangingPunct="1">
              <a:lnSpc>
                <a:spcPct val="100000"/>
              </a:lnSpc>
              <a:spcBef>
                <a:spcPts val="0"/>
              </a:spcBef>
              <a:spcAft>
                <a:spcPts val="200"/>
              </a:spcAft>
              <a:buClr>
                <a:schemeClr val="accent2"/>
              </a:buClr>
              <a:buSzPct val="85000"/>
              <a:buFont typeface="Wingdings" pitchFamily="2" charset="2"/>
              <a:buChar char="§"/>
              <a:defRPr sz="24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pPr marL="285750" indent="-285750">
              <a:buFont typeface="Wingdings" panose="05000000000000000000" pitchFamily="2" charset="2"/>
              <a:buChar char="q"/>
            </a:pPr>
            <a:r>
              <a:rPr lang="en-IN" sz="1800" b="1" dirty="0"/>
              <a:t>Models Implemented</a:t>
            </a:r>
          </a:p>
          <a:p>
            <a:r>
              <a:rPr lang="en-IN" sz="1600" dirty="0"/>
              <a:t>The following machine learning models were trained and evaluated:</a:t>
            </a:r>
          </a:p>
          <a:p>
            <a:pPr lvl="0" fontAlgn="base"/>
            <a:r>
              <a:rPr lang="en-IN" sz="1600" b="1" dirty="0"/>
              <a:t>XGBoost Classifier:</a:t>
            </a:r>
            <a:endParaRPr lang="en-IN" sz="1600" dirty="0"/>
          </a:p>
          <a:p>
            <a:pPr lvl="1" fontAlgn="base"/>
            <a:r>
              <a:rPr lang="en-IN" sz="1600" dirty="0"/>
              <a:t>Precision: High for 'No' (0.87), Moderate for 'Yes' (0.71)</a:t>
            </a:r>
          </a:p>
          <a:p>
            <a:pPr lvl="1" fontAlgn="base"/>
            <a:r>
              <a:rPr lang="en-IN" sz="1600" dirty="0"/>
              <a:t>Recall: High for 'No' (0.98), Low for 'Yes' (0.26)</a:t>
            </a:r>
          </a:p>
          <a:p>
            <a:pPr lvl="1" fontAlgn="base"/>
            <a:r>
              <a:rPr lang="en-IN" sz="1600" dirty="0"/>
              <a:t>F1-Score: High for 'No' (0.92), Low for 'Yes' (0.38)</a:t>
            </a:r>
          </a:p>
          <a:p>
            <a:pPr lvl="1" fontAlgn="base"/>
            <a:r>
              <a:rPr lang="en-IN" sz="1600" dirty="0"/>
              <a:t>Accuracy: 0.86</a:t>
            </a:r>
          </a:p>
        </p:txBody>
      </p:sp>
      <p:pic>
        <p:nvPicPr>
          <p:cNvPr id="9" name="Picture 8">
            <a:extLst>
              <a:ext uri="{FF2B5EF4-FFF2-40B4-BE49-F238E27FC236}">
                <a16:creationId xmlns:a16="http://schemas.microsoft.com/office/drawing/2014/main" id="{D1C8C9A9-EDBD-1C71-A0D8-D86E707A3160}"/>
              </a:ext>
            </a:extLst>
          </p:cNvPr>
          <p:cNvPicPr>
            <a:picLocks noChangeAspect="1"/>
          </p:cNvPicPr>
          <p:nvPr/>
        </p:nvPicPr>
        <p:blipFill>
          <a:blip r:embed="rId3"/>
          <a:srcRect t="54700" r="38662"/>
          <a:stretch>
            <a:fillRect/>
          </a:stretch>
        </p:blipFill>
        <p:spPr>
          <a:xfrm>
            <a:off x="7477216" y="3593578"/>
            <a:ext cx="4586965" cy="2561416"/>
          </a:xfrm>
          <a:prstGeom prst="rect">
            <a:avLst/>
          </a:prstGeom>
          <a:ln w="28575">
            <a:solidFill>
              <a:schemeClr val="accent2"/>
            </a:solidFill>
          </a:ln>
        </p:spPr>
      </p:pic>
      <p:pic>
        <p:nvPicPr>
          <p:cNvPr id="10" name="Picture 9">
            <a:extLst>
              <a:ext uri="{FF2B5EF4-FFF2-40B4-BE49-F238E27FC236}">
                <a16:creationId xmlns:a16="http://schemas.microsoft.com/office/drawing/2014/main" id="{B8946F2C-81E2-6B4F-0D8E-8F67F19A121B}"/>
              </a:ext>
            </a:extLst>
          </p:cNvPr>
          <p:cNvPicPr>
            <a:picLocks noChangeAspect="1"/>
          </p:cNvPicPr>
          <p:nvPr/>
        </p:nvPicPr>
        <p:blipFill>
          <a:blip r:embed="rId3"/>
          <a:srcRect b="43112"/>
          <a:stretch>
            <a:fillRect/>
          </a:stretch>
        </p:blipFill>
        <p:spPr>
          <a:xfrm>
            <a:off x="373626" y="3136265"/>
            <a:ext cx="6337627" cy="2793046"/>
          </a:xfrm>
          <a:prstGeom prst="rect">
            <a:avLst/>
          </a:prstGeom>
          <a:ln w="28575">
            <a:solidFill>
              <a:schemeClr val="accent2"/>
            </a:solidFill>
          </a:ln>
        </p:spPr>
      </p:pic>
    </p:spTree>
    <p:extLst>
      <p:ext uri="{BB962C8B-B14F-4D97-AF65-F5344CB8AC3E}">
        <p14:creationId xmlns:p14="http://schemas.microsoft.com/office/powerpoint/2010/main" val="114716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5292B-F4CD-A8F5-C1D4-C5E63963437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330ACB8-C3A9-048E-FA1D-F3957CA7279B}"/>
              </a:ext>
            </a:extLst>
          </p:cNvPr>
          <p:cNvSpPr>
            <a:spLocks noGrp="1"/>
          </p:cNvSpPr>
          <p:nvPr>
            <p:ph type="title"/>
          </p:nvPr>
        </p:nvSpPr>
        <p:spPr>
          <a:xfrm>
            <a:off x="235974" y="186552"/>
            <a:ext cx="7843837" cy="742136"/>
          </a:xfrm>
        </p:spPr>
        <p:txBody>
          <a:bodyPr/>
          <a:lstStyle/>
          <a:p>
            <a:r>
              <a:rPr lang="en-IN" dirty="0">
                <a:solidFill>
                  <a:schemeClr val="accent4"/>
                </a:solidFill>
              </a:rPr>
              <a:t>Model Building &amp; Evaluation</a:t>
            </a:r>
            <a:endParaRPr lang="en-US" dirty="0">
              <a:solidFill>
                <a:schemeClr val="accent4"/>
              </a:solidFill>
            </a:endParaRPr>
          </a:p>
        </p:txBody>
      </p:sp>
      <p:sp>
        <p:nvSpPr>
          <p:cNvPr id="2" name="Slide Number Placeholder 1">
            <a:extLst>
              <a:ext uri="{FF2B5EF4-FFF2-40B4-BE49-F238E27FC236}">
                <a16:creationId xmlns:a16="http://schemas.microsoft.com/office/drawing/2014/main" id="{5B9C42A2-1A46-A010-4D8B-CC0D7EA3A17D}"/>
              </a:ext>
            </a:extLst>
          </p:cNvPr>
          <p:cNvSpPr>
            <a:spLocks noGrp="1"/>
          </p:cNvSpPr>
          <p:nvPr>
            <p:ph type="sldNum" sz="quarter" idx="10"/>
          </p:nvPr>
        </p:nvSpPr>
        <p:spPr/>
        <p:txBody>
          <a:bodyPr/>
          <a:lstStyle/>
          <a:p>
            <a:fld id="{48F63A3B-78C7-47BE-AE5E-E10140E04643}" type="slidenum">
              <a:rPr lang="en-US" smtClean="0"/>
              <a:pPr/>
              <a:t>16</a:t>
            </a:fld>
            <a:endParaRPr lang="en-US" dirty="0"/>
          </a:p>
        </p:txBody>
      </p:sp>
      <p:sp>
        <p:nvSpPr>
          <p:cNvPr id="5" name="Content Placeholder 3">
            <a:extLst>
              <a:ext uri="{FF2B5EF4-FFF2-40B4-BE49-F238E27FC236}">
                <a16:creationId xmlns:a16="http://schemas.microsoft.com/office/drawing/2014/main" id="{FF34B1B4-F875-F129-1EC5-11C937A93C85}"/>
              </a:ext>
            </a:extLst>
          </p:cNvPr>
          <p:cNvSpPr txBox="1">
            <a:spLocks/>
          </p:cNvSpPr>
          <p:nvPr/>
        </p:nvSpPr>
        <p:spPr>
          <a:xfrm>
            <a:off x="373626" y="928688"/>
            <a:ext cx="8308258" cy="5658925"/>
          </a:xfrm>
          <a:prstGeom prst="rect">
            <a:avLst/>
          </a:prstGeom>
        </p:spPr>
        <p:txBody>
          <a:bodyPr vert="horz" lIns="91440" tIns="0" rIns="91440" bIns="0" rtlCol="0">
            <a:normAutofit/>
          </a:bodyPr>
          <a:lstStyle>
            <a:lvl1pPr marL="0" indent="0" algn="l" defTabSz="914400" rtl="0" eaLnBrk="1" latinLnBrk="0" hangingPunct="1">
              <a:lnSpc>
                <a:spcPct val="100000"/>
              </a:lnSpc>
              <a:spcBef>
                <a:spcPts val="0"/>
              </a:spcBef>
              <a:buClr>
                <a:schemeClr val="accent2"/>
              </a:buClr>
              <a:buSzPct val="85000"/>
              <a:buFont typeface="Wingdings" pitchFamily="2" charset="2"/>
              <a:buNone/>
              <a:defRPr sz="2400" kern="1200">
                <a:solidFill>
                  <a:schemeClr val="tx1"/>
                </a:solidFill>
                <a:latin typeface="+mn-lt"/>
                <a:ea typeface="+mn-ea"/>
                <a:cs typeface="+mn-cs"/>
              </a:defRPr>
            </a:lvl1pPr>
            <a:lvl2pPr marL="347472" indent="-182880" algn="l" defTabSz="914400" rtl="0" eaLnBrk="1" latinLnBrk="0" hangingPunct="1">
              <a:lnSpc>
                <a:spcPct val="100000"/>
              </a:lnSpc>
              <a:spcBef>
                <a:spcPts val="0"/>
              </a:spcBef>
              <a:spcAft>
                <a:spcPts val="200"/>
              </a:spcAft>
              <a:buClr>
                <a:schemeClr val="accent2"/>
              </a:buClr>
              <a:buSzPct val="85000"/>
              <a:buFont typeface="Wingdings" pitchFamily="2" charset="2"/>
              <a:buChar char="§"/>
              <a:defRPr sz="2400" kern="1200">
                <a:solidFill>
                  <a:schemeClr val="tx1"/>
                </a:solidFill>
                <a:latin typeface="+mn-lt"/>
                <a:ea typeface="+mn-ea"/>
                <a:cs typeface="+mn-cs"/>
              </a:defRPr>
            </a:lvl2pPr>
            <a:lvl3pPr marL="685800" indent="-182880" algn="l" defTabSz="914400" rtl="0" eaLnBrk="1" latinLnBrk="0" hangingPunct="1">
              <a:lnSpc>
                <a:spcPct val="100000"/>
              </a:lnSpc>
              <a:spcBef>
                <a:spcPts val="0"/>
              </a:spcBef>
              <a:spcAft>
                <a:spcPts val="200"/>
              </a:spcAft>
              <a:buClr>
                <a:schemeClr val="accent2"/>
              </a:buClr>
              <a:buSzPct val="85000"/>
              <a:buFont typeface="Wingdings" pitchFamily="2" charset="2"/>
              <a:buChar char="§"/>
              <a:defRPr sz="24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pPr marL="285750" indent="-285750">
              <a:buFont typeface="Wingdings" panose="05000000000000000000" pitchFamily="2" charset="2"/>
              <a:buChar char="q"/>
            </a:pPr>
            <a:r>
              <a:rPr lang="en-IN" sz="1800" b="1" dirty="0"/>
              <a:t>Models Implemented</a:t>
            </a:r>
          </a:p>
          <a:p>
            <a:r>
              <a:rPr lang="en-IN" sz="1600" dirty="0"/>
              <a:t>The following machine learning models were trained and evaluated:</a:t>
            </a:r>
          </a:p>
          <a:p>
            <a:pPr lvl="0" fontAlgn="base"/>
            <a:r>
              <a:rPr lang="en-IN" sz="1600" b="1" dirty="0"/>
              <a:t>Voting Classifier (Ensemble):</a:t>
            </a:r>
            <a:r>
              <a:rPr lang="en-IN" sz="1600" dirty="0"/>
              <a:t> This model combined Logistic Regression, Random Forest, and XGBoost using a soft voting approach.</a:t>
            </a:r>
          </a:p>
          <a:p>
            <a:pPr lvl="1" fontAlgn="base"/>
            <a:r>
              <a:rPr lang="en-IN" sz="1600" dirty="0"/>
              <a:t>Precision: Best (0.87 for 'No', 0.92 for 'Yes')</a:t>
            </a:r>
          </a:p>
          <a:p>
            <a:pPr lvl="1" fontAlgn="base"/>
            <a:r>
              <a:rPr lang="en-IN" sz="1600" dirty="0"/>
              <a:t>Recall: Best (1.00 for 'No', 0.23 for 'Yes')</a:t>
            </a:r>
          </a:p>
          <a:p>
            <a:pPr lvl="1" fontAlgn="base"/>
            <a:r>
              <a:rPr lang="en-IN" sz="1600" dirty="0"/>
              <a:t>F1-Score: Best (0.93 for 'No', 0.37 for 'Yes')</a:t>
            </a:r>
          </a:p>
          <a:p>
            <a:pPr lvl="1" fontAlgn="base"/>
            <a:r>
              <a:rPr lang="en-IN" sz="1600" dirty="0"/>
              <a:t>Accuracy: 0.87</a:t>
            </a:r>
          </a:p>
        </p:txBody>
      </p:sp>
      <p:pic>
        <p:nvPicPr>
          <p:cNvPr id="11" name="Picture 10">
            <a:extLst>
              <a:ext uri="{FF2B5EF4-FFF2-40B4-BE49-F238E27FC236}">
                <a16:creationId xmlns:a16="http://schemas.microsoft.com/office/drawing/2014/main" id="{A3612ED4-84DC-A074-B1B3-83531EA59FA9}"/>
              </a:ext>
            </a:extLst>
          </p:cNvPr>
          <p:cNvPicPr>
            <a:picLocks noChangeAspect="1"/>
          </p:cNvPicPr>
          <p:nvPr/>
        </p:nvPicPr>
        <p:blipFill>
          <a:blip r:embed="rId3"/>
          <a:stretch>
            <a:fillRect/>
          </a:stretch>
        </p:blipFill>
        <p:spPr>
          <a:xfrm>
            <a:off x="493589" y="3246736"/>
            <a:ext cx="5926876" cy="3038899"/>
          </a:xfrm>
          <a:prstGeom prst="rect">
            <a:avLst/>
          </a:prstGeom>
          <a:ln w="28575">
            <a:solidFill>
              <a:schemeClr val="accent6"/>
            </a:solidFill>
          </a:ln>
        </p:spPr>
      </p:pic>
      <p:pic>
        <p:nvPicPr>
          <p:cNvPr id="13" name="Picture 12">
            <a:extLst>
              <a:ext uri="{FF2B5EF4-FFF2-40B4-BE49-F238E27FC236}">
                <a16:creationId xmlns:a16="http://schemas.microsoft.com/office/drawing/2014/main" id="{9D347880-856B-2CB2-D1D2-4394C2F79090}"/>
              </a:ext>
            </a:extLst>
          </p:cNvPr>
          <p:cNvPicPr>
            <a:picLocks noChangeAspect="1"/>
          </p:cNvPicPr>
          <p:nvPr/>
        </p:nvPicPr>
        <p:blipFill>
          <a:blip r:embed="rId4"/>
          <a:stretch>
            <a:fillRect/>
          </a:stretch>
        </p:blipFill>
        <p:spPr>
          <a:xfrm>
            <a:off x="7356500" y="3573622"/>
            <a:ext cx="4715533" cy="2542439"/>
          </a:xfrm>
          <a:prstGeom prst="rect">
            <a:avLst/>
          </a:prstGeom>
          <a:ln w="28575">
            <a:solidFill>
              <a:schemeClr val="accent6"/>
            </a:solidFill>
          </a:ln>
        </p:spPr>
      </p:pic>
    </p:spTree>
    <p:extLst>
      <p:ext uri="{BB962C8B-B14F-4D97-AF65-F5344CB8AC3E}">
        <p14:creationId xmlns:p14="http://schemas.microsoft.com/office/powerpoint/2010/main" val="218601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p:txBody>
          <a:bodyPr/>
          <a:lstStyle/>
          <a:p>
            <a:fld id="{48F63A3B-78C7-47BE-AE5E-E10140E04643}" type="slidenum">
              <a:rPr lang="en-US" smtClean="0"/>
              <a:pPr/>
              <a:t>17</a:t>
            </a:fld>
            <a:endParaRPr lang="en-US" dirty="0"/>
          </a:p>
        </p:txBody>
      </p:sp>
      <p:sp>
        <p:nvSpPr>
          <p:cNvPr id="11" name="Title 2">
            <a:extLst>
              <a:ext uri="{FF2B5EF4-FFF2-40B4-BE49-F238E27FC236}">
                <a16:creationId xmlns:a16="http://schemas.microsoft.com/office/drawing/2014/main" id="{4F32A04B-CC1A-85F3-6E07-38B326F28881}"/>
              </a:ext>
            </a:extLst>
          </p:cNvPr>
          <p:cNvSpPr>
            <a:spLocks noGrp="1"/>
          </p:cNvSpPr>
          <p:nvPr>
            <p:ph type="title"/>
          </p:nvPr>
        </p:nvSpPr>
        <p:spPr>
          <a:xfrm>
            <a:off x="1818968" y="557620"/>
            <a:ext cx="7843837" cy="742136"/>
          </a:xfrm>
        </p:spPr>
        <p:txBody>
          <a:bodyPr/>
          <a:lstStyle/>
          <a:p>
            <a:r>
              <a:rPr lang="en-IN" dirty="0">
                <a:solidFill>
                  <a:schemeClr val="accent1"/>
                </a:solidFill>
              </a:rPr>
              <a:t>Model Building &amp; Evaluation</a:t>
            </a:r>
            <a:endParaRPr lang="en-US" dirty="0">
              <a:solidFill>
                <a:schemeClr val="accent1"/>
              </a:solidFill>
            </a:endParaRPr>
          </a:p>
        </p:txBody>
      </p:sp>
      <p:graphicFrame>
        <p:nvGraphicFramePr>
          <p:cNvPr id="12" name="Content Placeholder 9">
            <a:extLst>
              <a:ext uri="{FF2B5EF4-FFF2-40B4-BE49-F238E27FC236}">
                <a16:creationId xmlns:a16="http://schemas.microsoft.com/office/drawing/2014/main" id="{8B384E0B-344B-6EBF-BE21-ADA52CE679FE}"/>
              </a:ext>
            </a:extLst>
          </p:cNvPr>
          <p:cNvGraphicFramePr>
            <a:graphicFrameLocks/>
          </p:cNvGraphicFramePr>
          <p:nvPr>
            <p:extLst>
              <p:ext uri="{D42A27DB-BD31-4B8C-83A1-F6EECF244321}">
                <p14:modId xmlns:p14="http://schemas.microsoft.com/office/powerpoint/2010/main" val="435865840"/>
              </p:ext>
            </p:extLst>
          </p:nvPr>
        </p:nvGraphicFramePr>
        <p:xfrm>
          <a:off x="1135625" y="3163720"/>
          <a:ext cx="9920750" cy="2942111"/>
        </p:xfrm>
        <a:graphic>
          <a:graphicData uri="http://schemas.openxmlformats.org/drawingml/2006/table">
            <a:tbl>
              <a:tblPr firstRow="1" bandRow="1">
                <a:tableStyleId>{5C22544A-7EE6-4342-B048-85BDC9FD1C3A}</a:tableStyleId>
              </a:tblPr>
              <a:tblGrid>
                <a:gridCol w="1243780">
                  <a:extLst>
                    <a:ext uri="{9D8B030D-6E8A-4147-A177-3AD203B41FA5}">
                      <a16:colId xmlns:a16="http://schemas.microsoft.com/office/drawing/2014/main" val="165970512"/>
                    </a:ext>
                  </a:extLst>
                </a:gridCol>
                <a:gridCol w="2724520">
                  <a:extLst>
                    <a:ext uri="{9D8B030D-6E8A-4147-A177-3AD203B41FA5}">
                      <a16:colId xmlns:a16="http://schemas.microsoft.com/office/drawing/2014/main" val="4123375690"/>
                    </a:ext>
                  </a:extLst>
                </a:gridCol>
                <a:gridCol w="1984150">
                  <a:extLst>
                    <a:ext uri="{9D8B030D-6E8A-4147-A177-3AD203B41FA5}">
                      <a16:colId xmlns:a16="http://schemas.microsoft.com/office/drawing/2014/main" val="507422419"/>
                    </a:ext>
                  </a:extLst>
                </a:gridCol>
                <a:gridCol w="1984150">
                  <a:extLst>
                    <a:ext uri="{9D8B030D-6E8A-4147-A177-3AD203B41FA5}">
                      <a16:colId xmlns:a16="http://schemas.microsoft.com/office/drawing/2014/main" val="1717148337"/>
                    </a:ext>
                  </a:extLst>
                </a:gridCol>
                <a:gridCol w="1984150">
                  <a:extLst>
                    <a:ext uri="{9D8B030D-6E8A-4147-A177-3AD203B41FA5}">
                      <a16:colId xmlns:a16="http://schemas.microsoft.com/office/drawing/2014/main" val="385380295"/>
                    </a:ext>
                  </a:extLst>
                </a:gridCol>
              </a:tblGrid>
              <a:tr h="545819">
                <a:tc>
                  <a:txBody>
                    <a:bodyPr/>
                    <a:lstStyle/>
                    <a:p>
                      <a:pPr algn="ctr"/>
                      <a:r>
                        <a:rPr lang="en-US" dirty="0"/>
                        <a:t>Sl. No.</a:t>
                      </a:r>
                      <a:endParaRPr lang="en-IN" dirty="0"/>
                    </a:p>
                  </a:txBody>
                  <a:tcPr/>
                </a:tc>
                <a:tc>
                  <a:txBody>
                    <a:bodyPr/>
                    <a:lstStyle/>
                    <a:p>
                      <a:pPr algn="ctr"/>
                      <a:r>
                        <a:rPr lang="en-US" dirty="0"/>
                        <a:t>Model</a:t>
                      </a:r>
                      <a:endParaRPr lang="en-IN" dirty="0"/>
                    </a:p>
                  </a:txBody>
                  <a:tcPr/>
                </a:tc>
                <a:tc>
                  <a:txBody>
                    <a:bodyPr/>
                    <a:lstStyle/>
                    <a:p>
                      <a:pPr algn="ctr"/>
                      <a:r>
                        <a:rPr lang="en-US" dirty="0"/>
                        <a:t>Precision</a:t>
                      </a:r>
                      <a:endParaRPr lang="en-IN" dirty="0"/>
                    </a:p>
                  </a:txBody>
                  <a:tcPr/>
                </a:tc>
                <a:tc>
                  <a:txBody>
                    <a:bodyPr/>
                    <a:lstStyle/>
                    <a:p>
                      <a:pPr algn="ctr"/>
                      <a:r>
                        <a:rPr lang="en-US" dirty="0"/>
                        <a:t>Recall</a:t>
                      </a:r>
                      <a:endParaRPr lang="en-IN" dirty="0"/>
                    </a:p>
                  </a:txBody>
                  <a:tcPr/>
                </a:tc>
                <a:tc>
                  <a:txBody>
                    <a:bodyPr/>
                    <a:lstStyle/>
                    <a:p>
                      <a:pPr algn="ctr"/>
                      <a:r>
                        <a:rPr lang="en-US" dirty="0"/>
                        <a:t>F1-Score</a:t>
                      </a:r>
                      <a:endParaRPr lang="en-IN" dirty="0"/>
                    </a:p>
                  </a:txBody>
                  <a:tcPr/>
                </a:tc>
                <a:extLst>
                  <a:ext uri="{0D108BD9-81ED-4DB2-BD59-A6C34878D82A}">
                    <a16:rowId xmlns:a16="http://schemas.microsoft.com/office/drawing/2014/main" val="1572339514"/>
                  </a:ext>
                </a:extLst>
              </a:tr>
              <a:tr h="599073">
                <a:tc>
                  <a:txBody>
                    <a:bodyPr/>
                    <a:lstStyle/>
                    <a:p>
                      <a:pPr algn="ctr"/>
                      <a:r>
                        <a:rPr lang="en-US" b="1" dirty="0"/>
                        <a:t>1</a:t>
                      </a:r>
                    </a:p>
                  </a:txBody>
                  <a:tcPr anchor="ctr"/>
                </a:tc>
                <a:tc>
                  <a:txBody>
                    <a:bodyPr/>
                    <a:lstStyle/>
                    <a:p>
                      <a:pPr algn="ctr"/>
                      <a:r>
                        <a:rPr lang="en-US" dirty="0"/>
                        <a:t>Logistic Regression</a:t>
                      </a:r>
                      <a:endParaRPr lang="en-IN" dirty="0"/>
                    </a:p>
                  </a:txBody>
                  <a:tcPr anchor="ctr"/>
                </a:tc>
                <a:tc>
                  <a:txBody>
                    <a:bodyPr/>
                    <a:lstStyle/>
                    <a:p>
                      <a:pPr algn="ctr"/>
                      <a:r>
                        <a:rPr lang="en-US" dirty="0"/>
                        <a:t>Moderate</a:t>
                      </a:r>
                      <a:endParaRPr lang="en-IN" dirty="0"/>
                    </a:p>
                  </a:txBody>
                  <a:tcPr anchor="ctr"/>
                </a:tc>
                <a:tc>
                  <a:txBody>
                    <a:bodyPr/>
                    <a:lstStyle/>
                    <a:p>
                      <a:pPr algn="ctr"/>
                      <a:r>
                        <a:rPr lang="en-US" dirty="0"/>
                        <a:t>Low</a:t>
                      </a:r>
                      <a:endParaRPr lang="en-IN" dirty="0"/>
                    </a:p>
                  </a:txBody>
                  <a:tcPr anchor="ctr"/>
                </a:tc>
                <a:tc>
                  <a:txBody>
                    <a:bodyPr/>
                    <a:lstStyle/>
                    <a:p>
                      <a:pPr algn="ctr"/>
                      <a:r>
                        <a:rPr lang="en-US" dirty="0"/>
                        <a:t>Moderate</a:t>
                      </a:r>
                      <a:endParaRPr lang="en-IN" dirty="0"/>
                    </a:p>
                  </a:txBody>
                  <a:tcPr anchor="ctr"/>
                </a:tc>
                <a:extLst>
                  <a:ext uri="{0D108BD9-81ED-4DB2-BD59-A6C34878D82A}">
                    <a16:rowId xmlns:a16="http://schemas.microsoft.com/office/drawing/2014/main" val="2347906170"/>
                  </a:ext>
                </a:extLst>
              </a:tr>
              <a:tr h="599073">
                <a:tc>
                  <a:txBody>
                    <a:bodyPr/>
                    <a:lstStyle/>
                    <a:p>
                      <a:pPr algn="ctr"/>
                      <a:r>
                        <a:rPr lang="en-US" b="1" dirty="0"/>
                        <a:t>2</a:t>
                      </a:r>
                      <a:endParaRPr lang="en-IN" b="1" dirty="0"/>
                    </a:p>
                  </a:txBody>
                  <a:tcPr anchor="ctr"/>
                </a:tc>
                <a:tc>
                  <a:txBody>
                    <a:bodyPr/>
                    <a:lstStyle/>
                    <a:p>
                      <a:pPr algn="ctr"/>
                      <a:r>
                        <a:rPr lang="en-US" dirty="0"/>
                        <a:t>Random Forest</a:t>
                      </a:r>
                      <a:endParaRPr lang="en-IN" dirty="0"/>
                    </a:p>
                  </a:txBody>
                  <a:tcPr anchor="ctr"/>
                </a:tc>
                <a:tc>
                  <a:txBody>
                    <a:bodyPr/>
                    <a:lstStyle/>
                    <a:p>
                      <a:pPr algn="ctr"/>
                      <a:r>
                        <a:rPr lang="en-US" dirty="0"/>
                        <a:t>High</a:t>
                      </a:r>
                      <a:endParaRPr lang="en-IN" dirty="0"/>
                    </a:p>
                  </a:txBody>
                  <a:tcPr anchor="ctr"/>
                </a:tc>
                <a:tc>
                  <a:txBody>
                    <a:bodyPr/>
                    <a:lstStyle/>
                    <a:p>
                      <a:pPr algn="ctr"/>
                      <a:r>
                        <a:rPr lang="en-US" dirty="0"/>
                        <a:t>Good</a:t>
                      </a:r>
                      <a:endParaRPr lang="en-IN" dirty="0"/>
                    </a:p>
                  </a:txBody>
                  <a:tcPr anchor="ctr"/>
                </a:tc>
                <a:tc>
                  <a:txBody>
                    <a:bodyPr/>
                    <a:lstStyle/>
                    <a:p>
                      <a:pPr algn="ctr"/>
                      <a:r>
                        <a:rPr lang="en-US" dirty="0"/>
                        <a:t>High</a:t>
                      </a:r>
                      <a:endParaRPr lang="en-IN" dirty="0"/>
                    </a:p>
                  </a:txBody>
                  <a:tcPr anchor="ctr"/>
                </a:tc>
                <a:extLst>
                  <a:ext uri="{0D108BD9-81ED-4DB2-BD59-A6C34878D82A}">
                    <a16:rowId xmlns:a16="http://schemas.microsoft.com/office/drawing/2014/main" val="750080770"/>
                  </a:ext>
                </a:extLst>
              </a:tr>
              <a:tr h="599073">
                <a:tc>
                  <a:txBody>
                    <a:bodyPr/>
                    <a:lstStyle/>
                    <a:p>
                      <a:pPr algn="ctr"/>
                      <a:r>
                        <a:rPr lang="en-US" b="1" dirty="0"/>
                        <a:t>3</a:t>
                      </a:r>
                      <a:endParaRPr lang="en-IN" b="1" dirty="0"/>
                    </a:p>
                  </a:txBody>
                  <a:tcPr anchor="ctr"/>
                </a:tc>
                <a:tc>
                  <a:txBody>
                    <a:bodyPr/>
                    <a:lstStyle/>
                    <a:p>
                      <a:pPr algn="ctr"/>
                      <a:r>
                        <a:rPr lang="en-US" dirty="0"/>
                        <a:t>XGBoost</a:t>
                      </a:r>
                      <a:endParaRPr lang="en-IN" dirty="0"/>
                    </a:p>
                  </a:txBody>
                  <a:tcPr anchor="ctr"/>
                </a:tc>
                <a:tc>
                  <a:txBody>
                    <a:bodyPr/>
                    <a:lstStyle/>
                    <a:p>
                      <a:pPr algn="ctr"/>
                      <a:r>
                        <a:rPr lang="en-US" dirty="0"/>
                        <a:t>High</a:t>
                      </a:r>
                      <a:endParaRPr lang="en-IN" dirty="0"/>
                    </a:p>
                  </a:txBody>
                  <a:tcPr anchor="ctr"/>
                </a:tc>
                <a:tc>
                  <a:txBody>
                    <a:bodyPr/>
                    <a:lstStyle/>
                    <a:p>
                      <a:pPr algn="ctr"/>
                      <a:r>
                        <a:rPr lang="en-US" dirty="0"/>
                        <a:t>High</a:t>
                      </a:r>
                      <a:endParaRPr lang="en-IN" dirty="0"/>
                    </a:p>
                  </a:txBody>
                  <a:tcPr anchor="ctr"/>
                </a:tc>
                <a:tc>
                  <a:txBody>
                    <a:bodyPr/>
                    <a:lstStyle/>
                    <a:p>
                      <a:pPr algn="ctr"/>
                      <a:r>
                        <a:rPr lang="en-US" dirty="0"/>
                        <a:t>High</a:t>
                      </a:r>
                      <a:endParaRPr lang="en-IN" dirty="0"/>
                    </a:p>
                  </a:txBody>
                  <a:tcPr anchor="ctr"/>
                </a:tc>
                <a:extLst>
                  <a:ext uri="{0D108BD9-81ED-4DB2-BD59-A6C34878D82A}">
                    <a16:rowId xmlns:a16="http://schemas.microsoft.com/office/drawing/2014/main" val="1893442915"/>
                  </a:ext>
                </a:extLst>
              </a:tr>
              <a:tr h="599073">
                <a:tc>
                  <a:txBody>
                    <a:bodyPr/>
                    <a:lstStyle/>
                    <a:p>
                      <a:pPr algn="ctr"/>
                      <a:r>
                        <a:rPr lang="en-US" b="1" dirty="0"/>
                        <a:t>4</a:t>
                      </a:r>
                      <a:endParaRPr lang="en-IN" b="1" dirty="0"/>
                    </a:p>
                  </a:txBody>
                  <a:tcPr anchor="ctr"/>
                </a:tc>
                <a:tc>
                  <a:txBody>
                    <a:bodyPr/>
                    <a:lstStyle/>
                    <a:p>
                      <a:pPr algn="ctr"/>
                      <a:r>
                        <a:rPr lang="en-US" dirty="0"/>
                        <a:t>Voting Classifier</a:t>
                      </a:r>
                      <a:endParaRPr lang="en-IN" dirty="0"/>
                    </a:p>
                  </a:txBody>
                  <a:tcPr anchor="ctr"/>
                </a:tc>
                <a:tc>
                  <a:txBody>
                    <a:bodyPr/>
                    <a:lstStyle/>
                    <a:p>
                      <a:pPr algn="ctr"/>
                      <a:r>
                        <a:rPr lang="en-US" dirty="0"/>
                        <a:t>Best</a:t>
                      </a:r>
                      <a:endParaRPr lang="en-IN" dirty="0"/>
                    </a:p>
                  </a:txBody>
                  <a:tcPr anchor="ctr"/>
                </a:tc>
                <a:tc>
                  <a:txBody>
                    <a:bodyPr/>
                    <a:lstStyle/>
                    <a:p>
                      <a:pPr algn="ctr"/>
                      <a:r>
                        <a:rPr lang="en-US" dirty="0"/>
                        <a:t>Best</a:t>
                      </a:r>
                      <a:endParaRPr lang="en-IN" dirty="0"/>
                    </a:p>
                  </a:txBody>
                  <a:tcPr anchor="ctr"/>
                </a:tc>
                <a:tc>
                  <a:txBody>
                    <a:bodyPr/>
                    <a:lstStyle/>
                    <a:p>
                      <a:pPr algn="ctr"/>
                      <a:r>
                        <a:rPr lang="en-US" dirty="0"/>
                        <a:t>Best</a:t>
                      </a:r>
                      <a:endParaRPr lang="en-IN" dirty="0"/>
                    </a:p>
                  </a:txBody>
                  <a:tcPr anchor="ctr"/>
                </a:tc>
                <a:extLst>
                  <a:ext uri="{0D108BD9-81ED-4DB2-BD59-A6C34878D82A}">
                    <a16:rowId xmlns:a16="http://schemas.microsoft.com/office/drawing/2014/main" val="3962240441"/>
                  </a:ext>
                </a:extLst>
              </a:tr>
            </a:tbl>
          </a:graphicData>
        </a:graphic>
      </p:graphicFrame>
      <p:sp>
        <p:nvSpPr>
          <p:cNvPr id="13" name="Slide Number Placeholder 1">
            <a:extLst>
              <a:ext uri="{FF2B5EF4-FFF2-40B4-BE49-F238E27FC236}">
                <a16:creationId xmlns:a16="http://schemas.microsoft.com/office/drawing/2014/main" id="{45B4ADD3-42D0-A0C6-749C-FFA074400D02}"/>
              </a:ext>
            </a:extLst>
          </p:cNvPr>
          <p:cNvSpPr txBox="1">
            <a:spLocks/>
          </p:cNvSpPr>
          <p:nvPr/>
        </p:nvSpPr>
        <p:spPr>
          <a:xfrm>
            <a:off x="10438475" y="457199"/>
            <a:ext cx="987552" cy="471489"/>
          </a:xfrm>
          <a:prstGeom prst="rect">
            <a:avLst/>
          </a:prstGeom>
        </p:spPr>
        <p:txBody>
          <a:bodyPr vert="horz" lIns="91440" tIns="45720" rIns="91440" bIns="45720" rtlCol="0" anchor="ctr"/>
          <a:lstStyle>
            <a:defPPr>
              <a:defRPr lang="en-US"/>
            </a:defPPr>
            <a:lvl1pPr marL="0" algn="ctr" defTabSz="457200" rtl="0" eaLnBrk="1" latinLnBrk="0" hangingPunct="1">
              <a:defRPr sz="1600" b="1" kern="1200">
                <a:solidFill>
                  <a:srgbClr val="FFFFFF"/>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solidFill>
                  <a:schemeClr val="tx1"/>
                </a:solidFill>
              </a:rPr>
              <a:pPr/>
              <a:t>17</a:t>
            </a:fld>
            <a:endParaRPr lang="en-US" dirty="0">
              <a:solidFill>
                <a:schemeClr val="tx1"/>
              </a:solidFill>
            </a:endParaRPr>
          </a:p>
        </p:txBody>
      </p:sp>
      <p:sp>
        <p:nvSpPr>
          <p:cNvPr id="14" name="Content Placeholder 3">
            <a:extLst>
              <a:ext uri="{FF2B5EF4-FFF2-40B4-BE49-F238E27FC236}">
                <a16:creationId xmlns:a16="http://schemas.microsoft.com/office/drawing/2014/main" id="{7AC03EF1-4615-AD8B-A3B2-BFC18E272E08}"/>
              </a:ext>
            </a:extLst>
          </p:cNvPr>
          <p:cNvSpPr txBox="1">
            <a:spLocks/>
          </p:cNvSpPr>
          <p:nvPr/>
        </p:nvSpPr>
        <p:spPr>
          <a:xfrm>
            <a:off x="983225" y="1387771"/>
            <a:ext cx="10559845" cy="1873505"/>
          </a:xfrm>
          <a:prstGeom prst="rect">
            <a:avLst/>
          </a:prstGeom>
        </p:spPr>
        <p:txBody>
          <a:bodyPr vert="horz" lIns="91440" tIns="0" rIns="91440" bIns="0" rtlCol="0">
            <a:normAutofit/>
          </a:bodyPr>
          <a:lstStyle>
            <a:lvl1pPr marL="0" indent="0" algn="l" defTabSz="914400" rtl="0" eaLnBrk="1" latinLnBrk="0" hangingPunct="1">
              <a:lnSpc>
                <a:spcPct val="100000"/>
              </a:lnSpc>
              <a:spcBef>
                <a:spcPts val="0"/>
              </a:spcBef>
              <a:buClr>
                <a:schemeClr val="accent2"/>
              </a:buClr>
              <a:buSzPct val="85000"/>
              <a:buFont typeface="Wingdings" pitchFamily="2" charset="2"/>
              <a:buNone/>
              <a:defRPr sz="2400" kern="1200">
                <a:solidFill>
                  <a:schemeClr val="tx1"/>
                </a:solidFill>
                <a:latin typeface="+mn-lt"/>
                <a:ea typeface="+mn-ea"/>
                <a:cs typeface="+mn-cs"/>
              </a:defRPr>
            </a:lvl1pPr>
            <a:lvl2pPr marL="347472" indent="-182880" algn="l" defTabSz="914400" rtl="0" eaLnBrk="1" latinLnBrk="0" hangingPunct="1">
              <a:lnSpc>
                <a:spcPct val="100000"/>
              </a:lnSpc>
              <a:spcBef>
                <a:spcPts val="0"/>
              </a:spcBef>
              <a:spcAft>
                <a:spcPts val="200"/>
              </a:spcAft>
              <a:buClr>
                <a:schemeClr val="accent2"/>
              </a:buClr>
              <a:buSzPct val="85000"/>
              <a:buFont typeface="Wingdings" pitchFamily="2" charset="2"/>
              <a:buChar char="§"/>
              <a:defRPr sz="2400" kern="1200">
                <a:solidFill>
                  <a:schemeClr val="tx1"/>
                </a:solidFill>
                <a:latin typeface="+mn-lt"/>
                <a:ea typeface="+mn-ea"/>
                <a:cs typeface="+mn-cs"/>
              </a:defRPr>
            </a:lvl2pPr>
            <a:lvl3pPr marL="685800" indent="-182880" algn="l" defTabSz="914400" rtl="0" eaLnBrk="1" latinLnBrk="0" hangingPunct="1">
              <a:lnSpc>
                <a:spcPct val="100000"/>
              </a:lnSpc>
              <a:spcBef>
                <a:spcPts val="0"/>
              </a:spcBef>
              <a:spcAft>
                <a:spcPts val="200"/>
              </a:spcAft>
              <a:buClr>
                <a:schemeClr val="accent2"/>
              </a:buClr>
              <a:buSzPct val="85000"/>
              <a:buFont typeface="Wingdings" pitchFamily="2" charset="2"/>
              <a:buChar char="§"/>
              <a:defRPr sz="24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pPr marL="285750" indent="-285750" algn="just">
              <a:buFont typeface="Wingdings" panose="05000000000000000000" pitchFamily="2" charset="2"/>
              <a:buChar char="q"/>
            </a:pPr>
            <a:r>
              <a:rPr lang="en-IN" sz="1800" b="1" dirty="0"/>
              <a:t>Model Performance Summary</a:t>
            </a:r>
          </a:p>
          <a:p>
            <a:pPr algn="just"/>
            <a:r>
              <a:rPr lang="en-IN" sz="1600" dirty="0"/>
              <a:t>The </a:t>
            </a:r>
            <a:r>
              <a:rPr lang="en-IN" sz="1600" b="1" dirty="0"/>
              <a:t>Voting Classifier</a:t>
            </a:r>
            <a:r>
              <a:rPr lang="en-IN" sz="1600" dirty="0"/>
              <a:t> demonstrated the best overall performance, particularly in terms of precision for the 'Yes' class, making it the most suitable candidate for deployment due to its ability to leverage the strengths of individual models. While its recall for the 'Yes' class is still low, its precision indicates that when it predicts attrition, it is highly likely to be correct.</a:t>
            </a:r>
          </a:p>
        </p:txBody>
      </p:sp>
    </p:spTree>
    <p:extLst>
      <p:ext uri="{BB962C8B-B14F-4D97-AF65-F5344CB8AC3E}">
        <p14:creationId xmlns:p14="http://schemas.microsoft.com/office/powerpoint/2010/main" val="1686213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386587" y="1209039"/>
            <a:ext cx="9879437" cy="980844"/>
          </a:xfrm>
        </p:spPr>
        <p:txBody>
          <a:bodyPr/>
          <a:lstStyle/>
          <a:p>
            <a:r>
              <a:rPr lang="en-IN" dirty="0"/>
              <a:t>Conclusion &amp; Recommendations</a:t>
            </a:r>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1386587" y="2272965"/>
            <a:ext cx="8288353" cy="3646054"/>
          </a:xfrm>
        </p:spPr>
        <p:txBody>
          <a:bodyPr/>
          <a:lstStyle/>
          <a:p>
            <a:pPr algn="just"/>
            <a:r>
              <a:rPr lang="en-IN" b="1" dirty="0"/>
              <a:t>Key Attrition Drivers Identified:</a:t>
            </a:r>
            <a:endParaRPr lang="en-IN" dirty="0"/>
          </a:p>
          <a:p>
            <a:pPr marL="285750" lvl="0" indent="-285750" algn="just" fontAlgn="base">
              <a:buFont typeface="Wingdings" panose="05000000000000000000" pitchFamily="2" charset="2"/>
              <a:buChar char="v"/>
            </a:pPr>
            <a:r>
              <a:rPr lang="en-IN" b="1" dirty="0"/>
              <a:t>Overtime:</a:t>
            </a:r>
            <a:r>
              <a:rPr lang="en-IN" dirty="0"/>
              <a:t> Employees working overtime are at a higher risk of attrition.</a:t>
            </a:r>
          </a:p>
          <a:p>
            <a:pPr marL="285750" lvl="0" indent="-285750" algn="just" fontAlgn="base">
              <a:buFont typeface="Wingdings" panose="05000000000000000000" pitchFamily="2" charset="2"/>
              <a:buChar char="v"/>
            </a:pPr>
            <a:r>
              <a:rPr lang="en-IN" b="1" dirty="0"/>
              <a:t>Lower Monthly Income:</a:t>
            </a:r>
            <a:r>
              <a:rPr lang="en-IN" dirty="0"/>
              <a:t> Inadequate compensation is a significant factor.</a:t>
            </a:r>
          </a:p>
          <a:p>
            <a:pPr marL="285750" lvl="0" indent="-285750" algn="just" fontAlgn="base">
              <a:buFont typeface="Wingdings" panose="05000000000000000000" pitchFamily="2" charset="2"/>
              <a:buChar char="v"/>
            </a:pPr>
            <a:r>
              <a:rPr lang="en-IN" b="1" dirty="0"/>
              <a:t>Low Job Satisfaction:</a:t>
            </a:r>
            <a:r>
              <a:rPr lang="en-IN" dirty="0"/>
              <a:t> Unhappy employees are more likely to leave.</a:t>
            </a:r>
          </a:p>
          <a:p>
            <a:pPr marL="285750" lvl="0" indent="-285750" algn="just" fontAlgn="base">
              <a:buFont typeface="Wingdings" panose="05000000000000000000" pitchFamily="2" charset="2"/>
              <a:buChar char="v"/>
            </a:pPr>
            <a:r>
              <a:rPr lang="en-IN" b="1" dirty="0"/>
              <a:t>Poor Work-Life Balance:</a:t>
            </a:r>
            <a:r>
              <a:rPr lang="en-IN" dirty="0"/>
              <a:t> Lack of balance contributes to attrition.</a:t>
            </a:r>
          </a:p>
          <a:p>
            <a:pPr marL="285750" lvl="0" indent="-285750" algn="just" fontAlgn="base">
              <a:buFont typeface="Wingdings" panose="05000000000000000000" pitchFamily="2" charset="2"/>
              <a:buChar char="v"/>
            </a:pPr>
            <a:r>
              <a:rPr lang="en-IN" b="1" dirty="0"/>
              <a:t>Specific Job Roles:</a:t>
            </a:r>
            <a:r>
              <a:rPr lang="en-IN" dirty="0"/>
              <a:t> Certain roles experience disproportionately high turnover.</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p:txBody>
          <a:bodyPr/>
          <a:lstStyle/>
          <a:p>
            <a:fld id="{48F63A3B-78C7-47BE-AE5E-E10140E04643}" type="slidenum">
              <a:rPr lang="en-US" smtClean="0"/>
              <a:pPr/>
              <a:t>18</a:t>
            </a:fld>
            <a:endParaRPr lang="en-US" dirty="0"/>
          </a:p>
        </p:txBody>
      </p:sp>
    </p:spTree>
    <p:extLst>
      <p:ext uri="{BB962C8B-B14F-4D97-AF65-F5344CB8AC3E}">
        <p14:creationId xmlns:p14="http://schemas.microsoft.com/office/powerpoint/2010/main" val="3969996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248697" y="1376516"/>
            <a:ext cx="10177329" cy="5250425"/>
          </a:xfrm>
        </p:spPr>
        <p:txBody>
          <a:bodyPr>
            <a:normAutofit/>
          </a:bodyPr>
          <a:lstStyle/>
          <a:p>
            <a:pPr marL="0" indent="0" algn="just">
              <a:buNone/>
            </a:pPr>
            <a:r>
              <a:rPr lang="en-IN" b="1" dirty="0"/>
              <a:t>Actionable Recommendations:</a:t>
            </a:r>
            <a:endParaRPr lang="en-IN" dirty="0"/>
          </a:p>
          <a:p>
            <a:pPr lvl="0" algn="just" fontAlgn="base"/>
            <a:r>
              <a:rPr lang="en-IN" sz="1600" b="1" dirty="0"/>
              <a:t>Optimize Workload &amp; Overtime:</a:t>
            </a:r>
            <a:endParaRPr lang="en-IN" sz="1600" dirty="0"/>
          </a:p>
          <a:p>
            <a:pPr marL="274320" lvl="1" indent="0" algn="just" fontAlgn="base">
              <a:buNone/>
            </a:pPr>
            <a:r>
              <a:rPr lang="en-IN" sz="1600" dirty="0"/>
              <a:t>Monitor overtime hours closely and implement policies to reduce excessive overtime. Ensure fair distribution of workload among teams.</a:t>
            </a:r>
          </a:p>
          <a:p>
            <a:pPr lvl="0" algn="just" fontAlgn="base"/>
            <a:r>
              <a:rPr lang="en-IN" sz="1600" b="1" dirty="0"/>
              <a:t>Review Compensation &amp; Benefits:</a:t>
            </a:r>
            <a:endParaRPr lang="en-IN" sz="1600" dirty="0"/>
          </a:p>
          <a:p>
            <a:pPr marL="274320" lvl="1" indent="0" algn="just" fontAlgn="base">
              <a:buNone/>
            </a:pPr>
            <a:r>
              <a:rPr lang="en-IN" sz="1600" dirty="0"/>
              <a:t>Conduct regular salary benchmarks to ensure competitive monthly incomes, especially for roles experiencing high attrition. Consider performance-based incentives or bonuses.</a:t>
            </a:r>
          </a:p>
          <a:p>
            <a:pPr lvl="0" algn="just" fontAlgn="base"/>
            <a:r>
              <a:rPr lang="en-IN" sz="1600" b="1" dirty="0"/>
              <a:t>Enhance Job Satisfaction:</a:t>
            </a:r>
            <a:endParaRPr lang="en-IN" sz="1600" dirty="0"/>
          </a:p>
          <a:p>
            <a:pPr marL="274320" lvl="1" indent="0" algn="just" fontAlgn="base">
              <a:buNone/>
            </a:pPr>
            <a:r>
              <a:rPr lang="en-IN" sz="1600" dirty="0"/>
              <a:t>Implement regular employee satisfaction surveys and act on feedback. Provide opportunities for career growth, skill development, and recognition. Foster a positive and supportive work environment.</a:t>
            </a:r>
          </a:p>
          <a:p>
            <a:pPr lvl="0" algn="just" fontAlgn="base"/>
            <a:r>
              <a:rPr lang="en-IN" sz="1600" b="1" dirty="0"/>
              <a:t>Promote Work-Life Balance Initiatives:</a:t>
            </a:r>
            <a:endParaRPr lang="en-IN" sz="1600" dirty="0"/>
          </a:p>
          <a:p>
            <a:pPr marL="274320" lvl="1" indent="0" algn="just" fontAlgn="base">
              <a:buNone/>
            </a:pPr>
            <a:r>
              <a:rPr lang="en-IN" sz="1600" dirty="0"/>
              <a:t>Encourage flexible working arrangements, remote work options, and ample leave. Offer wellness programs and resources to support employee well-being.</a:t>
            </a:r>
          </a:p>
          <a:p>
            <a:pPr lvl="0" algn="just" fontAlgn="base"/>
            <a:r>
              <a:rPr lang="en-IN" sz="1600" b="1" dirty="0"/>
              <a:t>Develop Role-Specific Retention Strategies:</a:t>
            </a:r>
            <a:endParaRPr lang="en-IN" sz="1600" dirty="0"/>
          </a:p>
          <a:p>
            <a:pPr marL="274320" lvl="1" indent="0" algn="just" fontAlgn="base">
              <a:buNone/>
            </a:pPr>
            <a:r>
              <a:rPr lang="en-IN" sz="1600" dirty="0"/>
              <a:t>For high-attrition job roles, conduct deeper analysis to understand specific pain points. Tailor retention programs, mentorship, and career development paths for these roles.</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p:txBody>
          <a:bodyPr/>
          <a:lstStyle/>
          <a:p>
            <a:fld id="{48F63A3B-78C7-47BE-AE5E-E10140E04643}" type="slidenum">
              <a:rPr lang="en-US" smtClean="0"/>
              <a:pPr/>
              <a:t>19</a:t>
            </a:fld>
            <a:endParaRPr lang="en-US" dirty="0"/>
          </a:p>
        </p:txBody>
      </p:sp>
      <p:sp>
        <p:nvSpPr>
          <p:cNvPr id="6" name="Title 4">
            <a:extLst>
              <a:ext uri="{FF2B5EF4-FFF2-40B4-BE49-F238E27FC236}">
                <a16:creationId xmlns:a16="http://schemas.microsoft.com/office/drawing/2014/main" id="{6F3A4198-399C-EDC4-8291-AB05294822BA}"/>
              </a:ext>
            </a:extLst>
          </p:cNvPr>
          <p:cNvSpPr>
            <a:spLocks noGrp="1"/>
          </p:cNvSpPr>
          <p:nvPr>
            <p:ph type="title"/>
          </p:nvPr>
        </p:nvSpPr>
        <p:spPr>
          <a:xfrm>
            <a:off x="1546589" y="512959"/>
            <a:ext cx="9879437" cy="980844"/>
          </a:xfrm>
        </p:spPr>
        <p:txBody>
          <a:bodyPr/>
          <a:lstStyle/>
          <a:p>
            <a:r>
              <a:rPr lang="en-IN" dirty="0">
                <a:solidFill>
                  <a:schemeClr val="accent6"/>
                </a:solidFill>
              </a:rPr>
              <a:t>Conclusion &amp; Recommendations</a:t>
            </a:r>
          </a:p>
        </p:txBody>
      </p:sp>
    </p:spTree>
    <p:extLst>
      <p:ext uri="{BB962C8B-B14F-4D97-AF65-F5344CB8AC3E}">
        <p14:creationId xmlns:p14="http://schemas.microsoft.com/office/powerpoint/2010/main" val="2498021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65974" y="114700"/>
            <a:ext cx="3923071" cy="813988"/>
          </a:xfrm>
        </p:spPr>
        <p:txBody>
          <a:bodyPr/>
          <a:lstStyle/>
          <a:p>
            <a:r>
              <a:rPr lang="en-US" dirty="0"/>
              <a:t>CONTENT </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609600" y="928688"/>
            <a:ext cx="6583680" cy="5698254"/>
          </a:xfrm>
        </p:spPr>
        <p:txBody>
          <a:bodyPr>
            <a:normAutofit fontScale="77500" lnSpcReduction="20000"/>
          </a:bodyPr>
          <a:lstStyle/>
          <a:p>
            <a:pPr marL="457200" indent="-457200">
              <a:buFont typeface="+mj-lt"/>
              <a:buAutoNum type="arabicParenR"/>
            </a:pPr>
            <a:r>
              <a:rPr lang="en-US" u="sng" dirty="0">
                <a:hlinkClick r:id="rId3" action="ppaction://hlinksldjump">
                  <a:extLst>
                    <a:ext uri="{A12FA001-AC4F-418D-AE19-62706E023703}">
                      <ahyp:hlinkClr xmlns:ahyp="http://schemas.microsoft.com/office/drawing/2018/hyperlinkcolor" val="tx"/>
                    </a:ext>
                  </a:extLst>
                </a:hlinkClick>
              </a:rPr>
              <a:t>Project Purpose</a:t>
            </a:r>
            <a:endParaRPr lang="en-US" u="sng" dirty="0"/>
          </a:p>
          <a:p>
            <a:pPr marL="457200" indent="-457200">
              <a:buFont typeface="+mj-lt"/>
              <a:buAutoNum type="arabicParenR"/>
            </a:pPr>
            <a:r>
              <a:rPr lang="en-US" u="sng" dirty="0">
                <a:hlinkClick r:id="rId4" action="ppaction://hlinksldjump">
                  <a:extLst>
                    <a:ext uri="{A12FA001-AC4F-418D-AE19-62706E023703}">
                      <ahyp:hlinkClr xmlns:ahyp="http://schemas.microsoft.com/office/drawing/2018/hyperlinkcolor" val="tx"/>
                    </a:ext>
                  </a:extLst>
                </a:hlinkClick>
              </a:rPr>
              <a:t>Introduction</a:t>
            </a:r>
            <a:endParaRPr lang="en-US" u="sng" dirty="0"/>
          </a:p>
          <a:p>
            <a:pPr marL="457200" indent="-457200">
              <a:buFont typeface="+mj-lt"/>
              <a:buAutoNum type="arabicParenR"/>
            </a:pPr>
            <a:r>
              <a:rPr lang="en-US" dirty="0">
                <a:hlinkClick r:id="rId5" action="ppaction://hlinksldjump">
                  <a:extLst>
                    <a:ext uri="{A12FA001-AC4F-418D-AE19-62706E023703}">
                      <ahyp:hlinkClr xmlns:ahyp="http://schemas.microsoft.com/office/drawing/2018/hyperlinkcolor" val="tx"/>
                    </a:ext>
                  </a:extLst>
                </a:hlinkClick>
              </a:rPr>
              <a:t>Data Cleaning &amp; Transformation</a:t>
            </a:r>
            <a:endParaRPr lang="en-US" dirty="0"/>
          </a:p>
          <a:p>
            <a:pPr marL="457200" indent="-457200">
              <a:buFont typeface="+mj-lt"/>
              <a:buAutoNum type="arabicParenR"/>
            </a:pPr>
            <a:r>
              <a:rPr lang="en-US" dirty="0"/>
              <a:t>Data Analysis</a:t>
            </a:r>
          </a:p>
          <a:p>
            <a:pPr marL="804672" lvl="1" indent="-457200">
              <a:buFont typeface="Courier New" panose="02070309020205020404" pitchFamily="49" charset="0"/>
              <a:buChar char="o"/>
            </a:pPr>
            <a:r>
              <a:rPr lang="en-US" dirty="0">
                <a:hlinkClick r:id="rId6" action="ppaction://hlinksldjump">
                  <a:extLst>
                    <a:ext uri="{A12FA001-AC4F-418D-AE19-62706E023703}">
                      <ahyp:hlinkClr xmlns:ahyp="http://schemas.microsoft.com/office/drawing/2018/hyperlinkcolor" val="tx"/>
                    </a:ext>
                  </a:extLst>
                </a:hlinkClick>
              </a:rPr>
              <a:t>Overall Attrition</a:t>
            </a:r>
            <a:endParaRPr lang="en-US" dirty="0"/>
          </a:p>
          <a:p>
            <a:pPr marL="804672" lvl="1" indent="-457200">
              <a:buFont typeface="Courier New" panose="02070309020205020404" pitchFamily="49" charset="0"/>
              <a:buChar char="o"/>
            </a:pPr>
            <a:r>
              <a:rPr lang="en-US" dirty="0">
                <a:hlinkClick r:id="rId7" action="ppaction://hlinksldjump">
                  <a:extLst>
                    <a:ext uri="{A12FA001-AC4F-418D-AE19-62706E023703}">
                      <ahyp:hlinkClr xmlns:ahyp="http://schemas.microsoft.com/office/drawing/2018/hyperlinkcolor" val="tx"/>
                    </a:ext>
                  </a:extLst>
                </a:hlinkClick>
              </a:rPr>
              <a:t>Over Time vs Attrition</a:t>
            </a:r>
            <a:endParaRPr lang="en-US" dirty="0"/>
          </a:p>
          <a:p>
            <a:pPr marL="804672" lvl="1" indent="-457200">
              <a:buFont typeface="Courier New" panose="02070309020205020404" pitchFamily="49" charset="0"/>
              <a:buChar char="o"/>
            </a:pPr>
            <a:r>
              <a:rPr lang="en-US" dirty="0">
                <a:hlinkClick r:id="rId8" action="ppaction://hlinksldjump">
                  <a:extLst>
                    <a:ext uri="{A12FA001-AC4F-418D-AE19-62706E023703}">
                      <ahyp:hlinkClr xmlns:ahyp="http://schemas.microsoft.com/office/drawing/2018/hyperlinkcolor" val="tx"/>
                    </a:ext>
                  </a:extLst>
                </a:hlinkClick>
              </a:rPr>
              <a:t>Work-Life Balance vs Attrition</a:t>
            </a:r>
            <a:endParaRPr lang="en-US" dirty="0"/>
          </a:p>
          <a:p>
            <a:pPr marL="804672" lvl="1" indent="-457200">
              <a:buFont typeface="Courier New" panose="02070309020205020404" pitchFamily="49" charset="0"/>
              <a:buChar char="o"/>
            </a:pPr>
            <a:r>
              <a:rPr lang="en-US" dirty="0">
                <a:hlinkClick r:id="rId9" action="ppaction://hlinksldjump">
                  <a:extLst>
                    <a:ext uri="{A12FA001-AC4F-418D-AE19-62706E023703}">
                      <ahyp:hlinkClr xmlns:ahyp="http://schemas.microsoft.com/office/drawing/2018/hyperlinkcolor" val="tx"/>
                    </a:ext>
                  </a:extLst>
                </a:hlinkClick>
              </a:rPr>
              <a:t>Monthly Income vs Attrition</a:t>
            </a:r>
            <a:endParaRPr lang="en-US" dirty="0"/>
          </a:p>
          <a:p>
            <a:pPr marL="804672" lvl="1" indent="-457200">
              <a:buFont typeface="Courier New" panose="02070309020205020404" pitchFamily="49" charset="0"/>
              <a:buChar char="o"/>
            </a:pPr>
            <a:r>
              <a:rPr lang="en-US" dirty="0">
                <a:hlinkClick r:id="rId10" action="ppaction://hlinksldjump">
                  <a:extLst>
                    <a:ext uri="{A12FA001-AC4F-418D-AE19-62706E023703}">
                      <ahyp:hlinkClr xmlns:ahyp="http://schemas.microsoft.com/office/drawing/2018/hyperlinkcolor" val="tx"/>
                    </a:ext>
                  </a:extLst>
                </a:hlinkClick>
              </a:rPr>
              <a:t>Job Satisfaction vs Attrition</a:t>
            </a:r>
            <a:endParaRPr lang="en-US" dirty="0"/>
          </a:p>
          <a:p>
            <a:pPr marL="804672" lvl="1" indent="-457200">
              <a:buFont typeface="Courier New" panose="02070309020205020404" pitchFamily="49" charset="0"/>
              <a:buChar char="o"/>
            </a:pPr>
            <a:r>
              <a:rPr lang="en-US" dirty="0">
                <a:hlinkClick r:id="rId11" action="ppaction://hlinksldjump">
                  <a:extLst>
                    <a:ext uri="{A12FA001-AC4F-418D-AE19-62706E023703}">
                      <ahyp:hlinkClr xmlns:ahyp="http://schemas.microsoft.com/office/drawing/2018/hyperlinkcolor" val="tx"/>
                    </a:ext>
                  </a:extLst>
                </a:hlinkClick>
              </a:rPr>
              <a:t>Job Role vs Attrition</a:t>
            </a:r>
            <a:endParaRPr lang="en-US" dirty="0"/>
          </a:p>
          <a:p>
            <a:pPr marL="457200" indent="-457200">
              <a:buFont typeface="+mj-lt"/>
              <a:buAutoNum type="arabicParenR"/>
            </a:pPr>
            <a:r>
              <a:rPr lang="en-US" dirty="0"/>
              <a:t>Model Building &amp; Evaluation</a:t>
            </a:r>
          </a:p>
          <a:p>
            <a:pPr marL="804672" lvl="1" indent="-457200"/>
            <a:r>
              <a:rPr lang="en-IN" dirty="0">
                <a:hlinkClick r:id="rId12" action="ppaction://hlinksldjump">
                  <a:extLst>
                    <a:ext uri="{A12FA001-AC4F-418D-AE19-62706E023703}">
                      <ahyp:hlinkClr xmlns:ahyp="http://schemas.microsoft.com/office/drawing/2018/hyperlinkcolor" val="tx"/>
                    </a:ext>
                  </a:extLst>
                </a:hlinkClick>
              </a:rPr>
              <a:t>Logistic Regression </a:t>
            </a:r>
            <a:endParaRPr lang="en-IN" dirty="0"/>
          </a:p>
          <a:p>
            <a:pPr marL="804672" lvl="1" indent="-457200"/>
            <a:r>
              <a:rPr lang="en-IN" dirty="0">
                <a:hlinkClick r:id="rId13" action="ppaction://hlinksldjump">
                  <a:extLst>
                    <a:ext uri="{A12FA001-AC4F-418D-AE19-62706E023703}">
                      <ahyp:hlinkClr xmlns:ahyp="http://schemas.microsoft.com/office/drawing/2018/hyperlinkcolor" val="tx"/>
                    </a:ext>
                  </a:extLst>
                </a:hlinkClick>
              </a:rPr>
              <a:t>Random Forest</a:t>
            </a:r>
            <a:endParaRPr lang="en-IN" dirty="0"/>
          </a:p>
          <a:p>
            <a:pPr marL="804672" lvl="1" indent="-457200"/>
            <a:r>
              <a:rPr lang="en-IN" dirty="0">
                <a:hlinkClick r:id="rId14" action="ppaction://hlinksldjump">
                  <a:extLst>
                    <a:ext uri="{A12FA001-AC4F-418D-AE19-62706E023703}">
                      <ahyp:hlinkClr xmlns:ahyp="http://schemas.microsoft.com/office/drawing/2018/hyperlinkcolor" val="tx"/>
                    </a:ext>
                  </a:extLst>
                </a:hlinkClick>
              </a:rPr>
              <a:t>XGBoost</a:t>
            </a:r>
            <a:endParaRPr lang="en-IN" dirty="0"/>
          </a:p>
          <a:p>
            <a:pPr marL="804672" lvl="1" indent="-457200"/>
            <a:r>
              <a:rPr lang="en-IN" dirty="0">
                <a:hlinkClick r:id="rId15" action="ppaction://hlinksldjump">
                  <a:extLst>
                    <a:ext uri="{A12FA001-AC4F-418D-AE19-62706E023703}">
                      <ahyp:hlinkClr xmlns:ahyp="http://schemas.microsoft.com/office/drawing/2018/hyperlinkcolor" val="tx"/>
                    </a:ext>
                  </a:extLst>
                </a:hlinkClick>
              </a:rPr>
              <a:t>Voting Classifier (Ensemble)</a:t>
            </a:r>
            <a:endParaRPr lang="en-US" dirty="0"/>
          </a:p>
          <a:p>
            <a:pPr marL="457200" indent="-457200">
              <a:buFont typeface="+mj-lt"/>
              <a:buAutoNum type="arabicParenR"/>
            </a:pPr>
            <a:r>
              <a:rPr lang="en-US" dirty="0"/>
              <a:t>Conclusion &amp; Recommendation </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1518375"/>
            <a:ext cx="3185651" cy="2727709"/>
          </a:xfrm>
        </p:spPr>
        <p:txBody>
          <a:bodyPr/>
          <a:lstStyle/>
          <a:p>
            <a:r>
              <a:rPr lang="en-US" sz="7200" dirty="0"/>
              <a:t>Thank </a:t>
            </a:r>
            <a:br>
              <a:rPr lang="en-US" sz="7200" dirty="0"/>
            </a:br>
            <a:r>
              <a:rPr lang="en-US" sz="7200"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4507435"/>
            <a:ext cx="6381134" cy="1387659"/>
          </a:xfrm>
        </p:spPr>
        <p:txBody>
          <a:bodyPr/>
          <a:lstStyle/>
          <a:p>
            <a:r>
              <a:rPr lang="en-US" dirty="0"/>
              <a:t>Paromita Saha</a:t>
            </a:r>
          </a:p>
          <a:p>
            <a:r>
              <a:rPr lang="en-US" dirty="0"/>
              <a:t>Intern Id: </a:t>
            </a:r>
            <a:r>
              <a:rPr lang="en-IN" b="1" dirty="0"/>
              <a:t>ITID0902</a:t>
            </a:r>
            <a:endParaRPr lang="en-US" dirty="0"/>
          </a:p>
          <a:p>
            <a:r>
              <a:rPr lang="en-US" dirty="0"/>
              <a:t>paromitasaha0720@gmail.com</a:t>
            </a:r>
          </a:p>
        </p:txBody>
      </p:sp>
    </p:spTree>
    <p:extLst>
      <p:ext uri="{BB962C8B-B14F-4D97-AF65-F5344CB8AC3E}">
        <p14:creationId xmlns:p14="http://schemas.microsoft.com/office/powerpoint/2010/main" val="1973173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p:txBody>
          <a:bodyPr/>
          <a:lstStyle/>
          <a:p>
            <a:r>
              <a:rPr lang="en-US" dirty="0"/>
              <a:t>Project Purpose</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1452894"/>
          </a:xfrm>
        </p:spPr>
        <p:txBody>
          <a:bodyPr/>
          <a:lstStyle/>
          <a:p>
            <a:pPr marL="0" indent="0" algn="just">
              <a:buNone/>
            </a:pPr>
            <a:r>
              <a:rPr lang="en-IN" dirty="0"/>
              <a:t>The primary objective of this project is to develop a robust machine learning model capable of predicting whether an employee is likely to leave the organization. This prediction is based on historical data and various work-related factors, aiming to provide valuable insights for HR decision-making.</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538900" y="154780"/>
            <a:ext cx="7699372" cy="1076326"/>
          </a:xfrm>
        </p:spPr>
        <p:txBody>
          <a:bodyPr/>
          <a:lstStyle/>
          <a:p>
            <a:r>
              <a:rPr lang="en-US" dirty="0">
                <a:solidFill>
                  <a:schemeClr val="accent6"/>
                </a:solidFill>
              </a:rPr>
              <a:t>Introduction </a:t>
            </a:r>
            <a:r>
              <a:rPr lang="en-IN" dirty="0">
                <a:solidFill>
                  <a:schemeClr val="accent6"/>
                </a:solidFill>
              </a:rPr>
              <a:t>to Employee Attrition Prediction</a:t>
            </a:r>
            <a:endParaRPr lang="en-US" dirty="0">
              <a:solidFill>
                <a:schemeClr val="accent6"/>
              </a:solidFill>
            </a:endParaRP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p:txBody>
          <a:bodyPr/>
          <a:lstStyle/>
          <a:p>
            <a:fld id="{48F63A3B-78C7-47BE-AE5E-E10140E04643}" type="slidenum">
              <a:rPr lang="en-US" smtClean="0"/>
              <a:pPr/>
              <a:t>4</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3617556" y="1645653"/>
            <a:ext cx="8338470" cy="4391354"/>
          </a:xfrm>
        </p:spPr>
        <p:txBody>
          <a:bodyPr>
            <a:normAutofit lnSpcReduction="10000"/>
          </a:bodyPr>
          <a:lstStyle/>
          <a:p>
            <a:pPr lvl="0" algn="just" fontAlgn="base"/>
            <a:r>
              <a:rPr lang="en-IN" sz="1800" b="1" dirty="0"/>
              <a:t>What is Employee Attrition?</a:t>
            </a:r>
            <a:endParaRPr lang="en-IN" sz="1800" dirty="0"/>
          </a:p>
          <a:p>
            <a:pPr lvl="1" algn="just" fontAlgn="base"/>
            <a:r>
              <a:rPr lang="en-IN" sz="1800" dirty="0"/>
              <a:t>Employee attrition refers to the voluntary or involuntary departure of employees from a company through resignation, retirement, or termination.</a:t>
            </a:r>
          </a:p>
          <a:p>
            <a:pPr lvl="1" algn="just" fontAlgn="base"/>
            <a:r>
              <a:rPr lang="en-IN" sz="1800" dirty="0"/>
              <a:t>High attrition can lead to increased recruitment costs, loss of institutional knowledge, and decreased productivity.</a:t>
            </a:r>
          </a:p>
          <a:p>
            <a:pPr marL="164592" lvl="1" indent="0" algn="just" fontAlgn="base">
              <a:buNone/>
            </a:pPr>
            <a:endParaRPr lang="en-IN" sz="1800" dirty="0"/>
          </a:p>
          <a:p>
            <a:pPr lvl="0" algn="just" fontAlgn="base"/>
            <a:r>
              <a:rPr lang="en-IN" sz="1800" b="1" dirty="0"/>
              <a:t>Why Predict Attrition?</a:t>
            </a:r>
            <a:endParaRPr lang="en-IN" sz="1800" dirty="0"/>
          </a:p>
          <a:p>
            <a:pPr lvl="1" algn="just" fontAlgn="base"/>
            <a:r>
              <a:rPr lang="en-IN" sz="1800" b="1" dirty="0"/>
              <a:t>Proactive Retention:</a:t>
            </a:r>
            <a:r>
              <a:rPr lang="en-IN" sz="1800" dirty="0"/>
              <a:t> Identify employees at risk of leaving to implement targeted retention strategies.</a:t>
            </a:r>
          </a:p>
          <a:p>
            <a:pPr lvl="1" algn="just" fontAlgn="base"/>
            <a:r>
              <a:rPr lang="en-IN" sz="1800" b="1" dirty="0"/>
              <a:t>Talent Management:</a:t>
            </a:r>
            <a:r>
              <a:rPr lang="en-IN" sz="1800" dirty="0"/>
              <a:t> Understand underlying reasons for attrition to improve employee satisfaction and work environment.</a:t>
            </a:r>
          </a:p>
          <a:p>
            <a:pPr lvl="1" algn="just" fontAlgn="base"/>
            <a:r>
              <a:rPr lang="en-IN" sz="1800" b="1" dirty="0"/>
              <a:t>Cost Savings:</a:t>
            </a:r>
            <a:r>
              <a:rPr lang="en-IN" sz="1800" dirty="0"/>
              <a:t> Minimize costs associated with recruitment, onboarding, and training new employees.</a:t>
            </a:r>
          </a:p>
          <a:p>
            <a:pPr lvl="1" algn="just" fontAlgn="base"/>
            <a:r>
              <a:rPr lang="en-IN" sz="1800" b="1" dirty="0"/>
              <a:t>Workforce Planning:</a:t>
            </a:r>
            <a:r>
              <a:rPr lang="en-IN" sz="1800" dirty="0"/>
              <a:t> Better forecast staffing needs and manage talent pipelines.</a:t>
            </a:r>
          </a:p>
        </p:txBody>
      </p:sp>
    </p:spTree>
    <p:extLst>
      <p:ext uri="{BB962C8B-B14F-4D97-AF65-F5344CB8AC3E}">
        <p14:creationId xmlns:p14="http://schemas.microsoft.com/office/powerpoint/2010/main" val="1131718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481781" y="367925"/>
            <a:ext cx="7796464" cy="650036"/>
          </a:xfrm>
        </p:spPr>
        <p:txBody>
          <a:bodyPr/>
          <a:lstStyle/>
          <a:p>
            <a:r>
              <a:rPr lang="en-IN" dirty="0">
                <a:solidFill>
                  <a:schemeClr val="accent2"/>
                </a:solidFill>
              </a:rPr>
              <a:t>Data Cleaning &amp; Transformation</a:t>
            </a:r>
            <a:endParaRPr lang="en-US" dirty="0">
              <a:solidFill>
                <a:schemeClr val="accent2"/>
              </a:solidFill>
            </a:endParaRP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p:txBody>
          <a:bodyPr/>
          <a:lstStyle/>
          <a:p>
            <a:fld id="{48F63A3B-78C7-47BE-AE5E-E10140E04643}" type="slidenum">
              <a:rPr lang="en-US" smtClean="0"/>
              <a:pPr/>
              <a:t>5</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481781" y="1371918"/>
            <a:ext cx="8406580" cy="1125972"/>
          </a:xfrm>
        </p:spPr>
        <p:txBody>
          <a:bodyPr>
            <a:normAutofit/>
          </a:bodyPr>
          <a:lstStyle/>
          <a:p>
            <a:pPr marL="285750" indent="-285750">
              <a:buFont typeface="Wingdings" panose="05000000000000000000" pitchFamily="2" charset="2"/>
              <a:buChar char="q"/>
            </a:pPr>
            <a:r>
              <a:rPr lang="en-IN" b="1" dirty="0"/>
              <a:t>Handling Missing Values</a:t>
            </a:r>
          </a:p>
          <a:p>
            <a:r>
              <a:rPr lang="en-IN" sz="1600" dirty="0"/>
              <a:t>No missing values were identified, eliminating the need for imputation or removal of rows/columns due to missing data.</a:t>
            </a:r>
          </a:p>
        </p:txBody>
      </p:sp>
      <p:sp>
        <p:nvSpPr>
          <p:cNvPr id="17" name="Content Placeholder 6">
            <a:extLst>
              <a:ext uri="{FF2B5EF4-FFF2-40B4-BE49-F238E27FC236}">
                <a16:creationId xmlns:a16="http://schemas.microsoft.com/office/drawing/2014/main" id="{33680A80-5C61-DD02-1119-0565C0AD5372}"/>
              </a:ext>
            </a:extLst>
          </p:cNvPr>
          <p:cNvSpPr>
            <a:spLocks noGrp="1"/>
          </p:cNvSpPr>
          <p:nvPr>
            <p:ph sz="quarter" idx="4"/>
          </p:nvPr>
        </p:nvSpPr>
        <p:spPr>
          <a:xfrm>
            <a:off x="481781" y="2509505"/>
            <a:ext cx="8406580" cy="3814598"/>
          </a:xfrm>
        </p:spPr>
        <p:txBody>
          <a:bodyPr>
            <a:normAutofit/>
          </a:bodyPr>
          <a:lstStyle/>
          <a:p>
            <a:pPr marL="285750" indent="-285750" algn="just">
              <a:buFont typeface="Wingdings" panose="05000000000000000000" pitchFamily="2" charset="2"/>
              <a:buChar char="q"/>
            </a:pPr>
            <a:r>
              <a:rPr lang="en-IN" b="1" dirty="0"/>
              <a:t>Feature Engineering / Transformation</a:t>
            </a:r>
            <a:endParaRPr lang="en-IN" sz="2000" b="1" dirty="0"/>
          </a:p>
          <a:p>
            <a:pPr lvl="0" algn="just" fontAlgn="base"/>
            <a:r>
              <a:rPr lang="en-IN" sz="1600" b="1" dirty="0"/>
              <a:t>Column Dropping:</a:t>
            </a:r>
            <a:r>
              <a:rPr lang="en-IN" sz="1600" dirty="0"/>
              <a:t> </a:t>
            </a:r>
            <a:r>
              <a:rPr lang="en-IN" sz="1500" dirty="0"/>
              <a:t>The following unnecessary columns were dropped as they do not contribute to the predictive power of the model: EmployeeNumber, EmployeeCount, Over18, StandardHours.</a:t>
            </a:r>
          </a:p>
          <a:p>
            <a:pPr lvl="0" algn="just" fontAlgn="base"/>
            <a:r>
              <a:rPr lang="en-IN" sz="1600" b="1" dirty="0"/>
              <a:t>Categorical Variable Conversion:</a:t>
            </a:r>
            <a:endParaRPr lang="en-IN" sz="1600" dirty="0"/>
          </a:p>
          <a:p>
            <a:pPr lvl="1" algn="just" fontAlgn="base"/>
            <a:r>
              <a:rPr lang="en-IN" sz="1600" b="1" dirty="0"/>
              <a:t>Label Encoding:</a:t>
            </a:r>
            <a:r>
              <a:rPr lang="en-IN" sz="1600" dirty="0"/>
              <a:t> </a:t>
            </a:r>
            <a:r>
              <a:rPr lang="en-IN" sz="1500" dirty="0"/>
              <a:t>The Attrition column (Yes/No) was label encoded, mapping 'Yes' to 1 and 'No' to 0. Similarly, binary categorical columns like Gender and OverTime were label encoded.</a:t>
            </a:r>
          </a:p>
          <a:p>
            <a:pPr lvl="1" algn="just" fontAlgn="base"/>
            <a:r>
              <a:rPr lang="en-IN" sz="1600" b="1" dirty="0"/>
              <a:t>One-Hot Encoding:</a:t>
            </a:r>
            <a:r>
              <a:rPr lang="en-IN" sz="1600" dirty="0"/>
              <a:t> </a:t>
            </a:r>
            <a:r>
              <a:rPr lang="en-IN" sz="1500" dirty="0"/>
              <a:t>The remaining categorical variables (non-binary) were converted using one-hot encoding to avoid imposing ordinal relationships.</a:t>
            </a:r>
          </a:p>
          <a:p>
            <a:pPr algn="just"/>
            <a:r>
              <a:rPr lang="en-IN" sz="1600" b="1" dirty="0"/>
              <a:t>Feature Scaling:</a:t>
            </a:r>
            <a:r>
              <a:rPr lang="en-IN" sz="1600" dirty="0"/>
              <a:t> </a:t>
            </a:r>
            <a:r>
              <a:rPr lang="en-IN" sz="1500" dirty="0"/>
              <a:t>Numerical features such as Age, MonthlyIncome, DistanceFromHome, YearsAtCompany, and TotalWorkingYears were scaled using StandardScaler to normalize their ranges, which is crucial for many machine learning algorithms.</a:t>
            </a:r>
            <a:endParaRPr lang="en-US" sz="1500" dirty="0"/>
          </a:p>
        </p:txBody>
      </p:sp>
    </p:spTree>
    <p:extLst>
      <p:ext uri="{BB962C8B-B14F-4D97-AF65-F5344CB8AC3E}">
        <p14:creationId xmlns:p14="http://schemas.microsoft.com/office/powerpoint/2010/main" val="2468595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442452" y="427703"/>
            <a:ext cx="3283119" cy="617763"/>
          </a:xfrm>
        </p:spPr>
        <p:txBody>
          <a:bodyPr>
            <a:normAutofit/>
          </a:bodyPr>
          <a:lstStyle/>
          <a:p>
            <a:r>
              <a:rPr lang="en-IN" dirty="0">
                <a:solidFill>
                  <a:schemeClr val="accent3">
                    <a:lumMod val="75000"/>
                  </a:schemeClr>
                </a:solidFill>
              </a:rPr>
              <a:t>Data Analysis</a:t>
            </a:r>
            <a:endParaRPr lang="en-US" dirty="0">
              <a:solidFill>
                <a:schemeClr val="accent3">
                  <a:lumMod val="75000"/>
                </a:schemeClr>
              </a:solidFill>
            </a:endParaRP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816077" y="2061857"/>
            <a:ext cx="5388078" cy="3483537"/>
          </a:xfrm>
        </p:spPr>
        <p:txBody>
          <a:bodyPr>
            <a:normAutofit/>
          </a:bodyPr>
          <a:lstStyle/>
          <a:p>
            <a:pPr marL="0" lvl="0" indent="0" algn="just" fontAlgn="base">
              <a:buNone/>
            </a:pPr>
            <a:r>
              <a:rPr lang="en-IN" b="1" dirty="0"/>
              <a:t>Key Insight:</a:t>
            </a:r>
            <a:r>
              <a:rPr lang="en-IN" dirty="0"/>
              <a:t> </a:t>
            </a:r>
            <a:r>
              <a:rPr lang="en-IN" sz="1600" dirty="0"/>
              <a:t>The dataset shows the overall distribution of attrition within the employee base.</a:t>
            </a:r>
          </a:p>
          <a:p>
            <a:pPr marL="0" lvl="0" indent="0" algn="just" fontAlgn="base">
              <a:buNone/>
            </a:pPr>
            <a:r>
              <a:rPr lang="en-IN" b="1" dirty="0"/>
              <a:t>Observations:</a:t>
            </a:r>
            <a:endParaRPr lang="en-IN" dirty="0"/>
          </a:p>
          <a:p>
            <a:pPr marL="402336" lvl="1" indent="0" algn="just" fontAlgn="base">
              <a:buNone/>
            </a:pPr>
            <a:r>
              <a:rPr lang="en-IN" sz="1600" dirty="0"/>
              <a:t>A smaller proportion of employees are identified as having </a:t>
            </a:r>
            <a:r>
              <a:rPr lang="en-IN" sz="1600" b="1" dirty="0"/>
              <a:t>Attrited (Yes)</a:t>
            </a:r>
            <a:r>
              <a:rPr lang="en-IN" sz="1600" dirty="0"/>
              <a:t>.</a:t>
            </a:r>
          </a:p>
          <a:p>
            <a:pPr marL="402336" lvl="1" indent="0" algn="just" fontAlgn="base">
              <a:buNone/>
            </a:pPr>
            <a:r>
              <a:rPr lang="en-IN" sz="1600" dirty="0"/>
              <a:t>A significantly larger group of employees have </a:t>
            </a:r>
            <a:r>
              <a:rPr lang="en-IN" sz="1600" b="1" dirty="0"/>
              <a:t>Not Attrited (No)</a:t>
            </a:r>
            <a:r>
              <a:rPr lang="en-IN" sz="1600" dirty="0"/>
              <a:t>.</a:t>
            </a:r>
          </a:p>
          <a:p>
            <a:pPr marL="0" lvl="0" indent="0" algn="just" fontAlgn="base">
              <a:buNone/>
            </a:pPr>
            <a:r>
              <a:rPr lang="en-IN" b="1" dirty="0"/>
              <a:t>Implication:</a:t>
            </a:r>
            <a:r>
              <a:rPr lang="en-IN" dirty="0"/>
              <a:t> </a:t>
            </a:r>
            <a:r>
              <a:rPr lang="en-IN" sz="1600" dirty="0"/>
              <a:t>While a majority of employees are retained, understanding the factors influencing the 'Yes' group is crucial for targeted interventions.</a:t>
            </a:r>
            <a:endParaRPr lang="en-IN" dirty="0"/>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
        <p:nvSpPr>
          <p:cNvPr id="8" name="Title 2">
            <a:extLst>
              <a:ext uri="{FF2B5EF4-FFF2-40B4-BE49-F238E27FC236}">
                <a16:creationId xmlns:a16="http://schemas.microsoft.com/office/drawing/2014/main" id="{257A9AD5-7E90-8352-2B59-20001B200A64}"/>
              </a:ext>
            </a:extLst>
          </p:cNvPr>
          <p:cNvSpPr txBox="1">
            <a:spLocks/>
          </p:cNvSpPr>
          <p:nvPr/>
        </p:nvSpPr>
        <p:spPr>
          <a:xfrm>
            <a:off x="816077" y="1045467"/>
            <a:ext cx="5781368" cy="724340"/>
          </a:xfrm>
          <a:prstGeom prst="rect">
            <a:avLst/>
          </a:prstGeom>
        </p:spPr>
        <p:txBody>
          <a:bodyPr vert="horz" lIns="91440" tIns="0" rIns="91440" bIns="0" rtlCol="0" anchor="ctr">
            <a:normAutofit fontScale="85000" lnSpcReduction="10000"/>
          </a:bodyPr>
          <a:lstStyle>
            <a:lvl1pPr algn="l" defTabSz="914400" rtl="0" eaLnBrk="1" latinLnBrk="0" hangingPunct="1">
              <a:lnSpc>
                <a:spcPct val="100000"/>
              </a:lnSpc>
              <a:spcBef>
                <a:spcPct val="0"/>
              </a:spcBef>
              <a:buNone/>
              <a:defRPr sz="3600" b="1" kern="1200" cap="none" baseline="0">
                <a:solidFill>
                  <a:schemeClr val="accent6"/>
                </a:solidFill>
                <a:latin typeface="+mj-lt"/>
                <a:ea typeface="+mj-ea"/>
                <a:cs typeface="+mj-cs"/>
              </a:defRPr>
            </a:lvl1pPr>
          </a:lstStyle>
          <a:p>
            <a:r>
              <a:rPr lang="en-IN" dirty="0"/>
              <a:t>1. Overall Attrition Distribution</a:t>
            </a:r>
            <a:endParaRPr lang="en-US" dirty="0">
              <a:solidFill>
                <a:schemeClr val="accent3">
                  <a:lumMod val="75000"/>
                </a:schemeClr>
              </a:solidFill>
            </a:endParaRPr>
          </a:p>
        </p:txBody>
      </p:sp>
      <p:pic>
        <p:nvPicPr>
          <p:cNvPr id="11" name="Picture 10">
            <a:extLst>
              <a:ext uri="{FF2B5EF4-FFF2-40B4-BE49-F238E27FC236}">
                <a16:creationId xmlns:a16="http://schemas.microsoft.com/office/drawing/2014/main" id="{8C5A146B-6B4E-1476-0AC3-12057FDEF04A}"/>
              </a:ext>
            </a:extLst>
          </p:cNvPr>
          <p:cNvPicPr>
            <a:picLocks noChangeAspect="1"/>
          </p:cNvPicPr>
          <p:nvPr/>
        </p:nvPicPr>
        <p:blipFill>
          <a:blip r:embed="rId3"/>
          <a:stretch>
            <a:fillRect/>
          </a:stretch>
        </p:blipFill>
        <p:spPr>
          <a:xfrm>
            <a:off x="6971070" y="1768347"/>
            <a:ext cx="4655734" cy="3945569"/>
          </a:xfrm>
          <a:prstGeom prst="rect">
            <a:avLst/>
          </a:prstGeom>
          <a:ln w="28575">
            <a:solidFill>
              <a:schemeClr val="accent4"/>
            </a:solidFill>
          </a:ln>
        </p:spPr>
      </p:pic>
    </p:spTree>
    <p:extLst>
      <p:ext uri="{BB962C8B-B14F-4D97-AF65-F5344CB8AC3E}">
        <p14:creationId xmlns:p14="http://schemas.microsoft.com/office/powerpoint/2010/main" val="1941619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4B6A34-4FFA-CBFB-EB1A-A6656AECE06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E61958E-0EE5-F055-5ED9-012531F582F9}"/>
              </a:ext>
            </a:extLst>
          </p:cNvPr>
          <p:cNvSpPr>
            <a:spLocks noGrp="1"/>
          </p:cNvSpPr>
          <p:nvPr>
            <p:ph type="title"/>
          </p:nvPr>
        </p:nvSpPr>
        <p:spPr>
          <a:xfrm>
            <a:off x="442452" y="417872"/>
            <a:ext cx="3283119" cy="663846"/>
          </a:xfrm>
        </p:spPr>
        <p:txBody>
          <a:bodyPr>
            <a:normAutofit/>
          </a:bodyPr>
          <a:lstStyle/>
          <a:p>
            <a:r>
              <a:rPr lang="en-IN" dirty="0">
                <a:solidFill>
                  <a:schemeClr val="accent3">
                    <a:lumMod val="75000"/>
                  </a:schemeClr>
                </a:solidFill>
              </a:rPr>
              <a:t>Data Analysis</a:t>
            </a:r>
            <a:endParaRPr lang="en-US" dirty="0">
              <a:solidFill>
                <a:schemeClr val="accent3">
                  <a:lumMod val="75000"/>
                </a:schemeClr>
              </a:solidFill>
            </a:endParaRPr>
          </a:p>
        </p:txBody>
      </p:sp>
      <p:sp>
        <p:nvSpPr>
          <p:cNvPr id="14" name="Content Placeholder 7">
            <a:extLst>
              <a:ext uri="{FF2B5EF4-FFF2-40B4-BE49-F238E27FC236}">
                <a16:creationId xmlns:a16="http://schemas.microsoft.com/office/drawing/2014/main" id="{2BED96EF-4F6C-7DB6-5022-6FC5B7BAF440}"/>
              </a:ext>
            </a:extLst>
          </p:cNvPr>
          <p:cNvSpPr>
            <a:spLocks noGrp="1"/>
          </p:cNvSpPr>
          <p:nvPr>
            <p:ph sz="half" idx="15"/>
          </p:nvPr>
        </p:nvSpPr>
        <p:spPr>
          <a:xfrm>
            <a:off x="693174" y="1931290"/>
            <a:ext cx="6096000" cy="4149793"/>
          </a:xfrm>
        </p:spPr>
        <p:txBody>
          <a:bodyPr>
            <a:noAutofit/>
          </a:bodyPr>
          <a:lstStyle/>
          <a:p>
            <a:pPr marL="0" indent="0" algn="just">
              <a:buNone/>
            </a:pPr>
            <a:r>
              <a:rPr lang="en-US" b="1" dirty="0"/>
              <a:t>Key</a:t>
            </a:r>
            <a:r>
              <a:rPr lang="en-US" dirty="0"/>
              <a:t> </a:t>
            </a:r>
            <a:r>
              <a:rPr lang="en-US" b="1" dirty="0"/>
              <a:t>Insight: </a:t>
            </a:r>
            <a:r>
              <a:rPr lang="en-US" sz="1600" dirty="0"/>
              <a:t>Working overtime significantly impacts an employee's likelihood of attrition</a:t>
            </a:r>
            <a:r>
              <a:rPr lang="en-US" dirty="0"/>
              <a:t>.</a:t>
            </a:r>
          </a:p>
          <a:p>
            <a:pPr marL="0" indent="0" algn="just">
              <a:buNone/>
            </a:pPr>
            <a:r>
              <a:rPr lang="en-US" b="1" dirty="0"/>
              <a:t>Observations:</a:t>
            </a:r>
          </a:p>
          <a:p>
            <a:pPr marL="0" indent="0" algn="just">
              <a:buNone/>
            </a:pPr>
            <a:r>
              <a:rPr lang="en-US" sz="1600" b="1" dirty="0"/>
              <a:t>	Employees working Overtime (Yes): </a:t>
            </a:r>
            <a:r>
              <a:rPr lang="en-US" sz="1600" dirty="0"/>
              <a:t>A 	noticeable proportion of employees who 	work 	overtime also attrite. The bar for 	"Yes" attrition 	is considerably higher 	relative to "No" attrition 	for those doing 	overtime.</a:t>
            </a:r>
          </a:p>
          <a:p>
            <a:pPr marL="0" indent="0" algn="just">
              <a:buNone/>
            </a:pPr>
            <a:r>
              <a:rPr lang="en-US" sz="1600" b="1" dirty="0"/>
              <a:t>	Employees not working Overtime (No): 	</a:t>
            </a:r>
            <a:r>
              <a:rPr lang="en-US" sz="1600" dirty="0"/>
              <a:t>The 	vast majority of employees who do 	not work 	overtime also do not 	attrite.</a:t>
            </a:r>
          </a:p>
          <a:p>
            <a:pPr marL="0" indent="0" algn="just">
              <a:buNone/>
            </a:pPr>
            <a:r>
              <a:rPr lang="en-US" b="1" dirty="0"/>
              <a:t>Conclusion: </a:t>
            </a:r>
            <a:r>
              <a:rPr lang="en-US" sz="1600" dirty="0"/>
              <a:t>Overtime is a strong predictor of employee attrition. Employees consistently working overtime are at a higher risk of leaving the company</a:t>
            </a:r>
            <a:r>
              <a:rPr lang="en-US" dirty="0"/>
              <a:t>.</a:t>
            </a:r>
          </a:p>
        </p:txBody>
      </p:sp>
      <p:sp>
        <p:nvSpPr>
          <p:cNvPr id="4" name="Slide Number Placeholder 3">
            <a:extLst>
              <a:ext uri="{FF2B5EF4-FFF2-40B4-BE49-F238E27FC236}">
                <a16:creationId xmlns:a16="http://schemas.microsoft.com/office/drawing/2014/main" id="{C04F4990-C295-C811-312E-AD38FABE23B4}"/>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
        <p:nvSpPr>
          <p:cNvPr id="8" name="Title 2">
            <a:extLst>
              <a:ext uri="{FF2B5EF4-FFF2-40B4-BE49-F238E27FC236}">
                <a16:creationId xmlns:a16="http://schemas.microsoft.com/office/drawing/2014/main" id="{42271056-983E-EA97-BCB7-CB31F540C15B}"/>
              </a:ext>
            </a:extLst>
          </p:cNvPr>
          <p:cNvSpPr txBox="1">
            <a:spLocks/>
          </p:cNvSpPr>
          <p:nvPr/>
        </p:nvSpPr>
        <p:spPr>
          <a:xfrm>
            <a:off x="816077" y="993226"/>
            <a:ext cx="5781368" cy="643096"/>
          </a:xfrm>
          <a:prstGeom prst="rect">
            <a:avLst/>
          </a:prstGeom>
        </p:spPr>
        <p:txBody>
          <a:bodyPr vert="horz" lIns="91440" tIns="0" rIns="91440" bIns="0" rtlCol="0" anchor="ctr">
            <a:normAutofit/>
          </a:bodyPr>
          <a:lstStyle>
            <a:lvl1pPr algn="l" defTabSz="914400" rtl="0" eaLnBrk="1" latinLnBrk="0" hangingPunct="1">
              <a:lnSpc>
                <a:spcPct val="100000"/>
              </a:lnSpc>
              <a:spcBef>
                <a:spcPct val="0"/>
              </a:spcBef>
              <a:buNone/>
              <a:defRPr sz="3600" b="1" kern="1200" cap="none" baseline="0">
                <a:solidFill>
                  <a:schemeClr val="accent6"/>
                </a:solidFill>
                <a:latin typeface="+mj-lt"/>
                <a:ea typeface="+mj-ea"/>
                <a:cs typeface="+mj-cs"/>
              </a:defRPr>
            </a:lvl1pPr>
          </a:lstStyle>
          <a:p>
            <a:r>
              <a:rPr lang="en-IN" sz="3200" dirty="0"/>
              <a:t>2. Overtime and Attrition</a:t>
            </a:r>
          </a:p>
        </p:txBody>
      </p:sp>
      <p:pic>
        <p:nvPicPr>
          <p:cNvPr id="11" name="Picture 10">
            <a:extLst>
              <a:ext uri="{FF2B5EF4-FFF2-40B4-BE49-F238E27FC236}">
                <a16:creationId xmlns:a16="http://schemas.microsoft.com/office/drawing/2014/main" id="{CE649464-9673-863F-A868-3E10D742E2AF}"/>
              </a:ext>
            </a:extLst>
          </p:cNvPr>
          <p:cNvPicPr>
            <a:picLocks noChangeAspect="1"/>
          </p:cNvPicPr>
          <p:nvPr/>
        </p:nvPicPr>
        <p:blipFill>
          <a:blip r:embed="rId3"/>
          <a:srcRect/>
          <a:stretch/>
        </p:blipFill>
        <p:spPr>
          <a:xfrm>
            <a:off x="6980903" y="1612490"/>
            <a:ext cx="4862211" cy="4630994"/>
          </a:xfrm>
          <a:prstGeom prst="rect">
            <a:avLst/>
          </a:prstGeom>
          <a:ln w="28575">
            <a:solidFill>
              <a:schemeClr val="accent1"/>
            </a:solidFill>
          </a:ln>
        </p:spPr>
      </p:pic>
    </p:spTree>
    <p:extLst>
      <p:ext uri="{BB962C8B-B14F-4D97-AF65-F5344CB8AC3E}">
        <p14:creationId xmlns:p14="http://schemas.microsoft.com/office/powerpoint/2010/main" val="33820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964629-AA75-42F1-D2BC-01A70182E32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AF3E088-BDCB-795F-CB2F-76AC7018117C}"/>
              </a:ext>
            </a:extLst>
          </p:cNvPr>
          <p:cNvSpPr>
            <a:spLocks noGrp="1"/>
          </p:cNvSpPr>
          <p:nvPr>
            <p:ph type="title"/>
          </p:nvPr>
        </p:nvSpPr>
        <p:spPr>
          <a:xfrm>
            <a:off x="442452" y="417872"/>
            <a:ext cx="3283119" cy="663846"/>
          </a:xfrm>
        </p:spPr>
        <p:txBody>
          <a:bodyPr>
            <a:normAutofit/>
          </a:bodyPr>
          <a:lstStyle/>
          <a:p>
            <a:r>
              <a:rPr lang="en-IN" dirty="0">
                <a:solidFill>
                  <a:schemeClr val="accent3">
                    <a:lumMod val="75000"/>
                  </a:schemeClr>
                </a:solidFill>
              </a:rPr>
              <a:t>Data Analysis</a:t>
            </a:r>
            <a:endParaRPr lang="en-US" dirty="0">
              <a:solidFill>
                <a:schemeClr val="accent3">
                  <a:lumMod val="75000"/>
                </a:schemeClr>
              </a:solidFill>
            </a:endParaRPr>
          </a:p>
        </p:txBody>
      </p:sp>
      <p:sp>
        <p:nvSpPr>
          <p:cNvPr id="14" name="Content Placeholder 7">
            <a:extLst>
              <a:ext uri="{FF2B5EF4-FFF2-40B4-BE49-F238E27FC236}">
                <a16:creationId xmlns:a16="http://schemas.microsoft.com/office/drawing/2014/main" id="{B9D722E3-1943-248F-911B-50906106A72D}"/>
              </a:ext>
            </a:extLst>
          </p:cNvPr>
          <p:cNvSpPr>
            <a:spLocks noGrp="1"/>
          </p:cNvSpPr>
          <p:nvPr>
            <p:ph sz="half" idx="15"/>
          </p:nvPr>
        </p:nvSpPr>
        <p:spPr>
          <a:xfrm>
            <a:off x="629262" y="1695313"/>
            <a:ext cx="6548285" cy="4744815"/>
          </a:xfrm>
        </p:spPr>
        <p:txBody>
          <a:bodyPr>
            <a:noAutofit/>
          </a:bodyPr>
          <a:lstStyle/>
          <a:p>
            <a:pPr marL="0" indent="0" algn="just">
              <a:buNone/>
            </a:pPr>
            <a:r>
              <a:rPr lang="en-US" b="1" dirty="0"/>
              <a:t>Key</a:t>
            </a:r>
            <a:r>
              <a:rPr lang="en-US" dirty="0"/>
              <a:t> </a:t>
            </a:r>
            <a:r>
              <a:rPr lang="en-US" b="1" dirty="0"/>
              <a:t>Insight: </a:t>
            </a:r>
            <a:r>
              <a:rPr lang="en-IN" sz="1600" dirty="0"/>
              <a:t>An employee's perception of work-life balance plays a role in their decision to attrite.</a:t>
            </a:r>
            <a:endParaRPr lang="en-US" sz="1600" dirty="0"/>
          </a:p>
          <a:p>
            <a:pPr marL="0" indent="0" algn="just">
              <a:buNone/>
            </a:pPr>
            <a:r>
              <a:rPr lang="en-US" b="1" dirty="0"/>
              <a:t>Observations:</a:t>
            </a:r>
          </a:p>
          <a:p>
            <a:pPr marL="402336" lvl="1" indent="0" fontAlgn="base">
              <a:buNone/>
            </a:pPr>
            <a:r>
              <a:rPr lang="en-IN" sz="1600" dirty="0"/>
              <a:t>Work-Life Balance is rated on a scale (1 to 4).</a:t>
            </a:r>
          </a:p>
          <a:p>
            <a:pPr marL="402336" lvl="1" indent="0" algn="just" fontAlgn="base">
              <a:buNone/>
            </a:pPr>
            <a:r>
              <a:rPr lang="en-IN" sz="1600" b="1" dirty="0"/>
              <a:t>Work-Life Balance 3 (Good/Average):</a:t>
            </a:r>
            <a:r>
              <a:rPr lang="en-IN" sz="1600" dirty="0"/>
              <a:t> While this category has the highest overall number of employees (and lowest attrition proportionally), some attrition still occurs.</a:t>
            </a:r>
          </a:p>
          <a:p>
            <a:pPr marL="402336" lvl="1" indent="0" algn="just" fontAlgn="base">
              <a:buNone/>
            </a:pPr>
            <a:r>
              <a:rPr lang="en-IN" sz="1600" b="1" dirty="0"/>
              <a:t>Work-Life Balance 1 (Poor) &amp; 2 (Fair):</a:t>
            </a:r>
            <a:r>
              <a:rPr lang="en-IN" sz="1600" dirty="0"/>
              <a:t> These categories show a relatively higher proportion of attrition compared to the number of non-</a:t>
            </a:r>
            <a:r>
              <a:rPr lang="en-IN" sz="1600" dirty="0" err="1"/>
              <a:t>attriting</a:t>
            </a:r>
            <a:r>
              <a:rPr lang="en-IN" sz="1600" dirty="0"/>
              <a:t> employees within these specific groups.</a:t>
            </a:r>
          </a:p>
          <a:p>
            <a:pPr marL="402336" lvl="1" indent="0" algn="just" fontAlgn="base">
              <a:buNone/>
            </a:pPr>
            <a:r>
              <a:rPr lang="en-IN" sz="1600" b="1" dirty="0"/>
              <a:t>Work-Life Balance 4 (Excellent):</a:t>
            </a:r>
            <a:r>
              <a:rPr lang="en-IN" sz="1600" dirty="0"/>
              <a:t> Despite being a small group, it still sees some attrition, though proportionally less than lower ratings.</a:t>
            </a:r>
          </a:p>
          <a:p>
            <a:pPr marL="0" indent="0" algn="just">
              <a:buNone/>
            </a:pPr>
            <a:r>
              <a:rPr lang="en-US" b="1" dirty="0"/>
              <a:t>Conclusion: </a:t>
            </a:r>
            <a:r>
              <a:rPr lang="en-IN" sz="1600" dirty="0"/>
              <a:t>Employees with </a:t>
            </a:r>
            <a:r>
              <a:rPr lang="en-IN" sz="1600" i="1" dirty="0"/>
              <a:t>poorer or even average (ratings 1 and 2) work-life balance</a:t>
            </a:r>
            <a:r>
              <a:rPr lang="en-IN" sz="1600" dirty="0"/>
              <a:t> are more likely to attrite. Ensuring a healthy work-life balance is important for retention.</a:t>
            </a:r>
          </a:p>
          <a:p>
            <a:pPr marL="0" indent="0" algn="just">
              <a:buNone/>
            </a:pPr>
            <a:endParaRPr lang="en-US" sz="1600" dirty="0"/>
          </a:p>
        </p:txBody>
      </p:sp>
      <p:sp>
        <p:nvSpPr>
          <p:cNvPr id="4" name="Slide Number Placeholder 3">
            <a:extLst>
              <a:ext uri="{FF2B5EF4-FFF2-40B4-BE49-F238E27FC236}">
                <a16:creationId xmlns:a16="http://schemas.microsoft.com/office/drawing/2014/main" id="{5FE8F54A-1948-B2B9-CAD8-F43D4A83D461}"/>
              </a:ext>
            </a:extLst>
          </p:cNvPr>
          <p:cNvSpPr>
            <a:spLocks noGrp="1"/>
          </p:cNvSpPr>
          <p:nvPr>
            <p:ph type="sldNum" sz="quarter" idx="10"/>
          </p:nvPr>
        </p:nvSpPr>
        <p:spPr/>
        <p:txBody>
          <a:bodyPr/>
          <a:lstStyle/>
          <a:p>
            <a:fld id="{48F63A3B-78C7-47BE-AE5E-E10140E04643}" type="slidenum">
              <a:rPr lang="en-US" smtClean="0"/>
              <a:pPr/>
              <a:t>8</a:t>
            </a:fld>
            <a:endParaRPr lang="en-US" dirty="0"/>
          </a:p>
        </p:txBody>
      </p:sp>
      <p:sp>
        <p:nvSpPr>
          <p:cNvPr id="8" name="Title 2">
            <a:extLst>
              <a:ext uri="{FF2B5EF4-FFF2-40B4-BE49-F238E27FC236}">
                <a16:creationId xmlns:a16="http://schemas.microsoft.com/office/drawing/2014/main" id="{E88CA0F1-4EA4-624B-7351-1AFA08CB6865}"/>
              </a:ext>
            </a:extLst>
          </p:cNvPr>
          <p:cNvSpPr txBox="1">
            <a:spLocks/>
          </p:cNvSpPr>
          <p:nvPr/>
        </p:nvSpPr>
        <p:spPr>
          <a:xfrm>
            <a:off x="816076" y="983397"/>
            <a:ext cx="6174659" cy="643096"/>
          </a:xfrm>
          <a:prstGeom prst="rect">
            <a:avLst/>
          </a:prstGeom>
        </p:spPr>
        <p:txBody>
          <a:bodyPr vert="horz" lIns="91440" tIns="0" rIns="91440" bIns="0" rtlCol="0" anchor="ctr">
            <a:normAutofit fontScale="77500" lnSpcReduction="20000"/>
          </a:bodyPr>
          <a:lstStyle>
            <a:lvl1pPr algn="l" defTabSz="914400" rtl="0" eaLnBrk="1" latinLnBrk="0" hangingPunct="1">
              <a:lnSpc>
                <a:spcPct val="100000"/>
              </a:lnSpc>
              <a:spcBef>
                <a:spcPct val="0"/>
              </a:spcBef>
              <a:buNone/>
              <a:defRPr sz="3600" b="1" kern="1200" cap="none" baseline="0">
                <a:solidFill>
                  <a:schemeClr val="accent6"/>
                </a:solidFill>
                <a:latin typeface="+mj-lt"/>
                <a:ea typeface="+mj-ea"/>
                <a:cs typeface="+mj-cs"/>
              </a:defRPr>
            </a:lvl1pPr>
          </a:lstStyle>
          <a:p>
            <a:r>
              <a:rPr lang="en-IN" sz="3200" dirty="0"/>
              <a:t>3. </a:t>
            </a:r>
            <a:r>
              <a:rPr lang="en-IN" dirty="0"/>
              <a:t>Work-Life Balance and Attrition</a:t>
            </a:r>
          </a:p>
        </p:txBody>
      </p:sp>
      <p:pic>
        <p:nvPicPr>
          <p:cNvPr id="11" name="Picture 10">
            <a:extLst>
              <a:ext uri="{FF2B5EF4-FFF2-40B4-BE49-F238E27FC236}">
                <a16:creationId xmlns:a16="http://schemas.microsoft.com/office/drawing/2014/main" id="{43058167-6C94-5EF8-C590-EBD251162CD4}"/>
              </a:ext>
            </a:extLst>
          </p:cNvPr>
          <p:cNvPicPr>
            <a:picLocks noChangeAspect="1"/>
          </p:cNvPicPr>
          <p:nvPr/>
        </p:nvPicPr>
        <p:blipFill>
          <a:blip r:embed="rId3"/>
          <a:srcRect/>
          <a:stretch/>
        </p:blipFill>
        <p:spPr>
          <a:xfrm>
            <a:off x="7364359" y="1518333"/>
            <a:ext cx="4360607" cy="4597332"/>
          </a:xfrm>
          <a:prstGeom prst="rect">
            <a:avLst/>
          </a:prstGeom>
          <a:ln w="28575">
            <a:solidFill>
              <a:schemeClr val="accent4"/>
            </a:solidFill>
          </a:ln>
        </p:spPr>
      </p:pic>
    </p:spTree>
    <p:extLst>
      <p:ext uri="{BB962C8B-B14F-4D97-AF65-F5344CB8AC3E}">
        <p14:creationId xmlns:p14="http://schemas.microsoft.com/office/powerpoint/2010/main" val="658186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3D70F5-10A2-6A2D-40F6-A3A4A96B37D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1F57A85-7F4E-F5A1-AFC4-35B1852D734B}"/>
              </a:ext>
            </a:extLst>
          </p:cNvPr>
          <p:cNvSpPr>
            <a:spLocks noGrp="1"/>
          </p:cNvSpPr>
          <p:nvPr>
            <p:ph type="title"/>
          </p:nvPr>
        </p:nvSpPr>
        <p:spPr>
          <a:xfrm>
            <a:off x="442452" y="417872"/>
            <a:ext cx="3283119" cy="663846"/>
          </a:xfrm>
        </p:spPr>
        <p:txBody>
          <a:bodyPr>
            <a:normAutofit/>
          </a:bodyPr>
          <a:lstStyle/>
          <a:p>
            <a:r>
              <a:rPr lang="en-IN" dirty="0">
                <a:solidFill>
                  <a:schemeClr val="accent3">
                    <a:lumMod val="75000"/>
                  </a:schemeClr>
                </a:solidFill>
              </a:rPr>
              <a:t>Data Analysis</a:t>
            </a:r>
            <a:endParaRPr lang="en-US" dirty="0">
              <a:solidFill>
                <a:schemeClr val="accent3">
                  <a:lumMod val="75000"/>
                </a:schemeClr>
              </a:solidFill>
            </a:endParaRPr>
          </a:p>
        </p:txBody>
      </p:sp>
      <p:sp>
        <p:nvSpPr>
          <p:cNvPr id="14" name="Content Placeholder 7">
            <a:extLst>
              <a:ext uri="{FF2B5EF4-FFF2-40B4-BE49-F238E27FC236}">
                <a16:creationId xmlns:a16="http://schemas.microsoft.com/office/drawing/2014/main" id="{8A394729-6512-D7A4-9623-ADAD5A22896F}"/>
              </a:ext>
            </a:extLst>
          </p:cNvPr>
          <p:cNvSpPr>
            <a:spLocks noGrp="1"/>
          </p:cNvSpPr>
          <p:nvPr>
            <p:ph sz="half" idx="15"/>
          </p:nvPr>
        </p:nvSpPr>
        <p:spPr>
          <a:xfrm>
            <a:off x="592392" y="2041815"/>
            <a:ext cx="6486834" cy="3550368"/>
          </a:xfrm>
        </p:spPr>
        <p:txBody>
          <a:bodyPr>
            <a:noAutofit/>
          </a:bodyPr>
          <a:lstStyle/>
          <a:p>
            <a:pPr marL="0" indent="0" algn="just">
              <a:buNone/>
            </a:pPr>
            <a:r>
              <a:rPr lang="en-US" b="1" dirty="0"/>
              <a:t>Key</a:t>
            </a:r>
            <a:r>
              <a:rPr lang="en-US" dirty="0"/>
              <a:t> </a:t>
            </a:r>
            <a:r>
              <a:rPr lang="en-US" b="1" dirty="0"/>
              <a:t>Insight: </a:t>
            </a:r>
            <a:r>
              <a:rPr lang="en-IN" sz="1600" dirty="0"/>
              <a:t>Monthly income is a significant factor influencing employee attrition.</a:t>
            </a:r>
            <a:endParaRPr lang="en-US" sz="1600" dirty="0"/>
          </a:p>
          <a:p>
            <a:pPr marL="0" indent="0" algn="just">
              <a:buNone/>
            </a:pPr>
            <a:r>
              <a:rPr lang="en-US" b="1" dirty="0"/>
              <a:t>Observations:</a:t>
            </a:r>
          </a:p>
          <a:p>
            <a:pPr marL="402336" lvl="1" indent="0" algn="just" fontAlgn="base">
              <a:buNone/>
            </a:pPr>
            <a:r>
              <a:rPr lang="en-IN" sz="1600" b="1" dirty="0"/>
              <a:t>Attrition (Yes) Group:</a:t>
            </a:r>
            <a:r>
              <a:rPr lang="en-IN" sz="1600" dirty="0"/>
              <a:t> The box plot for </a:t>
            </a:r>
            <a:r>
              <a:rPr lang="en-IN" sz="1600" dirty="0" err="1"/>
              <a:t>attriting</a:t>
            </a:r>
            <a:r>
              <a:rPr lang="en-IN" sz="1600" dirty="0"/>
              <a:t> employees shows a </a:t>
            </a:r>
            <a:r>
              <a:rPr lang="en-IN" sz="1600" i="1" dirty="0"/>
              <a:t>significantly lower median monthly income </a:t>
            </a:r>
            <a:r>
              <a:rPr lang="en-IN" sz="1600" dirty="0"/>
              <a:t>and a tighter, lower distribution of earnings.</a:t>
            </a:r>
          </a:p>
          <a:p>
            <a:pPr marL="402336" lvl="1" indent="0" algn="just" fontAlgn="base">
              <a:buNone/>
            </a:pPr>
            <a:r>
              <a:rPr lang="en-IN" sz="1600" b="1" dirty="0"/>
              <a:t>No Attrition (No) Group:</a:t>
            </a:r>
            <a:r>
              <a:rPr lang="en-IN" sz="1600" dirty="0"/>
              <a:t> Employees who do not attrite have a </a:t>
            </a:r>
            <a:r>
              <a:rPr lang="en-IN" sz="1600" i="1" dirty="0"/>
              <a:t>much higher median monthly income </a:t>
            </a:r>
            <a:r>
              <a:rPr lang="en-IN" sz="1600" dirty="0"/>
              <a:t>and a broader income range, including higher earners.</a:t>
            </a:r>
          </a:p>
          <a:p>
            <a:pPr marL="0" indent="0" algn="just">
              <a:buNone/>
            </a:pPr>
            <a:r>
              <a:rPr lang="en-US" b="1" dirty="0"/>
              <a:t>Conclusion: </a:t>
            </a:r>
            <a:r>
              <a:rPr lang="en-IN" sz="1600" i="1" dirty="0"/>
              <a:t>Lower monthly income is strongly associated with a higher likelihood of employee attrition</a:t>
            </a:r>
            <a:r>
              <a:rPr lang="en-IN" sz="1600" dirty="0"/>
              <a:t>. This suggests that compensation competitiveness is crucial.</a:t>
            </a:r>
          </a:p>
          <a:p>
            <a:pPr marL="0" indent="0" algn="just">
              <a:buNone/>
            </a:pPr>
            <a:endParaRPr lang="en-US" sz="1600" dirty="0"/>
          </a:p>
        </p:txBody>
      </p:sp>
      <p:sp>
        <p:nvSpPr>
          <p:cNvPr id="4" name="Slide Number Placeholder 3">
            <a:extLst>
              <a:ext uri="{FF2B5EF4-FFF2-40B4-BE49-F238E27FC236}">
                <a16:creationId xmlns:a16="http://schemas.microsoft.com/office/drawing/2014/main" id="{A8EA4352-16A8-14F1-61C5-9473B2AABA8F}"/>
              </a:ext>
            </a:extLst>
          </p:cNvPr>
          <p:cNvSpPr>
            <a:spLocks noGrp="1"/>
          </p:cNvSpPr>
          <p:nvPr>
            <p:ph type="sldNum" sz="quarter" idx="10"/>
          </p:nvPr>
        </p:nvSpPr>
        <p:spPr/>
        <p:txBody>
          <a:bodyPr/>
          <a:lstStyle/>
          <a:p>
            <a:fld id="{48F63A3B-78C7-47BE-AE5E-E10140E04643}" type="slidenum">
              <a:rPr lang="en-US" smtClean="0"/>
              <a:pPr/>
              <a:t>9</a:t>
            </a:fld>
            <a:endParaRPr lang="en-US" dirty="0"/>
          </a:p>
        </p:txBody>
      </p:sp>
      <p:sp>
        <p:nvSpPr>
          <p:cNvPr id="8" name="Title 2">
            <a:extLst>
              <a:ext uri="{FF2B5EF4-FFF2-40B4-BE49-F238E27FC236}">
                <a16:creationId xmlns:a16="http://schemas.microsoft.com/office/drawing/2014/main" id="{E32200AF-DB12-A812-73FE-53BF4D75FBF5}"/>
              </a:ext>
            </a:extLst>
          </p:cNvPr>
          <p:cNvSpPr txBox="1">
            <a:spLocks/>
          </p:cNvSpPr>
          <p:nvPr/>
        </p:nvSpPr>
        <p:spPr>
          <a:xfrm>
            <a:off x="816076" y="983397"/>
            <a:ext cx="6174659" cy="643096"/>
          </a:xfrm>
          <a:prstGeom prst="rect">
            <a:avLst/>
          </a:prstGeom>
        </p:spPr>
        <p:txBody>
          <a:bodyPr vert="horz" lIns="91440" tIns="0" rIns="91440" bIns="0" rtlCol="0" anchor="ctr">
            <a:normAutofit fontScale="85000" lnSpcReduction="10000"/>
          </a:bodyPr>
          <a:lstStyle>
            <a:lvl1pPr algn="l" defTabSz="914400" rtl="0" eaLnBrk="1" latinLnBrk="0" hangingPunct="1">
              <a:lnSpc>
                <a:spcPct val="100000"/>
              </a:lnSpc>
              <a:spcBef>
                <a:spcPct val="0"/>
              </a:spcBef>
              <a:buNone/>
              <a:defRPr sz="3600" b="1" kern="1200" cap="none" baseline="0">
                <a:solidFill>
                  <a:schemeClr val="accent6"/>
                </a:solidFill>
                <a:latin typeface="+mj-lt"/>
                <a:ea typeface="+mj-ea"/>
                <a:cs typeface="+mj-cs"/>
              </a:defRPr>
            </a:lvl1pPr>
          </a:lstStyle>
          <a:p>
            <a:r>
              <a:rPr lang="en-US" dirty="0"/>
              <a:t>4. </a:t>
            </a:r>
            <a:r>
              <a:rPr lang="en-IN" dirty="0"/>
              <a:t>Monthly Income and Attrition</a:t>
            </a:r>
          </a:p>
        </p:txBody>
      </p:sp>
      <p:pic>
        <p:nvPicPr>
          <p:cNvPr id="11" name="Picture 10">
            <a:extLst>
              <a:ext uri="{FF2B5EF4-FFF2-40B4-BE49-F238E27FC236}">
                <a16:creationId xmlns:a16="http://schemas.microsoft.com/office/drawing/2014/main" id="{4FD99446-504C-E530-7E4B-CC23BAE8470B}"/>
              </a:ext>
            </a:extLst>
          </p:cNvPr>
          <p:cNvPicPr>
            <a:picLocks noChangeAspect="1"/>
          </p:cNvPicPr>
          <p:nvPr/>
        </p:nvPicPr>
        <p:blipFill>
          <a:blip r:embed="rId3"/>
          <a:srcRect/>
          <a:stretch/>
        </p:blipFill>
        <p:spPr>
          <a:xfrm>
            <a:off x="7239001" y="1809136"/>
            <a:ext cx="4360607" cy="4267200"/>
          </a:xfrm>
          <a:prstGeom prst="rect">
            <a:avLst/>
          </a:prstGeom>
          <a:ln w="28575">
            <a:solidFill>
              <a:schemeClr val="accent1"/>
            </a:solidFill>
          </a:ln>
        </p:spPr>
      </p:pic>
    </p:spTree>
    <p:extLst>
      <p:ext uri="{BB962C8B-B14F-4D97-AF65-F5344CB8AC3E}">
        <p14:creationId xmlns:p14="http://schemas.microsoft.com/office/powerpoint/2010/main" val="32028476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Wood Type</Template>
  <TotalTime>103</TotalTime>
  <Words>1783</Words>
  <Application>Microsoft Office PowerPoint</Application>
  <PresentationFormat>Widescreen</PresentationFormat>
  <Paragraphs>190</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Bookman Old Style</vt:lpstr>
      <vt:lpstr>Calibri</vt:lpstr>
      <vt:lpstr>Century Gothic</vt:lpstr>
      <vt:lpstr>Courier New</vt:lpstr>
      <vt:lpstr>Wingdings</vt:lpstr>
      <vt:lpstr>Wood Type</vt:lpstr>
      <vt:lpstr>HR Analytics –  Employee Attrition Prediction Analysis   Date: June 26, 2025   Prepared by:  PAROMITA SAHA</vt:lpstr>
      <vt:lpstr>CONTENT </vt:lpstr>
      <vt:lpstr>Project Purpose</vt:lpstr>
      <vt:lpstr>Introduction to Employee Attrition Prediction</vt:lpstr>
      <vt:lpstr>Data Cleaning &amp; Transformation</vt:lpstr>
      <vt:lpstr>Data Analysis</vt:lpstr>
      <vt:lpstr>Data Analysis</vt:lpstr>
      <vt:lpstr>Data Analysis</vt:lpstr>
      <vt:lpstr>Data Analysis</vt:lpstr>
      <vt:lpstr>Data Analysis</vt:lpstr>
      <vt:lpstr>Data Analysis</vt:lpstr>
      <vt:lpstr>Model Building &amp; Evaluation</vt:lpstr>
      <vt:lpstr>Model Building &amp; Evaluation</vt:lpstr>
      <vt:lpstr>Model Building &amp; Evaluation</vt:lpstr>
      <vt:lpstr>Model Building &amp; Evaluation</vt:lpstr>
      <vt:lpstr>Model Building &amp; Evaluation</vt:lpstr>
      <vt:lpstr>Model Building &amp; Evaluation</vt:lpstr>
      <vt:lpstr>Conclusion &amp; Recommendations</vt:lpstr>
      <vt:lpstr>Conclusion &amp; 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Paromita Saha</dc:creator>
  <cp:lastModifiedBy>Paromita Saha</cp:lastModifiedBy>
  <cp:revision>44</cp:revision>
  <dcterms:created xsi:type="dcterms:W3CDTF">2025-06-26T06:02:24Z</dcterms:created>
  <dcterms:modified xsi:type="dcterms:W3CDTF">2025-06-26T07:45:27Z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