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notesMasterIdLst>
    <p:notesMasterId r:id="rId25"/>
  </p:notesMasterIdLst>
  <p:handoutMasterIdLst>
    <p:handoutMasterId r:id="rId26"/>
  </p:handoutMasterIdLst>
  <p:sldIdLst>
    <p:sldId id="312" r:id="rId5"/>
    <p:sldId id="304" r:id="rId6"/>
    <p:sldId id="282" r:id="rId7"/>
    <p:sldId id="314" r:id="rId8"/>
    <p:sldId id="315" r:id="rId9"/>
    <p:sldId id="317" r:id="rId10"/>
    <p:sldId id="323" r:id="rId11"/>
    <p:sldId id="324" r:id="rId12"/>
    <p:sldId id="325" r:id="rId13"/>
    <p:sldId id="326" r:id="rId14"/>
    <p:sldId id="327" r:id="rId15"/>
    <p:sldId id="318" r:id="rId16"/>
    <p:sldId id="328" r:id="rId17"/>
    <p:sldId id="330" r:id="rId18"/>
    <p:sldId id="329" r:id="rId19"/>
    <p:sldId id="331" r:id="rId20"/>
    <p:sldId id="319" r:id="rId21"/>
    <p:sldId id="321" r:id="rId22"/>
    <p:sldId id="322" r:id="rId23"/>
    <p:sldId id="297" r:id="rId2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88E9-C464-A430-87D3-87631333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40882D-7DB6-C051-DB20-E78960BCE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1F979-95D6-AF5A-D453-4D0896E9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EDF3-85F8-70B4-870E-8FF2FDE84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28138-CE3D-F451-0303-7BF53209B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B57F5C-7631-092F-A978-715A4DCBD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6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73773-9238-0241-276B-80C9FE1CA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59EC4-2860-D1BE-1AE1-52A76683F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0B8925-3834-73C4-69AE-4985FA3D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88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1DA21-7165-4BCE-E094-889B31EA7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92E0D4-A1DF-CC93-E448-F8F3D87E3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83ED8-7C4C-F79D-1FE4-45080027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8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38D6E-6027-1165-F848-2526E193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9588AB-85FF-24E3-F3EF-34F25C2B1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1D713-2F99-B4B6-2551-6B626DAE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94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357AE-B055-8D22-56A8-76B90571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BBE645-0FE1-510D-4DBF-2B161808A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61F88-C5A8-076A-3CE7-DA0A08720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02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1113A-AE64-5254-5755-15798F94D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BDC2B-5E6C-930C-CE4E-4C8E961E8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8060D-DC9F-D52C-F1CB-ABD33F7C4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1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74A41-4B99-BE86-C752-4796C6AA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9F744-353C-8D3C-314A-8B4D691BE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BDF3C-6EED-3BB3-05BB-2F018068B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3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22EAD-367E-22B4-3531-78999F255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138171-04EB-996D-46E9-26BB12107F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CE318-8652-1274-9115-D48EAD2F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4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79591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745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6356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3014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0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7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75514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442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28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984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91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14145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63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480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82639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6F822A4-8DA6-4447-9B1F-C5DB58435268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82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5706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966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D8C3252-5FCD-04D0-273C-6B74E3AE9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9C55A5B-767A-E8A6-CD6A-86D95CF16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1B02102-0EFC-E33B-FD31-C1D9C1A0C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54FAE82-751F-4BD3-D784-4EFAE8D04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1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0C6CD9D-051D-19B2-F3A0-E61BF54B9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97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3772C379-9A7C-4C87-A116-CBE9F58B04C5}" type="datetimeFigureOut">
              <a:rPr lang="en-US" smtClean="0"/>
              <a:t>6/26/2025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DF9DAA-FD79-5B3D-361A-84FAD4DF1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10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2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4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  <p:sldLayoutId id="2147483740" r:id="rId20"/>
    <p:sldLayoutId id="2147483741" r:id="rId21"/>
    <p:sldLayoutId id="2147483742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12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6.xml"/><Relationship Id="rId11" Type="http://schemas.openxmlformats.org/officeDocument/2006/relationships/slide" Target="slide11.xml"/><Relationship Id="rId5" Type="http://schemas.openxmlformats.org/officeDocument/2006/relationships/slide" Target="slide5.xml"/><Relationship Id="rId15" Type="http://schemas.openxmlformats.org/officeDocument/2006/relationships/slide" Target="slide16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9.xml"/><Relationship Id="rId14" Type="http://schemas.openxmlformats.org/officeDocument/2006/relationships/slide" Target="slide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9767" y="196645"/>
            <a:ext cx="6932466" cy="4444181"/>
          </a:xfrm>
        </p:spPr>
        <p:txBody>
          <a:bodyPr anchor="ctr"/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HR Analytics – </a:t>
            </a:r>
            <a:br>
              <a:rPr lang="en-US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</a:b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Employee Attrition Prediction Analysis</a:t>
            </a:r>
            <a:br>
              <a:rPr lang="en-US" dirty="0"/>
            </a:br>
            <a:r>
              <a:rPr lang="en-US" sz="2400" dirty="0"/>
              <a:t> </a:t>
            </a:r>
            <a:br>
              <a:rPr lang="en-US" dirty="0"/>
            </a:br>
            <a:r>
              <a:rPr lang="en-US" sz="3200" dirty="0">
                <a:solidFill>
                  <a:schemeClr val="accent4"/>
                </a:solidFill>
              </a:rPr>
              <a:t>Date: </a:t>
            </a:r>
            <a:r>
              <a:rPr lang="en-US" sz="3200" dirty="0">
                <a:ln>
                  <a:solidFill>
                    <a:schemeClr val="accent1"/>
                  </a:solidFill>
                </a:ln>
              </a:rPr>
              <a:t>June 26, 2025</a:t>
            </a:r>
            <a:br>
              <a:rPr lang="en-US" sz="3200" dirty="0"/>
            </a:br>
            <a:r>
              <a:rPr lang="en-US" sz="24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chemeClr val="accent4"/>
                </a:solidFill>
              </a:rPr>
              <a:t>Prepared by: </a:t>
            </a:r>
            <a:br>
              <a:rPr lang="en-US" sz="3200" dirty="0">
                <a:solidFill>
                  <a:schemeClr val="accent4"/>
                </a:solidFill>
              </a:rPr>
            </a:br>
            <a:r>
              <a:rPr lang="en-US" sz="3200" dirty="0">
                <a:ln>
                  <a:solidFill>
                    <a:schemeClr val="accent1"/>
                  </a:solidFill>
                </a:ln>
              </a:rPr>
              <a:t>PAROMITA SAHA</a:t>
            </a:r>
            <a:endParaRPr lang="en-US" dirty="0">
              <a:ln>
                <a:solidFill>
                  <a:schemeClr val="accent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97C13-9FB0-1CA2-0B01-A0F53B1B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BCFE4-9895-17D2-EC07-3BBBC6629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417872"/>
            <a:ext cx="3283119" cy="6638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C573AA16-AC3C-D76A-E49D-00D3D59EFE6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2392" y="1713706"/>
            <a:ext cx="6486834" cy="4401959"/>
          </a:xfrm>
        </p:spPr>
        <p:txBody>
          <a:bodyPr>
            <a:noAutofit/>
          </a:bodyPr>
          <a:lstStyle/>
          <a:p>
            <a:pPr marL="0" lvl="0" indent="0" fontAlgn="base">
              <a:buNone/>
            </a:pP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Insight: </a:t>
            </a:r>
            <a:r>
              <a:rPr lang="en-IN" sz="1600" dirty="0"/>
              <a:t>Employee job satisfaction levels directly correlate with attrition rates.</a:t>
            </a:r>
          </a:p>
          <a:p>
            <a:pPr marL="0" indent="0" algn="just">
              <a:buNone/>
            </a:pPr>
            <a:r>
              <a:rPr lang="en-US" b="1" dirty="0"/>
              <a:t>Observations:</a:t>
            </a:r>
          </a:p>
          <a:p>
            <a:pPr marL="688086" lvl="1" indent="-285750" fontAlgn="base">
              <a:buFont typeface="Wingdings" panose="05000000000000000000" pitchFamily="2" charset="2"/>
              <a:buChar char="q"/>
            </a:pPr>
            <a:r>
              <a:rPr lang="en-IN" sz="1600" dirty="0"/>
              <a:t>Job Satisfaction is rated from 1 to 4.</a:t>
            </a:r>
          </a:p>
          <a:p>
            <a:pPr marL="688086" lvl="1" indent="-285750" fontAlgn="base">
              <a:buFont typeface="Wingdings" panose="05000000000000000000" pitchFamily="2" charset="2"/>
              <a:buChar char="q"/>
            </a:pPr>
            <a:r>
              <a:rPr lang="en-IN" sz="1600" b="1" dirty="0"/>
              <a:t>Job Satisfaction 1 (Low):</a:t>
            </a:r>
            <a:r>
              <a:rPr lang="en-IN" sz="1600" dirty="0"/>
              <a:t> This category exhibits a proportionally higher attrition rate.</a:t>
            </a:r>
          </a:p>
          <a:p>
            <a:pPr marL="688086" lvl="1" indent="-285750" fontAlgn="base">
              <a:buFont typeface="Wingdings" panose="05000000000000000000" pitchFamily="2" charset="2"/>
              <a:buChar char="q"/>
            </a:pPr>
            <a:r>
              <a:rPr lang="en-IN" sz="1600" b="1" dirty="0"/>
              <a:t>Job Satisfaction 2 &amp; 3:</a:t>
            </a:r>
            <a:r>
              <a:rPr lang="en-IN" sz="1600" dirty="0"/>
              <a:t> These show decreasing attrition proportions as satisfaction increases.</a:t>
            </a:r>
          </a:p>
          <a:p>
            <a:pPr marL="688086" lvl="1" indent="-285750" fontAlgn="base">
              <a:buFont typeface="Wingdings" panose="05000000000000000000" pitchFamily="2" charset="2"/>
              <a:buChar char="q"/>
            </a:pPr>
            <a:r>
              <a:rPr lang="en-IN" sz="1600" b="1" dirty="0"/>
              <a:t>Job Satisfaction 4 (High):</a:t>
            </a:r>
            <a:r>
              <a:rPr lang="en-IN" sz="1600" dirty="0"/>
              <a:t> This category demonstrates the </a:t>
            </a:r>
            <a:r>
              <a:rPr lang="en-IN" sz="1600" b="1" dirty="0"/>
              <a:t>lowest proportional attrition</a:t>
            </a:r>
            <a:r>
              <a:rPr lang="en-IN" sz="1600" dirty="0"/>
              <a:t>, with a large number of employees who do not attrite.</a:t>
            </a:r>
            <a:endParaRPr lang="en-IN" dirty="0"/>
          </a:p>
          <a:p>
            <a:pPr marL="0" lvl="0" indent="0" fontAlgn="base">
              <a:buNone/>
            </a:pPr>
            <a:r>
              <a:rPr lang="en-US" b="1" dirty="0"/>
              <a:t>Conclusion: </a:t>
            </a:r>
            <a:r>
              <a:rPr lang="en-IN" sz="1600" i="1" dirty="0"/>
              <a:t>Higher job satisfaction (ratings 3 and 4) leads to significantly lower attrition. </a:t>
            </a:r>
            <a:r>
              <a:rPr lang="en-IN" sz="1600" dirty="0"/>
              <a:t>Addressing factors that contribute to low job satisfaction is critical for retention.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8EDB4-5917-8406-7E23-ABB5B3F19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CFE867C-50FB-DB9C-1117-8881D250E237}"/>
              </a:ext>
            </a:extLst>
          </p:cNvPr>
          <p:cNvSpPr txBox="1">
            <a:spLocks/>
          </p:cNvSpPr>
          <p:nvPr/>
        </p:nvSpPr>
        <p:spPr>
          <a:xfrm>
            <a:off x="816076" y="983397"/>
            <a:ext cx="6174659" cy="663846"/>
          </a:xfrm>
          <a:prstGeom prst="rect">
            <a:avLst/>
          </a:prstGeom>
        </p:spPr>
        <p:txBody>
          <a:bodyPr vert="horz" lIns="91440" tIns="0" rIns="91440" bIns="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</a:t>
            </a:r>
            <a:r>
              <a:rPr lang="en-IN" dirty="0"/>
              <a:t>Job Satisfaction and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06C69-F309-8F91-CF3D-30454C103C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010399" y="1482476"/>
            <a:ext cx="4653531" cy="440195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49029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CE91-9546-9274-753B-079B1BEDD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6AF469-5650-0A3F-D4EC-4F7E8F8E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417872"/>
            <a:ext cx="3283119" cy="6638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A492C183-AB48-EE4A-E951-79183BB1872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2392" y="1724911"/>
            <a:ext cx="5503608" cy="4548070"/>
          </a:xfrm>
        </p:spPr>
        <p:txBody>
          <a:bodyPr>
            <a:noAutofit/>
          </a:bodyPr>
          <a:lstStyle/>
          <a:p>
            <a:pPr marL="0" lvl="0" indent="0" algn="just" fontAlgn="base">
              <a:buNone/>
            </a:pP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Insight: </a:t>
            </a:r>
            <a:r>
              <a:rPr lang="en-IN" sz="1600" dirty="0"/>
              <a:t>Attrition rates vary considerably across different job roles within the organization.</a:t>
            </a:r>
          </a:p>
          <a:p>
            <a:pPr marL="0" indent="0" algn="just">
              <a:buNone/>
            </a:pPr>
            <a:r>
              <a:rPr lang="en-US" b="1" dirty="0"/>
              <a:t>Observations:</a:t>
            </a:r>
          </a:p>
          <a:p>
            <a:pPr marL="688086" lvl="1" indent="-285750" algn="just" fontAlgn="base">
              <a:buFont typeface="Wingdings" panose="05000000000000000000" pitchFamily="2" charset="2"/>
              <a:buChar char="q"/>
            </a:pPr>
            <a:r>
              <a:rPr lang="en-IN" sz="1600" b="1" dirty="0"/>
              <a:t>High Attrition Roles:</a:t>
            </a:r>
            <a:r>
              <a:rPr lang="en-IN" sz="1600" dirty="0"/>
              <a:t> Roles such as </a:t>
            </a:r>
            <a:r>
              <a:rPr lang="en-IN" sz="1600" i="1" dirty="0"/>
              <a:t>Laboratory Technician, Sales Representative, </a:t>
            </a:r>
            <a:r>
              <a:rPr lang="en-IN" sz="1600" dirty="0"/>
              <a:t>and </a:t>
            </a:r>
            <a:r>
              <a:rPr lang="en-IN" sz="1600" i="1" dirty="0"/>
              <a:t>Human Resources </a:t>
            </a:r>
            <a:r>
              <a:rPr lang="en-IN" sz="1600" dirty="0"/>
              <a:t>show a notably higher count of "Yes" attrition compared to "No" attrition within their specific job roles.</a:t>
            </a:r>
          </a:p>
          <a:p>
            <a:pPr marL="688086" lvl="1" indent="-285750" algn="just" fontAlgn="base">
              <a:buFont typeface="Wingdings" panose="05000000000000000000" pitchFamily="2" charset="2"/>
              <a:buChar char="q"/>
            </a:pPr>
            <a:r>
              <a:rPr lang="en-IN" sz="1600" b="1" dirty="0"/>
              <a:t>Lower Attrition Roles:</a:t>
            </a:r>
            <a:r>
              <a:rPr lang="en-IN" sz="1600" dirty="0"/>
              <a:t> Job roles like </a:t>
            </a:r>
            <a:r>
              <a:rPr lang="en-IN" sz="1600" i="1" dirty="0"/>
              <a:t>Research Scientist, Sales Executive, </a:t>
            </a:r>
            <a:r>
              <a:rPr lang="en-IN" sz="1600" dirty="0"/>
              <a:t>and</a:t>
            </a:r>
            <a:r>
              <a:rPr lang="en-IN" sz="1600" i="1" dirty="0"/>
              <a:t> Manufacturing Director</a:t>
            </a:r>
            <a:r>
              <a:rPr lang="en-IN" sz="1600" dirty="0"/>
              <a:t> exhibit a much larger number of non-</a:t>
            </a:r>
            <a:r>
              <a:rPr lang="en-IN" sz="1600" dirty="0" err="1"/>
              <a:t>attriting</a:t>
            </a:r>
            <a:r>
              <a:rPr lang="en-IN" sz="1600" dirty="0"/>
              <a:t> employees compared to those who attrite.</a:t>
            </a:r>
            <a:endParaRPr lang="en-US" b="1" dirty="0"/>
          </a:p>
          <a:p>
            <a:pPr marL="0" lvl="0" indent="0" algn="just" fontAlgn="base">
              <a:buNone/>
            </a:pPr>
            <a:r>
              <a:rPr lang="en-US" b="1" dirty="0"/>
              <a:t>Conclusion: </a:t>
            </a:r>
            <a:r>
              <a:rPr lang="en-IN" sz="1600" i="1" dirty="0"/>
              <a:t>Certain job roles are more susceptible to attrition than others. </a:t>
            </a:r>
            <a:r>
              <a:rPr lang="en-IN" sz="1600" dirty="0"/>
              <a:t>Targeted retention strategies may be necessary for high-risk roles.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91B8A-CE8F-FC53-7A40-F94820866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E42A15E-BC32-1201-9101-DA4626021E04}"/>
              </a:ext>
            </a:extLst>
          </p:cNvPr>
          <p:cNvSpPr txBox="1">
            <a:spLocks/>
          </p:cNvSpPr>
          <p:nvPr/>
        </p:nvSpPr>
        <p:spPr>
          <a:xfrm>
            <a:off x="816076" y="983397"/>
            <a:ext cx="6174659" cy="663846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6. </a:t>
            </a:r>
            <a:r>
              <a:rPr lang="en-IN" dirty="0"/>
              <a:t>Attrition by Job Role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E7EF27-288D-4E9B-DA67-00A7D53BEC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06611" y="1577426"/>
            <a:ext cx="5503608" cy="454806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371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86552"/>
            <a:ext cx="7843837" cy="742136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Model Building &amp; Evaluation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35974" y="1361307"/>
            <a:ext cx="8308258" cy="142413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800" b="1" dirty="0"/>
              <a:t>Data Splitting</a:t>
            </a:r>
            <a:endParaRPr lang="en-IN" sz="1600" b="1" dirty="0"/>
          </a:p>
          <a:p>
            <a:pPr algn="just"/>
            <a:r>
              <a:rPr lang="en-IN" sz="1600" dirty="0"/>
              <a:t>The pre-processed data was split into training and testing sets, with 80% for training and 20% for testing. Stratified sampling was used for the y variable (Attrition) to maintain the class distribution in both sets due to the class imbalance.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7A0AF-47B3-F3B7-8DA1-404EC743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225" y="3782963"/>
            <a:ext cx="8127516" cy="261783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97EE4-6A6F-B684-DEFE-865EA0DE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D1F9F-71C2-1D45-98EB-0EAC3226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86552"/>
            <a:ext cx="7843837" cy="742136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Model Building &amp; Evaluation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4D1302-16AA-A4B5-6B24-3C3932B0E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AECF778-654C-C436-6C14-EB1018F5BA1D}"/>
              </a:ext>
            </a:extLst>
          </p:cNvPr>
          <p:cNvSpPr txBox="1">
            <a:spLocks/>
          </p:cNvSpPr>
          <p:nvPr/>
        </p:nvSpPr>
        <p:spPr>
          <a:xfrm>
            <a:off x="373626" y="1012523"/>
            <a:ext cx="8308258" cy="202564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/>
              <a:t>Models Implemented</a:t>
            </a:r>
          </a:p>
          <a:p>
            <a:r>
              <a:rPr lang="en-IN" sz="1600" dirty="0"/>
              <a:t>The following machine learning models were trained and evaluated:</a:t>
            </a:r>
          </a:p>
          <a:p>
            <a:pPr lvl="0" fontAlgn="base"/>
            <a:r>
              <a:rPr lang="en-IN" sz="1600" b="1" dirty="0"/>
              <a:t>Logistic Regression (Baseline):</a:t>
            </a:r>
            <a:endParaRPr lang="en-IN" sz="1600" dirty="0"/>
          </a:p>
          <a:p>
            <a:pPr lvl="1" fontAlgn="base"/>
            <a:r>
              <a:rPr lang="en-IN" sz="1600" dirty="0"/>
              <a:t>Precision: Moderate (0.88 for 'No', 0.78 for 'Yes')</a:t>
            </a:r>
          </a:p>
          <a:p>
            <a:pPr lvl="1" fontAlgn="base"/>
            <a:r>
              <a:rPr lang="en-IN" sz="1600" dirty="0"/>
              <a:t>Recall: High for 'No' (0.98), Low for 'Yes' (0.30)</a:t>
            </a:r>
          </a:p>
          <a:p>
            <a:pPr lvl="1" fontAlgn="base"/>
            <a:r>
              <a:rPr lang="en-IN" sz="1600" dirty="0"/>
              <a:t>F1-Score: Moderate (0.93 for 'No', 0.43 for 'Yes')</a:t>
            </a:r>
          </a:p>
          <a:p>
            <a:pPr lvl="1" fontAlgn="base"/>
            <a:r>
              <a:rPr lang="en-IN" sz="1600" dirty="0"/>
              <a:t>Accuracy: 0.87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DFFD74-B7B5-8BAE-4D98-A8C60DD24B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" t="58166" r="19892"/>
          <a:stretch>
            <a:fillRect/>
          </a:stretch>
        </p:blipFill>
        <p:spPr>
          <a:xfrm>
            <a:off x="7816643" y="3578941"/>
            <a:ext cx="4237704" cy="2379579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ACA704-7876-2935-0F71-EC86D2FC0C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51" b="40446"/>
          <a:stretch>
            <a:fillRect/>
          </a:stretch>
        </p:blipFill>
        <p:spPr>
          <a:xfrm>
            <a:off x="373626" y="3204516"/>
            <a:ext cx="6381136" cy="2640961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4026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72EBB-9C31-9245-0C7D-B65DC75E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5A921F-D4F6-37EC-A62F-07E29AA8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86552"/>
            <a:ext cx="7843837" cy="742136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Model Building &amp; Evaluation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8E6C7B-90EA-82A0-286F-67A29329F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79655C9-129B-3F7F-7137-20D8D5A705DA}"/>
              </a:ext>
            </a:extLst>
          </p:cNvPr>
          <p:cNvSpPr txBox="1">
            <a:spLocks/>
          </p:cNvSpPr>
          <p:nvPr/>
        </p:nvSpPr>
        <p:spPr>
          <a:xfrm>
            <a:off x="373626" y="928688"/>
            <a:ext cx="8308258" cy="193249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/>
              <a:t>Models Implemented</a:t>
            </a:r>
          </a:p>
          <a:p>
            <a:r>
              <a:rPr lang="en-IN" sz="1600" dirty="0"/>
              <a:t>The following machine learning models were trained and evaluated:</a:t>
            </a:r>
          </a:p>
          <a:p>
            <a:pPr lvl="0" fontAlgn="base"/>
            <a:r>
              <a:rPr lang="en-IN" sz="1600" b="1" dirty="0"/>
              <a:t>Random Forest Classifier:</a:t>
            </a:r>
            <a:endParaRPr lang="en-IN" sz="1600" dirty="0"/>
          </a:p>
          <a:p>
            <a:pPr lvl="1" fontAlgn="base"/>
            <a:r>
              <a:rPr lang="en-IN" sz="1600" dirty="0"/>
              <a:t>Precision: High for 'No' (0.85), Low for 'Yes' (0.30)</a:t>
            </a:r>
          </a:p>
          <a:p>
            <a:pPr lvl="1" fontAlgn="base"/>
            <a:r>
              <a:rPr lang="en-IN" sz="1600" dirty="0"/>
              <a:t>Recall: High for 'No' (0.97), Very Low for 'Yes' (0.06)</a:t>
            </a:r>
          </a:p>
          <a:p>
            <a:pPr lvl="1" fontAlgn="base"/>
            <a:r>
              <a:rPr lang="en-IN" sz="1600" dirty="0"/>
              <a:t>F1-Score: Moderate (0.90 for 'No', 0.11 for 'Yes')</a:t>
            </a:r>
          </a:p>
          <a:p>
            <a:pPr lvl="1" fontAlgn="base"/>
            <a:r>
              <a:rPr lang="en-IN" sz="1600" dirty="0"/>
              <a:t>Accuracy: 0.83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F4027-0171-F862-0C08-48AF608714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00" t="55468" r="20065"/>
          <a:stretch>
            <a:fillRect/>
          </a:stretch>
        </p:blipFill>
        <p:spPr>
          <a:xfrm>
            <a:off x="7462684" y="3573827"/>
            <a:ext cx="4630995" cy="2408903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274547-0BF5-F719-5549-4E63F5AF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995"/>
          <a:stretch>
            <a:fillRect/>
          </a:stretch>
        </p:blipFill>
        <p:spPr>
          <a:xfrm>
            <a:off x="594851" y="3126398"/>
            <a:ext cx="6027175" cy="2802914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854309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78CEB-C54D-E987-31AE-0AC460152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908DD-5B61-F6AB-887F-7BC2DFFA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86552"/>
            <a:ext cx="7843837" cy="742136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Model Building &amp; Evaluation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A4532-6E49-4465-40A8-B7AEABDFA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53354B5-778F-9BD2-2001-ADB5E956658C}"/>
              </a:ext>
            </a:extLst>
          </p:cNvPr>
          <p:cNvSpPr txBox="1">
            <a:spLocks/>
          </p:cNvSpPr>
          <p:nvPr/>
        </p:nvSpPr>
        <p:spPr>
          <a:xfrm>
            <a:off x="373626" y="928689"/>
            <a:ext cx="8308258" cy="1981660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/>
              <a:t>Models Implemented</a:t>
            </a:r>
          </a:p>
          <a:p>
            <a:r>
              <a:rPr lang="en-IN" sz="1600" dirty="0"/>
              <a:t>The following machine learning models were trained and evaluated:</a:t>
            </a:r>
          </a:p>
          <a:p>
            <a:pPr lvl="0" fontAlgn="base"/>
            <a:r>
              <a:rPr lang="en-IN" sz="1600" b="1" dirty="0"/>
              <a:t>XGBoost Classifier:</a:t>
            </a:r>
            <a:endParaRPr lang="en-IN" sz="1600" dirty="0"/>
          </a:p>
          <a:p>
            <a:pPr lvl="1" fontAlgn="base"/>
            <a:r>
              <a:rPr lang="en-IN" sz="1600" dirty="0"/>
              <a:t>Precision: High for 'No' (0.87), Moderate for 'Yes' (0.71)</a:t>
            </a:r>
          </a:p>
          <a:p>
            <a:pPr lvl="1" fontAlgn="base"/>
            <a:r>
              <a:rPr lang="en-IN" sz="1600" dirty="0"/>
              <a:t>Recall: High for 'No' (0.98), Low for 'Yes' (0.26)</a:t>
            </a:r>
          </a:p>
          <a:p>
            <a:pPr lvl="1" fontAlgn="base"/>
            <a:r>
              <a:rPr lang="en-IN" sz="1600" dirty="0"/>
              <a:t>F1-Score: High for 'No' (0.92), Low for 'Yes' (0.38)</a:t>
            </a:r>
          </a:p>
          <a:p>
            <a:pPr lvl="1" fontAlgn="base"/>
            <a:r>
              <a:rPr lang="en-IN" sz="1600" dirty="0"/>
              <a:t>Accuracy: 0.86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C8C9A9-EDBD-1C71-A0D8-D86E707A31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700" r="38662"/>
          <a:stretch>
            <a:fillRect/>
          </a:stretch>
        </p:blipFill>
        <p:spPr>
          <a:xfrm>
            <a:off x="7477216" y="3593578"/>
            <a:ext cx="4586965" cy="256141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46F2C-81E2-6B4F-0D8E-8F67F19A12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112"/>
          <a:stretch>
            <a:fillRect/>
          </a:stretch>
        </p:blipFill>
        <p:spPr>
          <a:xfrm>
            <a:off x="373626" y="3136265"/>
            <a:ext cx="6337627" cy="2793046"/>
          </a:xfrm>
          <a:prstGeom prst="rect">
            <a:avLst/>
          </a:prstGeom>
          <a:ln w="28575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4716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5292B-F4CD-A8F5-C1D4-C5E639634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30ACB8-C3A9-048E-FA1D-F3957CA7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4" y="186552"/>
            <a:ext cx="7843837" cy="742136"/>
          </a:xfrm>
        </p:spPr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Model Building &amp; Evaluation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9C42A2-1A46-A010-4D8B-CC0D7EA3A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F34B1B4-F875-F129-1EC5-11C937A93C85}"/>
              </a:ext>
            </a:extLst>
          </p:cNvPr>
          <p:cNvSpPr txBox="1">
            <a:spLocks/>
          </p:cNvSpPr>
          <p:nvPr/>
        </p:nvSpPr>
        <p:spPr>
          <a:xfrm>
            <a:off x="373626" y="928688"/>
            <a:ext cx="8308258" cy="5658925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b="1" dirty="0"/>
              <a:t>Models Implemented</a:t>
            </a:r>
          </a:p>
          <a:p>
            <a:r>
              <a:rPr lang="en-IN" sz="1600" dirty="0"/>
              <a:t>The following machine learning models were trained and evaluated:</a:t>
            </a:r>
          </a:p>
          <a:p>
            <a:pPr lvl="0" fontAlgn="base"/>
            <a:r>
              <a:rPr lang="en-IN" sz="1600" b="1" dirty="0"/>
              <a:t>Voting Classifier (Ensemble):</a:t>
            </a:r>
            <a:r>
              <a:rPr lang="en-IN" sz="1600" dirty="0"/>
              <a:t> This model combined Logistic Regression, Random Forest, and XGBoost using a soft voting approach.</a:t>
            </a:r>
          </a:p>
          <a:p>
            <a:pPr lvl="1" fontAlgn="base"/>
            <a:r>
              <a:rPr lang="en-IN" sz="1600" dirty="0"/>
              <a:t>Precision: Best (0.87 for 'No', 0.92 for 'Yes')</a:t>
            </a:r>
          </a:p>
          <a:p>
            <a:pPr lvl="1" fontAlgn="base"/>
            <a:r>
              <a:rPr lang="en-IN" sz="1600" dirty="0"/>
              <a:t>Recall: Best (1.00 for 'No', 0.23 for 'Yes')</a:t>
            </a:r>
          </a:p>
          <a:p>
            <a:pPr lvl="1" fontAlgn="base"/>
            <a:r>
              <a:rPr lang="en-IN" sz="1600" dirty="0"/>
              <a:t>F1-Score: Best (0.93 for 'No', 0.37 for 'Yes')</a:t>
            </a:r>
          </a:p>
          <a:p>
            <a:pPr lvl="1" fontAlgn="base"/>
            <a:r>
              <a:rPr lang="en-IN" sz="1600" dirty="0"/>
              <a:t>Accuracy: 0.87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612ED4-84DC-A074-B1B3-83531EA59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89" y="3246736"/>
            <a:ext cx="5926876" cy="3038899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347880-856B-2CB2-D1D2-4394C2F79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500" y="3573622"/>
            <a:ext cx="4715533" cy="2542439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1860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405031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8" cy="394811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114700"/>
            <a:ext cx="3923071" cy="813988"/>
          </a:xfrm>
        </p:spPr>
        <p:txBody>
          <a:bodyPr/>
          <a:lstStyle/>
          <a:p>
            <a:r>
              <a:rPr lang="en-US" dirty="0"/>
              <a:t>CONTENT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28688"/>
            <a:ext cx="6583680" cy="5698254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u="sng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Purpose</a:t>
            </a:r>
            <a:endParaRPr lang="en-US" u="sng" dirty="0"/>
          </a:p>
          <a:p>
            <a:pPr marL="457200" indent="-457200">
              <a:buFont typeface="+mj-lt"/>
              <a:buAutoNum type="arabicParenR"/>
            </a:pPr>
            <a:r>
              <a:rPr lang="en-US" u="sng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US" u="sng" dirty="0"/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Cleaning &amp; Transformation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Data Analysis</a:t>
            </a:r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en-US" dirty="0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Overall Attrition</a:t>
            </a:r>
            <a:endParaRPr lang="en-US" dirty="0"/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en-US" dirty="0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 Time vs Attrition</a:t>
            </a:r>
            <a:endParaRPr lang="en-US" dirty="0"/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en-US" dirty="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Work-Life Balance vs Attrition</a:t>
            </a:r>
            <a:endParaRPr lang="en-US" dirty="0"/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en-US" dirty="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Monthly Income vs Attrition</a:t>
            </a:r>
            <a:endParaRPr lang="en-US" dirty="0"/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en-US" dirty="0"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 Satisfaction vs Attrition</a:t>
            </a:r>
            <a:endParaRPr lang="en-US" dirty="0"/>
          </a:p>
          <a:p>
            <a:pPr marL="804672" lvl="1" indent="-457200">
              <a:buFont typeface="Courier New" panose="02070309020205020404" pitchFamily="49" charset="0"/>
              <a:buChar char="o"/>
            </a:pPr>
            <a:r>
              <a:rPr lang="en-US" dirty="0"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 Role vs Attrition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Model Building &amp; Evaluation</a:t>
            </a:r>
          </a:p>
          <a:p>
            <a:pPr marL="804672" lvl="1" indent="-457200"/>
            <a:r>
              <a:rPr lang="en-IN" dirty="0"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Logistic Regression </a:t>
            </a:r>
            <a:endParaRPr lang="en-IN" dirty="0"/>
          </a:p>
          <a:p>
            <a:pPr marL="804672" lvl="1" indent="-457200"/>
            <a:r>
              <a:rPr lang="en-IN" dirty="0"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Forest</a:t>
            </a:r>
            <a:endParaRPr lang="en-IN" dirty="0"/>
          </a:p>
          <a:p>
            <a:pPr marL="804672" lvl="1" indent="-457200"/>
            <a:r>
              <a:rPr lang="en-IN" dirty="0"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XGBoost</a:t>
            </a:r>
            <a:endParaRPr lang="en-IN" dirty="0"/>
          </a:p>
          <a:p>
            <a:pPr marL="804672" lvl="1" indent="-457200"/>
            <a:r>
              <a:rPr lang="en-IN" dirty="0"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Voting Classifier (Ensemble)</a:t>
            </a:r>
            <a:endParaRPr lang="en-US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Conclusion &amp; Recommendation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1518375"/>
            <a:ext cx="3185651" cy="2727709"/>
          </a:xfrm>
        </p:spPr>
        <p:txBody>
          <a:bodyPr/>
          <a:lstStyle/>
          <a:p>
            <a:r>
              <a:rPr lang="en-US" sz="7200" dirty="0"/>
              <a:t>Thank </a:t>
            </a:r>
            <a:br>
              <a:rPr lang="en-US" sz="7200" dirty="0"/>
            </a:br>
            <a:r>
              <a:rPr lang="en-US" sz="72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4507435"/>
            <a:ext cx="6381134" cy="1387659"/>
          </a:xfrm>
        </p:spPr>
        <p:txBody>
          <a:bodyPr/>
          <a:lstStyle/>
          <a:p>
            <a:r>
              <a:rPr lang="en-US" dirty="0"/>
              <a:t>Paromita Saha</a:t>
            </a:r>
          </a:p>
          <a:p>
            <a:r>
              <a:rPr lang="en-US" dirty="0"/>
              <a:t>Intern Id: </a:t>
            </a:r>
            <a:r>
              <a:rPr lang="en-IN" b="1" dirty="0"/>
              <a:t>ITID0902</a:t>
            </a:r>
            <a:endParaRPr lang="en-US" dirty="0"/>
          </a:p>
          <a:p>
            <a:r>
              <a:rPr lang="en-US" dirty="0"/>
              <a:t>paromitasaha0720@gmail.com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1452894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The primary objective of this project is to develop a robust machine learning model capable of predicting whether an employee is likely to leave the organization. This prediction is based on historical data and various work-related factors, aiming to provide valuable insights for HR decision-making.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900" y="154780"/>
            <a:ext cx="7699372" cy="1076326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Introduction </a:t>
            </a:r>
            <a:r>
              <a:rPr lang="en-IN" dirty="0">
                <a:solidFill>
                  <a:schemeClr val="accent6"/>
                </a:solidFill>
              </a:rPr>
              <a:t>to Employee Attrition Prediction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17556" y="1645653"/>
            <a:ext cx="8338470" cy="4391354"/>
          </a:xfrm>
        </p:spPr>
        <p:txBody>
          <a:bodyPr>
            <a:normAutofit lnSpcReduction="10000"/>
          </a:bodyPr>
          <a:lstStyle/>
          <a:p>
            <a:pPr lvl="0" algn="just" fontAlgn="base"/>
            <a:r>
              <a:rPr lang="en-IN" sz="1800" b="1" dirty="0"/>
              <a:t>What is Employee Attrition?</a:t>
            </a:r>
            <a:endParaRPr lang="en-IN" sz="1800" dirty="0"/>
          </a:p>
          <a:p>
            <a:pPr lvl="1" algn="just" fontAlgn="base"/>
            <a:r>
              <a:rPr lang="en-IN" sz="1800" dirty="0"/>
              <a:t>Employee attrition refers to the voluntary or involuntary departure of employees from a company through resignation, retirement, or termination.</a:t>
            </a:r>
          </a:p>
          <a:p>
            <a:pPr lvl="1" algn="just" fontAlgn="base"/>
            <a:r>
              <a:rPr lang="en-IN" sz="1800" dirty="0"/>
              <a:t>High attrition can lead to increased recruitment costs, loss of institutional knowledge, and decreased productivity.</a:t>
            </a:r>
          </a:p>
          <a:p>
            <a:pPr marL="164592" lvl="1" indent="0" algn="just" fontAlgn="base">
              <a:buNone/>
            </a:pPr>
            <a:endParaRPr lang="en-IN" sz="1800" dirty="0"/>
          </a:p>
          <a:p>
            <a:pPr lvl="0" algn="just" fontAlgn="base"/>
            <a:r>
              <a:rPr lang="en-IN" sz="1800" b="1" dirty="0"/>
              <a:t>Why Predict Attrition?</a:t>
            </a:r>
            <a:endParaRPr lang="en-IN" sz="1800" dirty="0"/>
          </a:p>
          <a:p>
            <a:pPr lvl="1" algn="just" fontAlgn="base"/>
            <a:r>
              <a:rPr lang="en-IN" sz="1800" b="1" dirty="0"/>
              <a:t>Proactive Retention:</a:t>
            </a:r>
            <a:r>
              <a:rPr lang="en-IN" sz="1800" dirty="0"/>
              <a:t> Identify employees at risk of leaving to implement targeted retention strategies.</a:t>
            </a:r>
          </a:p>
          <a:p>
            <a:pPr lvl="1" algn="just" fontAlgn="base"/>
            <a:r>
              <a:rPr lang="en-IN" sz="1800" b="1" dirty="0"/>
              <a:t>Talent Management:</a:t>
            </a:r>
            <a:r>
              <a:rPr lang="en-IN" sz="1800" dirty="0"/>
              <a:t> Understand underlying reasons for attrition to improve employee satisfaction and work environment.</a:t>
            </a:r>
          </a:p>
          <a:p>
            <a:pPr lvl="1" algn="just" fontAlgn="base"/>
            <a:r>
              <a:rPr lang="en-IN" sz="1800" b="1" dirty="0"/>
              <a:t>Cost Savings:</a:t>
            </a:r>
            <a:r>
              <a:rPr lang="en-IN" sz="1800" dirty="0"/>
              <a:t> Minimize costs associated with recruitment, onboarding, and training new employees.</a:t>
            </a:r>
          </a:p>
          <a:p>
            <a:pPr lvl="1" algn="just" fontAlgn="base"/>
            <a:r>
              <a:rPr lang="en-IN" sz="1800" b="1" dirty="0"/>
              <a:t>Workforce Planning:</a:t>
            </a:r>
            <a:r>
              <a:rPr lang="en-IN" sz="1800" dirty="0"/>
              <a:t> Better forecast staffing needs and manage talent pipelines.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781" y="367925"/>
            <a:ext cx="7796464" cy="650036"/>
          </a:xfrm>
        </p:spPr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Data Cleaning &amp; Transformation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781" y="1371918"/>
            <a:ext cx="8406580" cy="112597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Handling Missing Values</a:t>
            </a:r>
          </a:p>
          <a:p>
            <a:r>
              <a:rPr lang="en-IN" sz="1600" dirty="0"/>
              <a:t>No missing values were identified, eliminating the need for imputation or removal of rows/columns due to missing data.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1781" y="2509505"/>
            <a:ext cx="8406580" cy="3814598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b="1" dirty="0"/>
              <a:t>Feature Engineering / Transformation</a:t>
            </a:r>
            <a:endParaRPr lang="en-IN" sz="2000" b="1" dirty="0"/>
          </a:p>
          <a:p>
            <a:pPr lvl="0" algn="just" fontAlgn="base"/>
            <a:r>
              <a:rPr lang="en-IN" sz="1600" b="1" dirty="0"/>
              <a:t>Column Dropping:</a:t>
            </a:r>
            <a:r>
              <a:rPr lang="en-IN" sz="1600" dirty="0"/>
              <a:t> </a:t>
            </a:r>
            <a:r>
              <a:rPr lang="en-IN" sz="1500" dirty="0"/>
              <a:t>The following unnecessary columns were dropped as they do not contribute to the predictive power of the model: EmployeeNumber, EmployeeCount, Over18, StandardHours.</a:t>
            </a:r>
          </a:p>
          <a:p>
            <a:pPr lvl="0" algn="just" fontAlgn="base"/>
            <a:r>
              <a:rPr lang="en-IN" sz="1600" b="1" dirty="0"/>
              <a:t>Categorical Variable Conversion:</a:t>
            </a:r>
            <a:endParaRPr lang="en-IN" sz="1600" dirty="0"/>
          </a:p>
          <a:p>
            <a:pPr lvl="1" algn="just" fontAlgn="base"/>
            <a:r>
              <a:rPr lang="en-IN" sz="1600" b="1" dirty="0"/>
              <a:t>Label Encoding:</a:t>
            </a:r>
            <a:r>
              <a:rPr lang="en-IN" sz="1600" dirty="0"/>
              <a:t> </a:t>
            </a:r>
            <a:r>
              <a:rPr lang="en-IN" sz="1500" dirty="0"/>
              <a:t>The Attrition column (Yes/No) was label encoded, mapping 'Yes' to 1 and 'No' to 0. Similarly, binary categorical columns like Gender and OverTime were label encoded.</a:t>
            </a:r>
          </a:p>
          <a:p>
            <a:pPr lvl="1" algn="just" fontAlgn="base"/>
            <a:r>
              <a:rPr lang="en-IN" sz="1600" b="1" dirty="0"/>
              <a:t>One-Hot Encoding:</a:t>
            </a:r>
            <a:r>
              <a:rPr lang="en-IN" sz="1600" dirty="0"/>
              <a:t> </a:t>
            </a:r>
            <a:r>
              <a:rPr lang="en-IN" sz="1500" dirty="0"/>
              <a:t>The remaining categorical variables (non-binary) were converted using one-hot encoding to avoid imposing ordinal relationships.</a:t>
            </a:r>
          </a:p>
          <a:p>
            <a:pPr algn="just"/>
            <a:r>
              <a:rPr lang="en-IN" sz="1600" b="1" dirty="0"/>
              <a:t>Feature Scaling:</a:t>
            </a:r>
            <a:r>
              <a:rPr lang="en-IN" sz="1600" dirty="0"/>
              <a:t> </a:t>
            </a:r>
            <a:r>
              <a:rPr lang="en-IN" sz="1500" dirty="0"/>
              <a:t>Numerical features such as Age, MonthlyIncome, DistanceFromHome, YearsAtCompany, and TotalWorkingYears were scaled using StandardScaler to normalize their ranges, which is crucial for many machine learning algorithms.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427703"/>
            <a:ext cx="3283119" cy="6177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6077" y="2061857"/>
            <a:ext cx="5388078" cy="3483537"/>
          </a:xfrm>
        </p:spPr>
        <p:txBody>
          <a:bodyPr>
            <a:normAutofit/>
          </a:bodyPr>
          <a:lstStyle/>
          <a:p>
            <a:pPr marL="0" lvl="0" indent="0" algn="just" fontAlgn="base">
              <a:buNone/>
            </a:pPr>
            <a:r>
              <a:rPr lang="en-IN" b="1" dirty="0"/>
              <a:t>Key Insight:</a:t>
            </a:r>
            <a:r>
              <a:rPr lang="en-IN" dirty="0"/>
              <a:t> </a:t>
            </a:r>
            <a:r>
              <a:rPr lang="en-IN" sz="1600" dirty="0"/>
              <a:t>The dataset shows the overall distribution of attrition within the employee base.</a:t>
            </a:r>
          </a:p>
          <a:p>
            <a:pPr marL="0" lvl="0" indent="0" algn="just" fontAlgn="base">
              <a:buNone/>
            </a:pPr>
            <a:r>
              <a:rPr lang="en-IN" b="1" dirty="0"/>
              <a:t>Observations:</a:t>
            </a:r>
            <a:endParaRPr lang="en-IN" dirty="0"/>
          </a:p>
          <a:p>
            <a:pPr marL="402336" lvl="1" indent="0" algn="just" fontAlgn="base">
              <a:buNone/>
            </a:pPr>
            <a:r>
              <a:rPr lang="en-IN" sz="1600" dirty="0"/>
              <a:t>A smaller proportion of employees are identified as having </a:t>
            </a:r>
            <a:r>
              <a:rPr lang="en-IN" sz="1600" b="1" dirty="0"/>
              <a:t>Attrited (Yes)</a:t>
            </a:r>
            <a:r>
              <a:rPr lang="en-IN" sz="1600" dirty="0"/>
              <a:t>.</a:t>
            </a:r>
          </a:p>
          <a:p>
            <a:pPr marL="402336" lvl="1" indent="0" algn="just" fontAlgn="base">
              <a:buNone/>
            </a:pPr>
            <a:r>
              <a:rPr lang="en-IN" sz="1600" dirty="0"/>
              <a:t>A significantly larger group of employees have </a:t>
            </a:r>
            <a:r>
              <a:rPr lang="en-IN" sz="1600" b="1" dirty="0"/>
              <a:t>Not Attrited (No)</a:t>
            </a:r>
            <a:r>
              <a:rPr lang="en-IN" sz="1600" dirty="0"/>
              <a:t>.</a:t>
            </a:r>
          </a:p>
          <a:p>
            <a:pPr marL="0" lvl="0" indent="0" algn="just" fontAlgn="base">
              <a:buNone/>
            </a:pPr>
            <a:r>
              <a:rPr lang="en-IN" b="1" dirty="0"/>
              <a:t>Implication:</a:t>
            </a:r>
            <a:r>
              <a:rPr lang="en-IN" dirty="0"/>
              <a:t> </a:t>
            </a:r>
            <a:r>
              <a:rPr lang="en-IN" sz="1600" dirty="0"/>
              <a:t>While a majority of employees are retained, understanding the factors influencing the 'Yes' group is crucial for targeted interventions.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257A9AD5-7E90-8352-2B59-20001B200A64}"/>
              </a:ext>
            </a:extLst>
          </p:cNvPr>
          <p:cNvSpPr txBox="1">
            <a:spLocks/>
          </p:cNvSpPr>
          <p:nvPr/>
        </p:nvSpPr>
        <p:spPr>
          <a:xfrm>
            <a:off x="816077" y="1045467"/>
            <a:ext cx="5781368" cy="724340"/>
          </a:xfrm>
          <a:prstGeom prst="rect">
            <a:avLst/>
          </a:prstGeom>
        </p:spPr>
        <p:txBody>
          <a:bodyPr vert="horz" lIns="91440" tIns="0" rIns="91440" bIns="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1. Overall Attrition Distribution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5A146B-6B4E-1476-0AC3-12057FDE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070" y="1768347"/>
            <a:ext cx="4655734" cy="3945569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B6A34-4FFA-CBFB-EB1A-A6656AEC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61958E-0EE5-F055-5ED9-012531F5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417872"/>
            <a:ext cx="3283119" cy="6638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2BED96EF-4F6C-7DB6-5022-6FC5B7BAF44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93174" y="1931290"/>
            <a:ext cx="6096000" cy="414979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Insight: </a:t>
            </a:r>
            <a:r>
              <a:rPr lang="en-US" sz="1600" dirty="0"/>
              <a:t>Working overtime significantly impacts an employee's likelihood of attrition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Observations:</a:t>
            </a:r>
          </a:p>
          <a:p>
            <a:pPr marL="0" indent="0" algn="just">
              <a:buNone/>
            </a:pPr>
            <a:r>
              <a:rPr lang="en-US" sz="1600" b="1" dirty="0"/>
              <a:t>	Employees working Overtime (Yes): </a:t>
            </a:r>
            <a:r>
              <a:rPr lang="en-US" sz="1600" dirty="0"/>
              <a:t>A 	noticeable proportion of employees who 	work 	overtime also attrite. The bar for 	"Yes" attrition 	is considerably higher 	relative to "No" attrition 	for those doing 	overtime.</a:t>
            </a:r>
          </a:p>
          <a:p>
            <a:pPr marL="0" indent="0" algn="just">
              <a:buNone/>
            </a:pPr>
            <a:r>
              <a:rPr lang="en-US" sz="1600" b="1" dirty="0"/>
              <a:t>	Employees not working Overtime (No): 	</a:t>
            </a:r>
            <a:r>
              <a:rPr lang="en-US" sz="1600" dirty="0"/>
              <a:t>The 	vast majority of employees who do 	not work 	overtime also do not 	attrite.</a:t>
            </a:r>
          </a:p>
          <a:p>
            <a:pPr marL="0" indent="0" algn="just">
              <a:buNone/>
            </a:pPr>
            <a:r>
              <a:rPr lang="en-US" b="1" dirty="0"/>
              <a:t>Conclusion: </a:t>
            </a:r>
            <a:r>
              <a:rPr lang="en-US" sz="1600" dirty="0"/>
              <a:t>Overtime is a strong predictor of employee attrition. Employees consistently working overtime are at a higher risk of leaving the company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4990-C295-C811-312E-AD38FABE2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2271056-983E-EA97-BCB7-CB31F540C15B}"/>
              </a:ext>
            </a:extLst>
          </p:cNvPr>
          <p:cNvSpPr txBox="1">
            <a:spLocks/>
          </p:cNvSpPr>
          <p:nvPr/>
        </p:nvSpPr>
        <p:spPr>
          <a:xfrm>
            <a:off x="816077" y="993226"/>
            <a:ext cx="5781368" cy="643096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2. Overtime and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49464-9673-863F-A868-3E10D742E2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80903" y="1612490"/>
            <a:ext cx="4862211" cy="463099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82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64629-AA75-42F1-D2BC-01A70182E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F3E088-BDCB-795F-CB2F-76AC7018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417872"/>
            <a:ext cx="3283119" cy="6638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B9D722E3-1943-248F-911B-50906106A72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29262" y="1695313"/>
            <a:ext cx="6548285" cy="474481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Insight: </a:t>
            </a:r>
            <a:r>
              <a:rPr lang="en-IN" sz="1600" dirty="0"/>
              <a:t>An employee's perception of work-life balance plays a role in their decision to attrite.</a:t>
            </a:r>
            <a:endParaRPr lang="en-US" sz="1600" dirty="0"/>
          </a:p>
          <a:p>
            <a:pPr marL="0" indent="0" algn="just">
              <a:buNone/>
            </a:pPr>
            <a:r>
              <a:rPr lang="en-US" b="1" dirty="0"/>
              <a:t>Observations:</a:t>
            </a:r>
          </a:p>
          <a:p>
            <a:pPr marL="402336" lvl="1" indent="0" fontAlgn="base">
              <a:buNone/>
            </a:pPr>
            <a:r>
              <a:rPr lang="en-IN" sz="1600" dirty="0"/>
              <a:t>Work-Life Balance is rated on a scale (1 to 4).</a:t>
            </a:r>
          </a:p>
          <a:p>
            <a:pPr marL="402336" lvl="1" indent="0" algn="just" fontAlgn="base">
              <a:buNone/>
            </a:pPr>
            <a:r>
              <a:rPr lang="en-IN" sz="1600" b="1" dirty="0"/>
              <a:t>Work-Life Balance 3 (Good/Average):</a:t>
            </a:r>
            <a:r>
              <a:rPr lang="en-IN" sz="1600" dirty="0"/>
              <a:t> While this category has the highest overall number of employees (and lowest attrition proportionally), some attrition still occurs.</a:t>
            </a:r>
          </a:p>
          <a:p>
            <a:pPr marL="402336" lvl="1" indent="0" algn="just" fontAlgn="base">
              <a:buNone/>
            </a:pPr>
            <a:r>
              <a:rPr lang="en-IN" sz="1600" b="1" dirty="0"/>
              <a:t>Work-Life Balance 1 (Poor) &amp; 2 (Fair):</a:t>
            </a:r>
            <a:r>
              <a:rPr lang="en-IN" sz="1600" dirty="0"/>
              <a:t> These categories show a relatively higher proportion of attrition compared to the number of non-</a:t>
            </a:r>
            <a:r>
              <a:rPr lang="en-IN" sz="1600" dirty="0" err="1"/>
              <a:t>attriting</a:t>
            </a:r>
            <a:r>
              <a:rPr lang="en-IN" sz="1600" dirty="0"/>
              <a:t> employees within these specific groups.</a:t>
            </a:r>
          </a:p>
          <a:p>
            <a:pPr marL="402336" lvl="1" indent="0" algn="just" fontAlgn="base">
              <a:buNone/>
            </a:pPr>
            <a:r>
              <a:rPr lang="en-IN" sz="1600" b="1" dirty="0"/>
              <a:t>Work-Life Balance 4 (Excellent):</a:t>
            </a:r>
            <a:r>
              <a:rPr lang="en-IN" sz="1600" dirty="0"/>
              <a:t> Despite being a small group, it still sees some attrition, though proportionally less than lower ratings.</a:t>
            </a:r>
          </a:p>
          <a:p>
            <a:pPr marL="0" indent="0" algn="just">
              <a:buNone/>
            </a:pPr>
            <a:r>
              <a:rPr lang="en-US" b="1" dirty="0"/>
              <a:t>Conclusion: </a:t>
            </a:r>
            <a:r>
              <a:rPr lang="en-IN" sz="1600" dirty="0"/>
              <a:t>Employees with </a:t>
            </a:r>
            <a:r>
              <a:rPr lang="en-IN" sz="1600" i="1" dirty="0"/>
              <a:t>poorer or even average (ratings 1 and 2) work-life balance</a:t>
            </a:r>
            <a:r>
              <a:rPr lang="en-IN" sz="1600" dirty="0"/>
              <a:t> are more likely to attrite. Ensuring a healthy work-life balance is important for retention.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8F54A-1948-B2B9-CAD8-F43D4A83D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88CA0F1-4EA4-624B-7351-1AFA08CB6865}"/>
              </a:ext>
            </a:extLst>
          </p:cNvPr>
          <p:cNvSpPr txBox="1">
            <a:spLocks/>
          </p:cNvSpPr>
          <p:nvPr/>
        </p:nvSpPr>
        <p:spPr>
          <a:xfrm>
            <a:off x="816076" y="983397"/>
            <a:ext cx="6174659" cy="643096"/>
          </a:xfrm>
          <a:prstGeom prst="rect">
            <a:avLst/>
          </a:prstGeom>
        </p:spPr>
        <p:txBody>
          <a:bodyPr vert="horz" lIns="91440" tIns="0" rIns="91440" bIns="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3. </a:t>
            </a:r>
            <a:r>
              <a:rPr lang="en-IN" dirty="0"/>
              <a:t>Work-Life Balance and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58167-6C94-5EF8-C590-EBD251162C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64359" y="1518333"/>
            <a:ext cx="4360607" cy="4597332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658186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D70F5-10A2-6A2D-40F6-A3A4A96B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F57A85-7F4E-F5A1-AFC4-35B1852D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2" y="417872"/>
            <a:ext cx="3283119" cy="66384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8A394729-6512-D7A4-9623-ADAD5A22896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92392" y="2041815"/>
            <a:ext cx="6486834" cy="35503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Key</a:t>
            </a:r>
            <a:r>
              <a:rPr lang="en-US" dirty="0"/>
              <a:t> </a:t>
            </a:r>
            <a:r>
              <a:rPr lang="en-US" b="1" dirty="0"/>
              <a:t>Insight: </a:t>
            </a:r>
            <a:r>
              <a:rPr lang="en-IN" sz="1600" dirty="0"/>
              <a:t>Monthly income is a significant factor influencing employee attrition.</a:t>
            </a:r>
            <a:endParaRPr lang="en-US" sz="1600" dirty="0"/>
          </a:p>
          <a:p>
            <a:pPr marL="0" indent="0" algn="just">
              <a:buNone/>
            </a:pPr>
            <a:r>
              <a:rPr lang="en-US" b="1" dirty="0"/>
              <a:t>Observations:</a:t>
            </a:r>
          </a:p>
          <a:p>
            <a:pPr marL="402336" lvl="1" indent="0" algn="just" fontAlgn="base">
              <a:buNone/>
            </a:pPr>
            <a:r>
              <a:rPr lang="en-IN" sz="1600" b="1" dirty="0"/>
              <a:t>Attrition (Yes) Group:</a:t>
            </a:r>
            <a:r>
              <a:rPr lang="en-IN" sz="1600" dirty="0"/>
              <a:t> The box plot for </a:t>
            </a:r>
            <a:r>
              <a:rPr lang="en-IN" sz="1600" dirty="0" err="1"/>
              <a:t>attriting</a:t>
            </a:r>
            <a:r>
              <a:rPr lang="en-IN" sz="1600" dirty="0"/>
              <a:t> employees shows a </a:t>
            </a:r>
            <a:r>
              <a:rPr lang="en-IN" sz="1600" i="1" dirty="0"/>
              <a:t>significantly lower median monthly income </a:t>
            </a:r>
            <a:r>
              <a:rPr lang="en-IN" sz="1600" dirty="0"/>
              <a:t>and a tighter, lower distribution of earnings.</a:t>
            </a:r>
          </a:p>
          <a:p>
            <a:pPr marL="402336" lvl="1" indent="0" algn="just" fontAlgn="base">
              <a:buNone/>
            </a:pPr>
            <a:r>
              <a:rPr lang="en-IN" sz="1600" b="1" dirty="0"/>
              <a:t>No Attrition (No) Group:</a:t>
            </a:r>
            <a:r>
              <a:rPr lang="en-IN" sz="1600" dirty="0"/>
              <a:t> Employees who do not attrite have a </a:t>
            </a:r>
            <a:r>
              <a:rPr lang="en-IN" sz="1600" i="1" dirty="0"/>
              <a:t>much higher median monthly income </a:t>
            </a:r>
            <a:r>
              <a:rPr lang="en-IN" sz="1600" dirty="0"/>
              <a:t>and a broader income range, including higher earners.</a:t>
            </a:r>
          </a:p>
          <a:p>
            <a:pPr marL="0" indent="0" algn="just">
              <a:buNone/>
            </a:pPr>
            <a:r>
              <a:rPr lang="en-US" b="1" dirty="0"/>
              <a:t>Conclusion: </a:t>
            </a:r>
            <a:r>
              <a:rPr lang="en-IN" sz="1600" i="1" dirty="0"/>
              <a:t>Lower monthly income is strongly associated with a higher likelihood of employee attrition</a:t>
            </a:r>
            <a:r>
              <a:rPr lang="en-IN" sz="1600" dirty="0"/>
              <a:t>. This suggests that compensation competitiveness is crucial.</a:t>
            </a:r>
          </a:p>
          <a:p>
            <a:pPr marL="0" indent="0" algn="just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A4352-16A8-14F1-61C5-9473B2AAB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32200AF-DB12-A812-73FE-53BF4D75FBF5}"/>
              </a:ext>
            </a:extLst>
          </p:cNvPr>
          <p:cNvSpPr txBox="1">
            <a:spLocks/>
          </p:cNvSpPr>
          <p:nvPr/>
        </p:nvSpPr>
        <p:spPr>
          <a:xfrm>
            <a:off x="816076" y="983397"/>
            <a:ext cx="6174659" cy="643096"/>
          </a:xfrm>
          <a:prstGeom prst="rect">
            <a:avLst/>
          </a:prstGeom>
        </p:spPr>
        <p:txBody>
          <a:bodyPr vert="horz" lIns="91440" tIns="0" rIns="91440" bIns="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</a:t>
            </a:r>
            <a:r>
              <a:rPr lang="en-IN" dirty="0"/>
              <a:t>Monthly Income and Attrition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D99446-504C-E530-7E4B-CC23BAE847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39001" y="1809136"/>
            <a:ext cx="4360607" cy="426720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2847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83</TotalTime>
  <Words>1609</Words>
  <Application>Microsoft Office PowerPoint</Application>
  <PresentationFormat>Widescreen</PresentationFormat>
  <Paragraphs>208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Bookman Old Style</vt:lpstr>
      <vt:lpstr>Calibri</vt:lpstr>
      <vt:lpstr>Century Gothic</vt:lpstr>
      <vt:lpstr>Courier New</vt:lpstr>
      <vt:lpstr>Wingdings</vt:lpstr>
      <vt:lpstr>Wood Type</vt:lpstr>
      <vt:lpstr>HR Analytics –  Employee Attrition Prediction Analysis   Date: June 26, 2025   Prepared by:  PAROMITA SAHA</vt:lpstr>
      <vt:lpstr>CONTENT </vt:lpstr>
      <vt:lpstr>Project Purpose</vt:lpstr>
      <vt:lpstr>Introduction to Employee Attrition Prediction</vt:lpstr>
      <vt:lpstr>Data Cleaning &amp; Transformation</vt:lpstr>
      <vt:lpstr>Data Analysis</vt:lpstr>
      <vt:lpstr>Data Analysis</vt:lpstr>
      <vt:lpstr>Data Analysis</vt:lpstr>
      <vt:lpstr>Data Analysis</vt:lpstr>
      <vt:lpstr>Data Analysis</vt:lpstr>
      <vt:lpstr>Data Analysis</vt:lpstr>
      <vt:lpstr>Model Building &amp; Evaluation</vt:lpstr>
      <vt:lpstr>Model Building &amp; Evaluation</vt:lpstr>
      <vt:lpstr>Model Building &amp; Evaluation</vt:lpstr>
      <vt:lpstr>Model Building &amp; Evaluation</vt:lpstr>
      <vt:lpstr>Model Building &amp; Evaluation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Paromita Saha</dc:creator>
  <cp:lastModifiedBy>Paromita Saha</cp:lastModifiedBy>
  <cp:revision>37</cp:revision>
  <dcterms:created xsi:type="dcterms:W3CDTF">2025-06-26T06:02:24Z</dcterms:created>
  <dcterms:modified xsi:type="dcterms:W3CDTF">2025-06-26T07:26:05Z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