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8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319" r:id="rId14"/>
    <p:sldId id="321" r:id="rId15"/>
    <p:sldId id="322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965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4940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992918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41695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11421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6924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70788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7425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39357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903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1574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764951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15701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02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054641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4295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5742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032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859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020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048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9001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61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4789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5136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78CB83C-99FC-3A4D-AECE-886C7C19E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F0F04B6-406A-0B9D-0ACC-C5C8401BD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17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0BAC4A5-3021-C9D6-059A-D90C44658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E5AEC0B-972E-79A3-9C08-06CA5EA94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33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42ABE7-CC4E-A808-EE61-52DA5493D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69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DC9E09B-BD9D-6A00-277B-B7314F78F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87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14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  <p:sldLayoutId id="2147483950" r:id="rId12"/>
    <p:sldLayoutId id="2147483951" r:id="rId13"/>
    <p:sldLayoutId id="2147483952" r:id="rId14"/>
    <p:sldLayoutId id="2147483953" r:id="rId15"/>
    <p:sldLayoutId id="2147483954" r:id="rId16"/>
    <p:sldLayoutId id="2147483955" r:id="rId17"/>
    <p:sldLayoutId id="2147483956" r:id="rId18"/>
    <p:sldLayoutId id="2147483957" r:id="rId19"/>
    <p:sldLayoutId id="2147483958" r:id="rId20"/>
    <p:sldLayoutId id="2147483959" r:id="rId21"/>
    <p:sldLayoutId id="2147483960" r:id="rId22"/>
    <p:sldLayoutId id="2147483961" r:id="rId23"/>
    <p:sldLayoutId id="2147483962" r:id="rId24"/>
    <p:sldLayoutId id="2147483963" r:id="rId25"/>
    <p:sldLayoutId id="2147483964" r:id="rId26"/>
    <p:sldLayoutId id="2147483965" r:id="rId27"/>
    <p:sldLayoutId id="2147483966" r:id="rId28"/>
    <p:sldLayoutId id="2147483967" r:id="rId2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89" y="259620"/>
            <a:ext cx="6392421" cy="4076406"/>
          </a:xfrm>
        </p:spPr>
        <p:txBody>
          <a:bodyPr anchor="ctr"/>
          <a:lstStyle/>
          <a:p>
            <a:r>
              <a:rPr lang="en-IN" b="1" dirty="0"/>
              <a:t> Investment Analysis using POWER BI</a:t>
            </a:r>
            <a:br>
              <a:rPr lang="en-IN" b="1" dirty="0"/>
            </a:br>
            <a:r>
              <a:rPr lang="en-IN" sz="2000" b="1" dirty="0"/>
              <a:t> </a:t>
            </a:r>
            <a:br>
              <a:rPr lang="en-IN" b="1" dirty="0"/>
            </a:b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Date: </a:t>
            </a:r>
            <a:r>
              <a:rPr lang="en-IN" b="1" dirty="0">
                <a:solidFill>
                  <a:schemeClr val="tx1"/>
                </a:solidFill>
              </a:rPr>
              <a:t>29</a:t>
            </a:r>
            <a:r>
              <a:rPr lang="en-IN" b="1" baseline="30000" dirty="0">
                <a:solidFill>
                  <a:schemeClr val="tx1"/>
                </a:solidFill>
              </a:rPr>
              <a:t>th</a:t>
            </a:r>
            <a:r>
              <a:rPr lang="en-IN" b="1" dirty="0">
                <a:solidFill>
                  <a:schemeClr val="tx1"/>
                </a:solidFill>
              </a:rPr>
              <a:t> June, 2025</a:t>
            </a:r>
            <a:br>
              <a:rPr lang="en-IN" b="1" dirty="0"/>
            </a:br>
            <a:r>
              <a:rPr lang="en-IN" sz="2400" b="1" dirty="0"/>
              <a:t> </a:t>
            </a:r>
            <a:br>
              <a:rPr lang="en-IN" b="1" dirty="0"/>
            </a:b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Prepared by:</a:t>
            </a:r>
            <a:r>
              <a:rPr lang="en-IN" b="1" dirty="0"/>
              <a:t> </a:t>
            </a:r>
            <a:br>
              <a:rPr lang="en-IN" b="1" dirty="0"/>
            </a:br>
            <a:r>
              <a:rPr lang="en-IN" b="1" dirty="0">
                <a:solidFill>
                  <a:schemeClr val="tx1"/>
                </a:solidFill>
              </a:rPr>
              <a:t>PAROMITA SAHA</a:t>
            </a:r>
            <a:br>
              <a:rPr lang="en-IN" sz="2400" b="1" dirty="0"/>
            </a:b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3818870"/>
              </p:ext>
            </p:extLst>
          </p:nvPr>
        </p:nvGraphicFramePr>
        <p:xfrm>
          <a:off x="5087938" y="2332038"/>
          <a:ext cx="6345237" cy="37211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7408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2227408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1872764148"/>
                    </a:ext>
                  </a:extLst>
                </a:gridCol>
              </a:tblGrid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142786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643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  <a:tr h="8112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95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99503228"/>
              </p:ext>
            </p:extLst>
          </p:nvPr>
        </p:nvGraphicFramePr>
        <p:xfrm>
          <a:off x="914400" y="2316163"/>
          <a:ext cx="10510838" cy="394811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80076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 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1" y="287931"/>
            <a:ext cx="6035040" cy="810023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012724"/>
            <a:ext cx="5356614" cy="547656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Executive Summary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Project Objectives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Methodology</a:t>
            </a:r>
          </a:p>
          <a:p>
            <a:pPr marL="690372" lvl="1" indent="-342900">
              <a:buFont typeface="Wingdings" panose="05000000000000000000" pitchFamily="2" charset="2"/>
              <a:buChar char="Ø"/>
            </a:pPr>
            <a:r>
              <a:rPr lang="en-US" dirty="0"/>
              <a:t>Task 1: Data Exploration and Summary</a:t>
            </a:r>
          </a:p>
          <a:p>
            <a:pPr marL="690372" lvl="1" indent="-342900">
              <a:buFont typeface="Wingdings" panose="05000000000000000000" pitchFamily="2" charset="2"/>
              <a:buChar char="Ø"/>
            </a:pPr>
            <a:r>
              <a:rPr lang="en-US" dirty="0"/>
              <a:t>Task 2: Gender-based Analysis</a:t>
            </a:r>
          </a:p>
          <a:p>
            <a:pPr marL="690372" lvl="1" indent="-342900">
              <a:buFont typeface="Wingdings" panose="05000000000000000000" pitchFamily="2" charset="2"/>
              <a:buChar char="Ø"/>
            </a:pPr>
            <a:r>
              <a:rPr lang="en-US" dirty="0"/>
              <a:t>Task 3: Objective Analysis</a:t>
            </a:r>
          </a:p>
          <a:p>
            <a:pPr marL="690372" lvl="1" indent="-342900">
              <a:buFont typeface="Wingdings" panose="05000000000000000000" pitchFamily="2" charset="2"/>
              <a:buChar char="Ø"/>
            </a:pPr>
            <a:r>
              <a:rPr lang="en-US" dirty="0"/>
              <a:t>Task 4: Investment Duration &amp; Frequency</a:t>
            </a:r>
          </a:p>
          <a:p>
            <a:pPr marL="690372" lvl="1" indent="-342900">
              <a:buFont typeface="Wingdings" panose="05000000000000000000" pitchFamily="2" charset="2"/>
              <a:buChar char="Ø"/>
            </a:pPr>
            <a:r>
              <a:rPr lang="en-US" dirty="0"/>
              <a:t>Task 5: Reasons for Investment</a:t>
            </a:r>
          </a:p>
          <a:p>
            <a:pPr marL="690372" lvl="1" indent="-342900">
              <a:buFont typeface="Wingdings" panose="05000000000000000000" pitchFamily="2" charset="2"/>
              <a:buChar char="Ø"/>
            </a:pPr>
            <a:r>
              <a:rPr lang="en-US" dirty="0"/>
              <a:t>Task 6: Source of Information</a:t>
            </a:r>
          </a:p>
          <a:p>
            <a:pPr marL="690372" lvl="1" indent="-342900">
              <a:buFont typeface="Wingdings" panose="05000000000000000000" pitchFamily="2" charset="2"/>
              <a:buChar char="Ø"/>
            </a:pPr>
            <a:r>
              <a:rPr lang="en-US" dirty="0"/>
              <a:t>Task 7: Combine Insights into Dashboard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Conclusions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Recommendation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8B4083-3B83-D7F0-687F-7C0FC9985C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61" t="5826" b="2549"/>
          <a:stretch>
            <a:fillRect/>
          </a:stretch>
        </p:blipFill>
        <p:spPr>
          <a:xfrm>
            <a:off x="6300511" y="1429623"/>
            <a:ext cx="5423985" cy="431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63" y="491871"/>
            <a:ext cx="5723586" cy="855667"/>
          </a:xfrm>
        </p:spPr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Executive Summary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05823D5-4C01-77A8-3FBF-75BA57A1909F}"/>
              </a:ext>
            </a:extLst>
          </p:cNvPr>
          <p:cNvSpPr txBox="1">
            <a:spLocks/>
          </p:cNvSpPr>
          <p:nvPr/>
        </p:nvSpPr>
        <p:spPr>
          <a:xfrm>
            <a:off x="866885" y="1566993"/>
            <a:ext cx="9358663" cy="218892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/>
              <a:t>This report details a comprehensive investment analysis project conducted to understand investor behavior, preferences, and the factors influencing investment decisions. The project involved data exploration, gender-based analysis, objective analysis, duration and frequency analysis, reasons for investment, and sources of information, culminating in a combined insights dashboard.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DDC23C-4740-40CB-9A14-8753D7CC4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745" y="2966884"/>
            <a:ext cx="4877481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C9DA49-59D7-B3E6-D127-33BA25C72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697" y="2170471"/>
            <a:ext cx="4337529" cy="29735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90" y="658701"/>
            <a:ext cx="8760542" cy="757145"/>
          </a:xfrm>
        </p:spPr>
        <p:txBody>
          <a:bodyPr/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223" y="1415846"/>
            <a:ext cx="6282815" cy="5211096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objectives of this project were to: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and summarize key statistics within the investment dataset.</a:t>
            </a:r>
          </a:p>
          <a:p>
            <a:pPr marL="342900" indent="-342900" algn="just" fontAlgn="base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gender-based differences in investment preferences.</a:t>
            </a:r>
          </a:p>
          <a:p>
            <a:pPr marL="342900" indent="-342900" algn="just" fontAlgn="base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relationship between savings objectives and investment choices.</a:t>
            </a:r>
          </a:p>
          <a:p>
            <a:pPr marL="342900" indent="-342900" algn="just" fontAlgn="base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investment durations and monitoring frequencies.</a:t>
            </a:r>
          </a:p>
          <a:p>
            <a:pPr marL="342900" indent="-342900" algn="just" fontAlgn="base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common trends in reasons for investment.</a:t>
            </a:r>
          </a:p>
          <a:p>
            <a:pPr marL="342900" indent="-342900" algn="just" fontAlgn="base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sources from which individuals gather investment information.</a:t>
            </a:r>
          </a:p>
          <a:p>
            <a:pPr marL="342900" indent="-342900" algn="just" fontAlgn="base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comprehensive dashboard incorporating all derived insights.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984" y="195861"/>
            <a:ext cx="7965461" cy="994164"/>
          </a:xfrm>
        </p:spPr>
        <p:txBody>
          <a:bodyPr/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73984" y="1219344"/>
            <a:ext cx="7207435" cy="99416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 project followed a structured approach, utilizing Power BI Desktop for data import, exploration, calculation, and visualization. Each task involved specific steps as outlined below: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Navigating Q&amp;A </a:t>
            </a:r>
            <a:br>
              <a:rPr lang="en-US" dirty="0"/>
            </a:br>
            <a:r>
              <a:rPr lang="en-US" dirty="0"/>
              <a:t>sessions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r>
              <a:rPr lang="en-US" dirty="0"/>
              <a:t>Stay calm</a:t>
            </a:r>
          </a:p>
          <a:p>
            <a:r>
              <a:rPr lang="en-US" dirty="0"/>
              <a:t>Actively listen</a:t>
            </a:r>
          </a:p>
          <a:p>
            <a:r>
              <a:rPr lang="en-US" dirty="0"/>
              <a:t>Pause and reflect</a:t>
            </a:r>
          </a:p>
          <a:p>
            <a:r>
              <a:rPr lang="en-US" dirty="0"/>
              <a:t>Maintain eye contact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endParaRPr lang="en-US" dirty="0"/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575</Words>
  <Application>Microsoft Office PowerPoint</Application>
  <PresentationFormat>Widescreen</PresentationFormat>
  <Paragraphs>132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Wingdings 3</vt:lpstr>
      <vt:lpstr>Facet</vt:lpstr>
      <vt:lpstr> Investment Analysis using POWER BI   Date: 29th June, 2025   Prepared by:  PAROMITA SAHA </vt:lpstr>
      <vt:lpstr>AGENDA</vt:lpstr>
      <vt:lpstr>Executive Summary</vt:lpstr>
      <vt:lpstr>Project Objective</vt:lpstr>
      <vt:lpstr>Methodology</vt:lpstr>
      <vt:lpstr>Selecting  visual aids</vt:lpstr>
      <vt:lpstr>Effective delivery techniques</vt:lpstr>
      <vt:lpstr>Navigating Q&amp;A  sessions</vt:lpstr>
      <vt:lpstr>Speaking impact</vt:lpstr>
      <vt:lpstr>Dynamic delivery</vt:lpstr>
      <vt:lpstr>Final tips &amp; takeaways</vt:lpstr>
      <vt:lpstr>Speaking engagement metrics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Paromita Saha</dc:creator>
  <cp:lastModifiedBy>Paromita Saha</cp:lastModifiedBy>
  <cp:revision>10</cp:revision>
  <dcterms:created xsi:type="dcterms:W3CDTF">2025-06-26T16:57:39Z</dcterms:created>
  <dcterms:modified xsi:type="dcterms:W3CDTF">2025-06-26T17:20:14Z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