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3" r:id="rId6"/>
    <p:sldId id="297" r:id="rId7"/>
    <p:sldId id="302" r:id="rId8"/>
    <p:sldId id="303" r:id="rId9"/>
    <p:sldId id="304" r:id="rId10"/>
    <p:sldId id="293" r:id="rId11"/>
    <p:sldId id="301" r:id="rId12"/>
    <p:sldId id="305" r:id="rId13"/>
    <p:sldId id="306" r:id="rId14"/>
    <p:sldId id="307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ILLOVILLA%20COURSE\CAPSTONE%20ASSESSMENT\Excel%20CapstoneTransactionDat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ILLOVILLA%20COURSE\CAPSTONE%20ASSESSMENT\Excel%20CapstoneTransactionData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ILLOVILLA%20COURSE\CAPSTONE%20ASSESSMENT\Excel%20CapstoneTransactionData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KILLOVILLA%20COURSE\CAPSTONE%20ASSESSMENT\Excel%20CapstoneTransactionDat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[Excel CapstoneTransactionData_.xlsx]Pivot Tables!PivotTable1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vs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4"/>
            </a:solidFill>
            <a:miter lim="800000"/>
          </a:ln>
          <a:effectLst>
            <a:glow rad="63500">
              <a:schemeClr val="accent4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solidFill>
                <a:srgbClr val="FFFFFF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'Pivot Tables'!$A$4:$A$13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Tables'!$B$4:$B$13</c:f>
              <c:numCache>
                <c:formatCode>_(* #,##0_);_(* \(#,##0\);_(* "-"??_);_(@_)</c:formatCode>
                <c:ptCount val="9"/>
                <c:pt idx="0">
                  <c:v>532070</c:v>
                </c:pt>
                <c:pt idx="1">
                  <c:v>556234</c:v>
                </c:pt>
                <c:pt idx="2">
                  <c:v>708340</c:v>
                </c:pt>
                <c:pt idx="3">
                  <c:v>857257</c:v>
                </c:pt>
                <c:pt idx="4">
                  <c:v>937973</c:v>
                </c:pt>
                <c:pt idx="5">
                  <c:v>912287</c:v>
                </c:pt>
                <c:pt idx="6">
                  <c:v>899412</c:v>
                </c:pt>
                <c:pt idx="7">
                  <c:v>905596</c:v>
                </c:pt>
                <c:pt idx="8">
                  <c:v>1185517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6-4926-A52E-87B87A87C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lt1">
                  <a:lumMod val="50000"/>
                </a:schemeClr>
              </a:solidFill>
              <a:round/>
            </a:ln>
            <a:effectLst/>
          </c:spPr>
        </c:dropLines>
        <c:marker val="1"/>
        <c:smooth val="0"/>
        <c:axId val="1025121888"/>
        <c:axId val="1025120448"/>
      </c:lineChart>
      <c:catAx>
        <c:axId val="10251218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025120448"/>
        <c:crosses val="autoZero"/>
        <c:auto val="1"/>
        <c:lblAlgn val="ctr"/>
        <c:lblOffset val="100"/>
        <c:noMultiLvlLbl val="0"/>
      </c:catAx>
      <c:valAx>
        <c:axId val="1025120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02512188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CapstoneTransactionData_.xlsx]Pivot Tables!PivotTable9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Tables'!$B$25:$B$26</c:f>
              <c:strCache>
                <c:ptCount val="1"/>
                <c:pt idx="0">
                  <c:v>Sunday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Tables'!$B$27:$B$36</c:f>
              <c:numCache>
                <c:formatCode>General</c:formatCode>
                <c:ptCount val="9"/>
                <c:pt idx="0">
                  <c:v>255</c:v>
                </c:pt>
                <c:pt idx="1">
                  <c:v>222</c:v>
                </c:pt>
                <c:pt idx="2">
                  <c:v>291</c:v>
                </c:pt>
                <c:pt idx="3">
                  <c:v>335</c:v>
                </c:pt>
                <c:pt idx="4">
                  <c:v>455</c:v>
                </c:pt>
                <c:pt idx="5">
                  <c:v>401</c:v>
                </c:pt>
                <c:pt idx="6">
                  <c:v>375</c:v>
                </c:pt>
                <c:pt idx="7">
                  <c:v>529</c:v>
                </c:pt>
                <c:pt idx="8">
                  <c:v>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C-4727-847C-6BA638893750}"/>
            </c:ext>
          </c:extLst>
        </c:ser>
        <c:ser>
          <c:idx val="1"/>
          <c:order val="1"/>
          <c:tx>
            <c:strRef>
              <c:f>'Pivot Tables'!$C$25:$C$26</c:f>
              <c:strCache>
                <c:ptCount val="1"/>
                <c:pt idx="0">
                  <c:v>Monday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Tables'!$C$27:$C$36</c:f>
              <c:numCache>
                <c:formatCode>General</c:formatCode>
                <c:ptCount val="9"/>
                <c:pt idx="0">
                  <c:v>224</c:v>
                </c:pt>
                <c:pt idx="1">
                  <c:v>224</c:v>
                </c:pt>
                <c:pt idx="2">
                  <c:v>344</c:v>
                </c:pt>
                <c:pt idx="3">
                  <c:v>338</c:v>
                </c:pt>
                <c:pt idx="4">
                  <c:v>366</c:v>
                </c:pt>
                <c:pt idx="5">
                  <c:v>278</c:v>
                </c:pt>
                <c:pt idx="6">
                  <c:v>307</c:v>
                </c:pt>
                <c:pt idx="7">
                  <c:v>460</c:v>
                </c:pt>
                <c:pt idx="8">
                  <c:v>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3C-4727-847C-6BA638893750}"/>
            </c:ext>
          </c:extLst>
        </c:ser>
        <c:ser>
          <c:idx val="2"/>
          <c:order val="2"/>
          <c:tx>
            <c:strRef>
              <c:f>'Pivot Tables'!$D$25:$D$26</c:f>
              <c:strCache>
                <c:ptCount val="1"/>
                <c:pt idx="0">
                  <c:v>Tuesday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Tables'!$D$27:$D$36</c:f>
              <c:numCache>
                <c:formatCode>General</c:formatCode>
                <c:ptCount val="9"/>
                <c:pt idx="0">
                  <c:v>178</c:v>
                </c:pt>
                <c:pt idx="1">
                  <c:v>235</c:v>
                </c:pt>
                <c:pt idx="2">
                  <c:v>356</c:v>
                </c:pt>
                <c:pt idx="3">
                  <c:v>311</c:v>
                </c:pt>
                <c:pt idx="4">
                  <c:v>308</c:v>
                </c:pt>
                <c:pt idx="5">
                  <c:v>414</c:v>
                </c:pt>
                <c:pt idx="6">
                  <c:v>297</c:v>
                </c:pt>
                <c:pt idx="7">
                  <c:v>445</c:v>
                </c:pt>
                <c:pt idx="8">
                  <c:v>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3C-4727-847C-6BA638893750}"/>
            </c:ext>
          </c:extLst>
        </c:ser>
        <c:ser>
          <c:idx val="3"/>
          <c:order val="3"/>
          <c:tx>
            <c:strRef>
              <c:f>'Pivot Tables'!$E$25:$E$26</c:f>
              <c:strCache>
                <c:ptCount val="1"/>
                <c:pt idx="0">
                  <c:v>Wednesday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Tables'!$E$27:$E$36</c:f>
              <c:numCache>
                <c:formatCode>General</c:formatCode>
                <c:ptCount val="9"/>
                <c:pt idx="0">
                  <c:v>208</c:v>
                </c:pt>
                <c:pt idx="1">
                  <c:v>260</c:v>
                </c:pt>
                <c:pt idx="2">
                  <c:v>326</c:v>
                </c:pt>
                <c:pt idx="3">
                  <c:v>312</c:v>
                </c:pt>
                <c:pt idx="4">
                  <c:v>303</c:v>
                </c:pt>
                <c:pt idx="5">
                  <c:v>401</c:v>
                </c:pt>
                <c:pt idx="6">
                  <c:v>363</c:v>
                </c:pt>
                <c:pt idx="7">
                  <c:v>351</c:v>
                </c:pt>
                <c:pt idx="8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3C-4727-847C-6BA638893750}"/>
            </c:ext>
          </c:extLst>
        </c:ser>
        <c:ser>
          <c:idx val="4"/>
          <c:order val="4"/>
          <c:tx>
            <c:strRef>
              <c:f>'Pivot Tables'!$F$25:$F$26</c:f>
              <c:strCache>
                <c:ptCount val="1"/>
                <c:pt idx="0">
                  <c:v>Thursday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Tables'!$F$27:$F$36</c:f>
              <c:numCache>
                <c:formatCode>General</c:formatCode>
                <c:ptCount val="9"/>
                <c:pt idx="0">
                  <c:v>216</c:v>
                </c:pt>
                <c:pt idx="1">
                  <c:v>249</c:v>
                </c:pt>
                <c:pt idx="2">
                  <c:v>290</c:v>
                </c:pt>
                <c:pt idx="3">
                  <c:v>428</c:v>
                </c:pt>
                <c:pt idx="4">
                  <c:v>300</c:v>
                </c:pt>
                <c:pt idx="5">
                  <c:v>314</c:v>
                </c:pt>
                <c:pt idx="6">
                  <c:v>433</c:v>
                </c:pt>
                <c:pt idx="7">
                  <c:v>350</c:v>
                </c:pt>
                <c:pt idx="8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3C-4727-847C-6BA638893750}"/>
            </c:ext>
          </c:extLst>
        </c:ser>
        <c:ser>
          <c:idx val="5"/>
          <c:order val="5"/>
          <c:tx>
            <c:strRef>
              <c:f>'Pivot Tables'!$G$25:$G$26</c:f>
              <c:strCache>
                <c:ptCount val="1"/>
                <c:pt idx="0">
                  <c:v>Friday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Tables'!$G$27:$G$36</c:f>
              <c:numCache>
                <c:formatCode>General</c:formatCode>
                <c:ptCount val="9"/>
                <c:pt idx="0">
                  <c:v>258</c:v>
                </c:pt>
                <c:pt idx="1">
                  <c:v>240</c:v>
                </c:pt>
                <c:pt idx="2">
                  <c:v>308</c:v>
                </c:pt>
                <c:pt idx="3">
                  <c:v>404</c:v>
                </c:pt>
                <c:pt idx="4">
                  <c:v>344</c:v>
                </c:pt>
                <c:pt idx="5">
                  <c:v>383</c:v>
                </c:pt>
                <c:pt idx="6">
                  <c:v>435</c:v>
                </c:pt>
                <c:pt idx="7">
                  <c:v>359</c:v>
                </c:pt>
                <c:pt idx="8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3C-4727-847C-6BA638893750}"/>
            </c:ext>
          </c:extLst>
        </c:ser>
        <c:ser>
          <c:idx val="6"/>
          <c:order val="6"/>
          <c:tx>
            <c:strRef>
              <c:f>'Pivot Tables'!$H$25:$H$26</c:f>
              <c:strCache>
                <c:ptCount val="1"/>
                <c:pt idx="0">
                  <c:v>Saturday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Tables'!$A$27:$A$36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'Pivot Tables'!$H$27:$H$36</c:f>
              <c:numCache>
                <c:formatCode>General</c:formatCode>
                <c:ptCount val="9"/>
                <c:pt idx="0">
                  <c:v>267</c:v>
                </c:pt>
                <c:pt idx="1">
                  <c:v>233</c:v>
                </c:pt>
                <c:pt idx="2">
                  <c:v>270</c:v>
                </c:pt>
                <c:pt idx="3">
                  <c:v>349</c:v>
                </c:pt>
                <c:pt idx="4">
                  <c:v>389</c:v>
                </c:pt>
                <c:pt idx="5">
                  <c:v>456</c:v>
                </c:pt>
                <c:pt idx="6">
                  <c:v>435</c:v>
                </c:pt>
                <c:pt idx="7">
                  <c:v>410</c:v>
                </c:pt>
                <c:pt idx="8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3C-4727-847C-6BA638893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11329791"/>
        <c:axId val="811330271"/>
      </c:barChart>
      <c:catAx>
        <c:axId val="811329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Acquisition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330271"/>
        <c:crosses val="autoZero"/>
        <c:auto val="1"/>
        <c:lblAlgn val="ctr"/>
        <c:lblOffset val="100"/>
        <c:noMultiLvlLbl val="0"/>
      </c:catAx>
      <c:valAx>
        <c:axId val="81133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Count of products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329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CapstoneTransactionData_.xlsx]Pivot Tables!PivotTable2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Tables'!$B$44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50800" h="101600" prst="angle"/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07-418A-B43E-2A43F15C5A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07-418A-B43E-2A43F15C5AC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E07-418A-B43E-2A43F15C5AC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E07-418A-B43E-2A43F15C5ACE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E07-418A-B43E-2A43F15C5ACE}"/>
              </c:ext>
            </c:extLst>
          </c:dPt>
          <c:dLbls>
            <c:dLbl>
              <c:idx val="0"/>
              <c:layout>
                <c:manualLayout>
                  <c:x val="3.793160675481274E-2"/>
                  <c:y val="-0.1544248529890261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07-418A-B43E-2A43F15C5ACE}"/>
                </c:ext>
              </c:extLst>
            </c:dLbl>
            <c:dLbl>
              <c:idx val="1"/>
              <c:layout>
                <c:manualLayout>
                  <c:x val="6.9266412334875446E-2"/>
                  <c:y val="-0.1315470969906518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07-418A-B43E-2A43F15C5ACE}"/>
                </c:ext>
              </c:extLst>
            </c:dLbl>
            <c:dLbl>
              <c:idx val="2"/>
              <c:layout>
                <c:manualLayout>
                  <c:x val="-8.0810814390688046E-2"/>
                  <c:y val="-4.00360729971549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07-418A-B43E-2A43F15C5ACE}"/>
                </c:ext>
              </c:extLst>
            </c:dLbl>
            <c:dLbl>
              <c:idx val="3"/>
              <c:layout>
                <c:manualLayout>
                  <c:x val="-7.4214013215937971E-2"/>
                  <c:y val="-6.5773548495325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07-418A-B43E-2A43F15C5ACE}"/>
                </c:ext>
              </c:extLst>
            </c:dLbl>
            <c:dLbl>
              <c:idx val="4"/>
              <c:layout>
                <c:manualLayout>
                  <c:x val="-7.2564812922250532E-2"/>
                  <c:y val="-0.13726653599024544"/>
                </c:manualLayout>
              </c:layout>
              <c:spPr>
                <a:solidFill>
                  <a:srgbClr val="FFFFFF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8623"/>
                        <a:gd name="adj2" fmla="val 133257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8E07-418A-B43E-2A43F15C5ACE}"/>
                </c:ext>
              </c:extLst>
            </c:dLbl>
            <c:spPr>
              <a:solidFill>
                <a:srgbClr val="FFFFFF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Tables'!$A$45:$A$50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 Night</c:v>
                </c:pt>
              </c:strCache>
            </c:strRef>
          </c:cat>
          <c:val>
            <c:numRef>
              <c:f>'Pivot Tables'!$B$45:$B$50</c:f>
              <c:numCache>
                <c:formatCode>General</c:formatCode>
                <c:ptCount val="5"/>
                <c:pt idx="0">
                  <c:v>1801056</c:v>
                </c:pt>
                <c:pt idx="1">
                  <c:v>2090212</c:v>
                </c:pt>
                <c:pt idx="2">
                  <c:v>1631076</c:v>
                </c:pt>
                <c:pt idx="3">
                  <c:v>1571915</c:v>
                </c:pt>
                <c:pt idx="4">
                  <c:v>400427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07-418A-B43E-2A43F15C5A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92968744927411"/>
          <c:y val="0.32224017365477781"/>
          <c:w val="0.15803351434713356"/>
          <c:h val="0.41843325651120977"/>
        </c:manualLayout>
      </c:layout>
      <c:overlay val="0"/>
      <c:spPr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bg1">
            <a:lumMod val="75000"/>
            <a:shade val="30000"/>
            <a:satMod val="115000"/>
          </a:schemeClr>
        </a:gs>
        <a:gs pos="50000">
          <a:schemeClr val="bg1">
            <a:lumMod val="75000"/>
            <a:shade val="67500"/>
            <a:satMod val="115000"/>
          </a:schemeClr>
        </a:gs>
        <a:gs pos="100000">
          <a:schemeClr val="bg1">
            <a:lumMod val="75000"/>
            <a:shade val="100000"/>
            <a:satMod val="1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softEdge rad="3175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CapstoneTransactionData_.xlsx]Pivot Tables!PivotTable4</c:name>
    <c:fmtId val="1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Tables'!$B$59:$B$60</c:f>
              <c:strCache>
                <c:ptCount val="1"/>
                <c:pt idx="0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Tables'!$A$61:$A$67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'Pivot Tables'!$B$61:$B$67</c:f>
              <c:numCache>
                <c:formatCode>General</c:formatCode>
                <c:ptCount val="6"/>
                <c:pt idx="0">
                  <c:v>609</c:v>
                </c:pt>
                <c:pt idx="1">
                  <c:v>1256</c:v>
                </c:pt>
                <c:pt idx="2">
                  <c:v>665</c:v>
                </c:pt>
                <c:pt idx="3">
                  <c:v>624</c:v>
                </c:pt>
                <c:pt idx="4">
                  <c:v>1670</c:v>
                </c:pt>
                <c:pt idx="5">
                  <c:v>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B7-4AAC-8E7B-A68BA494EB09}"/>
            </c:ext>
          </c:extLst>
        </c:ser>
        <c:ser>
          <c:idx val="1"/>
          <c:order val="1"/>
          <c:tx>
            <c:strRef>
              <c:f>'Pivot Tables'!$C$59:$C$60</c:f>
              <c:strCache>
                <c:ptCount val="1"/>
                <c:pt idx="0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Tables'!$A$61:$A$67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'Pivot Tables'!$C$61:$C$67</c:f>
              <c:numCache>
                <c:formatCode>General</c:formatCode>
                <c:ptCount val="6"/>
                <c:pt idx="0">
                  <c:v>702</c:v>
                </c:pt>
                <c:pt idx="1">
                  <c:v>1390</c:v>
                </c:pt>
                <c:pt idx="2">
                  <c:v>697</c:v>
                </c:pt>
                <c:pt idx="3">
                  <c:v>739</c:v>
                </c:pt>
                <c:pt idx="4">
                  <c:v>1724</c:v>
                </c:pt>
                <c:pt idx="5">
                  <c:v>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B7-4AAC-8E7B-A68BA494EB09}"/>
            </c:ext>
          </c:extLst>
        </c:ser>
        <c:ser>
          <c:idx val="2"/>
          <c:order val="2"/>
          <c:tx>
            <c:strRef>
              <c:f>'Pivot Tables'!$D$59:$D$60</c:f>
              <c:strCache>
                <c:ptCount val="1"/>
                <c:pt idx="0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Tables'!$A$61:$A$67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'Pivot Tables'!$D$61:$D$67</c:f>
              <c:numCache>
                <c:formatCode>General</c:formatCode>
                <c:ptCount val="6"/>
                <c:pt idx="0">
                  <c:v>504</c:v>
                </c:pt>
                <c:pt idx="1">
                  <c:v>1133</c:v>
                </c:pt>
                <c:pt idx="2">
                  <c:v>572</c:v>
                </c:pt>
                <c:pt idx="3">
                  <c:v>616</c:v>
                </c:pt>
                <c:pt idx="4">
                  <c:v>1352</c:v>
                </c:pt>
                <c:pt idx="5">
                  <c:v>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B7-4AAC-8E7B-A68BA494EB09}"/>
            </c:ext>
          </c:extLst>
        </c:ser>
        <c:ser>
          <c:idx val="3"/>
          <c:order val="3"/>
          <c:tx>
            <c:strRef>
              <c:f>'Pivot Tables'!$E$59:$E$60</c:f>
              <c:strCache>
                <c:ptCount val="1"/>
                <c:pt idx="0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Tables'!$A$61:$A$67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'Pivot Tables'!$E$61:$E$67</c:f>
              <c:numCache>
                <c:formatCode>General</c:formatCode>
                <c:ptCount val="6"/>
                <c:pt idx="0">
                  <c:v>607</c:v>
                </c:pt>
                <c:pt idx="1">
                  <c:v>1255</c:v>
                </c:pt>
                <c:pt idx="2">
                  <c:v>633</c:v>
                </c:pt>
                <c:pt idx="3">
                  <c:v>673</c:v>
                </c:pt>
                <c:pt idx="4">
                  <c:v>1459</c:v>
                </c:pt>
                <c:pt idx="5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B7-4AAC-8E7B-A68BA494EB09}"/>
            </c:ext>
          </c:extLst>
        </c:ser>
        <c:ser>
          <c:idx val="4"/>
          <c:order val="4"/>
          <c:tx>
            <c:strRef>
              <c:f>'Pivot Tables'!$F$59:$F$60</c:f>
              <c:strCache>
                <c:ptCount val="1"/>
                <c:pt idx="0">
                  <c:v>Late Night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Tables'!$A$61:$A$67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'Pivot Tables'!$F$61:$F$67</c:f>
              <c:numCache>
                <c:formatCode>General</c:formatCode>
                <c:ptCount val="6"/>
                <c:pt idx="0">
                  <c:v>196</c:v>
                </c:pt>
                <c:pt idx="1">
                  <c:v>314</c:v>
                </c:pt>
                <c:pt idx="2">
                  <c:v>217</c:v>
                </c:pt>
                <c:pt idx="3">
                  <c:v>210</c:v>
                </c:pt>
                <c:pt idx="4">
                  <c:v>475</c:v>
                </c:pt>
                <c:pt idx="5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B7-4AAC-8E7B-A68BA494E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81320543"/>
        <c:axId val="981321023"/>
      </c:barChart>
      <c:catAx>
        <c:axId val="981320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321023"/>
        <c:crosses val="autoZero"/>
        <c:auto val="1"/>
        <c:lblAlgn val="ctr"/>
        <c:lblOffset val="100"/>
        <c:noMultiLvlLbl val="0"/>
      </c:catAx>
      <c:valAx>
        <c:axId val="981321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320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5" y="2811053"/>
            <a:ext cx="10038735" cy="1261295"/>
          </a:xfrm>
        </p:spPr>
        <p:txBody>
          <a:bodyPr/>
          <a:lstStyle/>
          <a:p>
            <a:r>
              <a:rPr lang="en-US" dirty="0"/>
              <a:t>Excel Capstone Transaction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5884" y="4061039"/>
            <a:ext cx="7194704" cy="1261294"/>
          </a:xfrm>
        </p:spPr>
        <p:txBody>
          <a:bodyPr/>
          <a:lstStyle/>
          <a:p>
            <a:pPr algn="l"/>
            <a:r>
              <a:rPr lang="en-US" b="1" dirty="0"/>
              <a:t>Name: PAROMITA SAHA</a:t>
            </a:r>
          </a:p>
          <a:p>
            <a:pPr algn="l"/>
            <a:r>
              <a:rPr lang="en-US" b="1" dirty="0"/>
              <a:t>Batch: DAY-202404-1</a:t>
            </a:r>
          </a:p>
          <a:p>
            <a:pPr algn="l"/>
            <a:r>
              <a:rPr lang="en-US" b="1" dirty="0"/>
              <a:t>Course : Excel- Beginner to Advance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4EB6C-57FB-A6DA-C343-86F7B767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562" y="4204015"/>
            <a:ext cx="1871856" cy="5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45649" y="1129711"/>
            <a:ext cx="7700702" cy="507240"/>
          </a:xfrm>
        </p:spPr>
        <p:txBody>
          <a:bodyPr/>
          <a:lstStyle/>
          <a:p>
            <a:pPr algn="ctr"/>
            <a:r>
              <a:rPr lang="en-US" sz="2400" b="1" dirty="0"/>
              <a:t>Slot-wise Revenue Generated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1E3D-DBB5-03FC-9892-267DBA17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AB850C-739D-1587-AAF6-31320D20B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656386"/>
              </p:ext>
            </p:extLst>
          </p:nvPr>
        </p:nvGraphicFramePr>
        <p:xfrm>
          <a:off x="1740310" y="1636951"/>
          <a:ext cx="8711380" cy="4632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16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45649" y="913401"/>
            <a:ext cx="7700702" cy="507240"/>
          </a:xfrm>
        </p:spPr>
        <p:txBody>
          <a:bodyPr/>
          <a:lstStyle/>
          <a:p>
            <a:pPr algn="ctr"/>
            <a:r>
              <a:rPr lang="en-US" sz="2400" b="1" dirty="0"/>
              <a:t>Orders placed Slot-wise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1E3D-DBB5-03FC-9892-267DBA17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45E325-5A7A-4077-1942-C7C37ED2A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71404"/>
              </p:ext>
            </p:extLst>
          </p:nvPr>
        </p:nvGraphicFramePr>
        <p:xfrm>
          <a:off x="717755" y="1440304"/>
          <a:ext cx="10628671" cy="498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943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Empty speech bubble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084" y="2798354"/>
            <a:ext cx="5338916" cy="1013684"/>
          </a:xfrm>
        </p:spPr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43252" y="3957705"/>
            <a:ext cx="4525290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400" dirty="0"/>
              <a:t>Paromita Saha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5663" y="4369254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084" y="4699956"/>
            <a:ext cx="4525290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400" dirty="0"/>
              <a:t>SkilloVilla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43056" y="4726131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ED6315-1DAA-63F1-2DD4-58C1E7464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C0902D-5300-144F-AC5A-7CF2D7D5D3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3252" y="4321443"/>
            <a:ext cx="4525290" cy="316800"/>
          </a:xfrm>
        </p:spPr>
        <p:txBody>
          <a:bodyPr/>
          <a:lstStyle/>
          <a:p>
            <a:r>
              <a:rPr lang="en-US" sz="2400" dirty="0"/>
              <a:t>DAY-202404-1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Freshco Hypermarket, situated in HSR, Bangalore, has established itself as a prominent supermarket in the region, catering to a wide range of customers. In response to evolving customer needs and to enhance convenience, Freshco introduced a home delivery service in the year 2021. To ensure seamless operations and optimize customer satisfaction, the store diligently maintained a comprehensive transaction data sheet, containing detailed information at the order level.</a:t>
            </a:r>
            <a:endParaRPr lang="en-US" sz="14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Freshco Hypermarket Capstone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03014-6DCB-7DF8-B2FF-11696C2F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252" y="6381182"/>
            <a:ext cx="1949916" cy="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833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38844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506001"/>
            <a:ext cx="6641900" cy="1124345"/>
          </a:xfrm>
        </p:spPr>
        <p:txBody>
          <a:bodyPr/>
          <a:lstStyle/>
          <a:p>
            <a:r>
              <a:rPr lang="en-US" dirty="0"/>
              <a:t>Order level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663958" y="2502534"/>
            <a:ext cx="6096001" cy="590155"/>
          </a:xfrm>
        </p:spPr>
        <p:txBody>
          <a:bodyPr/>
          <a:lstStyle/>
          <a:p>
            <a:r>
              <a:rPr lang="en-US" dirty="0"/>
              <a:t>Summary and Insights:--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5330" y="3095054"/>
            <a:ext cx="5624630" cy="26273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Order Distribution at Slot Level and Delivery Area Level:--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Customers living in </a:t>
            </a:r>
            <a:r>
              <a:rPr lang="en-US" b="1" u="sng" dirty="0"/>
              <a:t>HSR Layout</a:t>
            </a:r>
            <a:r>
              <a:rPr lang="en-US" dirty="0"/>
              <a:t> placed maximum orders.</a:t>
            </a:r>
          </a:p>
          <a:p>
            <a:pPr marL="342900" indent="-342900">
              <a:buAutoNum type="arabicParenR"/>
            </a:pPr>
            <a:r>
              <a:rPr lang="en-US" dirty="0"/>
              <a:t>Customers placed their most orders in the </a:t>
            </a:r>
            <a:r>
              <a:rPr lang="en-US" b="1" u="sng" dirty="0"/>
              <a:t>Afternoon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Most of the orders are placed in the month of </a:t>
            </a:r>
            <a:r>
              <a:rPr lang="en-US" b="1" u="sng" dirty="0"/>
              <a:t>September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67120-812A-229E-D69A-60022B58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833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38844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981" y="1506001"/>
            <a:ext cx="7010979" cy="1124345"/>
          </a:xfrm>
        </p:spPr>
        <p:txBody>
          <a:bodyPr/>
          <a:lstStyle/>
          <a:p>
            <a:r>
              <a:rPr lang="en-US" sz="5400" dirty="0"/>
              <a:t>Completion Rate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97910" y="2502534"/>
            <a:ext cx="6362050" cy="590155"/>
          </a:xfrm>
        </p:spPr>
        <p:txBody>
          <a:bodyPr/>
          <a:lstStyle/>
          <a:p>
            <a:r>
              <a:rPr lang="en-US" dirty="0"/>
              <a:t>Summary and Insights:--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2476" y="3095054"/>
            <a:ext cx="5457483" cy="26273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Completion Rate at Slot Level and Day of the Week Level:--</a:t>
            </a:r>
          </a:p>
          <a:p>
            <a:pPr marL="342900" indent="-342900">
              <a:buAutoNum type="arabicParenR"/>
            </a:pPr>
            <a:r>
              <a:rPr lang="en-US" dirty="0"/>
              <a:t>Most orders are placed during </a:t>
            </a:r>
            <a:r>
              <a:rPr lang="en-US" b="1" u="sng" dirty="0"/>
              <a:t>Afternoon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Customer placed their orders on </a:t>
            </a:r>
            <a:r>
              <a:rPr lang="en-US" b="1" u="sng" dirty="0"/>
              <a:t>Sunday</a:t>
            </a:r>
            <a:r>
              <a:rPr lang="en-US" dirty="0"/>
              <a:t>, has high completion rate.</a:t>
            </a:r>
          </a:p>
          <a:p>
            <a:pPr marL="342900" indent="-342900">
              <a:buAutoNum type="arabicParenR"/>
            </a:pPr>
            <a:r>
              <a:rPr lang="en-US" dirty="0"/>
              <a:t>Area </a:t>
            </a:r>
            <a:r>
              <a:rPr lang="en-US" b="1" u="sng" dirty="0"/>
              <a:t>HSR Layout</a:t>
            </a:r>
            <a:r>
              <a:rPr lang="en-US" dirty="0"/>
              <a:t> has the highest count of Completion Rate.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67120-812A-229E-D69A-60022B58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833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4648" y="1201634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6" y="1319193"/>
            <a:ext cx="6745508" cy="1124345"/>
          </a:xfrm>
        </p:spPr>
        <p:txBody>
          <a:bodyPr/>
          <a:lstStyle/>
          <a:p>
            <a:r>
              <a:rPr lang="en-US" sz="5400" dirty="0"/>
              <a:t>Customer Level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32784" y="2315726"/>
            <a:ext cx="6096000" cy="590155"/>
          </a:xfrm>
        </p:spPr>
        <p:txBody>
          <a:bodyPr/>
          <a:lstStyle/>
          <a:p>
            <a:r>
              <a:rPr lang="en-US" dirty="0"/>
              <a:t>Summary and Insights:--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68" y="2918073"/>
            <a:ext cx="5713116" cy="3266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Customer based analysis on Acquisition Source Level, and Acquisition Month Level:--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Acquisition source </a:t>
            </a:r>
            <a:r>
              <a:rPr lang="en-US" b="1" u="sng" dirty="0"/>
              <a:t>Snapchat</a:t>
            </a:r>
            <a:r>
              <a:rPr lang="en-US" b="1" dirty="0"/>
              <a:t> &amp; </a:t>
            </a:r>
            <a:r>
              <a:rPr lang="en-US" b="1" u="sng" dirty="0"/>
              <a:t>Google</a:t>
            </a:r>
            <a:r>
              <a:rPr lang="en-US" b="1" dirty="0"/>
              <a:t> </a:t>
            </a:r>
            <a:r>
              <a:rPr lang="en-US" dirty="0"/>
              <a:t>has the highest Average Revenue as compared to other source levels.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Most of the customers started placing orders on the month of </a:t>
            </a:r>
            <a:r>
              <a:rPr lang="en-US" b="1" u="sng" dirty="0"/>
              <a:t>May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Customers placing orders in the </a:t>
            </a:r>
            <a:r>
              <a:rPr lang="en-US" b="1" u="sng" dirty="0"/>
              <a:t>Afternoon</a:t>
            </a:r>
            <a:r>
              <a:rPr lang="en-US" b="1" dirty="0"/>
              <a:t> </a:t>
            </a:r>
            <a:r>
              <a:rPr lang="en-US" dirty="0"/>
              <a:t>has given the most ratings.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Acquisition source </a:t>
            </a:r>
            <a:r>
              <a:rPr lang="en-US" b="1" u="sng" dirty="0"/>
              <a:t>Organic</a:t>
            </a:r>
            <a:r>
              <a:rPr lang="en-US" b="1" dirty="0"/>
              <a:t> </a:t>
            </a:r>
            <a:r>
              <a:rPr lang="en-US" dirty="0"/>
              <a:t>has highest completition rate (“YES”) and </a:t>
            </a:r>
            <a:r>
              <a:rPr lang="en-US" b="1" u="sng" dirty="0"/>
              <a:t>Snapchat</a:t>
            </a:r>
            <a:r>
              <a:rPr lang="en-US" dirty="0"/>
              <a:t> has lowest cancellation rate(“NO”). </a:t>
            </a:r>
            <a:endParaRPr lang="en-US" b="1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67120-812A-229E-D69A-60022B58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3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833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388442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34" y="1506001"/>
            <a:ext cx="6641626" cy="1124345"/>
          </a:xfrm>
        </p:spPr>
        <p:txBody>
          <a:bodyPr/>
          <a:lstStyle/>
          <a:p>
            <a:r>
              <a:rPr lang="en-US" sz="5400" dirty="0"/>
              <a:t>Delivery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663960" y="2502534"/>
            <a:ext cx="6096000" cy="590155"/>
          </a:xfrm>
        </p:spPr>
        <p:txBody>
          <a:bodyPr/>
          <a:lstStyle/>
          <a:p>
            <a:r>
              <a:rPr lang="en-US" dirty="0"/>
              <a:t>Summary and Insights:--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2476" y="3095054"/>
            <a:ext cx="5457483" cy="26273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Delivery analysis on the basis of Delivery Charges at slot and Delivery Area Level:--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Delivery charges are collected most in the </a:t>
            </a:r>
            <a:r>
              <a:rPr lang="en-US" b="1" u="sng" dirty="0"/>
              <a:t>Afternoon</a:t>
            </a:r>
            <a:r>
              <a:rPr lang="en-US" dirty="0"/>
              <a:t>, because of high order placing.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Orders were placed from </a:t>
            </a:r>
            <a:r>
              <a:rPr lang="en-US" b="1" u="sng" dirty="0"/>
              <a:t>HSR Layout</a:t>
            </a:r>
            <a:r>
              <a:rPr lang="en-US" dirty="0"/>
              <a:t> and delivered to </a:t>
            </a:r>
            <a:r>
              <a:rPr lang="en-US" b="1" u="sng" dirty="0"/>
              <a:t>HSR Layout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Most of the orders are placed between </a:t>
            </a:r>
            <a:r>
              <a:rPr lang="en-US" b="1" u="sng" dirty="0"/>
              <a:t>6 PM – 10 PM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67120-812A-229E-D69A-60022B58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3257435"/>
            <a:ext cx="4903599" cy="1363722"/>
          </a:xfrm>
        </p:spPr>
        <p:txBody>
          <a:bodyPr/>
          <a:lstStyle/>
          <a:p>
            <a:r>
              <a:rPr lang="en-US" dirty="0"/>
              <a:t>Charts:-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435224"/>
            <a:ext cx="4542503" cy="775872"/>
          </a:xfrm>
        </p:spPr>
        <p:txBody>
          <a:bodyPr/>
          <a:lstStyle/>
          <a:p>
            <a:r>
              <a:rPr lang="en-US" dirty="0"/>
              <a:t>Summary represented via charts:-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358332-06F8-03B0-47F1-8CD84CF0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57923" y="1089458"/>
            <a:ext cx="4464255" cy="507240"/>
          </a:xfrm>
        </p:spPr>
        <p:txBody>
          <a:bodyPr/>
          <a:lstStyle/>
          <a:p>
            <a:pPr algn="ctr"/>
            <a:r>
              <a:rPr lang="en-US" sz="2400" b="1" dirty="0"/>
              <a:t>Month vs Revenue generated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1E3D-DBB5-03FC-9892-267DBA17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9406BC-D9A1-9773-F1EB-ADE9F9452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90216"/>
              </p:ext>
            </p:extLst>
          </p:nvPr>
        </p:nvGraphicFramePr>
        <p:xfrm>
          <a:off x="511282" y="1596698"/>
          <a:ext cx="11157539" cy="470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54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45649" y="1109121"/>
            <a:ext cx="7700702" cy="507240"/>
          </a:xfrm>
        </p:spPr>
        <p:txBody>
          <a:bodyPr/>
          <a:lstStyle/>
          <a:p>
            <a:pPr algn="ctr"/>
            <a:r>
              <a:rPr lang="en-US" sz="2400" b="1" dirty="0"/>
              <a:t>Acquisition Month - Day of Week vs Products Ordered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D1E3D-DBB5-03FC-9892-267DBA17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084" y="6391014"/>
            <a:ext cx="1949916" cy="48665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8EF38C-27CA-02ED-065F-EF3EE12EC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517883"/>
              </p:ext>
            </p:extLst>
          </p:nvPr>
        </p:nvGraphicFramePr>
        <p:xfrm>
          <a:off x="624348" y="1616361"/>
          <a:ext cx="10943304" cy="475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13972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445</TotalTime>
  <Words>400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Corbel</vt:lpstr>
      <vt:lpstr>Times New Roman</vt:lpstr>
      <vt:lpstr>Custom</vt:lpstr>
      <vt:lpstr>Excel Capstone Transaction Data</vt:lpstr>
      <vt:lpstr>Project Title</vt:lpstr>
      <vt:lpstr>Order level Analysis</vt:lpstr>
      <vt:lpstr>Completion Rate Analysis</vt:lpstr>
      <vt:lpstr>Customer Level Analysis</vt:lpstr>
      <vt:lpstr>Delivery Analysis</vt:lpstr>
      <vt:lpstr>Charts:-</vt:lpstr>
      <vt:lpstr>Column Chart:-</vt:lpstr>
      <vt:lpstr>Column Chart:-</vt:lpstr>
      <vt:lpstr>Pie Chart:-</vt:lpstr>
      <vt:lpstr>Pie Chart:-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Capstone Transaction Data</dc:title>
  <dc:creator>Paromita Saha</dc:creator>
  <cp:lastModifiedBy>Paromita Saha</cp:lastModifiedBy>
  <cp:revision>71</cp:revision>
  <dcterms:created xsi:type="dcterms:W3CDTF">2024-05-22T18:48:38Z</dcterms:created>
  <dcterms:modified xsi:type="dcterms:W3CDTF">2024-05-25T15:43:21Z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