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40.xml" ContentType="application/vnd.openxmlformats-officedocument.presentationml.slide+xml"/>
  <Override PartName="/ppt/slides/slide41.xml" ContentType="application/vnd.openxmlformats-officedocument.presentationml.slide+xml"/>
  <Override PartName="/ppt/presentation.xml" ContentType="application/vnd.openxmlformats-officedocument.presentationml.presentation.main+xml"/>
  <Override PartName="/ppt/slides/slide3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7.xml" ContentType="application/vnd.openxmlformats-officedocument.presentationml.slide+xml"/>
  <Override PartName="/ppt/slides/slide30.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xml" ContentType="application/vnd.openxmlformats-officedocument.presentationml.notesSlide+xml"/>
  <Override PartName="/ppt/handoutMasters/handoutMaster1.xml" ContentType="application/vnd.openxmlformats-officedocument.presentationml.handoutMaster+xml"/>
  <Override PartName="/ppt/theme/theme3.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46"/>
  </p:notesMasterIdLst>
  <p:handoutMasterIdLst>
    <p:handoutMasterId r:id="rId47"/>
  </p:handoutMasterIdLst>
  <p:sldIdLst>
    <p:sldId id="256" r:id="rId5"/>
    <p:sldId id="257" r:id="rId6"/>
    <p:sldId id="326" r:id="rId7"/>
    <p:sldId id="283" r:id="rId8"/>
    <p:sldId id="284" r:id="rId9"/>
    <p:sldId id="285" r:id="rId10"/>
    <p:sldId id="286" r:id="rId11"/>
    <p:sldId id="327" r:id="rId12"/>
    <p:sldId id="287" r:id="rId13"/>
    <p:sldId id="288" r:id="rId14"/>
    <p:sldId id="289" r:id="rId15"/>
    <p:sldId id="290" r:id="rId16"/>
    <p:sldId id="291" r:id="rId17"/>
    <p:sldId id="292" r:id="rId18"/>
    <p:sldId id="293" r:id="rId19"/>
    <p:sldId id="294" r:id="rId20"/>
    <p:sldId id="328" r:id="rId21"/>
    <p:sldId id="295" r:id="rId22"/>
    <p:sldId id="296" r:id="rId23"/>
    <p:sldId id="297" r:id="rId24"/>
    <p:sldId id="298" r:id="rId25"/>
    <p:sldId id="299" r:id="rId26"/>
    <p:sldId id="300" r:id="rId27"/>
    <p:sldId id="301" r:id="rId28"/>
    <p:sldId id="302" r:id="rId29"/>
    <p:sldId id="303" r:id="rId30"/>
    <p:sldId id="329"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26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39220"/>
    <a:srgbClr val="FB0A1A"/>
    <a:srgbClr val="000000"/>
    <a:srgbClr val="FFFFFF"/>
    <a:srgbClr val="FFB006"/>
    <a:srgbClr val="0E4EFF"/>
    <a:srgbClr val="B40028"/>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7" autoAdjust="0"/>
  </p:normalViewPr>
  <p:slideViewPr>
    <p:cSldViewPr snapToGrid="0">
      <p:cViewPr varScale="1">
        <p:scale>
          <a:sx n="69" d="100"/>
          <a:sy n="69" d="100"/>
        </p:scale>
        <p:origin x="780"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ustomXml" Target="../customXml/item4.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5/7/2019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5/7/2019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79" y="4718050"/>
            <a:ext cx="9015430" cy="1141943"/>
          </a:xfrm>
        </p:spPr>
        <p:txBody>
          <a:bodyPr>
            <a:normAutofit fontScale="90000"/>
          </a:bodyPr>
          <a:lstStyle/>
          <a:p>
            <a:r>
              <a:rPr lang="en-US" dirty="0" smtClean="0"/>
              <a:t>Introduction to Amazon Web Service</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Features of EC2					-</a:t>
            </a:r>
            <a:r>
              <a:rPr lang="en-US" b="0" dirty="0" err="1"/>
              <a:t>contd</a:t>
            </a:r>
            <a:endParaRPr lang="en-US" dirty="0"/>
          </a:p>
        </p:txBody>
      </p:sp>
      <p:sp>
        <p:nvSpPr>
          <p:cNvPr id="3" name="Content Placeholder 2"/>
          <p:cNvSpPr>
            <a:spLocks noGrp="1"/>
          </p:cNvSpPr>
          <p:nvPr>
            <p:ph idx="1"/>
          </p:nvPr>
        </p:nvSpPr>
        <p:spPr/>
        <p:txBody>
          <a:bodyPr/>
          <a:lstStyle/>
          <a:p>
            <a:r>
              <a:rPr lang="en-US" b="1" dirty="0" smtClean="0"/>
              <a:t>Reliable</a:t>
            </a:r>
            <a:r>
              <a:rPr lang="en-US" dirty="0" smtClean="0"/>
              <a:t> − Amazon EC2 offers a highly reliable environment where replacement of instances is rapidly possible. Service Level Agreement commitment is 99.9% availability for each Amazon EC2 region.</a:t>
            </a:r>
          </a:p>
          <a:p>
            <a:r>
              <a:rPr lang="en-US" b="1" dirty="0" smtClean="0"/>
              <a:t>Designed for Amazon Web Services</a:t>
            </a:r>
            <a:r>
              <a:rPr lang="en-US" dirty="0" smtClean="0"/>
              <a:t> − Amazon EC2 works fine with Amazon services like Amazon S3, Amazon RDS, Amazon </a:t>
            </a:r>
            <a:r>
              <a:rPr lang="en-US" dirty="0" err="1" smtClean="0"/>
              <a:t>DynamoDB</a:t>
            </a:r>
            <a:r>
              <a:rPr lang="en-US" dirty="0" smtClean="0"/>
              <a:t>, and Amazon SQS. </a:t>
            </a:r>
          </a:p>
          <a:p>
            <a:r>
              <a:rPr lang="en-US" dirty="0" smtClean="0"/>
              <a:t>It provides a complete solution for computing, query processing, and storage across a wide range of applications.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199" y="4333602"/>
            <a:ext cx="1775113" cy="2140577"/>
          </a:xfrm>
          <a:prstGeom prst="rect">
            <a:avLst/>
          </a:prstGeom>
        </p:spPr>
      </p:pic>
      <p:sp>
        <p:nvSpPr>
          <p:cNvPr id="5" name="Rectangle 4"/>
          <p:cNvSpPr/>
          <p:nvPr/>
        </p:nvSpPr>
        <p:spPr>
          <a:xfrm>
            <a:off x="5221026" y="6104847"/>
            <a:ext cx="1223476" cy="369332"/>
          </a:xfrm>
          <a:prstGeom prst="rect">
            <a:avLst/>
          </a:prstGeom>
        </p:spPr>
        <p:txBody>
          <a:bodyPr wrap="none">
            <a:spAutoFit/>
          </a:bodyPr>
          <a:lstStyle/>
          <a:p>
            <a:r>
              <a:rPr lang="en-US" b="1" dirty="0">
                <a:solidFill>
                  <a:srgbClr val="F39220"/>
                </a:solidFill>
              </a:rPr>
              <a:t>AWS EC2</a:t>
            </a:r>
          </a:p>
        </p:txBody>
      </p:sp>
    </p:spTree>
    <p:extLst>
      <p:ext uri="{BB962C8B-B14F-4D97-AF65-F5344CB8AC3E}">
        <p14:creationId xmlns:p14="http://schemas.microsoft.com/office/powerpoint/2010/main" val="363069972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Features of EC2					</a:t>
            </a:r>
            <a:endParaRPr lang="en-US" dirty="0"/>
          </a:p>
        </p:txBody>
      </p:sp>
      <p:sp>
        <p:nvSpPr>
          <p:cNvPr id="3" name="Content Placeholder 2"/>
          <p:cNvSpPr>
            <a:spLocks noGrp="1"/>
          </p:cNvSpPr>
          <p:nvPr>
            <p:ph idx="1"/>
          </p:nvPr>
        </p:nvSpPr>
        <p:spPr/>
        <p:txBody>
          <a:bodyPr/>
          <a:lstStyle/>
          <a:p>
            <a:r>
              <a:rPr lang="en-US" b="1" dirty="0"/>
              <a:t>Secure</a:t>
            </a:r>
            <a:r>
              <a:rPr lang="en-US" dirty="0"/>
              <a:t> − Amazon EC2 works in Amazon Virtual Private Cloud to provide a secure and robust network to resources.</a:t>
            </a:r>
          </a:p>
          <a:p>
            <a:r>
              <a:rPr lang="en-US" b="1" dirty="0"/>
              <a:t>Flexible Tools</a:t>
            </a:r>
            <a:r>
              <a:rPr lang="en-US" dirty="0"/>
              <a:t> − Amazon EC2 provides the tools for developers and system administrators to build failure applications and isolate themselves from common failure situations.</a:t>
            </a:r>
          </a:p>
          <a:p>
            <a:r>
              <a:rPr lang="en-US" b="1" dirty="0"/>
              <a:t>Inexpensive</a:t>
            </a:r>
            <a:r>
              <a:rPr lang="en-US" dirty="0"/>
              <a:t> − Amazon EC2 wants us to pay only for the resources that we use. It includes multiple purchase plans such as On-Demand Instances, Reserved Instances, Spot Instances, etc. which we can choose as per our requirement.</a:t>
            </a:r>
          </a:p>
        </p:txBody>
      </p:sp>
    </p:spTree>
    <p:extLst>
      <p:ext uri="{BB962C8B-B14F-4D97-AF65-F5344CB8AC3E}">
        <p14:creationId xmlns:p14="http://schemas.microsoft.com/office/powerpoint/2010/main" val="118076332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use EC2					-</a:t>
            </a:r>
            <a:r>
              <a:rPr lang="en-US" dirty="0" err="1"/>
              <a:t>contd</a:t>
            </a:r>
            <a:endParaRPr lang="en-US" dirty="0"/>
          </a:p>
        </p:txBody>
      </p:sp>
      <p:sp>
        <p:nvSpPr>
          <p:cNvPr id="3" name="Content Placeholder 2"/>
          <p:cNvSpPr>
            <a:spLocks noGrp="1"/>
          </p:cNvSpPr>
          <p:nvPr>
            <p:ph idx="1"/>
          </p:nvPr>
        </p:nvSpPr>
        <p:spPr/>
        <p:txBody>
          <a:bodyPr/>
          <a:lstStyle/>
          <a:p>
            <a:r>
              <a:rPr lang="en-US" b="1" dirty="0"/>
              <a:t>Step 1</a:t>
            </a:r>
            <a:r>
              <a:rPr lang="en-US" dirty="0"/>
              <a:t> − Sign-in to AWS account and open IAM console by using the following link </a:t>
            </a:r>
            <a:r>
              <a:rPr lang="en-US" u="sng" dirty="0">
                <a:solidFill>
                  <a:schemeClr val="tx1">
                    <a:lumMod val="50000"/>
                    <a:lumOff val="50000"/>
                  </a:schemeClr>
                </a:solidFill>
              </a:rPr>
              <a:t>https://console.aws.amazon.com/iam/.</a:t>
            </a:r>
          </a:p>
          <a:p>
            <a:r>
              <a:rPr lang="en-US" b="1" dirty="0"/>
              <a:t>Step 2</a:t>
            </a:r>
            <a:r>
              <a:rPr lang="en-US" dirty="0"/>
              <a:t> − In the navigation Panel, create/view groups and follow the instructions.</a:t>
            </a:r>
          </a:p>
          <a:p>
            <a:r>
              <a:rPr lang="en-US" b="1" dirty="0"/>
              <a:t>Step 3</a:t>
            </a:r>
            <a:r>
              <a:rPr lang="en-US" dirty="0"/>
              <a:t> − Create IAM user. Choose users in the navigation pane. Then create new users and add users to the groups.</a:t>
            </a:r>
          </a:p>
        </p:txBody>
      </p:sp>
    </p:spTree>
    <p:extLst>
      <p:ext uri="{BB962C8B-B14F-4D97-AF65-F5344CB8AC3E}">
        <p14:creationId xmlns:p14="http://schemas.microsoft.com/office/powerpoint/2010/main" val="3596140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use EC2					-</a:t>
            </a:r>
            <a:r>
              <a:rPr lang="en-US" dirty="0" err="1"/>
              <a:t>contd</a:t>
            </a:r>
            <a:endParaRPr lang="en-US" dirty="0"/>
          </a:p>
        </p:txBody>
      </p:sp>
      <p:sp>
        <p:nvSpPr>
          <p:cNvPr id="3" name="Content Placeholder 2"/>
          <p:cNvSpPr>
            <a:spLocks noGrp="1"/>
          </p:cNvSpPr>
          <p:nvPr>
            <p:ph idx="1"/>
          </p:nvPr>
        </p:nvSpPr>
        <p:spPr/>
        <p:txBody>
          <a:bodyPr/>
          <a:lstStyle/>
          <a:p>
            <a:r>
              <a:rPr lang="en-US" b="1" dirty="0"/>
              <a:t>Step 4</a:t>
            </a:r>
            <a:r>
              <a:rPr lang="en-US" dirty="0"/>
              <a:t> − Create a Virtual Private Cloud using the following instructions.</a:t>
            </a:r>
          </a:p>
          <a:p>
            <a:pPr lvl="1">
              <a:buFont typeface="Wingdings" panose="05000000000000000000" pitchFamily="2" charset="2"/>
              <a:buChar char="Ø"/>
            </a:pPr>
            <a:r>
              <a:rPr lang="en-US" dirty="0"/>
              <a:t>Open the Amazon VPC console by using the following link −</a:t>
            </a:r>
            <a:r>
              <a:rPr lang="en-US" u="sng" dirty="0"/>
              <a:t> </a:t>
            </a:r>
            <a:r>
              <a:rPr lang="en-US" u="sng" dirty="0">
                <a:solidFill>
                  <a:schemeClr val="tx1">
                    <a:lumMod val="50000"/>
                    <a:lumOff val="50000"/>
                  </a:schemeClr>
                </a:solidFill>
              </a:rPr>
              <a:t>https://console.aws.amazon.com/vpc/</a:t>
            </a:r>
          </a:p>
          <a:p>
            <a:pPr lvl="1">
              <a:buFont typeface="Wingdings" panose="05000000000000000000" pitchFamily="2" charset="2"/>
              <a:buChar char="Ø"/>
            </a:pPr>
            <a:r>
              <a:rPr lang="en-US" dirty="0"/>
              <a:t>Select VPC from the navigation panel. Then select the same region in which we have created key-pair.</a:t>
            </a:r>
          </a:p>
          <a:p>
            <a:pPr lvl="1">
              <a:buFont typeface="Wingdings" panose="05000000000000000000" pitchFamily="2" charset="2"/>
              <a:buChar char="Ø"/>
            </a:pPr>
            <a:r>
              <a:rPr lang="en-US" dirty="0"/>
              <a:t>Select start VPC wizard on VPC dashboard.</a:t>
            </a:r>
          </a:p>
          <a:p>
            <a:pPr lvl="1">
              <a:buFont typeface="Wingdings" panose="05000000000000000000" pitchFamily="2" charset="2"/>
              <a:buChar char="Ø"/>
            </a:pPr>
            <a:r>
              <a:rPr lang="en-US" dirty="0"/>
              <a:t>Select VPC configuration page and make sure that VPC with single subnet is selected. The choose Select.</a:t>
            </a:r>
          </a:p>
          <a:p>
            <a:pPr lvl="1">
              <a:buFont typeface="Wingdings" panose="05000000000000000000" pitchFamily="2" charset="2"/>
              <a:buChar char="Ø"/>
            </a:pPr>
            <a:r>
              <a:rPr lang="en-US" dirty="0"/>
              <a:t>VPC with a single public subnet page will open. Enter the VPC name in the name field and leave other configurations as default.</a:t>
            </a:r>
          </a:p>
          <a:p>
            <a:pPr lvl="1">
              <a:buFont typeface="Wingdings" panose="05000000000000000000" pitchFamily="2" charset="2"/>
              <a:buChar char="Ø"/>
            </a:pPr>
            <a:r>
              <a:rPr lang="en-US" dirty="0"/>
              <a:t>Select create VPC, then select Ok.</a:t>
            </a:r>
          </a:p>
        </p:txBody>
      </p:sp>
    </p:spTree>
    <p:extLst>
      <p:ext uri="{BB962C8B-B14F-4D97-AF65-F5344CB8AC3E}">
        <p14:creationId xmlns:p14="http://schemas.microsoft.com/office/powerpoint/2010/main" val="96521884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use EC2					-</a:t>
            </a:r>
            <a:r>
              <a:rPr lang="en-US" dirty="0" err="1"/>
              <a:t>contd</a:t>
            </a:r>
            <a:endParaRPr lang="en-US" dirty="0"/>
          </a:p>
        </p:txBody>
      </p:sp>
      <p:sp>
        <p:nvSpPr>
          <p:cNvPr id="3" name="Content Placeholder 2"/>
          <p:cNvSpPr>
            <a:spLocks noGrp="1"/>
          </p:cNvSpPr>
          <p:nvPr>
            <p:ph idx="1"/>
          </p:nvPr>
        </p:nvSpPr>
        <p:spPr/>
        <p:txBody>
          <a:bodyPr/>
          <a:lstStyle/>
          <a:p>
            <a:r>
              <a:rPr lang="en-US" b="1" dirty="0"/>
              <a:t>Step 5</a:t>
            </a:r>
            <a:r>
              <a:rPr lang="en-US" dirty="0"/>
              <a:t> − Create </a:t>
            </a:r>
            <a:r>
              <a:rPr lang="en-US" dirty="0" err="1"/>
              <a:t>WebServerSG</a:t>
            </a:r>
            <a:r>
              <a:rPr lang="en-US" dirty="0"/>
              <a:t> security groups and add rules using the following instructions.</a:t>
            </a:r>
          </a:p>
          <a:p>
            <a:pPr lvl="1">
              <a:buFont typeface="Wingdings" panose="05000000000000000000" pitchFamily="2" charset="2"/>
              <a:buChar char="Ø"/>
            </a:pPr>
            <a:r>
              <a:rPr lang="en-US" dirty="0"/>
              <a:t>On the VPC console, select Security groups in the navigation panel.</a:t>
            </a:r>
          </a:p>
          <a:p>
            <a:pPr lvl="1">
              <a:buFont typeface="Wingdings" panose="05000000000000000000" pitchFamily="2" charset="2"/>
              <a:buChar char="Ø"/>
            </a:pPr>
            <a:r>
              <a:rPr lang="en-US" dirty="0"/>
              <a:t>Select create security group and fill the required details like group name, name tag, etc.</a:t>
            </a:r>
          </a:p>
          <a:p>
            <a:pPr lvl="1">
              <a:buFont typeface="Wingdings" panose="05000000000000000000" pitchFamily="2" charset="2"/>
              <a:buChar char="Ø"/>
            </a:pPr>
            <a:r>
              <a:rPr lang="en-US" dirty="0"/>
              <a:t>Select your VPC ID from the menu. Then select yes, create button.</a:t>
            </a:r>
          </a:p>
          <a:p>
            <a:pPr lvl="1">
              <a:buFont typeface="Wingdings" panose="05000000000000000000" pitchFamily="2" charset="2"/>
              <a:buChar char="Ø"/>
            </a:pPr>
            <a:r>
              <a:rPr lang="en-US" dirty="0"/>
              <a:t>Now a group is created. Select the edit option in the inbound rules tab to create rules.</a:t>
            </a:r>
          </a:p>
        </p:txBody>
      </p:sp>
    </p:spTree>
    <p:extLst>
      <p:ext uri="{BB962C8B-B14F-4D97-AF65-F5344CB8AC3E}">
        <p14:creationId xmlns:p14="http://schemas.microsoft.com/office/powerpoint/2010/main" val="14075839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use EC2					-</a:t>
            </a:r>
            <a:r>
              <a:rPr lang="en-US" dirty="0" err="1"/>
              <a:t>contd</a:t>
            </a:r>
            <a:endParaRPr lang="en-US" dirty="0"/>
          </a:p>
        </p:txBody>
      </p:sp>
      <p:sp>
        <p:nvSpPr>
          <p:cNvPr id="3" name="Content Placeholder 2"/>
          <p:cNvSpPr>
            <a:spLocks noGrp="1"/>
          </p:cNvSpPr>
          <p:nvPr>
            <p:ph idx="1"/>
          </p:nvPr>
        </p:nvSpPr>
        <p:spPr/>
        <p:txBody>
          <a:bodyPr/>
          <a:lstStyle/>
          <a:p>
            <a:r>
              <a:rPr lang="en-US" b="1" dirty="0"/>
              <a:t>Step 6</a:t>
            </a:r>
            <a:r>
              <a:rPr lang="en-US" dirty="0"/>
              <a:t> − Launch EC2 instance into VPC using the following instructions.</a:t>
            </a:r>
          </a:p>
          <a:p>
            <a:pPr lvl="1">
              <a:buFont typeface="Wingdings" panose="05000000000000000000" pitchFamily="2" charset="2"/>
              <a:buChar char="Ø"/>
            </a:pPr>
            <a:r>
              <a:rPr lang="en-US" dirty="0"/>
              <a:t>Open EC2 console by using the following link − </a:t>
            </a:r>
            <a:r>
              <a:rPr lang="en-US" u="sng" dirty="0">
                <a:solidFill>
                  <a:schemeClr val="tx1">
                    <a:lumMod val="50000"/>
                    <a:lumOff val="50000"/>
                  </a:schemeClr>
                </a:solidFill>
              </a:rPr>
              <a:t>https://console.aws.amazon.com/ec2/</a:t>
            </a:r>
          </a:p>
          <a:p>
            <a:pPr lvl="1">
              <a:buFont typeface="Wingdings" panose="05000000000000000000" pitchFamily="2" charset="2"/>
              <a:buChar char="Ø"/>
            </a:pPr>
            <a:r>
              <a:rPr lang="en-US" dirty="0"/>
              <a:t>Select launch instance option in the dashboard.</a:t>
            </a:r>
          </a:p>
          <a:p>
            <a:pPr lvl="1">
              <a:buFont typeface="Wingdings" panose="05000000000000000000" pitchFamily="2" charset="2"/>
              <a:buChar char="Ø"/>
            </a:pPr>
            <a:r>
              <a:rPr lang="en-US" dirty="0"/>
              <a:t>A new page will open. Choose Instance Type and provide the configuration. Then select Next: Configure Instance Details.</a:t>
            </a:r>
          </a:p>
          <a:p>
            <a:pPr lvl="1">
              <a:buFont typeface="Wingdings" panose="05000000000000000000" pitchFamily="2" charset="2"/>
              <a:buChar char="Ø"/>
            </a:pPr>
            <a:r>
              <a:rPr lang="en-US" dirty="0"/>
              <a:t>A new page will open. Select VPC from the network list. Select subnet from the subnet list and leave the other settings as default.</a:t>
            </a:r>
          </a:p>
          <a:p>
            <a:pPr lvl="1">
              <a:buFont typeface="Wingdings" panose="05000000000000000000" pitchFamily="2" charset="2"/>
              <a:buChar char="Ø"/>
            </a:pPr>
            <a:r>
              <a:rPr lang="en-US" dirty="0"/>
              <a:t>Click Next until the Tag Instances page appears.</a:t>
            </a:r>
          </a:p>
        </p:txBody>
      </p:sp>
    </p:spTree>
    <p:extLst>
      <p:ext uri="{BB962C8B-B14F-4D97-AF65-F5344CB8AC3E}">
        <p14:creationId xmlns:p14="http://schemas.microsoft.com/office/powerpoint/2010/main" val="286582356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use EC2					</a:t>
            </a:r>
            <a:endParaRPr lang="en-US" dirty="0"/>
          </a:p>
        </p:txBody>
      </p:sp>
      <p:sp>
        <p:nvSpPr>
          <p:cNvPr id="3" name="Content Placeholder 2"/>
          <p:cNvSpPr>
            <a:spLocks noGrp="1"/>
          </p:cNvSpPr>
          <p:nvPr>
            <p:ph idx="1"/>
          </p:nvPr>
        </p:nvSpPr>
        <p:spPr/>
        <p:txBody>
          <a:bodyPr/>
          <a:lstStyle/>
          <a:p>
            <a:r>
              <a:rPr lang="en-US" b="1" dirty="0"/>
              <a:t>Step 7</a:t>
            </a:r>
            <a:r>
              <a:rPr lang="en-US" dirty="0"/>
              <a:t> − On the Tag Instances page, provide a tag with a name to the instances. Select Next: Configure Security Group.</a:t>
            </a:r>
          </a:p>
          <a:p>
            <a:r>
              <a:rPr lang="en-US" b="1" dirty="0"/>
              <a:t>Step 8</a:t>
            </a:r>
            <a:r>
              <a:rPr lang="en-US" dirty="0"/>
              <a:t> − On the Configure Security Group page, choose the Select an existing security group option. Select the </a:t>
            </a:r>
            <a:r>
              <a:rPr lang="en-US" dirty="0" err="1"/>
              <a:t>WebServerSG</a:t>
            </a:r>
            <a:r>
              <a:rPr lang="en-US" dirty="0"/>
              <a:t> group that we created previously, and then choose Review and Launch.</a:t>
            </a:r>
          </a:p>
          <a:p>
            <a:r>
              <a:rPr lang="en-US" b="1" dirty="0"/>
              <a:t>Step 9</a:t>
            </a:r>
            <a:r>
              <a:rPr lang="en-US" dirty="0"/>
              <a:t> − Check Instance details on Review Instance Launch page then click the Launch button.</a:t>
            </a:r>
          </a:p>
          <a:p>
            <a:r>
              <a:rPr lang="en-US" b="1" dirty="0"/>
              <a:t>Step 10</a:t>
            </a:r>
            <a:r>
              <a:rPr lang="en-US" dirty="0"/>
              <a:t> − A pop up dialog box will open. Select an existing key pair or create a new key pair. Then select the acknowledgement check box and click the Launch Instances button.</a:t>
            </a:r>
          </a:p>
        </p:txBody>
      </p:sp>
    </p:spTree>
    <p:extLst>
      <p:ext uri="{BB962C8B-B14F-4D97-AF65-F5344CB8AC3E}">
        <p14:creationId xmlns:p14="http://schemas.microsoft.com/office/powerpoint/2010/main" val="408606994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47" y="2623566"/>
            <a:ext cx="10047944" cy="1141943"/>
          </a:xfrm>
        </p:spPr>
        <p:txBody>
          <a:bodyPr/>
          <a:lstStyle/>
          <a:p>
            <a:r>
              <a:rPr lang="en-US" b="0" dirty="0"/>
              <a:t>AWS - Relational Database Service (RDS)</a:t>
            </a:r>
            <a:endParaRPr lang="en-US" dirty="0"/>
          </a:p>
        </p:txBody>
      </p:sp>
    </p:spTree>
    <p:extLst>
      <p:ext uri="{BB962C8B-B14F-4D97-AF65-F5344CB8AC3E}">
        <p14:creationId xmlns:p14="http://schemas.microsoft.com/office/powerpoint/2010/main" val="268820737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AWS - Relational Database Service</a:t>
            </a:r>
            <a:endParaRPr lang="en-US" dirty="0"/>
          </a:p>
        </p:txBody>
      </p:sp>
      <p:sp>
        <p:nvSpPr>
          <p:cNvPr id="3" name="Content Placeholder 2"/>
          <p:cNvSpPr>
            <a:spLocks noGrp="1"/>
          </p:cNvSpPr>
          <p:nvPr>
            <p:ph idx="1"/>
          </p:nvPr>
        </p:nvSpPr>
        <p:spPr/>
        <p:txBody>
          <a:bodyPr/>
          <a:lstStyle/>
          <a:p>
            <a:r>
              <a:rPr lang="en-US" b="1" dirty="0"/>
              <a:t>Amazon RDS (Relational Database Service)</a:t>
            </a:r>
            <a:r>
              <a:rPr lang="en-US" dirty="0"/>
              <a:t> is a fully-managed SQL database cloud service that allows to create and operate relational databases. Using RDS you can access your files and database anywhere in a cost-effective and highly scalable way.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6409" y="2812473"/>
            <a:ext cx="3413000" cy="3831576"/>
          </a:xfrm>
          <a:prstGeom prst="rect">
            <a:avLst/>
          </a:prstGeom>
          <a:solidFill>
            <a:srgbClr val="FB0A1A"/>
          </a:solidFill>
        </p:spPr>
      </p:pic>
    </p:spTree>
    <p:extLst>
      <p:ext uri="{BB962C8B-B14F-4D97-AF65-F5344CB8AC3E}">
        <p14:creationId xmlns:p14="http://schemas.microsoft.com/office/powerpoint/2010/main" val="54419016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Features of Amazon RDS			-</a:t>
            </a:r>
            <a:r>
              <a:rPr lang="en-US" b="0" dirty="0" err="1"/>
              <a:t>contd</a:t>
            </a:r>
            <a:endParaRPr lang="en-US" dirty="0"/>
          </a:p>
        </p:txBody>
      </p:sp>
      <p:sp>
        <p:nvSpPr>
          <p:cNvPr id="3" name="Content Placeholder 2"/>
          <p:cNvSpPr>
            <a:spLocks noGrp="1"/>
          </p:cNvSpPr>
          <p:nvPr>
            <p:ph idx="1"/>
          </p:nvPr>
        </p:nvSpPr>
        <p:spPr/>
        <p:txBody>
          <a:bodyPr/>
          <a:lstStyle/>
          <a:p>
            <a:r>
              <a:rPr lang="en-US" b="1" dirty="0"/>
              <a:t>Scalable</a:t>
            </a:r>
            <a:r>
              <a:rPr lang="en-US" dirty="0"/>
              <a:t> − Amazon RDS allows to scale the relational database by using AWS Management Console or RDS-specific API. We can increase or decrease your RDS requirements within minutes.</a:t>
            </a:r>
          </a:p>
          <a:p>
            <a:r>
              <a:rPr lang="en-US" b="1" dirty="0"/>
              <a:t>Host replacement</a:t>
            </a:r>
            <a:r>
              <a:rPr lang="en-US" dirty="0"/>
              <a:t> − Sometimes these situations occur when the hardware of Amazon RDS fails. There is no need to worry, it will be automatically replaced by Amazon.</a:t>
            </a:r>
          </a:p>
          <a:p>
            <a:r>
              <a:rPr lang="en-US" b="1" dirty="0"/>
              <a:t>Inexpensive</a:t>
            </a:r>
            <a:r>
              <a:rPr lang="en-US" dirty="0"/>
              <a:t> − Using Amazon RDS, we pay only for the resources we consume. There is no up-front and long-term commitment.</a:t>
            </a:r>
          </a:p>
        </p:txBody>
      </p:sp>
    </p:spTree>
    <p:extLst>
      <p:ext uri="{BB962C8B-B14F-4D97-AF65-F5344CB8AC3E}">
        <p14:creationId xmlns:p14="http://schemas.microsoft.com/office/powerpoint/2010/main" val="335180601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a:t>
            </a:r>
            <a:r>
              <a:rPr lang="en-US" dirty="0" smtClean="0"/>
              <a:t>Objective</a:t>
            </a:r>
            <a:endParaRPr lang="en-US" dirty="0"/>
          </a:p>
        </p:txBody>
      </p:sp>
      <p:sp>
        <p:nvSpPr>
          <p:cNvPr id="3" name="Content Placeholder 2"/>
          <p:cNvSpPr>
            <a:spLocks noGrp="1"/>
          </p:cNvSpPr>
          <p:nvPr>
            <p:ph idx="1"/>
          </p:nvPr>
        </p:nvSpPr>
        <p:spPr/>
        <p:txBody>
          <a:bodyPr/>
          <a:lstStyle/>
          <a:p>
            <a:r>
              <a:rPr lang="en-US" dirty="0" smtClean="0"/>
              <a:t>AWS </a:t>
            </a:r>
            <a:r>
              <a:rPr lang="en-US" dirty="0"/>
              <a:t>– Account Creation</a:t>
            </a:r>
          </a:p>
          <a:p>
            <a:r>
              <a:rPr lang="en-US" dirty="0"/>
              <a:t>AWS – EC2</a:t>
            </a:r>
          </a:p>
          <a:p>
            <a:r>
              <a:rPr lang="en-US" dirty="0"/>
              <a:t>AWS – RDS</a:t>
            </a:r>
          </a:p>
          <a:p>
            <a:r>
              <a:rPr lang="en-US" dirty="0"/>
              <a:t>AWS – S3</a:t>
            </a:r>
          </a:p>
          <a:p>
            <a:pPr marL="0" indent="0">
              <a:buNone/>
            </a:pPr>
            <a:endParaRPr lang="en-US" dirty="0"/>
          </a:p>
        </p:txBody>
      </p:sp>
    </p:spTree>
    <p:extLst>
      <p:ext uri="{BB962C8B-B14F-4D97-AF65-F5344CB8AC3E}">
        <p14:creationId xmlns:p14="http://schemas.microsoft.com/office/powerpoint/2010/main" val="14332488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Features of Amazon RDS</a:t>
            </a:r>
            <a:endParaRPr lang="en-US" dirty="0"/>
          </a:p>
        </p:txBody>
      </p:sp>
      <p:sp>
        <p:nvSpPr>
          <p:cNvPr id="3" name="Content Placeholder 2"/>
          <p:cNvSpPr>
            <a:spLocks noGrp="1"/>
          </p:cNvSpPr>
          <p:nvPr>
            <p:ph idx="1"/>
          </p:nvPr>
        </p:nvSpPr>
        <p:spPr/>
        <p:txBody>
          <a:bodyPr/>
          <a:lstStyle/>
          <a:p>
            <a:r>
              <a:rPr lang="en-US" b="1" dirty="0"/>
              <a:t>Secure</a:t>
            </a:r>
            <a:r>
              <a:rPr lang="en-US" dirty="0"/>
              <a:t> − Amazon RDS provides complete control over the network to access their database and their associated services.</a:t>
            </a:r>
          </a:p>
          <a:p>
            <a:r>
              <a:rPr lang="en-US" b="1" dirty="0"/>
              <a:t>Automatic backups</a:t>
            </a:r>
            <a:r>
              <a:rPr lang="en-US" dirty="0"/>
              <a:t> − Amazon RDS backs up everything in the database including transaction logs up to last five minutes and also manages automatic backup timings.</a:t>
            </a:r>
          </a:p>
          <a:p>
            <a:r>
              <a:rPr lang="en-US" b="1" dirty="0"/>
              <a:t>Software patching</a:t>
            </a:r>
            <a:r>
              <a:rPr lang="en-US" dirty="0"/>
              <a:t> − Automatically gets all the latest patches for the database software. We can also specify when the software should be patched using DB Engine Version Management.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037" y="4266601"/>
            <a:ext cx="3950710" cy="2207579"/>
          </a:xfrm>
          <a:prstGeom prst="rect">
            <a:avLst/>
          </a:prstGeom>
        </p:spPr>
      </p:pic>
    </p:spTree>
    <p:extLst>
      <p:ext uri="{BB962C8B-B14F-4D97-AF65-F5344CB8AC3E}">
        <p14:creationId xmlns:p14="http://schemas.microsoft.com/office/powerpoint/2010/main" val="291090302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Set Up Amazon RDS				-</a:t>
            </a:r>
            <a:r>
              <a:rPr lang="en-US" b="0" dirty="0" err="1"/>
              <a:t>contd</a:t>
            </a:r>
            <a:endParaRPr lang="en-US" dirty="0"/>
          </a:p>
        </p:txBody>
      </p:sp>
      <p:sp>
        <p:nvSpPr>
          <p:cNvPr id="3" name="Content Placeholder 2"/>
          <p:cNvSpPr>
            <a:spLocks noGrp="1"/>
          </p:cNvSpPr>
          <p:nvPr>
            <p:ph idx="1"/>
          </p:nvPr>
        </p:nvSpPr>
        <p:spPr/>
        <p:txBody>
          <a:bodyPr/>
          <a:lstStyle/>
          <a:p>
            <a:r>
              <a:rPr lang="en-US" b="1" dirty="0"/>
              <a:t>Step 1</a:t>
            </a:r>
            <a:r>
              <a:rPr lang="en-US" dirty="0"/>
              <a:t> − Login to AWS management console. Use the following link to open Amazon RDS console </a:t>
            </a:r>
          </a:p>
          <a:p>
            <a:pPr marL="0" indent="0">
              <a:buNone/>
            </a:pPr>
            <a:r>
              <a:rPr lang="en-US" dirty="0"/>
              <a:t>	− </a:t>
            </a:r>
            <a:r>
              <a:rPr lang="en-US" dirty="0">
                <a:solidFill>
                  <a:schemeClr val="tx1">
                    <a:lumMod val="50000"/>
                    <a:lumOff val="50000"/>
                  </a:schemeClr>
                </a:solidFill>
              </a:rPr>
              <a:t>https://console.aws.amazon.com/rds/</a:t>
            </a:r>
          </a:p>
          <a:p>
            <a:r>
              <a:rPr lang="en-US" b="1" dirty="0"/>
              <a:t>Step 2</a:t>
            </a:r>
            <a:r>
              <a:rPr lang="en-US" dirty="0"/>
              <a:t> − Select the region where the DB instance is to be created, at the top right corner of the Amazon RDS console.</a:t>
            </a:r>
          </a:p>
          <a:p>
            <a:r>
              <a:rPr lang="en-US" b="1" dirty="0"/>
              <a:t>Step 3</a:t>
            </a:r>
            <a:r>
              <a:rPr lang="en-US" dirty="0"/>
              <a:t> − Select Instances in the navigation pane, then click Launch DB Instance button.</a:t>
            </a:r>
          </a:p>
          <a:p>
            <a:r>
              <a:rPr lang="en-US" b="1" dirty="0"/>
              <a:t>Step 4</a:t>
            </a:r>
            <a:r>
              <a:rPr lang="en-US" dirty="0"/>
              <a:t> − The Launch DB Instance Wizard opens. Select the type of instance as required to launch and click the Select button.</a:t>
            </a:r>
          </a:p>
        </p:txBody>
      </p:sp>
    </p:spTree>
    <p:extLst>
      <p:ext uri="{BB962C8B-B14F-4D97-AF65-F5344CB8AC3E}">
        <p14:creationId xmlns:p14="http://schemas.microsoft.com/office/powerpoint/2010/main" val="384465130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Amazon RDS				</a:t>
            </a:r>
            <a:endParaRPr lang="en-US" dirty="0"/>
          </a:p>
        </p:txBody>
      </p:sp>
      <p:sp>
        <p:nvSpPr>
          <p:cNvPr id="3" name="Content Placeholder 2"/>
          <p:cNvSpPr>
            <a:spLocks noGrp="1"/>
          </p:cNvSpPr>
          <p:nvPr>
            <p:ph idx="1"/>
          </p:nvPr>
        </p:nvSpPr>
        <p:spPr/>
        <p:txBody>
          <a:bodyPr/>
          <a:lstStyle/>
          <a:p>
            <a:r>
              <a:rPr lang="en-US" b="1" dirty="0"/>
              <a:t>Step 5</a:t>
            </a:r>
            <a:r>
              <a:rPr lang="en-US" dirty="0"/>
              <a:t> − On the Specify DB Details page, provide the required details and click the Continue button.</a:t>
            </a:r>
          </a:p>
          <a:p>
            <a:r>
              <a:rPr lang="en-US" b="1" dirty="0"/>
              <a:t>Step 6</a:t>
            </a:r>
            <a:r>
              <a:rPr lang="en-US" dirty="0"/>
              <a:t> − On the Additional configuration page, provide the additional information required to launch the MySQL DB instance and click the Continue button.</a:t>
            </a:r>
          </a:p>
          <a:p>
            <a:r>
              <a:rPr lang="en-US" b="1" dirty="0"/>
              <a:t>Step 7</a:t>
            </a:r>
            <a:r>
              <a:rPr lang="en-US" dirty="0"/>
              <a:t> − On Management options page, make the choices and click the Continue button.</a:t>
            </a:r>
          </a:p>
          <a:p>
            <a:r>
              <a:rPr lang="en-US" b="1" dirty="0"/>
              <a:t>Step 8</a:t>
            </a:r>
            <a:r>
              <a:rPr lang="en-US" dirty="0"/>
              <a:t> − On the Review page, verify the details and click the Launch DB Instance button.</a:t>
            </a:r>
          </a:p>
        </p:txBody>
      </p:sp>
    </p:spTree>
    <p:extLst>
      <p:ext uri="{BB962C8B-B14F-4D97-AF65-F5344CB8AC3E}">
        <p14:creationId xmlns:p14="http://schemas.microsoft.com/office/powerpoint/2010/main" val="119411889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Delete a DB Instance				-</a:t>
            </a:r>
            <a:r>
              <a:rPr lang="en-US" b="0" dirty="0" err="1"/>
              <a:t>contd</a:t>
            </a:r>
            <a:endParaRPr lang="en-US" dirty="0"/>
          </a:p>
        </p:txBody>
      </p:sp>
      <p:sp>
        <p:nvSpPr>
          <p:cNvPr id="3" name="Content Placeholder 2"/>
          <p:cNvSpPr>
            <a:spLocks noGrp="1"/>
          </p:cNvSpPr>
          <p:nvPr>
            <p:ph idx="1"/>
          </p:nvPr>
        </p:nvSpPr>
        <p:spPr/>
        <p:txBody>
          <a:bodyPr/>
          <a:lstStyle/>
          <a:p>
            <a:r>
              <a:rPr lang="en-US" dirty="0"/>
              <a:t>After completing the task, we should delete the DB instance so will not be charged for it. Follow these steps to delete a DB instance −</a:t>
            </a:r>
          </a:p>
          <a:p>
            <a:r>
              <a:rPr lang="en-US" b="1" dirty="0"/>
              <a:t>Step 1</a:t>
            </a:r>
            <a:r>
              <a:rPr lang="en-US" dirty="0"/>
              <a:t> − Sign in to the AWS Management Console and use the following link to open the Amazon RDS console.</a:t>
            </a:r>
          </a:p>
          <a:p>
            <a:pPr lvl="1"/>
            <a:r>
              <a:rPr lang="en-US" u="sng" dirty="0">
                <a:solidFill>
                  <a:schemeClr val="tx1">
                    <a:lumMod val="50000"/>
                    <a:lumOff val="50000"/>
                  </a:schemeClr>
                </a:solidFill>
              </a:rPr>
              <a:t>https://console.aws.amazon.com/rds/</a:t>
            </a:r>
          </a:p>
          <a:p>
            <a:r>
              <a:rPr lang="en-US" b="1" dirty="0"/>
              <a:t>Step 2</a:t>
            </a:r>
            <a:r>
              <a:rPr lang="en-US" dirty="0"/>
              <a:t> − In the DB Instances list, select the DB instances to be deleted.</a:t>
            </a:r>
          </a:p>
        </p:txBody>
      </p:sp>
    </p:spTree>
    <p:extLst>
      <p:ext uri="{BB962C8B-B14F-4D97-AF65-F5344CB8AC3E}">
        <p14:creationId xmlns:p14="http://schemas.microsoft.com/office/powerpoint/2010/main" val="37568523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Delete a DB Instance</a:t>
            </a:r>
            <a:endParaRPr lang="en-US" dirty="0"/>
          </a:p>
        </p:txBody>
      </p:sp>
      <p:sp>
        <p:nvSpPr>
          <p:cNvPr id="3" name="Content Placeholder 2"/>
          <p:cNvSpPr>
            <a:spLocks noGrp="1"/>
          </p:cNvSpPr>
          <p:nvPr>
            <p:ph idx="1"/>
          </p:nvPr>
        </p:nvSpPr>
        <p:spPr/>
        <p:txBody>
          <a:bodyPr/>
          <a:lstStyle/>
          <a:p>
            <a:r>
              <a:rPr lang="en-US" b="1" dirty="0"/>
              <a:t>Step 3</a:t>
            </a:r>
            <a:r>
              <a:rPr lang="en-US" dirty="0"/>
              <a:t> − Click the Instance Actions button and then select the Delete option from the dropdown menu.</a:t>
            </a:r>
          </a:p>
          <a:p>
            <a:r>
              <a:rPr lang="en-US" b="1" dirty="0"/>
              <a:t>Step 4</a:t>
            </a:r>
            <a:r>
              <a:rPr lang="en-US" dirty="0"/>
              <a:t> − Select No in the Create Final Snapshot.</a:t>
            </a:r>
          </a:p>
          <a:p>
            <a:r>
              <a:rPr lang="en-US" b="1" dirty="0"/>
              <a:t>Step 5</a:t>
            </a:r>
            <a:r>
              <a:rPr lang="en-US" dirty="0"/>
              <a:t> − Click the Yes, Delete to delete the DB instance.</a:t>
            </a:r>
          </a:p>
        </p:txBody>
      </p:sp>
    </p:spTree>
    <p:extLst>
      <p:ext uri="{BB962C8B-B14F-4D97-AF65-F5344CB8AC3E}">
        <p14:creationId xmlns:p14="http://schemas.microsoft.com/office/powerpoint/2010/main" val="251891943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Cost of Amazon RDS				-</a:t>
            </a:r>
            <a:r>
              <a:rPr lang="en-US" b="0" dirty="0" err="1"/>
              <a:t>contd</a:t>
            </a:r>
            <a:endParaRPr lang="en-US" dirty="0"/>
          </a:p>
        </p:txBody>
      </p:sp>
      <p:sp>
        <p:nvSpPr>
          <p:cNvPr id="3" name="Content Placeholder 2"/>
          <p:cNvSpPr>
            <a:spLocks noGrp="1"/>
          </p:cNvSpPr>
          <p:nvPr>
            <p:ph idx="1"/>
          </p:nvPr>
        </p:nvSpPr>
        <p:spPr/>
        <p:txBody>
          <a:bodyPr/>
          <a:lstStyle/>
          <a:p>
            <a:r>
              <a:rPr lang="en-US" dirty="0"/>
              <a:t>When using Amazon RDS, pay only for only the usage without any minimum and setup charges. </a:t>
            </a:r>
          </a:p>
          <a:p>
            <a:r>
              <a:rPr lang="en-US" dirty="0"/>
              <a:t>Billing is based on the following criteria −</a:t>
            </a:r>
          </a:p>
          <a:p>
            <a:pPr lvl="1">
              <a:buFont typeface="Wingdings" panose="05000000000000000000" pitchFamily="2" charset="2"/>
              <a:buChar char="ü"/>
            </a:pPr>
            <a:r>
              <a:rPr lang="en-US" b="1" dirty="0"/>
              <a:t>Instance class</a:t>
            </a:r>
            <a:r>
              <a:rPr lang="en-US" dirty="0"/>
              <a:t> − Pricing is based on the class of the DB instance consumed.</a:t>
            </a:r>
          </a:p>
          <a:p>
            <a:pPr lvl="1">
              <a:buFont typeface="Wingdings" panose="05000000000000000000" pitchFamily="2" charset="2"/>
              <a:buChar char="ü"/>
            </a:pPr>
            <a:r>
              <a:rPr lang="en-US" b="1" dirty="0"/>
              <a:t>Running time</a:t>
            </a:r>
            <a:r>
              <a:rPr lang="en-US" dirty="0"/>
              <a:t> − Price is calculated by the instance-hour, which is equivalent to a single instance running per hour.</a:t>
            </a:r>
          </a:p>
        </p:txBody>
      </p:sp>
    </p:spTree>
    <p:extLst>
      <p:ext uri="{BB962C8B-B14F-4D97-AF65-F5344CB8AC3E}">
        <p14:creationId xmlns:p14="http://schemas.microsoft.com/office/powerpoint/2010/main" val="75461454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Cost of Amazon RDS</a:t>
            </a:r>
            <a:endParaRPr lang="en-US" dirty="0"/>
          </a:p>
        </p:txBody>
      </p:sp>
      <p:sp>
        <p:nvSpPr>
          <p:cNvPr id="3" name="Content Placeholder 2"/>
          <p:cNvSpPr>
            <a:spLocks noGrp="1"/>
          </p:cNvSpPr>
          <p:nvPr>
            <p:ph idx="1"/>
          </p:nvPr>
        </p:nvSpPr>
        <p:spPr/>
        <p:txBody>
          <a:bodyPr/>
          <a:lstStyle/>
          <a:p>
            <a:r>
              <a:rPr lang="en-US" b="1" dirty="0"/>
              <a:t>Storage</a:t>
            </a:r>
            <a:r>
              <a:rPr lang="en-US" dirty="0"/>
              <a:t> − Bill is calculated as per the storage capacity plan chosen in terms of per GB.</a:t>
            </a:r>
          </a:p>
          <a:p>
            <a:r>
              <a:rPr lang="en-US" b="1" dirty="0"/>
              <a:t>I/O requests per month</a:t>
            </a:r>
            <a:r>
              <a:rPr lang="en-US" dirty="0"/>
              <a:t> − Billing structure also includes total number of storage I/O requests made in a billing cycle.</a:t>
            </a:r>
          </a:p>
          <a:p>
            <a:r>
              <a:rPr lang="en-US" b="1" dirty="0"/>
              <a:t>Backup storage</a:t>
            </a:r>
            <a:r>
              <a:rPr lang="en-US" dirty="0"/>
              <a:t> − There is no additional charges for backup storage up to 100% of database. This service is free only for active DB instances.</a:t>
            </a:r>
          </a:p>
        </p:txBody>
      </p:sp>
    </p:spTree>
    <p:extLst>
      <p:ext uri="{BB962C8B-B14F-4D97-AF65-F5344CB8AC3E}">
        <p14:creationId xmlns:p14="http://schemas.microsoft.com/office/powerpoint/2010/main" val="187040471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4764" y="2631511"/>
            <a:ext cx="5111462" cy="1141943"/>
          </a:xfrm>
        </p:spPr>
        <p:txBody>
          <a:bodyPr/>
          <a:lstStyle/>
          <a:p>
            <a:r>
              <a:rPr lang="en-US" dirty="0"/>
              <a:t>AWS - Simple Storage Service (S3) </a:t>
            </a:r>
          </a:p>
        </p:txBody>
      </p:sp>
    </p:spTree>
    <p:extLst>
      <p:ext uri="{BB962C8B-B14F-4D97-AF65-F5344CB8AC3E}">
        <p14:creationId xmlns:p14="http://schemas.microsoft.com/office/powerpoint/2010/main" val="41128567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Amazon S3</a:t>
            </a:r>
            <a:endParaRPr lang="en-US" dirty="0"/>
          </a:p>
        </p:txBody>
      </p:sp>
      <p:sp>
        <p:nvSpPr>
          <p:cNvPr id="3" name="Content Placeholder 2"/>
          <p:cNvSpPr>
            <a:spLocks noGrp="1"/>
          </p:cNvSpPr>
          <p:nvPr>
            <p:ph idx="1"/>
          </p:nvPr>
        </p:nvSpPr>
        <p:spPr/>
        <p:txBody>
          <a:bodyPr/>
          <a:lstStyle/>
          <a:p>
            <a:r>
              <a:rPr lang="en-US" b="1" dirty="0"/>
              <a:t>Amazon S3</a:t>
            </a:r>
            <a:r>
              <a:rPr lang="en-US" dirty="0"/>
              <a:t> (Simple Storage Service) is a scalable, high-speed, low-cost web-based service designed for online backup and archiving of data and application programs.</a:t>
            </a:r>
          </a:p>
          <a:p>
            <a:r>
              <a:rPr lang="en-US" dirty="0"/>
              <a:t>It allows to upload, store, and download any type of files up to 5 GB in size.</a:t>
            </a:r>
          </a:p>
          <a:p>
            <a:r>
              <a:rPr lang="en-US" dirty="0"/>
              <a:t>This service allows the subscribers to access the same systems that Amazon uses to run its own web sites.</a:t>
            </a:r>
          </a:p>
          <a:p>
            <a:r>
              <a:rPr lang="en-US" dirty="0"/>
              <a:t>The subscriber has control over the accessibility of data, i.e. privately/publicly accessible.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622" y="4602950"/>
            <a:ext cx="2466975" cy="1847850"/>
          </a:xfrm>
          <a:prstGeom prst="rect">
            <a:avLst/>
          </a:prstGeom>
        </p:spPr>
      </p:pic>
    </p:spTree>
    <p:extLst>
      <p:ext uri="{BB962C8B-B14F-4D97-AF65-F5344CB8AC3E}">
        <p14:creationId xmlns:p14="http://schemas.microsoft.com/office/powerpoint/2010/main" val="382114924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Configure S3					-</a:t>
            </a:r>
            <a:r>
              <a:rPr lang="en-US" b="0" dirty="0" err="1"/>
              <a:t>contd</a:t>
            </a:r>
            <a:endParaRPr lang="en-US" dirty="0"/>
          </a:p>
        </p:txBody>
      </p:sp>
      <p:sp>
        <p:nvSpPr>
          <p:cNvPr id="3" name="Content Placeholder 2"/>
          <p:cNvSpPr>
            <a:spLocks noGrp="1"/>
          </p:cNvSpPr>
          <p:nvPr>
            <p:ph idx="1"/>
          </p:nvPr>
        </p:nvSpPr>
        <p:spPr/>
        <p:txBody>
          <a:bodyPr/>
          <a:lstStyle/>
          <a:p>
            <a:r>
              <a:rPr lang="en-US" b="1" dirty="0"/>
              <a:t>Step 1</a:t>
            </a:r>
            <a:r>
              <a:rPr lang="en-US" dirty="0"/>
              <a:t> − Open the Amazon S3 console using this link − </a:t>
            </a:r>
            <a:r>
              <a:rPr lang="en-US" u="sng" dirty="0">
                <a:solidFill>
                  <a:schemeClr val="tx1">
                    <a:lumMod val="50000"/>
                    <a:lumOff val="50000"/>
                  </a:schemeClr>
                </a:solidFill>
              </a:rPr>
              <a:t>https://console.aws.amazon.com/s3/home</a:t>
            </a:r>
          </a:p>
          <a:p>
            <a:r>
              <a:rPr lang="en-US" b="1" dirty="0"/>
              <a:t>Step 2</a:t>
            </a:r>
            <a:r>
              <a:rPr lang="en-US" dirty="0"/>
              <a:t> − Create a Bucket using the following steps.</a:t>
            </a:r>
          </a:p>
          <a:p>
            <a:pPr lvl="1">
              <a:buFont typeface="Wingdings" panose="05000000000000000000" pitchFamily="2" charset="2"/>
              <a:buChar char="Ø"/>
            </a:pPr>
            <a:r>
              <a:rPr lang="en-US" dirty="0"/>
              <a:t>A prompt window will open. Click the Create Bucket button at the bottom of the page.</a:t>
            </a:r>
          </a:p>
          <a:p>
            <a:pPr lvl="1">
              <a:buFont typeface="Wingdings" panose="05000000000000000000" pitchFamily="2" charset="2"/>
              <a:buChar char="Ø"/>
            </a:pPr>
            <a:r>
              <a:rPr lang="en-US" dirty="0"/>
              <a:t>Create a Bucket dialog box will open. Fill the required details and click the Create button.</a:t>
            </a:r>
          </a:p>
          <a:p>
            <a:pPr lvl="1">
              <a:buFont typeface="Wingdings" panose="05000000000000000000" pitchFamily="2" charset="2"/>
              <a:buChar char="Ø"/>
            </a:pPr>
            <a:r>
              <a:rPr lang="en-US" dirty="0"/>
              <a:t>The bucket is created successfully in Amazon S3. The console displays the list of buckets and its properties.</a:t>
            </a:r>
          </a:p>
          <a:p>
            <a:pPr lvl="1">
              <a:buFont typeface="Wingdings" panose="05000000000000000000" pitchFamily="2" charset="2"/>
              <a:buChar char="Ø"/>
            </a:pPr>
            <a:r>
              <a:rPr lang="en-US" dirty="0"/>
              <a:t>Select the Static Website Hosting option. Click the radio button Enable website hosting and fill the required details.</a:t>
            </a:r>
          </a:p>
        </p:txBody>
      </p:sp>
    </p:spTree>
    <p:extLst>
      <p:ext uri="{BB962C8B-B14F-4D97-AF65-F5344CB8AC3E}">
        <p14:creationId xmlns:p14="http://schemas.microsoft.com/office/powerpoint/2010/main" val="18685139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47" y="2623566"/>
            <a:ext cx="6528889" cy="1141943"/>
          </a:xfrm>
        </p:spPr>
        <p:txBody>
          <a:bodyPr/>
          <a:lstStyle/>
          <a:p>
            <a:r>
              <a:rPr lang="en-US" dirty="0"/>
              <a:t>AWS – Account Creation</a:t>
            </a:r>
          </a:p>
        </p:txBody>
      </p:sp>
    </p:spTree>
    <p:extLst>
      <p:ext uri="{BB962C8B-B14F-4D97-AF65-F5344CB8AC3E}">
        <p14:creationId xmlns:p14="http://schemas.microsoft.com/office/powerpoint/2010/main" val="47043091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Configure S3					</a:t>
            </a:r>
            <a:endParaRPr lang="en-US" dirty="0"/>
          </a:p>
        </p:txBody>
      </p:sp>
      <p:sp>
        <p:nvSpPr>
          <p:cNvPr id="3" name="Content Placeholder 2"/>
          <p:cNvSpPr>
            <a:spLocks noGrp="1"/>
          </p:cNvSpPr>
          <p:nvPr>
            <p:ph idx="1"/>
          </p:nvPr>
        </p:nvSpPr>
        <p:spPr/>
        <p:txBody>
          <a:bodyPr/>
          <a:lstStyle/>
          <a:p>
            <a:r>
              <a:rPr lang="en-US" b="1" dirty="0"/>
              <a:t>Step 3</a:t>
            </a:r>
            <a:r>
              <a:rPr lang="en-US" dirty="0"/>
              <a:t> − Add an Object to a bucket using the following steps.</a:t>
            </a:r>
          </a:p>
          <a:p>
            <a:pPr lvl="1">
              <a:buFont typeface="Wingdings" panose="05000000000000000000" pitchFamily="2" charset="2"/>
              <a:buChar char="Ø"/>
            </a:pPr>
            <a:r>
              <a:rPr lang="en-US" dirty="0"/>
              <a:t>Open the Amazon S3 console using the following link − </a:t>
            </a:r>
            <a:r>
              <a:rPr lang="en-US" u="sng" dirty="0">
                <a:solidFill>
                  <a:schemeClr val="tx1">
                    <a:lumMod val="50000"/>
                    <a:lumOff val="50000"/>
                  </a:schemeClr>
                </a:solidFill>
              </a:rPr>
              <a:t>https://console.aws.amazon.com/s3/home</a:t>
            </a:r>
          </a:p>
          <a:p>
            <a:pPr lvl="1">
              <a:buFont typeface="Wingdings" panose="05000000000000000000" pitchFamily="2" charset="2"/>
              <a:buChar char="Ø"/>
            </a:pPr>
            <a:r>
              <a:rPr lang="en-US" dirty="0"/>
              <a:t>Click the Upload button.</a:t>
            </a:r>
          </a:p>
          <a:p>
            <a:pPr lvl="1">
              <a:buFont typeface="Wingdings" panose="05000000000000000000" pitchFamily="2" charset="2"/>
              <a:buChar char="Ø"/>
            </a:pPr>
            <a:r>
              <a:rPr lang="en-US" dirty="0"/>
              <a:t>Click the Add files option. Select those files which are to be uploaded from the system and then click the Open button.</a:t>
            </a:r>
          </a:p>
          <a:p>
            <a:pPr lvl="1">
              <a:buFont typeface="Wingdings" panose="05000000000000000000" pitchFamily="2" charset="2"/>
              <a:buChar char="Ø"/>
            </a:pPr>
            <a:r>
              <a:rPr lang="en-US" dirty="0"/>
              <a:t>Click the start upload button. The files will get uploaded into the bucket.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429" y="4441025"/>
            <a:ext cx="2105025" cy="2171700"/>
          </a:xfrm>
          <a:prstGeom prst="rect">
            <a:avLst/>
          </a:prstGeom>
        </p:spPr>
      </p:pic>
      <p:sp>
        <p:nvSpPr>
          <p:cNvPr id="5" name="Rectangle 4"/>
          <p:cNvSpPr/>
          <p:nvPr/>
        </p:nvSpPr>
        <p:spPr>
          <a:xfrm>
            <a:off x="4668982" y="5929745"/>
            <a:ext cx="1426447" cy="400110"/>
          </a:xfrm>
          <a:prstGeom prst="rect">
            <a:avLst/>
          </a:prstGeom>
        </p:spPr>
        <p:txBody>
          <a:bodyPr wrap="square">
            <a:spAutoFit/>
          </a:bodyPr>
          <a:lstStyle/>
          <a:p>
            <a:r>
              <a:rPr lang="en-US" sz="2000" b="1" dirty="0">
                <a:solidFill>
                  <a:srgbClr val="FF0000"/>
                </a:solidFill>
              </a:rPr>
              <a:t>S3 Bucket</a:t>
            </a:r>
          </a:p>
        </p:txBody>
      </p:sp>
    </p:spTree>
    <p:extLst>
      <p:ext uri="{BB962C8B-B14F-4D97-AF65-F5344CB8AC3E}">
        <p14:creationId xmlns:p14="http://schemas.microsoft.com/office/powerpoint/2010/main" val="49034991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Delete an Object</a:t>
            </a:r>
            <a:endParaRPr lang="en-US" dirty="0"/>
          </a:p>
        </p:txBody>
      </p:sp>
      <p:sp>
        <p:nvSpPr>
          <p:cNvPr id="3" name="Content Placeholder 2"/>
          <p:cNvSpPr>
            <a:spLocks noGrp="1"/>
          </p:cNvSpPr>
          <p:nvPr>
            <p:ph idx="1"/>
          </p:nvPr>
        </p:nvSpPr>
        <p:spPr/>
        <p:txBody>
          <a:bodyPr/>
          <a:lstStyle/>
          <a:p>
            <a:r>
              <a:rPr lang="en-US" b="1" dirty="0"/>
              <a:t>Step 1</a:t>
            </a:r>
            <a:r>
              <a:rPr lang="en-US" dirty="0"/>
              <a:t> − Open Amazon S3.</a:t>
            </a:r>
          </a:p>
          <a:p>
            <a:r>
              <a:rPr lang="en-US" b="1" dirty="0"/>
              <a:t>Step 2</a:t>
            </a:r>
            <a:r>
              <a:rPr lang="en-US" dirty="0"/>
              <a:t> − Select the files &amp; folders option in the panel. Right-click on the object that is to be deleted. Select the delete option.</a:t>
            </a:r>
          </a:p>
          <a:p>
            <a:r>
              <a:rPr lang="en-US" b="1" dirty="0"/>
              <a:t>Step 3</a:t>
            </a:r>
            <a:r>
              <a:rPr lang="en-US" dirty="0"/>
              <a:t> − A pop-up window will open for confirmation. Click Ok.</a:t>
            </a:r>
          </a:p>
          <a:p>
            <a:pPr marL="0" indent="0">
              <a:buNone/>
            </a:pPr>
            <a:r>
              <a:rPr lang="en-US" dirty="0"/>
              <a:t/>
            </a:r>
            <a:br>
              <a:rPr lang="en-US" dirty="0"/>
            </a:br>
            <a:endParaRPr lang="en-US" dirty="0"/>
          </a:p>
        </p:txBody>
      </p:sp>
    </p:spTree>
    <p:extLst>
      <p:ext uri="{BB962C8B-B14F-4D97-AF65-F5344CB8AC3E}">
        <p14:creationId xmlns:p14="http://schemas.microsoft.com/office/powerpoint/2010/main" val="171640344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
            </a:r>
            <a:br>
              <a:rPr lang="en-US" b="0" dirty="0"/>
            </a:br>
            <a:r>
              <a:rPr lang="en-US" b="0" dirty="0"/>
              <a:t>Empty a Bucket</a:t>
            </a:r>
            <a:br>
              <a:rPr lang="en-US" b="0" dirty="0"/>
            </a:br>
            <a:endParaRPr lang="en-US" dirty="0"/>
          </a:p>
        </p:txBody>
      </p:sp>
      <p:sp>
        <p:nvSpPr>
          <p:cNvPr id="3" name="Content Placeholder 2"/>
          <p:cNvSpPr>
            <a:spLocks noGrp="1"/>
          </p:cNvSpPr>
          <p:nvPr>
            <p:ph idx="1"/>
          </p:nvPr>
        </p:nvSpPr>
        <p:spPr/>
        <p:txBody>
          <a:bodyPr/>
          <a:lstStyle/>
          <a:p>
            <a:r>
              <a:rPr lang="en-US" b="1" dirty="0"/>
              <a:t>Step 1</a:t>
            </a:r>
            <a:r>
              <a:rPr lang="en-US" dirty="0"/>
              <a:t> − Open Amazon S3 console.</a:t>
            </a:r>
          </a:p>
          <a:p>
            <a:r>
              <a:rPr lang="en-US" b="1" dirty="0"/>
              <a:t>Step 2</a:t>
            </a:r>
            <a:r>
              <a:rPr lang="en-US" dirty="0"/>
              <a:t> − Right-click on the bucket that is to be emptied and click the empty bucket option.</a:t>
            </a:r>
            <a:r>
              <a:rPr lang="en-US" b="1" dirty="0"/>
              <a:t> Step 3</a:t>
            </a:r>
            <a:r>
              <a:rPr lang="en-US" dirty="0"/>
              <a:t> − A confirmation message will appear on the pop-up window. Read it carefully and click the </a:t>
            </a:r>
            <a:r>
              <a:rPr lang="en-US" b="1" dirty="0"/>
              <a:t>Empty bucket</a:t>
            </a:r>
            <a:r>
              <a:rPr lang="en-US" dirty="0"/>
              <a:t> button to confirm.</a:t>
            </a:r>
          </a:p>
        </p:txBody>
      </p:sp>
    </p:spTree>
    <p:extLst>
      <p:ext uri="{BB962C8B-B14F-4D97-AF65-F5344CB8AC3E}">
        <p14:creationId xmlns:p14="http://schemas.microsoft.com/office/powerpoint/2010/main" val="65244348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Amazon S3 Features				-</a:t>
            </a:r>
            <a:r>
              <a:rPr lang="en-US" b="0" dirty="0" err="1"/>
              <a:t>contd</a:t>
            </a:r>
            <a:endParaRPr lang="en-US" dirty="0"/>
          </a:p>
        </p:txBody>
      </p:sp>
      <p:sp>
        <p:nvSpPr>
          <p:cNvPr id="3" name="Content Placeholder 2"/>
          <p:cNvSpPr>
            <a:spLocks noGrp="1"/>
          </p:cNvSpPr>
          <p:nvPr>
            <p:ph idx="1"/>
          </p:nvPr>
        </p:nvSpPr>
        <p:spPr/>
        <p:txBody>
          <a:bodyPr/>
          <a:lstStyle/>
          <a:p>
            <a:r>
              <a:rPr lang="en-US" b="1" dirty="0"/>
              <a:t>Low cost and Easy to Use</a:t>
            </a:r>
            <a:r>
              <a:rPr lang="en-US" dirty="0"/>
              <a:t> − Using Amazon S3, the user can store a large amount of data at very low charges.</a:t>
            </a:r>
          </a:p>
          <a:p>
            <a:r>
              <a:rPr lang="en-US" b="1" dirty="0"/>
              <a:t>Secure</a:t>
            </a:r>
            <a:r>
              <a:rPr lang="en-US" dirty="0"/>
              <a:t> − Amazon S3 supports data transfer over SSL and the data gets encrypted automatically once it is uploaded. The user has complete control over their data by configuring bucket policies using AWS IAM.</a:t>
            </a:r>
          </a:p>
          <a:p>
            <a:r>
              <a:rPr lang="en-US" b="1" dirty="0"/>
              <a:t>Scalable</a:t>
            </a:r>
            <a:r>
              <a:rPr lang="en-US" dirty="0"/>
              <a:t> − Using Amazon S3, there need not be any worry about storage concerns. We can store as much data as we have and access it anytime.</a:t>
            </a:r>
          </a:p>
        </p:txBody>
      </p:sp>
    </p:spTree>
    <p:extLst>
      <p:ext uri="{BB962C8B-B14F-4D97-AF65-F5344CB8AC3E}">
        <p14:creationId xmlns:p14="http://schemas.microsoft.com/office/powerpoint/2010/main" val="313539973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Amazon S3 Features</a:t>
            </a:r>
            <a:endParaRPr lang="en-US" dirty="0"/>
          </a:p>
        </p:txBody>
      </p:sp>
      <p:sp>
        <p:nvSpPr>
          <p:cNvPr id="3" name="Content Placeholder 2"/>
          <p:cNvSpPr>
            <a:spLocks noGrp="1"/>
          </p:cNvSpPr>
          <p:nvPr>
            <p:ph idx="1"/>
          </p:nvPr>
        </p:nvSpPr>
        <p:spPr/>
        <p:txBody>
          <a:bodyPr/>
          <a:lstStyle/>
          <a:p>
            <a:r>
              <a:rPr lang="en-US" b="1" dirty="0"/>
              <a:t>Higher performance</a:t>
            </a:r>
            <a:r>
              <a:rPr lang="en-US" dirty="0"/>
              <a:t> − Amazon S3 is integrated with Amazon </a:t>
            </a:r>
            <a:r>
              <a:rPr lang="en-US" dirty="0" err="1"/>
              <a:t>CloudFront</a:t>
            </a:r>
            <a:r>
              <a:rPr lang="en-US" dirty="0"/>
              <a:t>, that distributes content to the end users with low latency and provides high data transfer speeds without any minimum usage commitments.</a:t>
            </a:r>
          </a:p>
          <a:p>
            <a:r>
              <a:rPr lang="en-US" b="1" dirty="0"/>
              <a:t>Integrated with AWS services</a:t>
            </a:r>
            <a:r>
              <a:rPr lang="en-US" dirty="0"/>
              <a:t> − Amazon S3 integrated with AWS services include </a:t>
            </a:r>
            <a:r>
              <a:rPr lang="en-US" sz="2400" dirty="0"/>
              <a:t>Amazon </a:t>
            </a:r>
            <a:r>
              <a:rPr lang="en-US" sz="2400" dirty="0" err="1"/>
              <a:t>CloudFront</a:t>
            </a:r>
            <a:r>
              <a:rPr lang="en-US" sz="2400" dirty="0"/>
              <a:t>, Amazon </a:t>
            </a:r>
            <a:r>
              <a:rPr lang="en-US" sz="2400" dirty="0" err="1"/>
              <a:t>CLoudWatch</a:t>
            </a:r>
            <a:r>
              <a:rPr lang="en-US" sz="2400" dirty="0"/>
              <a:t>, Amazon Kinesis, Amazon RDS, Amazon Route 53, Amazon VPC, AWS Lambda, Amazon EBS, Amazon Dynamo DB, etc</a:t>
            </a:r>
            <a:r>
              <a:rPr lang="en-US" dirty="0"/>
              <a:t>.</a:t>
            </a:r>
          </a:p>
        </p:txBody>
      </p:sp>
    </p:spTree>
    <p:extLst>
      <p:ext uri="{BB962C8B-B14F-4D97-AF65-F5344CB8AC3E}">
        <p14:creationId xmlns:p14="http://schemas.microsoft.com/office/powerpoint/2010/main" val="140181777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056" y="1636914"/>
            <a:ext cx="3685814" cy="3416892"/>
          </a:xfrm>
        </p:spPr>
      </p:pic>
    </p:spTree>
    <p:extLst>
      <p:ext uri="{BB962C8B-B14F-4D97-AF65-F5344CB8AC3E}">
        <p14:creationId xmlns:p14="http://schemas.microsoft.com/office/powerpoint/2010/main" val="230248870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pPr marL="457200" indent="-457200">
              <a:buAutoNum type="arabicPeriod"/>
            </a:pPr>
            <a:r>
              <a:rPr lang="en-US" dirty="0"/>
              <a:t>Amazon Web Services falls into which cloud-computing category?</a:t>
            </a:r>
          </a:p>
          <a:p>
            <a:pPr marL="990107" lvl="1" indent="-457200">
              <a:buFont typeface="+mj-lt"/>
              <a:buAutoNum type="arabicPeriod"/>
            </a:pPr>
            <a:r>
              <a:rPr lang="en-US" dirty="0"/>
              <a:t>Software as a Service (SaaS)</a:t>
            </a:r>
          </a:p>
          <a:p>
            <a:pPr marL="990107" lvl="1" indent="-457200">
              <a:buFont typeface="+mj-lt"/>
              <a:buAutoNum type="arabicPeriod"/>
            </a:pPr>
            <a:r>
              <a:rPr lang="en-US" dirty="0"/>
              <a:t>Platform as a Service (PaaS)</a:t>
            </a:r>
          </a:p>
          <a:p>
            <a:pPr marL="990107" lvl="1" indent="-457200">
              <a:buFont typeface="+mj-lt"/>
              <a:buAutoNum type="arabicPeriod"/>
            </a:pPr>
            <a:r>
              <a:rPr lang="en-US" dirty="0"/>
              <a:t>Infrastructure as a Service (IaaS)</a:t>
            </a:r>
          </a:p>
          <a:p>
            <a:pPr marL="990107" lvl="1" indent="-457200">
              <a:buFont typeface="+mj-lt"/>
              <a:buAutoNum type="arabicPeriod"/>
            </a:pPr>
            <a:r>
              <a:rPr lang="en-US" dirty="0"/>
              <a:t>Back-end as a Service (</a:t>
            </a:r>
            <a:r>
              <a:rPr lang="en-US" dirty="0" err="1"/>
              <a:t>BaaS</a:t>
            </a:r>
            <a:r>
              <a:rPr lang="en-US" dirty="0"/>
              <a:t>)</a:t>
            </a:r>
          </a:p>
          <a:p>
            <a:pPr marL="0" indent="0">
              <a:buNone/>
            </a:pPr>
            <a:r>
              <a:rPr lang="en-US" dirty="0"/>
              <a:t>2. Which of the following service does automatic backup of data?</a:t>
            </a:r>
          </a:p>
          <a:p>
            <a:pPr marL="990107" lvl="1" indent="-457200">
              <a:buFont typeface="+mj-lt"/>
              <a:buAutoNum type="arabicPeriod"/>
            </a:pPr>
            <a:r>
              <a:rPr lang="en-US" dirty="0"/>
              <a:t>EC2</a:t>
            </a:r>
          </a:p>
          <a:p>
            <a:pPr marL="990107" lvl="1" indent="-457200">
              <a:buFont typeface="+mj-lt"/>
              <a:buAutoNum type="arabicPeriod"/>
            </a:pPr>
            <a:r>
              <a:rPr lang="en-US" dirty="0"/>
              <a:t>RDS</a:t>
            </a:r>
          </a:p>
          <a:p>
            <a:pPr marL="990107" lvl="1" indent="-457200">
              <a:buFont typeface="+mj-lt"/>
              <a:buAutoNum type="arabicPeriod"/>
            </a:pPr>
            <a:r>
              <a:rPr lang="en-US" dirty="0"/>
              <a:t>S3</a:t>
            </a:r>
          </a:p>
          <a:p>
            <a:pPr marL="990107" lvl="1" indent="-457200">
              <a:buFont typeface="+mj-lt"/>
              <a:buAutoNum type="arabicPeriod"/>
            </a:pPr>
            <a:r>
              <a:rPr lang="en-US" dirty="0"/>
              <a:t>All the above</a:t>
            </a:r>
          </a:p>
        </p:txBody>
      </p:sp>
    </p:spTree>
    <p:extLst>
      <p:ext uri="{BB962C8B-B14F-4D97-AF65-F5344CB8AC3E}">
        <p14:creationId xmlns:p14="http://schemas.microsoft.com/office/powerpoint/2010/main" val="138955322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pPr marL="0" indent="0">
              <a:buNone/>
            </a:pPr>
            <a:r>
              <a:rPr lang="en-US" dirty="0"/>
              <a:t>3. What is the maximum size of single S3 object?</a:t>
            </a:r>
          </a:p>
          <a:p>
            <a:pPr marL="990107" lvl="1" indent="-457200">
              <a:buFont typeface="+mj-lt"/>
              <a:buAutoNum type="arabicPeriod"/>
            </a:pPr>
            <a:r>
              <a:rPr lang="en-US" dirty="0"/>
              <a:t>5GB</a:t>
            </a:r>
          </a:p>
          <a:p>
            <a:pPr marL="990107" lvl="1" indent="-457200">
              <a:buFont typeface="+mj-lt"/>
              <a:buAutoNum type="arabicPeriod"/>
            </a:pPr>
            <a:r>
              <a:rPr lang="en-US" dirty="0"/>
              <a:t>5TB</a:t>
            </a:r>
          </a:p>
          <a:p>
            <a:pPr marL="990107" lvl="1" indent="-457200">
              <a:buFont typeface="+mj-lt"/>
              <a:buAutoNum type="arabicPeriod"/>
            </a:pPr>
            <a:r>
              <a:rPr lang="en-US" dirty="0"/>
              <a:t>100GB</a:t>
            </a:r>
          </a:p>
          <a:p>
            <a:pPr marL="990107" lvl="1" indent="-457200">
              <a:buFont typeface="+mj-lt"/>
              <a:buAutoNum type="arabicPeriod"/>
            </a:pPr>
            <a:r>
              <a:rPr lang="en-US" dirty="0"/>
              <a:t>No limit</a:t>
            </a:r>
          </a:p>
          <a:p>
            <a:pPr marL="0" indent="0">
              <a:buNone/>
            </a:pPr>
            <a:r>
              <a:rPr lang="en-US" dirty="0"/>
              <a:t>4. Which of the following is a web service interface that provides resizable compute capacity in the AWS cloud</a:t>
            </a:r>
          </a:p>
          <a:p>
            <a:pPr marL="990107" lvl="1" indent="-457200">
              <a:buFont typeface="+mj-lt"/>
              <a:buAutoNum type="arabicPeriod"/>
            </a:pPr>
            <a:r>
              <a:rPr lang="en-US" dirty="0"/>
              <a:t>AWS – EC2</a:t>
            </a:r>
          </a:p>
          <a:p>
            <a:pPr marL="990107" lvl="1" indent="-457200">
              <a:buFont typeface="+mj-lt"/>
              <a:buAutoNum type="arabicPeriod"/>
            </a:pPr>
            <a:r>
              <a:rPr lang="en-US" dirty="0"/>
              <a:t>AWS – Lambda</a:t>
            </a:r>
          </a:p>
          <a:p>
            <a:pPr marL="990107" lvl="1" indent="-457200">
              <a:buFont typeface="+mj-lt"/>
              <a:buAutoNum type="arabicPeriod"/>
            </a:pPr>
            <a:r>
              <a:rPr lang="en-US" dirty="0"/>
              <a:t>AWS – VPC</a:t>
            </a:r>
          </a:p>
          <a:p>
            <a:pPr marL="990107" lvl="1" indent="-457200">
              <a:buFont typeface="+mj-lt"/>
              <a:buAutoNum type="arabicPeriod"/>
            </a:pPr>
            <a:r>
              <a:rPr lang="en-US" dirty="0"/>
              <a:t>AWS – S3</a:t>
            </a:r>
          </a:p>
        </p:txBody>
      </p:sp>
    </p:spTree>
    <p:extLst>
      <p:ext uri="{BB962C8B-B14F-4D97-AF65-F5344CB8AC3E}">
        <p14:creationId xmlns:p14="http://schemas.microsoft.com/office/powerpoint/2010/main" val="275441795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pPr marL="0" indent="0">
              <a:buNone/>
            </a:pPr>
            <a:r>
              <a:rPr lang="en-US" dirty="0"/>
              <a:t>5. AWS reaches customers in how many countries?</a:t>
            </a:r>
          </a:p>
          <a:p>
            <a:pPr marL="990107" lvl="1" indent="-457200">
              <a:buFont typeface="+mj-lt"/>
              <a:buAutoNum type="arabicPeriod"/>
            </a:pPr>
            <a:r>
              <a:rPr lang="en-US" dirty="0"/>
              <a:t>86</a:t>
            </a:r>
          </a:p>
          <a:p>
            <a:pPr marL="990107" lvl="1" indent="-457200">
              <a:buFont typeface="+mj-lt"/>
              <a:buAutoNum type="arabicPeriod"/>
            </a:pPr>
            <a:r>
              <a:rPr lang="en-US" dirty="0"/>
              <a:t>137</a:t>
            </a:r>
          </a:p>
          <a:p>
            <a:pPr marL="990107" lvl="1" indent="-457200">
              <a:buFont typeface="+mj-lt"/>
              <a:buAutoNum type="arabicPeriod"/>
            </a:pPr>
            <a:r>
              <a:rPr lang="en-US" dirty="0"/>
              <a:t>182</a:t>
            </a:r>
          </a:p>
          <a:p>
            <a:pPr marL="990107" lvl="1" indent="-457200">
              <a:buFont typeface="+mj-lt"/>
              <a:buAutoNum type="arabicPeriod"/>
            </a:pPr>
            <a:r>
              <a:rPr lang="en-US" dirty="0"/>
              <a:t>190</a:t>
            </a:r>
          </a:p>
          <a:p>
            <a:pPr marL="0" indent="0">
              <a:buNone/>
            </a:pPr>
            <a:endParaRPr lang="en-US" dirty="0"/>
          </a:p>
        </p:txBody>
      </p:sp>
    </p:spTree>
    <p:extLst>
      <p:ext uri="{BB962C8B-B14F-4D97-AF65-F5344CB8AC3E}">
        <p14:creationId xmlns:p14="http://schemas.microsoft.com/office/powerpoint/2010/main" val="111732207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pPr marL="0" indent="0">
              <a:buNone/>
            </a:pPr>
            <a:r>
              <a:rPr lang="en-US" dirty="0"/>
              <a:t>Answers:</a:t>
            </a:r>
          </a:p>
          <a:p>
            <a:pPr marL="0" indent="0">
              <a:buNone/>
            </a:pPr>
            <a:r>
              <a:rPr lang="en-US" dirty="0"/>
              <a:t>1. Infrastructure as a Service (IaaS)</a:t>
            </a:r>
          </a:p>
          <a:p>
            <a:pPr marL="0" indent="0">
              <a:buNone/>
            </a:pPr>
            <a:r>
              <a:rPr lang="en-US" dirty="0"/>
              <a:t>2. RDS</a:t>
            </a:r>
          </a:p>
          <a:p>
            <a:pPr marL="0" indent="0">
              <a:buNone/>
            </a:pPr>
            <a:r>
              <a:rPr lang="en-US" dirty="0"/>
              <a:t>3. 5 TB</a:t>
            </a:r>
          </a:p>
          <a:p>
            <a:pPr marL="0" indent="0">
              <a:buNone/>
            </a:pPr>
            <a:r>
              <a:rPr lang="en-US" dirty="0"/>
              <a:t>4. AWS – EC2</a:t>
            </a:r>
          </a:p>
          <a:p>
            <a:pPr marL="0" indent="0">
              <a:buNone/>
            </a:pPr>
            <a:r>
              <a:rPr lang="en-US" dirty="0"/>
              <a:t>5. 190</a:t>
            </a:r>
          </a:p>
        </p:txBody>
      </p:sp>
    </p:spTree>
    <p:extLst>
      <p:ext uri="{BB962C8B-B14F-4D97-AF65-F5344CB8AC3E}">
        <p14:creationId xmlns:p14="http://schemas.microsoft.com/office/powerpoint/2010/main" val="235854464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Amazon Web Services – Account		-</a:t>
            </a:r>
            <a:r>
              <a:rPr lang="en-US" b="0" dirty="0" err="1"/>
              <a:t>contd</a:t>
            </a:r>
            <a:endParaRPr lang="en-US" dirty="0"/>
          </a:p>
        </p:txBody>
      </p:sp>
      <p:sp>
        <p:nvSpPr>
          <p:cNvPr id="3" name="Content Placeholder 2"/>
          <p:cNvSpPr>
            <a:spLocks noGrp="1"/>
          </p:cNvSpPr>
          <p:nvPr>
            <p:ph idx="1"/>
          </p:nvPr>
        </p:nvSpPr>
        <p:spPr/>
        <p:txBody>
          <a:bodyPr/>
          <a:lstStyle/>
          <a:p>
            <a:r>
              <a:rPr lang="en-US" dirty="0"/>
              <a:t>Following are the steps to access AWS services </a:t>
            </a:r>
          </a:p>
          <a:p>
            <a:pPr lvl="1">
              <a:buFont typeface="Wingdings" panose="05000000000000000000" pitchFamily="2" charset="2"/>
              <a:buChar char="v"/>
            </a:pPr>
            <a:r>
              <a:rPr lang="en-US" dirty="0"/>
              <a:t>Create an AWS account.</a:t>
            </a:r>
          </a:p>
          <a:p>
            <a:pPr lvl="1">
              <a:buFont typeface="Wingdings" panose="05000000000000000000" pitchFamily="2" charset="2"/>
              <a:buChar char="v"/>
            </a:pPr>
            <a:r>
              <a:rPr lang="en-US" dirty="0"/>
              <a:t>Sign-up for AWS services.</a:t>
            </a:r>
          </a:p>
          <a:p>
            <a:pPr lvl="1">
              <a:buFont typeface="Wingdings" panose="05000000000000000000" pitchFamily="2" charset="2"/>
              <a:buChar char="v"/>
            </a:pPr>
            <a:r>
              <a:rPr lang="en-US" dirty="0"/>
              <a:t>Create your password and access your account credentials.</a:t>
            </a:r>
          </a:p>
          <a:p>
            <a:pPr lvl="1">
              <a:buFont typeface="Wingdings" panose="05000000000000000000" pitchFamily="2" charset="2"/>
              <a:buChar char="v"/>
            </a:pPr>
            <a:r>
              <a:rPr lang="en-US" dirty="0"/>
              <a:t>Activate your services in credits section.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579" y="4025347"/>
            <a:ext cx="2228850" cy="2047875"/>
          </a:xfrm>
          <a:prstGeom prst="rect">
            <a:avLst/>
          </a:prstGeom>
        </p:spPr>
      </p:pic>
      <p:sp>
        <p:nvSpPr>
          <p:cNvPr id="5" name="Rectangle 4"/>
          <p:cNvSpPr/>
          <p:nvPr/>
        </p:nvSpPr>
        <p:spPr>
          <a:xfrm>
            <a:off x="4311557" y="6120661"/>
            <a:ext cx="1338893" cy="369332"/>
          </a:xfrm>
          <a:prstGeom prst="rect">
            <a:avLst/>
          </a:prstGeom>
        </p:spPr>
        <p:txBody>
          <a:bodyPr wrap="none">
            <a:spAutoFit/>
          </a:bodyPr>
          <a:lstStyle/>
          <a:p>
            <a:r>
              <a:rPr lang="en-US" b="1" dirty="0"/>
              <a:t>AWS - IAM</a:t>
            </a:r>
          </a:p>
        </p:txBody>
      </p:sp>
    </p:spTree>
    <p:extLst>
      <p:ext uri="{BB962C8B-B14F-4D97-AF65-F5344CB8AC3E}">
        <p14:creationId xmlns:p14="http://schemas.microsoft.com/office/powerpoint/2010/main" val="103803518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8437" y="2201520"/>
            <a:ext cx="3505272" cy="3337629"/>
          </a:xfrm>
        </p:spPr>
      </p:pic>
    </p:spTree>
    <p:extLst>
      <p:ext uri="{BB962C8B-B14F-4D97-AF65-F5344CB8AC3E}">
        <p14:creationId xmlns:p14="http://schemas.microsoft.com/office/powerpoint/2010/main" val="346949298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Amazon Web Services – Account		-</a:t>
            </a:r>
            <a:r>
              <a:rPr lang="en-US" b="0" dirty="0" err="1"/>
              <a:t>contd</a:t>
            </a:r>
            <a:endParaRPr lang="en-US" dirty="0"/>
          </a:p>
        </p:txBody>
      </p:sp>
      <p:sp>
        <p:nvSpPr>
          <p:cNvPr id="3" name="Content Placeholder 2"/>
          <p:cNvSpPr>
            <a:spLocks noGrp="1"/>
          </p:cNvSpPr>
          <p:nvPr>
            <p:ph idx="1"/>
          </p:nvPr>
        </p:nvSpPr>
        <p:spPr/>
        <p:txBody>
          <a:bodyPr/>
          <a:lstStyle/>
          <a:p>
            <a:r>
              <a:rPr lang="en-US" dirty="0"/>
              <a:t>Amazon provides a fully functional free account for one year for users to use and learn the different components of AWS. Get access to AWS services like EC2, S3, </a:t>
            </a:r>
            <a:r>
              <a:rPr lang="en-US" dirty="0" err="1"/>
              <a:t>DynamoDB</a:t>
            </a:r>
            <a:r>
              <a:rPr lang="en-US" dirty="0"/>
              <a:t>, etc. for free. However, there are certain limitations based on the resources consumed.</a:t>
            </a:r>
          </a:p>
        </p:txBody>
      </p:sp>
    </p:spTree>
    <p:extLst>
      <p:ext uri="{BB962C8B-B14F-4D97-AF65-F5344CB8AC3E}">
        <p14:creationId xmlns:p14="http://schemas.microsoft.com/office/powerpoint/2010/main" val="8146448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Amazon Web Services – Account		-</a:t>
            </a:r>
            <a:r>
              <a:rPr lang="en-US" b="0" dirty="0" err="1"/>
              <a:t>contd</a:t>
            </a:r>
            <a:endParaRPr lang="en-US" dirty="0"/>
          </a:p>
        </p:txBody>
      </p:sp>
      <p:sp>
        <p:nvSpPr>
          <p:cNvPr id="3" name="Content Placeholder 2"/>
          <p:cNvSpPr>
            <a:spLocks noGrp="1"/>
          </p:cNvSpPr>
          <p:nvPr>
            <p:ph idx="1"/>
          </p:nvPr>
        </p:nvSpPr>
        <p:spPr/>
        <p:txBody>
          <a:bodyPr/>
          <a:lstStyle/>
          <a:p>
            <a:r>
              <a:rPr lang="en-US" b="1" dirty="0"/>
              <a:t>Step 1</a:t>
            </a:r>
            <a:r>
              <a:rPr lang="en-US" dirty="0"/>
              <a:t> − To create an AWS account, open this link </a:t>
            </a:r>
            <a:r>
              <a:rPr lang="en-US" u="sng" dirty="0">
                <a:solidFill>
                  <a:schemeClr val="tx1">
                    <a:lumMod val="50000"/>
                    <a:lumOff val="50000"/>
                  </a:schemeClr>
                </a:solidFill>
              </a:rPr>
              <a:t>https://aws.amazon.com</a:t>
            </a:r>
            <a:r>
              <a:rPr lang="en-US" dirty="0"/>
              <a:t> and sign-up for new account and enter the required details.</a:t>
            </a:r>
          </a:p>
          <a:p>
            <a:r>
              <a:rPr lang="en-US" b="1" dirty="0"/>
              <a:t>Step 2</a:t>
            </a:r>
            <a:r>
              <a:rPr lang="en-US" dirty="0"/>
              <a:t> − After providing an email-address, complete this form. Amazon uses this information for billing, invoicing and identifying the account. After creating the account, sign-up for the services needed.</a:t>
            </a:r>
          </a:p>
          <a:p>
            <a:r>
              <a:rPr lang="en-US" b="1" dirty="0"/>
              <a:t>Step 3</a:t>
            </a:r>
            <a:r>
              <a:rPr lang="en-US" dirty="0"/>
              <a:t> − To sign-up for the services, enter the payment information. Amazon executes a minimal amount transaction against the card on the file to check that it is valid. This charge varies with the region.</a:t>
            </a:r>
          </a:p>
          <a:p>
            <a:endParaRPr lang="en-US" dirty="0"/>
          </a:p>
        </p:txBody>
      </p:sp>
    </p:spTree>
    <p:extLst>
      <p:ext uri="{BB962C8B-B14F-4D97-AF65-F5344CB8AC3E}">
        <p14:creationId xmlns:p14="http://schemas.microsoft.com/office/powerpoint/2010/main" val="79241198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Amazon Web Services – Account		</a:t>
            </a:r>
            <a:endParaRPr lang="en-US" dirty="0"/>
          </a:p>
        </p:txBody>
      </p:sp>
      <p:sp>
        <p:nvSpPr>
          <p:cNvPr id="3" name="Content Placeholder 2"/>
          <p:cNvSpPr>
            <a:spLocks noGrp="1"/>
          </p:cNvSpPr>
          <p:nvPr>
            <p:ph idx="1"/>
          </p:nvPr>
        </p:nvSpPr>
        <p:spPr/>
        <p:txBody>
          <a:bodyPr/>
          <a:lstStyle/>
          <a:p>
            <a:r>
              <a:rPr lang="en-US" b="1" dirty="0"/>
              <a:t>Step 4</a:t>
            </a:r>
            <a:r>
              <a:rPr lang="en-US" dirty="0"/>
              <a:t> − Next, is the identity verification. Amazon does a call back to verify the provided contact number.</a:t>
            </a:r>
          </a:p>
          <a:p>
            <a:r>
              <a:rPr lang="en-US" b="1" dirty="0"/>
              <a:t>Step 5</a:t>
            </a:r>
            <a:r>
              <a:rPr lang="en-US" dirty="0"/>
              <a:t> − Choose a support plan. Subscribe to one of the plans like Basic, Developer, Business, or Enterprise. The basic plan costs nothing and has limited resources, which is good to get familiar with AWS.</a:t>
            </a:r>
          </a:p>
          <a:p>
            <a:r>
              <a:rPr lang="en-US" b="1" dirty="0"/>
              <a:t>Step 6</a:t>
            </a:r>
            <a:r>
              <a:rPr lang="en-US" dirty="0"/>
              <a:t> − The final step is confirmation. Click the link to login again and it redirects to AWS management console.</a:t>
            </a:r>
          </a:p>
        </p:txBody>
      </p:sp>
    </p:spTree>
    <p:extLst>
      <p:ext uri="{BB962C8B-B14F-4D97-AF65-F5344CB8AC3E}">
        <p14:creationId xmlns:p14="http://schemas.microsoft.com/office/powerpoint/2010/main" val="355156723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4764" y="2631511"/>
            <a:ext cx="5111462" cy="1141943"/>
          </a:xfrm>
        </p:spPr>
        <p:txBody>
          <a:bodyPr/>
          <a:lstStyle/>
          <a:p>
            <a:r>
              <a:rPr lang="en-US" b="0" dirty="0" smtClean="0"/>
              <a:t>AWS - Elastic </a:t>
            </a:r>
            <a:r>
              <a:rPr lang="en-US" b="0" dirty="0"/>
              <a:t>Compute Cloud (EC2)</a:t>
            </a:r>
            <a:endParaRPr lang="en-US" dirty="0"/>
          </a:p>
        </p:txBody>
      </p:sp>
    </p:spTree>
    <p:extLst>
      <p:ext uri="{BB962C8B-B14F-4D97-AF65-F5344CB8AC3E}">
        <p14:creationId xmlns:p14="http://schemas.microsoft.com/office/powerpoint/2010/main" val="369078737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AWS - Elastic Compute Cloud</a:t>
            </a:r>
            <a:endParaRPr lang="en-US" dirty="0"/>
          </a:p>
        </p:txBody>
      </p:sp>
      <p:sp>
        <p:nvSpPr>
          <p:cNvPr id="3" name="Content Placeholder 2"/>
          <p:cNvSpPr>
            <a:spLocks noGrp="1"/>
          </p:cNvSpPr>
          <p:nvPr>
            <p:ph idx="1"/>
          </p:nvPr>
        </p:nvSpPr>
        <p:spPr/>
        <p:txBody>
          <a:bodyPr/>
          <a:lstStyle/>
          <a:p>
            <a:r>
              <a:rPr lang="en-US" b="1" dirty="0"/>
              <a:t>Amazon EC2 (Elastic Compute Cloud)</a:t>
            </a:r>
            <a:r>
              <a:rPr lang="en-US" dirty="0"/>
              <a:t> is a web service interface that provides resizable compute capacity in the AWS cloud.</a:t>
            </a:r>
          </a:p>
          <a:p>
            <a:r>
              <a:rPr lang="en-US" dirty="0"/>
              <a:t>It is designed for developers to have complete control over web-scaling and computing resources.</a:t>
            </a:r>
          </a:p>
          <a:p>
            <a:r>
              <a:rPr lang="en-US" dirty="0"/>
              <a:t>EC2 instances can be resized and the number of instances scaled up or down as per our requirement. </a:t>
            </a:r>
          </a:p>
          <a:p>
            <a:r>
              <a:rPr lang="en-US" dirty="0"/>
              <a:t>These instances can be launched in one or more geographical locations or regions, and </a:t>
            </a:r>
            <a:r>
              <a:rPr lang="en-US" b="1" dirty="0"/>
              <a:t>Availability Zones (AZs)</a:t>
            </a:r>
            <a:r>
              <a:rPr lang="en-US" dirty="0"/>
              <a:t>. </a:t>
            </a:r>
          </a:p>
          <a:p>
            <a:r>
              <a:rPr lang="en-US" dirty="0"/>
              <a:t>Each region comprises of several AZs at distinct locations, connected by low latency networks in the same region.</a:t>
            </a:r>
          </a:p>
        </p:txBody>
      </p:sp>
    </p:spTree>
    <p:extLst>
      <p:ext uri="{BB962C8B-B14F-4D97-AF65-F5344CB8AC3E}">
        <p14:creationId xmlns:p14="http://schemas.microsoft.com/office/powerpoint/2010/main" val="64973500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427474e-60f8-4f75-abfc-98841d67cf98" ContentTypeId="0x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F0BE67-E6B4-4F4A-9B2F-FBCE4E097414}"/>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DAA733D3-69D8-42B9-B966-6C4482480B70}"/>
</file>

<file path=customXml/itemProps4.xml><?xml version="1.0" encoding="utf-8"?>
<ds:datastoreItem xmlns:ds="http://schemas.openxmlformats.org/officeDocument/2006/customXml" ds:itemID="{1590D1E7-2A80-490F-937A-F1E57FE1C728}"/>
</file>

<file path=docProps/app.xml><?xml version="1.0" encoding="utf-8"?>
<Properties xmlns="http://schemas.openxmlformats.org/officeDocument/2006/extended-properties" xmlns:vt="http://schemas.openxmlformats.org/officeDocument/2006/docPropsVTypes">
  <Template>Q3 2014 Board Meeting v4 November 2 2014</Template>
  <TotalTime>6734</TotalTime>
  <Words>508</Words>
  <Application>Microsoft Office PowerPoint</Application>
  <PresentationFormat>Widescreen</PresentationFormat>
  <Paragraphs>183</Paragraphs>
  <Slides>41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ＭＳ Ｐゴシック</vt:lpstr>
      <vt:lpstr>Arial</vt:lpstr>
      <vt:lpstr>Brush Script Std</vt:lpstr>
      <vt:lpstr>Calibri</vt:lpstr>
      <vt:lpstr>Helvetica Condensed</vt:lpstr>
      <vt:lpstr>HelveticaNeue Condensed</vt:lpstr>
      <vt:lpstr>Times</vt:lpstr>
      <vt:lpstr>Wingdings</vt:lpstr>
      <vt:lpstr>Blank Presentation</vt:lpstr>
      <vt:lpstr>Introduction to Amazon Web Service</vt:lpstr>
      <vt:lpstr>Session Objective</vt:lpstr>
      <vt:lpstr>AWS – Account Creation</vt:lpstr>
      <vt:lpstr>Amazon Web Services – Account  -contd</vt:lpstr>
      <vt:lpstr>Amazon Web Services – Account  -contd</vt:lpstr>
      <vt:lpstr>Amazon Web Services – Account  -contd</vt:lpstr>
      <vt:lpstr>Amazon Web Services – Account  </vt:lpstr>
      <vt:lpstr>AWS - Elastic Compute Cloud (EC2)</vt:lpstr>
      <vt:lpstr>AWS - Elastic Compute Cloud</vt:lpstr>
      <vt:lpstr>Features of EC2     -contd</vt:lpstr>
      <vt:lpstr>Features of EC2     </vt:lpstr>
      <vt:lpstr>Steps to use EC2     -contd</vt:lpstr>
      <vt:lpstr>Steps to use EC2     -contd</vt:lpstr>
      <vt:lpstr>Steps to use EC2     -contd</vt:lpstr>
      <vt:lpstr>Steps to use EC2     -contd</vt:lpstr>
      <vt:lpstr>Steps to use EC2     </vt:lpstr>
      <vt:lpstr>AWS - Relational Database Service (RDS)</vt:lpstr>
      <vt:lpstr>AWS - Relational Database Service</vt:lpstr>
      <vt:lpstr>Features of Amazon RDS   -contd</vt:lpstr>
      <vt:lpstr>Features of Amazon RDS</vt:lpstr>
      <vt:lpstr>Set Up Amazon RDS    -contd</vt:lpstr>
      <vt:lpstr>Amazon RDS    </vt:lpstr>
      <vt:lpstr>Delete a DB Instance    -contd</vt:lpstr>
      <vt:lpstr>Delete a DB Instance</vt:lpstr>
      <vt:lpstr>Cost of Amazon RDS    -contd</vt:lpstr>
      <vt:lpstr>Cost of Amazon RDS</vt:lpstr>
      <vt:lpstr>AWS - Simple Storage Service (S3) </vt:lpstr>
      <vt:lpstr>Amazon S3</vt:lpstr>
      <vt:lpstr>Configure S3     -contd</vt:lpstr>
      <vt:lpstr>Configure S3     </vt:lpstr>
      <vt:lpstr>Delete an Object</vt:lpstr>
      <vt:lpstr> Empty a Bucket </vt:lpstr>
      <vt:lpstr>Amazon S3 Features    -contd</vt:lpstr>
      <vt:lpstr>Amazon S3 Features</vt:lpstr>
      <vt:lpstr>QUIZ</vt:lpstr>
      <vt:lpstr>QUIZ</vt:lpstr>
      <vt:lpstr>QUIZ</vt:lpstr>
      <vt:lpstr>QUIZ</vt:lpstr>
      <vt:lpstr>QUIZ</vt:lpstr>
      <vt:lpstr>QUIZ</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Vimala R</cp:lastModifiedBy>
  <cp:revision>641</cp:revision>
  <dcterms:created xsi:type="dcterms:W3CDTF">2014-11-02T05:32:32Z</dcterms:created>
  <dcterms:modified xsi:type="dcterms:W3CDTF">2019-05-07T07:17:12Z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