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26.xml" ContentType="application/vnd.openxmlformats-officedocument.presentationml.slide+xml"/>
  <Override PartName="/ppt/slides/slide27.xml" ContentType="application/vnd.openxmlformats-officedocument.presentationml.slide+xml"/>
  <Override PartName="/ppt/presentation.xml" ContentType="application/vnd.openxmlformats-officedocument.presentationml.presentation.main+xml"/>
  <Override PartName="/ppt/slides/slide2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4.xml" ContentType="application/vnd.openxmlformats-officedocument.presentationml.slide+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3.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32"/>
  </p:notesMasterIdLst>
  <p:handoutMasterIdLst>
    <p:handoutMasterId r:id="rId33"/>
  </p:handoutMasterIdLst>
  <p:sldIdLst>
    <p:sldId id="256" r:id="rId5"/>
    <p:sldId id="257" r:id="rId6"/>
    <p:sldId id="258" r:id="rId7"/>
    <p:sldId id="281" r:id="rId8"/>
    <p:sldId id="282" r:id="rId9"/>
    <p:sldId id="283" r:id="rId10"/>
    <p:sldId id="284" r:id="rId11"/>
    <p:sldId id="262" r:id="rId12"/>
    <p:sldId id="269" r:id="rId13"/>
    <p:sldId id="270" r:id="rId14"/>
    <p:sldId id="271" r:id="rId15"/>
    <p:sldId id="272" r:id="rId16"/>
    <p:sldId id="274" r:id="rId17"/>
    <p:sldId id="273" r:id="rId18"/>
    <p:sldId id="275" r:id="rId19"/>
    <p:sldId id="276" r:id="rId20"/>
    <p:sldId id="277" r:id="rId21"/>
    <p:sldId id="278" r:id="rId22"/>
    <p:sldId id="289" r:id="rId23"/>
    <p:sldId id="290" r:id="rId24"/>
    <p:sldId id="294" r:id="rId25"/>
    <p:sldId id="291" r:id="rId26"/>
    <p:sldId id="292" r:id="rId27"/>
    <p:sldId id="279" r:id="rId28"/>
    <p:sldId id="280" r:id="rId29"/>
    <p:sldId id="293" r:id="rId30"/>
    <p:sldId id="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B006"/>
    <a:srgbClr val="0E4EFF"/>
    <a:srgbClr val="FB0A1A"/>
    <a:srgbClr val="F39220"/>
    <a:srgbClr val="B40028"/>
    <a:srgbClr val="FF0000"/>
    <a:srgbClr val="000061"/>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343" autoAdjust="0"/>
  </p:normalViewPr>
  <p:slideViewPr>
    <p:cSldViewPr snapToGrid="0">
      <p:cViewPr varScale="1">
        <p:scale>
          <a:sx n="69" d="100"/>
          <a:sy n="69" d="100"/>
        </p:scale>
        <p:origin x="780"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customXml" Target="../customXml/item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12/12/2017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12/12/2017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Regression testing</a:t>
            </a:r>
            <a:r>
              <a:rPr lang="en-US" sz="1200" b="0" i="0" kern="1200" dirty="0" smtClean="0">
                <a:solidFill>
                  <a:schemeClr val="tx1"/>
                </a:solidFill>
                <a:effectLst/>
                <a:latin typeface="+mn-lt"/>
                <a:ea typeface="+mn-ea"/>
                <a:cs typeface="+mn-cs"/>
              </a:rPr>
              <a:t> is a type of software </a:t>
            </a:r>
            <a:r>
              <a:rPr lang="en-US" sz="1200" b="1" i="0" kern="1200" dirty="0" err="1" smtClean="0">
                <a:solidFill>
                  <a:schemeClr val="tx1"/>
                </a:solidFill>
                <a:effectLst/>
                <a:latin typeface="+mn-lt"/>
                <a:ea typeface="+mn-ea"/>
                <a:cs typeface="+mn-cs"/>
              </a:rPr>
              <a:t>testing</a:t>
            </a:r>
            <a:r>
              <a:rPr lang="en-US" sz="1200" b="0" i="0" kern="1200" dirty="0" err="1" smtClean="0">
                <a:solidFill>
                  <a:schemeClr val="tx1"/>
                </a:solidFill>
                <a:effectLst/>
                <a:latin typeface="+mn-lt"/>
                <a:ea typeface="+mn-ea"/>
                <a:cs typeface="+mn-cs"/>
              </a:rPr>
              <a:t>which</a:t>
            </a:r>
            <a:r>
              <a:rPr lang="en-US" sz="1200" b="0" i="0" kern="1200" dirty="0" smtClean="0">
                <a:solidFill>
                  <a:schemeClr val="tx1"/>
                </a:solidFill>
                <a:effectLst/>
                <a:latin typeface="+mn-lt"/>
                <a:ea typeface="+mn-ea"/>
                <a:cs typeface="+mn-cs"/>
              </a:rPr>
              <a:t> verifies that software which was previously developed and tested still performs the same way after it was changed or interfaced with other software. Changes may include software enhancements, patches, configuration changes, </a:t>
            </a:r>
            <a:r>
              <a:rPr lang="en-US" sz="1200" b="0" i="0" kern="1200" dirty="0" err="1" smtClean="0">
                <a:solidFill>
                  <a:schemeClr val="tx1"/>
                </a:solidFill>
                <a:effectLst/>
                <a:latin typeface="+mn-lt"/>
                <a:ea typeface="+mn-ea"/>
                <a:cs typeface="+mn-cs"/>
              </a:rPr>
              <a:t>etc</a:t>
            </a:r>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9</a:t>
            </a:fld>
            <a:endParaRPr lang="en-US"/>
          </a:p>
        </p:txBody>
      </p:sp>
    </p:spTree>
    <p:extLst>
      <p:ext uri="{BB962C8B-B14F-4D97-AF65-F5344CB8AC3E}">
        <p14:creationId xmlns:p14="http://schemas.microsoft.com/office/powerpoint/2010/main" val="2385302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assertion is a </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 expression at a specific point in a program which will be true unless there is a bug in the program. A test assertion is defined as an expression, which encapsulates some testable logic specified about a target under test.</a:t>
            </a:r>
          </a:p>
          <a:p>
            <a:r>
              <a:rPr lang="en-US" sz="1200" b="1" i="0" kern="1200" dirty="0" smtClean="0">
                <a:solidFill>
                  <a:schemeClr val="tx1"/>
                </a:solidFill>
                <a:effectLst/>
                <a:latin typeface="+mn-lt"/>
                <a:ea typeface="+mn-ea"/>
                <a:cs typeface="+mn-cs"/>
              </a:rPr>
              <a:t>Fixtures</a:t>
            </a:r>
            <a:r>
              <a:rPr lang="en-US" sz="1200" b="0" i="0" kern="1200" dirty="0" smtClean="0">
                <a:solidFill>
                  <a:schemeClr val="tx1"/>
                </a:solidFill>
                <a:effectLst/>
                <a:latin typeface="+mn-lt"/>
                <a:ea typeface="+mn-ea"/>
                <a:cs typeface="+mn-cs"/>
              </a:rPr>
              <a:t> is a fixed state of a set of objects used as a baseline for running tests. The purpose of a test fixture is to ensure that there is a well-known and fixed environment in which tests are run so that results are repeatable. It includes −</a:t>
            </a:r>
          </a:p>
          <a:p>
            <a:r>
              <a:rPr lang="en-US" sz="1200" b="0" i="0" kern="1200" dirty="0" err="1" smtClean="0">
                <a:solidFill>
                  <a:schemeClr val="tx1"/>
                </a:solidFill>
                <a:effectLst/>
                <a:latin typeface="+mn-lt"/>
                <a:ea typeface="+mn-ea"/>
                <a:cs typeface="+mn-cs"/>
              </a:rPr>
              <a:t>setUp</a:t>
            </a:r>
            <a:r>
              <a:rPr lang="en-US" sz="1200" b="0" i="0" kern="1200" dirty="0" smtClean="0">
                <a:solidFill>
                  <a:schemeClr val="tx1"/>
                </a:solidFill>
                <a:effectLst/>
                <a:latin typeface="+mn-lt"/>
                <a:ea typeface="+mn-ea"/>
                <a:cs typeface="+mn-cs"/>
              </a:rPr>
              <a:t>() method, which runs before every test invocation.</a:t>
            </a:r>
          </a:p>
          <a:p>
            <a:r>
              <a:rPr lang="en-US" sz="1200" b="0" i="0" kern="1200" dirty="0" err="1" smtClean="0">
                <a:solidFill>
                  <a:schemeClr val="tx1"/>
                </a:solidFill>
                <a:effectLst/>
                <a:latin typeface="+mn-lt"/>
                <a:ea typeface="+mn-ea"/>
                <a:cs typeface="+mn-cs"/>
              </a:rPr>
              <a:t>tearDown</a:t>
            </a:r>
            <a:r>
              <a:rPr lang="en-US" sz="1200" b="0" i="0" kern="1200" dirty="0" smtClean="0">
                <a:solidFill>
                  <a:schemeClr val="tx1"/>
                </a:solidFill>
                <a:effectLst/>
                <a:latin typeface="+mn-lt"/>
                <a:ea typeface="+mn-ea"/>
                <a:cs typeface="+mn-cs"/>
              </a:rPr>
              <a:t>() method, which runs after every test method.</a:t>
            </a:r>
          </a:p>
          <a:p>
            <a:r>
              <a:rPr lang="en-US" sz="1200" b="0" i="0" kern="1200" dirty="0" smtClean="0">
                <a:solidFill>
                  <a:schemeClr val="tx1"/>
                </a:solidFill>
                <a:effectLst/>
                <a:latin typeface="+mn-lt"/>
                <a:ea typeface="+mn-ea"/>
                <a:cs typeface="+mn-cs"/>
              </a:rPr>
              <a:t>A test suite bundles a few unit test cases and runs them together. In JUnit, both @</a:t>
            </a:r>
            <a:r>
              <a:rPr lang="en-US" sz="1200" b="0" i="0" kern="1200" dirty="0" err="1" smtClean="0">
                <a:solidFill>
                  <a:schemeClr val="tx1"/>
                </a:solidFill>
                <a:effectLst/>
                <a:latin typeface="+mn-lt"/>
                <a:ea typeface="+mn-ea"/>
                <a:cs typeface="+mn-cs"/>
              </a:rPr>
              <a:t>RunWith</a:t>
            </a:r>
            <a:r>
              <a:rPr lang="en-US" sz="1200" b="0" i="0" kern="1200" dirty="0" smtClean="0">
                <a:solidFill>
                  <a:schemeClr val="tx1"/>
                </a:solidFill>
                <a:effectLst/>
                <a:latin typeface="+mn-lt"/>
                <a:ea typeface="+mn-ea"/>
                <a:cs typeface="+mn-cs"/>
              </a:rPr>
              <a:t> and @Suite annotation are used to run the suite test</a:t>
            </a:r>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10</a:t>
            </a:fld>
            <a:endParaRPr lang="en-US"/>
          </a:p>
        </p:txBody>
      </p:sp>
    </p:spTree>
    <p:extLst>
      <p:ext uri="{BB962C8B-B14F-4D97-AF65-F5344CB8AC3E}">
        <p14:creationId xmlns:p14="http://schemas.microsoft.com/office/powerpoint/2010/main" val="3572460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Assert: This class provides a set of assertion methods useful for writing tests. Only failed assertions are recorded.</a:t>
            </a:r>
          </a:p>
          <a:p>
            <a:r>
              <a:rPr lang="en-US" sz="1200" b="0" i="0" kern="1200" dirty="0" err="1" smtClean="0">
                <a:solidFill>
                  <a:schemeClr val="tx1"/>
                </a:solidFill>
                <a:effectLst/>
                <a:latin typeface="+mn-lt"/>
                <a:ea typeface="+mn-ea"/>
                <a:cs typeface="+mn-cs"/>
              </a:rPr>
              <a:t>TestCase:A</a:t>
            </a:r>
            <a:r>
              <a:rPr lang="en-US" sz="1200" b="0" i="0" kern="1200" dirty="0" smtClean="0">
                <a:solidFill>
                  <a:schemeClr val="tx1"/>
                </a:solidFill>
                <a:effectLst/>
                <a:latin typeface="+mn-lt"/>
                <a:ea typeface="+mn-ea"/>
                <a:cs typeface="+mn-cs"/>
              </a:rPr>
              <a:t> test case defines the fixture to run multiple tests.</a:t>
            </a:r>
          </a:p>
          <a:p>
            <a:pPr fontAlgn="t"/>
            <a:r>
              <a:rPr lang="en-US" sz="1200" b="1" kern="1200" dirty="0" smtClean="0">
                <a:solidFill>
                  <a:schemeClr val="tx1"/>
                </a:solidFill>
                <a:effectLst/>
                <a:latin typeface="+mn-lt"/>
                <a:ea typeface="+mn-ea"/>
                <a:cs typeface="+mn-cs"/>
              </a:rPr>
              <a:t>void </a:t>
            </a:r>
            <a:r>
              <a:rPr lang="en-US" sz="1200" b="1" kern="1200" dirty="0" err="1" smtClean="0">
                <a:solidFill>
                  <a:schemeClr val="tx1"/>
                </a:solidFill>
                <a:effectLst/>
                <a:latin typeface="+mn-lt"/>
                <a:ea typeface="+mn-ea"/>
                <a:cs typeface="+mn-cs"/>
              </a:rPr>
              <a:t>setUp</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fontAlgn="t"/>
            <a:r>
              <a:rPr lang="en-US" sz="1200" kern="1200" dirty="0" smtClean="0">
                <a:solidFill>
                  <a:schemeClr val="tx1"/>
                </a:solidFill>
                <a:effectLst/>
                <a:latin typeface="+mn-lt"/>
                <a:ea typeface="+mn-ea"/>
                <a:cs typeface="+mn-cs"/>
              </a:rPr>
              <a:t>Sets up the fixture, for example, open a network connection.</a:t>
            </a:r>
          </a:p>
          <a:p>
            <a:pPr fontAlgn="t"/>
            <a:r>
              <a:rPr lang="en-US" sz="1200" b="1" kern="1200" dirty="0" smtClean="0">
                <a:solidFill>
                  <a:schemeClr val="tx1"/>
                </a:solidFill>
                <a:effectLst/>
                <a:latin typeface="+mn-lt"/>
                <a:ea typeface="+mn-ea"/>
                <a:cs typeface="+mn-cs"/>
              </a:rPr>
              <a:t>void </a:t>
            </a:r>
            <a:r>
              <a:rPr lang="en-US" sz="1200" b="1" kern="1200" dirty="0" err="1" smtClean="0">
                <a:solidFill>
                  <a:schemeClr val="tx1"/>
                </a:solidFill>
                <a:effectLst/>
                <a:latin typeface="+mn-lt"/>
                <a:ea typeface="+mn-ea"/>
                <a:cs typeface="+mn-cs"/>
              </a:rPr>
              <a:t>tearDown</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fontAlgn="t"/>
            <a:r>
              <a:rPr lang="en-US" sz="1200" kern="1200" dirty="0" smtClean="0">
                <a:solidFill>
                  <a:schemeClr val="tx1"/>
                </a:solidFill>
                <a:effectLst/>
                <a:latin typeface="+mn-lt"/>
                <a:ea typeface="+mn-ea"/>
                <a:cs typeface="+mn-cs"/>
              </a:rPr>
              <a:t>Tears down the fixture, for example, close a network connection.</a:t>
            </a:r>
          </a:p>
          <a:p>
            <a:pPr fontAlgn="t"/>
            <a:r>
              <a:rPr lang="en-US" sz="1200" kern="1200" dirty="0" err="1" smtClean="0">
                <a:solidFill>
                  <a:schemeClr val="tx1"/>
                </a:solidFill>
                <a:effectLst/>
                <a:latin typeface="+mn-lt"/>
                <a:ea typeface="+mn-ea"/>
                <a:cs typeface="+mn-cs"/>
              </a:rPr>
              <a:t>TestResult</a:t>
            </a:r>
            <a:r>
              <a:rPr lang="en-US" sz="1200" kern="1200" dirty="0" smtClean="0">
                <a:solidFill>
                  <a:schemeClr val="tx1"/>
                </a:solidFill>
                <a:effectLst/>
                <a:latin typeface="+mn-lt"/>
                <a:ea typeface="+mn-ea"/>
                <a:cs typeface="+mn-cs"/>
              </a:rPr>
              <a:t>: </a:t>
            </a:r>
          </a:p>
          <a:p>
            <a:pPr fontAlgn="t"/>
            <a:r>
              <a:rPr lang="en-US" sz="1200" b="0" i="0" kern="1200" dirty="0" smtClean="0">
                <a:solidFill>
                  <a:schemeClr val="tx1"/>
                </a:solidFill>
                <a:effectLst/>
                <a:latin typeface="+mn-lt"/>
                <a:ea typeface="+mn-ea"/>
                <a:cs typeface="+mn-cs"/>
              </a:rPr>
              <a:t>A </a:t>
            </a:r>
            <a:r>
              <a:rPr lang="en-US" sz="1200" b="0" i="0" kern="1200" dirty="0" err="1" smtClean="0">
                <a:solidFill>
                  <a:schemeClr val="tx1"/>
                </a:solidFill>
                <a:effectLst/>
                <a:latin typeface="+mn-lt"/>
                <a:ea typeface="+mn-ea"/>
                <a:cs typeface="+mn-cs"/>
              </a:rPr>
              <a:t>TestResult</a:t>
            </a:r>
            <a:r>
              <a:rPr lang="en-US" sz="1200" b="0" i="0" kern="1200" dirty="0" smtClean="0">
                <a:solidFill>
                  <a:schemeClr val="tx1"/>
                </a:solidFill>
                <a:effectLst/>
                <a:latin typeface="+mn-lt"/>
                <a:ea typeface="+mn-ea"/>
                <a:cs typeface="+mn-cs"/>
              </a:rPr>
              <a:t> collects the results of executing a test case. The test framework distinguishes between failures and errors. A failure is anticipated and checked for with assertions. </a:t>
            </a:r>
          </a:p>
          <a:p>
            <a:pPr fontAlgn="t"/>
            <a:r>
              <a:rPr lang="en-US" sz="1200" b="1" kern="1200" dirty="0" smtClean="0">
                <a:solidFill>
                  <a:schemeClr val="tx1"/>
                </a:solidFill>
                <a:effectLst/>
                <a:latin typeface="+mn-lt"/>
                <a:ea typeface="+mn-ea"/>
                <a:cs typeface="+mn-cs"/>
              </a:rPr>
              <a:t>void </a:t>
            </a:r>
            <a:r>
              <a:rPr lang="en-US" sz="1200" b="1" kern="1200" dirty="0" err="1" smtClean="0">
                <a:solidFill>
                  <a:schemeClr val="tx1"/>
                </a:solidFill>
                <a:effectLst/>
                <a:latin typeface="+mn-lt"/>
                <a:ea typeface="+mn-ea"/>
                <a:cs typeface="+mn-cs"/>
              </a:rPr>
              <a:t>addError</a:t>
            </a:r>
            <a:r>
              <a:rPr lang="en-US" sz="1200" b="1" kern="1200" dirty="0" smtClean="0">
                <a:solidFill>
                  <a:schemeClr val="tx1"/>
                </a:solidFill>
                <a:effectLst/>
                <a:latin typeface="+mn-lt"/>
                <a:ea typeface="+mn-ea"/>
                <a:cs typeface="+mn-cs"/>
              </a:rPr>
              <a:t>(Test </a:t>
            </a:r>
            <a:r>
              <a:rPr lang="en-US" sz="1200" b="1" kern="1200" dirty="0" err="1" smtClean="0">
                <a:solidFill>
                  <a:schemeClr val="tx1"/>
                </a:solidFill>
                <a:effectLst/>
                <a:latin typeface="+mn-lt"/>
                <a:ea typeface="+mn-ea"/>
                <a:cs typeface="+mn-cs"/>
              </a:rPr>
              <a:t>test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Throwable</a:t>
            </a:r>
            <a:r>
              <a:rPr lang="en-US" sz="1200" b="1" kern="1200" dirty="0" smtClean="0">
                <a:solidFill>
                  <a:schemeClr val="tx1"/>
                </a:solidFill>
                <a:effectLst/>
                <a:latin typeface="+mn-lt"/>
                <a:ea typeface="+mn-ea"/>
                <a:cs typeface="+mn-cs"/>
              </a:rPr>
              <a:t> t)</a:t>
            </a:r>
            <a:endParaRPr lang="en-US" sz="1200" kern="1200" dirty="0" smtClean="0">
              <a:solidFill>
                <a:schemeClr val="tx1"/>
              </a:solidFill>
              <a:effectLst/>
              <a:latin typeface="+mn-lt"/>
              <a:ea typeface="+mn-ea"/>
              <a:cs typeface="+mn-cs"/>
            </a:endParaRPr>
          </a:p>
          <a:p>
            <a:pPr fontAlgn="t"/>
            <a:r>
              <a:rPr lang="en-US" sz="1200" kern="1200" dirty="0" smtClean="0">
                <a:solidFill>
                  <a:schemeClr val="tx1"/>
                </a:solidFill>
                <a:effectLst/>
                <a:latin typeface="+mn-lt"/>
                <a:ea typeface="+mn-ea"/>
                <a:cs typeface="+mn-cs"/>
              </a:rPr>
              <a:t>Adds an error to the list of errors.</a:t>
            </a:r>
          </a:p>
          <a:p>
            <a:pPr fontAlgn="t"/>
            <a:r>
              <a:rPr lang="en-US" sz="1200" b="1" kern="1200" dirty="0" smtClean="0">
                <a:solidFill>
                  <a:schemeClr val="tx1"/>
                </a:solidFill>
                <a:effectLst/>
                <a:latin typeface="+mn-lt"/>
                <a:ea typeface="+mn-ea"/>
                <a:cs typeface="+mn-cs"/>
              </a:rPr>
              <a:t>void </a:t>
            </a:r>
            <a:r>
              <a:rPr lang="en-US" sz="1200" b="1" kern="1200" dirty="0" err="1" smtClean="0">
                <a:solidFill>
                  <a:schemeClr val="tx1"/>
                </a:solidFill>
                <a:effectLst/>
                <a:latin typeface="+mn-lt"/>
                <a:ea typeface="+mn-ea"/>
                <a:cs typeface="+mn-cs"/>
              </a:rPr>
              <a:t>addFailure</a:t>
            </a:r>
            <a:r>
              <a:rPr lang="en-US" sz="1200" b="1" kern="1200" dirty="0" smtClean="0">
                <a:solidFill>
                  <a:schemeClr val="tx1"/>
                </a:solidFill>
                <a:effectLst/>
                <a:latin typeface="+mn-lt"/>
                <a:ea typeface="+mn-ea"/>
                <a:cs typeface="+mn-cs"/>
              </a:rPr>
              <a:t>(Test </a:t>
            </a:r>
            <a:r>
              <a:rPr lang="en-US" sz="1200" b="1" kern="1200" dirty="0" err="1" smtClean="0">
                <a:solidFill>
                  <a:schemeClr val="tx1"/>
                </a:solidFill>
                <a:effectLst/>
                <a:latin typeface="+mn-lt"/>
                <a:ea typeface="+mn-ea"/>
                <a:cs typeface="+mn-cs"/>
              </a:rPr>
              <a:t>test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AssertionFailedError</a:t>
            </a:r>
            <a:r>
              <a:rPr lang="en-US" sz="1200" b="1" kern="1200" dirty="0" smtClean="0">
                <a:solidFill>
                  <a:schemeClr val="tx1"/>
                </a:solidFill>
                <a:effectLst/>
                <a:latin typeface="+mn-lt"/>
                <a:ea typeface="+mn-ea"/>
                <a:cs typeface="+mn-cs"/>
              </a:rPr>
              <a:t> t)</a:t>
            </a:r>
            <a:endParaRPr lang="en-US" sz="1200" kern="1200" dirty="0" smtClean="0">
              <a:solidFill>
                <a:schemeClr val="tx1"/>
              </a:solidFill>
              <a:effectLst/>
              <a:latin typeface="+mn-lt"/>
              <a:ea typeface="+mn-ea"/>
              <a:cs typeface="+mn-cs"/>
            </a:endParaRPr>
          </a:p>
          <a:p>
            <a:pPr fontAlgn="t"/>
            <a:r>
              <a:rPr lang="en-US" sz="1200" kern="1200" dirty="0" smtClean="0">
                <a:solidFill>
                  <a:schemeClr val="tx1"/>
                </a:solidFill>
                <a:effectLst/>
                <a:latin typeface="+mn-lt"/>
                <a:ea typeface="+mn-ea"/>
                <a:cs typeface="+mn-cs"/>
              </a:rPr>
              <a:t>Adds a failure to the list of failures.</a:t>
            </a:r>
          </a:p>
          <a:p>
            <a:pPr fontAlgn="t"/>
            <a:r>
              <a:rPr lang="en-US" sz="1200" kern="1200" dirty="0" smtClean="0">
                <a:solidFill>
                  <a:schemeClr val="tx1"/>
                </a:solidFill>
                <a:effectLst/>
                <a:latin typeface="+mn-lt"/>
                <a:ea typeface="+mn-ea"/>
                <a:cs typeface="+mn-cs"/>
              </a:rPr>
              <a:t>Test Suite: </a:t>
            </a:r>
            <a:r>
              <a:rPr lang="en-US" sz="1200" b="0" i="0" kern="1200" dirty="0" smtClean="0">
                <a:solidFill>
                  <a:schemeClr val="tx1"/>
                </a:solidFill>
                <a:effectLst/>
                <a:latin typeface="+mn-lt"/>
                <a:ea typeface="+mn-ea"/>
                <a:cs typeface="+mn-cs"/>
              </a:rPr>
              <a:t>A </a:t>
            </a:r>
            <a:r>
              <a:rPr lang="en-US" sz="1200" b="0" i="0" kern="1200" dirty="0" err="1" smtClean="0">
                <a:solidFill>
                  <a:schemeClr val="tx1"/>
                </a:solidFill>
                <a:effectLst/>
                <a:latin typeface="+mn-lt"/>
                <a:ea typeface="+mn-ea"/>
                <a:cs typeface="+mn-cs"/>
              </a:rPr>
              <a:t>TestSuite</a:t>
            </a:r>
            <a:r>
              <a:rPr lang="en-US" sz="1200" b="0" i="0" kern="1200" dirty="0" smtClean="0">
                <a:solidFill>
                  <a:schemeClr val="tx1"/>
                </a:solidFill>
                <a:effectLst/>
                <a:latin typeface="+mn-lt"/>
                <a:ea typeface="+mn-ea"/>
                <a:cs typeface="+mn-cs"/>
              </a:rPr>
              <a:t> is a Composite of tests. It runs a collection of test cases.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14</a:t>
            </a:fld>
            <a:endParaRPr lang="en-US"/>
          </a:p>
        </p:txBody>
      </p:sp>
    </p:spTree>
    <p:extLst>
      <p:ext uri="{BB962C8B-B14F-4D97-AF65-F5344CB8AC3E}">
        <p14:creationId xmlns:p14="http://schemas.microsoft.com/office/powerpoint/2010/main" val="3431338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r>
              <a:rPr lang="en-US" dirty="0" err="1" smtClean="0"/>
              <a:t>JUnit</a:t>
            </a:r>
            <a:endParaRPr lang="en-US" dirty="0"/>
          </a:p>
        </p:txBody>
      </p:sp>
      <p:sp>
        <p:nvSpPr>
          <p:cNvPr id="3" name="Content Placeholder 2"/>
          <p:cNvSpPr>
            <a:spLocks noGrp="1"/>
          </p:cNvSpPr>
          <p:nvPr>
            <p:ph idx="1"/>
          </p:nvPr>
        </p:nvSpPr>
        <p:spPr/>
        <p:txBody>
          <a:bodyPr/>
          <a:lstStyle/>
          <a:p>
            <a:pPr>
              <a:lnSpc>
                <a:spcPct val="130000"/>
              </a:lnSpc>
              <a:buFontTx/>
              <a:buChar char="•"/>
            </a:pPr>
            <a:r>
              <a:rPr lang="en-US" altLang="en-US" sz="2400" dirty="0"/>
              <a:t>Assertions for testing expected results.</a:t>
            </a:r>
          </a:p>
          <a:p>
            <a:pPr>
              <a:lnSpc>
                <a:spcPct val="130000"/>
              </a:lnSpc>
              <a:buFontTx/>
              <a:buChar char="•"/>
            </a:pPr>
            <a:r>
              <a:rPr lang="en-US" altLang="en-US" sz="2400" dirty="0"/>
              <a:t>Test fixtures for sharing common test data.</a:t>
            </a:r>
          </a:p>
          <a:p>
            <a:pPr>
              <a:lnSpc>
                <a:spcPct val="130000"/>
              </a:lnSpc>
              <a:buFontTx/>
              <a:buChar char="•"/>
            </a:pPr>
            <a:r>
              <a:rPr lang="en-US" altLang="en-US" sz="2400" dirty="0"/>
              <a:t>Test suites for easily organizing and running tests.</a:t>
            </a:r>
          </a:p>
          <a:p>
            <a:pPr>
              <a:lnSpc>
                <a:spcPct val="130000"/>
              </a:lnSpc>
              <a:buFontTx/>
              <a:buChar char="•"/>
            </a:pPr>
            <a:r>
              <a:rPr lang="en-US" sz="2400" dirty="0"/>
              <a:t>Provides Annotation to identify the test methods</a:t>
            </a:r>
            <a:endParaRPr lang="en-US" dirty="0"/>
          </a:p>
        </p:txBody>
      </p:sp>
    </p:spTree>
    <p:extLst>
      <p:ext uri="{BB962C8B-B14F-4D97-AF65-F5344CB8AC3E}">
        <p14:creationId xmlns:p14="http://schemas.microsoft.com/office/powerpoint/2010/main" val="109320194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Setup</a:t>
            </a:r>
          </a:p>
        </p:txBody>
      </p:sp>
      <p:sp>
        <p:nvSpPr>
          <p:cNvPr id="3" name="Content Placeholder 2"/>
          <p:cNvSpPr>
            <a:spLocks noGrp="1"/>
          </p:cNvSpPr>
          <p:nvPr>
            <p:ph idx="1"/>
          </p:nvPr>
        </p:nvSpPr>
        <p:spPr/>
        <p:txBody>
          <a:bodyPr/>
          <a:lstStyle/>
          <a:p>
            <a:pPr marL="0" indent="0">
              <a:buNone/>
            </a:pPr>
            <a:r>
              <a:rPr lang="en-US" sz="2400" dirty="0" err="1"/>
              <a:t>JUnit</a:t>
            </a:r>
            <a:r>
              <a:rPr lang="en-US" sz="2400" dirty="0"/>
              <a:t> is a framework for Java, so the very first requirement is to have JDK installed in your machine.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75663027"/>
              </p:ext>
            </p:extLst>
          </p:nvPr>
        </p:nvGraphicFramePr>
        <p:xfrm>
          <a:off x="2288274" y="3563890"/>
          <a:ext cx="6096000" cy="1524000"/>
        </p:xfrm>
        <a:graphic>
          <a:graphicData uri="http://schemas.openxmlformats.org/drawingml/2006/table">
            <a:tbl>
              <a:tblPr firstRow="1" bandRow="1">
                <a:tableStyleId>{775DCB02-9BB8-47FD-8907-85C794F793BA}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08000">
                <a:tc>
                  <a:txBody>
                    <a:bodyPr/>
                    <a:lstStyle>
                      <a:lvl1pPr marL="0" algn="l" defTabSz="1218072" rtl="0" eaLnBrk="1" latinLnBrk="0" hangingPunct="1">
                        <a:defRPr sz="2398" b="1" kern="1200">
                          <a:solidFill>
                            <a:schemeClr val="lt1"/>
                          </a:solidFill>
                          <a:latin typeface="HelveticaNeue Condensed"/>
                          <a:ea typeface="ＭＳ Ｐゴシック"/>
                          <a:cs typeface="ＭＳ Ｐゴシック"/>
                        </a:defRPr>
                      </a:lvl1pPr>
                      <a:lvl2pPr marL="609036" algn="l" defTabSz="1218072" rtl="0" eaLnBrk="1" latinLnBrk="0" hangingPunct="1">
                        <a:defRPr sz="2398" b="1" kern="1200">
                          <a:solidFill>
                            <a:schemeClr val="lt1"/>
                          </a:solidFill>
                          <a:latin typeface="HelveticaNeue Condensed"/>
                          <a:ea typeface="ＭＳ Ｐゴシック"/>
                          <a:cs typeface="ＭＳ Ｐゴシック"/>
                        </a:defRPr>
                      </a:lvl2pPr>
                      <a:lvl3pPr marL="1218072" algn="l" defTabSz="1218072" rtl="0" eaLnBrk="1" latinLnBrk="0" hangingPunct="1">
                        <a:defRPr sz="2398" b="1" kern="1200">
                          <a:solidFill>
                            <a:schemeClr val="lt1"/>
                          </a:solidFill>
                          <a:latin typeface="HelveticaNeue Condensed"/>
                          <a:ea typeface="ＭＳ Ｐゴシック"/>
                          <a:cs typeface="ＭＳ Ｐゴシック"/>
                        </a:defRPr>
                      </a:lvl3pPr>
                      <a:lvl4pPr marL="1827108" algn="l" defTabSz="1218072" rtl="0" eaLnBrk="1" latinLnBrk="0" hangingPunct="1">
                        <a:defRPr sz="2398" b="1" kern="1200">
                          <a:solidFill>
                            <a:schemeClr val="lt1"/>
                          </a:solidFill>
                          <a:latin typeface="HelveticaNeue Condensed"/>
                          <a:ea typeface="ＭＳ Ｐゴシック"/>
                          <a:cs typeface="ＭＳ Ｐゴシック"/>
                        </a:defRPr>
                      </a:lvl4pPr>
                      <a:lvl5pPr marL="2436144" algn="l" defTabSz="1218072" rtl="0" eaLnBrk="1" latinLnBrk="0" hangingPunct="1">
                        <a:defRPr sz="2398" b="1" kern="1200">
                          <a:solidFill>
                            <a:schemeClr val="lt1"/>
                          </a:solidFill>
                          <a:latin typeface="HelveticaNeue Condensed"/>
                          <a:ea typeface="ＭＳ Ｐゴシック"/>
                          <a:cs typeface="ＭＳ Ｐゴシック"/>
                        </a:defRPr>
                      </a:lvl5pPr>
                      <a:lvl6pPr marL="3045181" algn="l" defTabSz="1218072" rtl="0" eaLnBrk="1" latinLnBrk="0" hangingPunct="1">
                        <a:defRPr sz="2398" b="1" kern="1200">
                          <a:solidFill>
                            <a:schemeClr val="lt1"/>
                          </a:solidFill>
                          <a:latin typeface="HelveticaNeue Condensed"/>
                          <a:ea typeface="ＭＳ Ｐゴシック"/>
                          <a:cs typeface="ＭＳ Ｐゴシック"/>
                        </a:defRPr>
                      </a:lvl6pPr>
                      <a:lvl7pPr marL="3654217" algn="l" defTabSz="1218072" rtl="0" eaLnBrk="1" latinLnBrk="0" hangingPunct="1">
                        <a:defRPr sz="2398" b="1" kern="1200">
                          <a:solidFill>
                            <a:schemeClr val="lt1"/>
                          </a:solidFill>
                          <a:latin typeface="HelveticaNeue Condensed"/>
                          <a:ea typeface="ＭＳ Ｐゴシック"/>
                          <a:cs typeface="ＭＳ Ｐゴシック"/>
                        </a:defRPr>
                      </a:lvl7pPr>
                      <a:lvl8pPr marL="4263253" algn="l" defTabSz="1218072" rtl="0" eaLnBrk="1" latinLnBrk="0" hangingPunct="1">
                        <a:defRPr sz="2398" b="1" kern="1200">
                          <a:solidFill>
                            <a:schemeClr val="lt1"/>
                          </a:solidFill>
                          <a:latin typeface="HelveticaNeue Condensed"/>
                          <a:ea typeface="ＭＳ Ｐゴシック"/>
                          <a:cs typeface="ＭＳ Ｐゴシック"/>
                        </a:defRPr>
                      </a:lvl8pPr>
                      <a:lvl9pPr marL="4872289" algn="l" defTabSz="1218072" rtl="0" eaLnBrk="1" latinLnBrk="0" hangingPunct="1">
                        <a:defRPr sz="2398" b="1" kern="1200">
                          <a:solidFill>
                            <a:schemeClr val="lt1"/>
                          </a:solidFill>
                          <a:latin typeface="HelveticaNeue Condensed"/>
                          <a:ea typeface="ＭＳ Ｐゴシック"/>
                          <a:cs typeface="ＭＳ Ｐゴシック"/>
                        </a:defRPr>
                      </a:lvl9pPr>
                    </a:lstStyle>
                    <a:p>
                      <a:pPr algn="l"/>
                      <a:r>
                        <a:rPr lang="en-US" dirty="0">
                          <a:effectLst/>
                        </a:rPr>
                        <a:t>JDK</a:t>
                      </a:r>
                    </a:p>
                  </a:txBody>
                  <a:tcPr marL="47625" marR="47625" marT="47625" marB="47625"/>
                </a:tc>
                <a:tc>
                  <a:txBody>
                    <a:bodyPr/>
                    <a:lstStyle>
                      <a:lvl1pPr marL="0" algn="l" defTabSz="1218072" rtl="0" eaLnBrk="1" latinLnBrk="0" hangingPunct="1">
                        <a:defRPr sz="2398" b="1" kern="1200">
                          <a:solidFill>
                            <a:schemeClr val="lt1"/>
                          </a:solidFill>
                          <a:latin typeface="HelveticaNeue Condensed"/>
                          <a:ea typeface="ＭＳ Ｐゴシック"/>
                          <a:cs typeface="ＭＳ Ｐゴシック"/>
                        </a:defRPr>
                      </a:lvl1pPr>
                      <a:lvl2pPr marL="609036" algn="l" defTabSz="1218072" rtl="0" eaLnBrk="1" latinLnBrk="0" hangingPunct="1">
                        <a:defRPr sz="2398" b="1" kern="1200">
                          <a:solidFill>
                            <a:schemeClr val="lt1"/>
                          </a:solidFill>
                          <a:latin typeface="HelveticaNeue Condensed"/>
                          <a:ea typeface="ＭＳ Ｐゴシック"/>
                          <a:cs typeface="ＭＳ Ｐゴシック"/>
                        </a:defRPr>
                      </a:lvl2pPr>
                      <a:lvl3pPr marL="1218072" algn="l" defTabSz="1218072" rtl="0" eaLnBrk="1" latinLnBrk="0" hangingPunct="1">
                        <a:defRPr sz="2398" b="1" kern="1200">
                          <a:solidFill>
                            <a:schemeClr val="lt1"/>
                          </a:solidFill>
                          <a:latin typeface="HelveticaNeue Condensed"/>
                          <a:ea typeface="ＭＳ Ｐゴシック"/>
                          <a:cs typeface="ＭＳ Ｐゴシック"/>
                        </a:defRPr>
                      </a:lvl3pPr>
                      <a:lvl4pPr marL="1827108" algn="l" defTabSz="1218072" rtl="0" eaLnBrk="1" latinLnBrk="0" hangingPunct="1">
                        <a:defRPr sz="2398" b="1" kern="1200">
                          <a:solidFill>
                            <a:schemeClr val="lt1"/>
                          </a:solidFill>
                          <a:latin typeface="HelveticaNeue Condensed"/>
                          <a:ea typeface="ＭＳ Ｐゴシック"/>
                          <a:cs typeface="ＭＳ Ｐゴシック"/>
                        </a:defRPr>
                      </a:lvl4pPr>
                      <a:lvl5pPr marL="2436144" algn="l" defTabSz="1218072" rtl="0" eaLnBrk="1" latinLnBrk="0" hangingPunct="1">
                        <a:defRPr sz="2398" b="1" kern="1200">
                          <a:solidFill>
                            <a:schemeClr val="lt1"/>
                          </a:solidFill>
                          <a:latin typeface="HelveticaNeue Condensed"/>
                          <a:ea typeface="ＭＳ Ｐゴシック"/>
                          <a:cs typeface="ＭＳ Ｐゴシック"/>
                        </a:defRPr>
                      </a:lvl5pPr>
                      <a:lvl6pPr marL="3045181" algn="l" defTabSz="1218072" rtl="0" eaLnBrk="1" latinLnBrk="0" hangingPunct="1">
                        <a:defRPr sz="2398" b="1" kern="1200">
                          <a:solidFill>
                            <a:schemeClr val="lt1"/>
                          </a:solidFill>
                          <a:latin typeface="HelveticaNeue Condensed"/>
                          <a:ea typeface="ＭＳ Ｐゴシック"/>
                          <a:cs typeface="ＭＳ Ｐゴシック"/>
                        </a:defRPr>
                      </a:lvl6pPr>
                      <a:lvl7pPr marL="3654217" algn="l" defTabSz="1218072" rtl="0" eaLnBrk="1" latinLnBrk="0" hangingPunct="1">
                        <a:defRPr sz="2398" b="1" kern="1200">
                          <a:solidFill>
                            <a:schemeClr val="lt1"/>
                          </a:solidFill>
                          <a:latin typeface="HelveticaNeue Condensed"/>
                          <a:ea typeface="ＭＳ Ｐゴシック"/>
                          <a:cs typeface="ＭＳ Ｐゴシック"/>
                        </a:defRPr>
                      </a:lvl7pPr>
                      <a:lvl8pPr marL="4263253" algn="l" defTabSz="1218072" rtl="0" eaLnBrk="1" latinLnBrk="0" hangingPunct="1">
                        <a:defRPr sz="2398" b="1" kern="1200">
                          <a:solidFill>
                            <a:schemeClr val="lt1"/>
                          </a:solidFill>
                          <a:latin typeface="HelveticaNeue Condensed"/>
                          <a:ea typeface="ＭＳ Ｐゴシック"/>
                          <a:cs typeface="ＭＳ Ｐゴシック"/>
                        </a:defRPr>
                      </a:lvl8pPr>
                      <a:lvl9pPr marL="4872289" algn="l" defTabSz="1218072" rtl="0" eaLnBrk="1" latinLnBrk="0" hangingPunct="1">
                        <a:defRPr sz="2398" b="1" kern="1200">
                          <a:solidFill>
                            <a:schemeClr val="lt1"/>
                          </a:solidFill>
                          <a:latin typeface="HelveticaNeue Condensed"/>
                          <a:ea typeface="ＭＳ Ｐゴシック"/>
                          <a:cs typeface="ＭＳ Ｐゴシック"/>
                        </a:defRPr>
                      </a:lvl9pPr>
                    </a:lstStyle>
                    <a:p>
                      <a:r>
                        <a:rPr lang="en-US" dirty="0">
                          <a:effectLst/>
                        </a:rPr>
                        <a:t>1.5 or above.</a:t>
                      </a:r>
                    </a:p>
                  </a:txBody>
                  <a:tcPr marL="47625" marR="47625" marT="47625" marB="47625"/>
                </a:tc>
                <a:extLst>
                  <a:ext uri="{0D108BD9-81ED-4DB2-BD59-A6C34878D82A}">
                    <a16:rowId xmlns:a16="http://schemas.microsoft.com/office/drawing/2014/main" val="10000"/>
                  </a:ext>
                </a:extLst>
              </a:tr>
              <a:tr h="508000">
                <a:tc>
                  <a:txBody>
                    <a:bodyPr/>
                    <a:lstStyle>
                      <a:lvl1pPr marL="0" algn="l" defTabSz="1218072" rtl="0" eaLnBrk="1" latinLnBrk="0" hangingPunct="1">
                        <a:defRPr sz="2398" kern="1200">
                          <a:solidFill>
                            <a:schemeClr val="dk1"/>
                          </a:solidFill>
                          <a:latin typeface="HelveticaNeue Condensed"/>
                          <a:ea typeface="ＭＳ Ｐゴシック"/>
                          <a:cs typeface="ＭＳ Ｐゴシック"/>
                        </a:defRPr>
                      </a:lvl1pPr>
                      <a:lvl2pPr marL="609036" algn="l" defTabSz="1218072" rtl="0" eaLnBrk="1" latinLnBrk="0" hangingPunct="1">
                        <a:defRPr sz="2398" kern="1200">
                          <a:solidFill>
                            <a:schemeClr val="dk1"/>
                          </a:solidFill>
                          <a:latin typeface="HelveticaNeue Condensed"/>
                          <a:ea typeface="ＭＳ Ｐゴシック"/>
                          <a:cs typeface="ＭＳ Ｐゴシック"/>
                        </a:defRPr>
                      </a:lvl2pPr>
                      <a:lvl3pPr marL="1218072" algn="l" defTabSz="1218072" rtl="0" eaLnBrk="1" latinLnBrk="0" hangingPunct="1">
                        <a:defRPr sz="2398" kern="1200">
                          <a:solidFill>
                            <a:schemeClr val="dk1"/>
                          </a:solidFill>
                          <a:latin typeface="HelveticaNeue Condensed"/>
                          <a:ea typeface="ＭＳ Ｐゴシック"/>
                          <a:cs typeface="ＭＳ Ｐゴシック"/>
                        </a:defRPr>
                      </a:lvl3pPr>
                      <a:lvl4pPr marL="1827108" algn="l" defTabSz="1218072" rtl="0" eaLnBrk="1" latinLnBrk="0" hangingPunct="1">
                        <a:defRPr sz="2398" kern="1200">
                          <a:solidFill>
                            <a:schemeClr val="dk1"/>
                          </a:solidFill>
                          <a:latin typeface="HelveticaNeue Condensed"/>
                          <a:ea typeface="ＭＳ Ｐゴシック"/>
                          <a:cs typeface="ＭＳ Ｐゴシック"/>
                        </a:defRPr>
                      </a:lvl4pPr>
                      <a:lvl5pPr marL="2436144" algn="l" defTabSz="1218072" rtl="0" eaLnBrk="1" latinLnBrk="0" hangingPunct="1">
                        <a:defRPr sz="2398" kern="1200">
                          <a:solidFill>
                            <a:schemeClr val="dk1"/>
                          </a:solidFill>
                          <a:latin typeface="HelveticaNeue Condensed"/>
                          <a:ea typeface="ＭＳ Ｐゴシック"/>
                          <a:cs typeface="ＭＳ Ｐゴシック"/>
                        </a:defRPr>
                      </a:lvl5pPr>
                      <a:lvl6pPr marL="3045181" algn="l" defTabSz="1218072" rtl="0" eaLnBrk="1" latinLnBrk="0" hangingPunct="1">
                        <a:defRPr sz="2398" kern="1200">
                          <a:solidFill>
                            <a:schemeClr val="dk1"/>
                          </a:solidFill>
                          <a:latin typeface="HelveticaNeue Condensed"/>
                          <a:ea typeface="ＭＳ Ｐゴシック"/>
                          <a:cs typeface="ＭＳ Ｐゴシック"/>
                        </a:defRPr>
                      </a:lvl6pPr>
                      <a:lvl7pPr marL="3654217" algn="l" defTabSz="1218072" rtl="0" eaLnBrk="1" latinLnBrk="0" hangingPunct="1">
                        <a:defRPr sz="2398" kern="1200">
                          <a:solidFill>
                            <a:schemeClr val="dk1"/>
                          </a:solidFill>
                          <a:latin typeface="HelveticaNeue Condensed"/>
                          <a:ea typeface="ＭＳ Ｐゴシック"/>
                          <a:cs typeface="ＭＳ Ｐゴシック"/>
                        </a:defRPr>
                      </a:lvl7pPr>
                      <a:lvl8pPr marL="4263253" algn="l" defTabSz="1218072" rtl="0" eaLnBrk="1" latinLnBrk="0" hangingPunct="1">
                        <a:defRPr sz="2398" kern="1200">
                          <a:solidFill>
                            <a:schemeClr val="dk1"/>
                          </a:solidFill>
                          <a:latin typeface="HelveticaNeue Condensed"/>
                          <a:ea typeface="ＭＳ Ｐゴシック"/>
                          <a:cs typeface="ＭＳ Ｐゴシック"/>
                        </a:defRPr>
                      </a:lvl8pPr>
                      <a:lvl9pPr marL="4872289" algn="l" defTabSz="1218072" rtl="0" eaLnBrk="1" latinLnBrk="0" hangingPunct="1">
                        <a:defRPr sz="2398" kern="1200">
                          <a:solidFill>
                            <a:schemeClr val="dk1"/>
                          </a:solidFill>
                          <a:latin typeface="HelveticaNeue Condensed"/>
                          <a:ea typeface="ＭＳ Ｐゴシック"/>
                          <a:cs typeface="ＭＳ Ｐゴシック"/>
                        </a:defRPr>
                      </a:lvl9pPr>
                    </a:lstStyle>
                    <a:p>
                      <a:r>
                        <a:rPr lang="en-US" dirty="0" err="1" smtClean="0">
                          <a:effectLst/>
                        </a:rPr>
                        <a:t>Junit</a:t>
                      </a:r>
                      <a:r>
                        <a:rPr lang="en-US" dirty="0" smtClean="0">
                          <a:effectLst/>
                        </a:rPr>
                        <a:t> Jar</a:t>
                      </a:r>
                      <a:endParaRPr lang="en-US" dirty="0">
                        <a:effectLst/>
                      </a:endParaRPr>
                    </a:p>
                  </a:txBody>
                  <a:tcPr marL="47625" marR="47625" marT="47625" marB="47625"/>
                </a:tc>
                <a:tc>
                  <a:txBody>
                    <a:bodyPr/>
                    <a:lstStyle>
                      <a:lvl1pPr marL="0" algn="l" defTabSz="1218072" rtl="0" eaLnBrk="1" latinLnBrk="0" hangingPunct="1">
                        <a:defRPr sz="2398" kern="1200">
                          <a:solidFill>
                            <a:schemeClr val="dk1"/>
                          </a:solidFill>
                          <a:latin typeface="HelveticaNeue Condensed"/>
                          <a:ea typeface="ＭＳ Ｐゴシック"/>
                          <a:cs typeface="ＭＳ Ｐゴシック"/>
                        </a:defRPr>
                      </a:lvl1pPr>
                      <a:lvl2pPr marL="609036" algn="l" defTabSz="1218072" rtl="0" eaLnBrk="1" latinLnBrk="0" hangingPunct="1">
                        <a:defRPr sz="2398" kern="1200">
                          <a:solidFill>
                            <a:schemeClr val="dk1"/>
                          </a:solidFill>
                          <a:latin typeface="HelveticaNeue Condensed"/>
                          <a:ea typeface="ＭＳ Ｐゴシック"/>
                          <a:cs typeface="ＭＳ Ｐゴシック"/>
                        </a:defRPr>
                      </a:lvl2pPr>
                      <a:lvl3pPr marL="1218072" algn="l" defTabSz="1218072" rtl="0" eaLnBrk="1" latinLnBrk="0" hangingPunct="1">
                        <a:defRPr sz="2398" kern="1200">
                          <a:solidFill>
                            <a:schemeClr val="dk1"/>
                          </a:solidFill>
                          <a:latin typeface="HelveticaNeue Condensed"/>
                          <a:ea typeface="ＭＳ Ｐゴシック"/>
                          <a:cs typeface="ＭＳ Ｐゴシック"/>
                        </a:defRPr>
                      </a:lvl3pPr>
                      <a:lvl4pPr marL="1827108" algn="l" defTabSz="1218072" rtl="0" eaLnBrk="1" latinLnBrk="0" hangingPunct="1">
                        <a:defRPr sz="2398" kern="1200">
                          <a:solidFill>
                            <a:schemeClr val="dk1"/>
                          </a:solidFill>
                          <a:latin typeface="HelveticaNeue Condensed"/>
                          <a:ea typeface="ＭＳ Ｐゴシック"/>
                          <a:cs typeface="ＭＳ Ｐゴシック"/>
                        </a:defRPr>
                      </a:lvl4pPr>
                      <a:lvl5pPr marL="2436144" algn="l" defTabSz="1218072" rtl="0" eaLnBrk="1" latinLnBrk="0" hangingPunct="1">
                        <a:defRPr sz="2398" kern="1200">
                          <a:solidFill>
                            <a:schemeClr val="dk1"/>
                          </a:solidFill>
                          <a:latin typeface="HelveticaNeue Condensed"/>
                          <a:ea typeface="ＭＳ Ｐゴシック"/>
                          <a:cs typeface="ＭＳ Ｐゴシック"/>
                        </a:defRPr>
                      </a:lvl5pPr>
                      <a:lvl6pPr marL="3045181" algn="l" defTabSz="1218072" rtl="0" eaLnBrk="1" latinLnBrk="0" hangingPunct="1">
                        <a:defRPr sz="2398" kern="1200">
                          <a:solidFill>
                            <a:schemeClr val="dk1"/>
                          </a:solidFill>
                          <a:latin typeface="HelveticaNeue Condensed"/>
                          <a:ea typeface="ＭＳ Ｐゴシック"/>
                          <a:cs typeface="ＭＳ Ｐゴシック"/>
                        </a:defRPr>
                      </a:lvl6pPr>
                      <a:lvl7pPr marL="3654217" algn="l" defTabSz="1218072" rtl="0" eaLnBrk="1" latinLnBrk="0" hangingPunct="1">
                        <a:defRPr sz="2398" kern="1200">
                          <a:solidFill>
                            <a:schemeClr val="dk1"/>
                          </a:solidFill>
                          <a:latin typeface="HelveticaNeue Condensed"/>
                          <a:ea typeface="ＭＳ Ｐゴシック"/>
                          <a:cs typeface="ＭＳ Ｐゴシック"/>
                        </a:defRPr>
                      </a:lvl7pPr>
                      <a:lvl8pPr marL="4263253" algn="l" defTabSz="1218072" rtl="0" eaLnBrk="1" latinLnBrk="0" hangingPunct="1">
                        <a:defRPr sz="2398" kern="1200">
                          <a:solidFill>
                            <a:schemeClr val="dk1"/>
                          </a:solidFill>
                          <a:latin typeface="HelveticaNeue Condensed"/>
                          <a:ea typeface="ＭＳ Ｐゴシック"/>
                          <a:cs typeface="ＭＳ Ｐゴシック"/>
                        </a:defRPr>
                      </a:lvl8pPr>
                      <a:lvl9pPr marL="4872289" algn="l" defTabSz="1218072" rtl="0" eaLnBrk="1" latinLnBrk="0" hangingPunct="1">
                        <a:defRPr sz="2398" kern="1200">
                          <a:solidFill>
                            <a:schemeClr val="dk1"/>
                          </a:solidFill>
                          <a:latin typeface="HelveticaNeue Condensed"/>
                          <a:ea typeface="ＭＳ Ｐゴシック"/>
                          <a:cs typeface="ＭＳ Ｐゴシック"/>
                        </a:defRPr>
                      </a:lvl9pPr>
                    </a:lstStyle>
                    <a:p>
                      <a:r>
                        <a:rPr lang="en-US" sz="1800" kern="1200" dirty="0" smtClean="0">
                          <a:effectLst/>
                        </a:rPr>
                        <a:t>junit4.11.jar</a:t>
                      </a:r>
                      <a:endParaRPr lang="en-US" dirty="0">
                        <a:effectLst/>
                      </a:endParaRPr>
                    </a:p>
                  </a:txBody>
                  <a:tcPr marL="47625" marR="47625" marT="47625" marB="47625"/>
                </a:tc>
                <a:extLst>
                  <a:ext uri="{0D108BD9-81ED-4DB2-BD59-A6C34878D82A}">
                    <a16:rowId xmlns:a16="http://schemas.microsoft.com/office/drawing/2014/main" val="10001"/>
                  </a:ext>
                </a:extLst>
              </a:tr>
              <a:tr h="508000">
                <a:tc>
                  <a:txBody>
                    <a:bodyPr/>
                    <a:lstStyle>
                      <a:lvl1pPr marL="0" algn="l" defTabSz="1218072" rtl="0" eaLnBrk="1" latinLnBrk="0" hangingPunct="1">
                        <a:defRPr sz="2398" kern="1200">
                          <a:solidFill>
                            <a:schemeClr val="dk1"/>
                          </a:solidFill>
                          <a:latin typeface="HelveticaNeue Condensed"/>
                          <a:ea typeface="ＭＳ Ｐゴシック"/>
                          <a:cs typeface="ＭＳ Ｐゴシック"/>
                        </a:defRPr>
                      </a:lvl1pPr>
                      <a:lvl2pPr marL="609036" algn="l" defTabSz="1218072" rtl="0" eaLnBrk="1" latinLnBrk="0" hangingPunct="1">
                        <a:defRPr sz="2398" kern="1200">
                          <a:solidFill>
                            <a:schemeClr val="dk1"/>
                          </a:solidFill>
                          <a:latin typeface="HelveticaNeue Condensed"/>
                          <a:ea typeface="ＭＳ Ｐゴシック"/>
                          <a:cs typeface="ＭＳ Ｐゴシック"/>
                        </a:defRPr>
                      </a:lvl2pPr>
                      <a:lvl3pPr marL="1218072" algn="l" defTabSz="1218072" rtl="0" eaLnBrk="1" latinLnBrk="0" hangingPunct="1">
                        <a:defRPr sz="2398" kern="1200">
                          <a:solidFill>
                            <a:schemeClr val="dk1"/>
                          </a:solidFill>
                          <a:latin typeface="HelveticaNeue Condensed"/>
                          <a:ea typeface="ＭＳ Ｐゴシック"/>
                          <a:cs typeface="ＭＳ Ｐゴシック"/>
                        </a:defRPr>
                      </a:lvl3pPr>
                      <a:lvl4pPr marL="1827108" algn="l" defTabSz="1218072" rtl="0" eaLnBrk="1" latinLnBrk="0" hangingPunct="1">
                        <a:defRPr sz="2398" kern="1200">
                          <a:solidFill>
                            <a:schemeClr val="dk1"/>
                          </a:solidFill>
                          <a:latin typeface="HelveticaNeue Condensed"/>
                          <a:ea typeface="ＭＳ Ｐゴシック"/>
                          <a:cs typeface="ＭＳ Ｐゴシック"/>
                        </a:defRPr>
                      </a:lvl4pPr>
                      <a:lvl5pPr marL="2436144" algn="l" defTabSz="1218072" rtl="0" eaLnBrk="1" latinLnBrk="0" hangingPunct="1">
                        <a:defRPr sz="2398" kern="1200">
                          <a:solidFill>
                            <a:schemeClr val="dk1"/>
                          </a:solidFill>
                          <a:latin typeface="HelveticaNeue Condensed"/>
                          <a:ea typeface="ＭＳ Ｐゴシック"/>
                          <a:cs typeface="ＭＳ Ｐゴシック"/>
                        </a:defRPr>
                      </a:lvl5pPr>
                      <a:lvl6pPr marL="3045181" algn="l" defTabSz="1218072" rtl="0" eaLnBrk="1" latinLnBrk="0" hangingPunct="1">
                        <a:defRPr sz="2398" kern="1200">
                          <a:solidFill>
                            <a:schemeClr val="dk1"/>
                          </a:solidFill>
                          <a:latin typeface="HelveticaNeue Condensed"/>
                          <a:ea typeface="ＭＳ Ｐゴシック"/>
                          <a:cs typeface="ＭＳ Ｐゴシック"/>
                        </a:defRPr>
                      </a:lvl6pPr>
                      <a:lvl7pPr marL="3654217" algn="l" defTabSz="1218072" rtl="0" eaLnBrk="1" latinLnBrk="0" hangingPunct="1">
                        <a:defRPr sz="2398" kern="1200">
                          <a:solidFill>
                            <a:schemeClr val="dk1"/>
                          </a:solidFill>
                          <a:latin typeface="HelveticaNeue Condensed"/>
                          <a:ea typeface="ＭＳ Ｐゴシック"/>
                          <a:cs typeface="ＭＳ Ｐゴシック"/>
                        </a:defRPr>
                      </a:lvl7pPr>
                      <a:lvl8pPr marL="4263253" algn="l" defTabSz="1218072" rtl="0" eaLnBrk="1" latinLnBrk="0" hangingPunct="1">
                        <a:defRPr sz="2398" kern="1200">
                          <a:solidFill>
                            <a:schemeClr val="dk1"/>
                          </a:solidFill>
                          <a:latin typeface="HelveticaNeue Condensed"/>
                          <a:ea typeface="ＭＳ Ｐゴシック"/>
                          <a:cs typeface="ＭＳ Ｐゴシック"/>
                        </a:defRPr>
                      </a:lvl8pPr>
                      <a:lvl9pPr marL="4872289" algn="l" defTabSz="1218072" rtl="0" eaLnBrk="1" latinLnBrk="0" hangingPunct="1">
                        <a:defRPr sz="2398" kern="1200">
                          <a:solidFill>
                            <a:schemeClr val="dk1"/>
                          </a:solidFill>
                          <a:latin typeface="HelveticaNeue Condensed"/>
                          <a:ea typeface="ＭＳ Ｐゴシック"/>
                          <a:cs typeface="ＭＳ Ｐゴシック"/>
                        </a:defRPr>
                      </a:lvl9pPr>
                    </a:lstStyle>
                    <a:p>
                      <a:r>
                        <a:rPr lang="en-US" dirty="0" err="1" smtClean="0">
                          <a:effectLst/>
                        </a:rPr>
                        <a:t>hamcrest</a:t>
                      </a:r>
                      <a:r>
                        <a:rPr lang="en-US" dirty="0" smtClean="0">
                          <a:effectLst/>
                        </a:rPr>
                        <a:t>-core</a:t>
                      </a:r>
                      <a:r>
                        <a:rPr lang="en-US" baseline="0" dirty="0" smtClean="0">
                          <a:effectLst/>
                        </a:rPr>
                        <a:t> jar</a:t>
                      </a:r>
                      <a:endParaRPr lang="en-US" dirty="0">
                        <a:effectLst/>
                      </a:endParaRPr>
                    </a:p>
                  </a:txBody>
                  <a:tcPr marL="47625" marR="47625" marT="47625" marB="47625"/>
                </a:tc>
                <a:tc>
                  <a:txBody>
                    <a:bodyPr/>
                    <a:lstStyle>
                      <a:lvl1pPr marL="0" algn="l" defTabSz="1218072" rtl="0" eaLnBrk="1" latinLnBrk="0" hangingPunct="1">
                        <a:defRPr sz="2398" kern="1200">
                          <a:solidFill>
                            <a:schemeClr val="dk1"/>
                          </a:solidFill>
                          <a:latin typeface="HelveticaNeue Condensed"/>
                          <a:ea typeface="ＭＳ Ｐゴシック"/>
                          <a:cs typeface="ＭＳ Ｐゴシック"/>
                        </a:defRPr>
                      </a:lvl1pPr>
                      <a:lvl2pPr marL="609036" algn="l" defTabSz="1218072" rtl="0" eaLnBrk="1" latinLnBrk="0" hangingPunct="1">
                        <a:defRPr sz="2398" kern="1200">
                          <a:solidFill>
                            <a:schemeClr val="dk1"/>
                          </a:solidFill>
                          <a:latin typeface="HelveticaNeue Condensed"/>
                          <a:ea typeface="ＭＳ Ｐゴシック"/>
                          <a:cs typeface="ＭＳ Ｐゴシック"/>
                        </a:defRPr>
                      </a:lvl2pPr>
                      <a:lvl3pPr marL="1218072" algn="l" defTabSz="1218072" rtl="0" eaLnBrk="1" latinLnBrk="0" hangingPunct="1">
                        <a:defRPr sz="2398" kern="1200">
                          <a:solidFill>
                            <a:schemeClr val="dk1"/>
                          </a:solidFill>
                          <a:latin typeface="HelveticaNeue Condensed"/>
                          <a:ea typeface="ＭＳ Ｐゴシック"/>
                          <a:cs typeface="ＭＳ Ｐゴシック"/>
                        </a:defRPr>
                      </a:lvl3pPr>
                      <a:lvl4pPr marL="1827108" algn="l" defTabSz="1218072" rtl="0" eaLnBrk="1" latinLnBrk="0" hangingPunct="1">
                        <a:defRPr sz="2398" kern="1200">
                          <a:solidFill>
                            <a:schemeClr val="dk1"/>
                          </a:solidFill>
                          <a:latin typeface="HelveticaNeue Condensed"/>
                          <a:ea typeface="ＭＳ Ｐゴシック"/>
                          <a:cs typeface="ＭＳ Ｐゴシック"/>
                        </a:defRPr>
                      </a:lvl4pPr>
                      <a:lvl5pPr marL="2436144" algn="l" defTabSz="1218072" rtl="0" eaLnBrk="1" latinLnBrk="0" hangingPunct="1">
                        <a:defRPr sz="2398" kern="1200">
                          <a:solidFill>
                            <a:schemeClr val="dk1"/>
                          </a:solidFill>
                          <a:latin typeface="HelveticaNeue Condensed"/>
                          <a:ea typeface="ＭＳ Ｐゴシック"/>
                          <a:cs typeface="ＭＳ Ｐゴシック"/>
                        </a:defRPr>
                      </a:lvl5pPr>
                      <a:lvl6pPr marL="3045181" algn="l" defTabSz="1218072" rtl="0" eaLnBrk="1" latinLnBrk="0" hangingPunct="1">
                        <a:defRPr sz="2398" kern="1200">
                          <a:solidFill>
                            <a:schemeClr val="dk1"/>
                          </a:solidFill>
                          <a:latin typeface="HelveticaNeue Condensed"/>
                          <a:ea typeface="ＭＳ Ｐゴシック"/>
                          <a:cs typeface="ＭＳ Ｐゴシック"/>
                        </a:defRPr>
                      </a:lvl6pPr>
                      <a:lvl7pPr marL="3654217" algn="l" defTabSz="1218072" rtl="0" eaLnBrk="1" latinLnBrk="0" hangingPunct="1">
                        <a:defRPr sz="2398" kern="1200">
                          <a:solidFill>
                            <a:schemeClr val="dk1"/>
                          </a:solidFill>
                          <a:latin typeface="HelveticaNeue Condensed"/>
                          <a:ea typeface="ＭＳ Ｐゴシック"/>
                          <a:cs typeface="ＭＳ Ｐゴシック"/>
                        </a:defRPr>
                      </a:lvl7pPr>
                      <a:lvl8pPr marL="4263253" algn="l" defTabSz="1218072" rtl="0" eaLnBrk="1" latinLnBrk="0" hangingPunct="1">
                        <a:defRPr sz="2398" kern="1200">
                          <a:solidFill>
                            <a:schemeClr val="dk1"/>
                          </a:solidFill>
                          <a:latin typeface="HelveticaNeue Condensed"/>
                          <a:ea typeface="ＭＳ Ｐゴシック"/>
                          <a:cs typeface="ＭＳ Ｐゴシック"/>
                        </a:defRPr>
                      </a:lvl8pPr>
                      <a:lvl9pPr marL="4872289" algn="l" defTabSz="1218072" rtl="0" eaLnBrk="1" latinLnBrk="0" hangingPunct="1">
                        <a:defRPr sz="2398" kern="1200">
                          <a:solidFill>
                            <a:schemeClr val="dk1"/>
                          </a:solidFill>
                          <a:latin typeface="HelveticaNeue Condensed"/>
                          <a:ea typeface="ＭＳ Ｐゴシック"/>
                          <a:cs typeface="ＭＳ Ｐゴシック"/>
                        </a:defRPr>
                      </a:lvl9pPr>
                    </a:lstStyle>
                    <a:p>
                      <a:r>
                        <a:rPr lang="en-US" dirty="0" smtClean="0">
                          <a:effectLst/>
                        </a:rPr>
                        <a:t>hamcrest-core-1.3.jar</a:t>
                      </a:r>
                      <a:endParaRPr lang="en-US" dirty="0">
                        <a:effectLst/>
                      </a:endParaRPr>
                    </a:p>
                  </a:txBody>
                  <a:tcPr marL="47625" marR="47625" marT="47625" marB="476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177703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Sample</a:t>
            </a:r>
          </a:p>
        </p:txBody>
      </p:sp>
      <p:sp>
        <p:nvSpPr>
          <p:cNvPr id="3" name="Content Placeholder 2"/>
          <p:cNvSpPr>
            <a:spLocks noGrp="1"/>
          </p:cNvSpPr>
          <p:nvPr>
            <p:ph idx="1"/>
          </p:nvPr>
        </p:nvSpPr>
        <p:spPr>
          <a:xfrm>
            <a:off x="313149" y="1085196"/>
            <a:ext cx="11373491" cy="4897665"/>
          </a:xfrm>
        </p:spPr>
        <p:txBody>
          <a:bodyPr/>
          <a:lstStyle/>
          <a:p>
            <a:r>
              <a:rPr lang="en-US" sz="2400" dirty="0"/>
              <a:t>Sample Program</a:t>
            </a:r>
          </a:p>
          <a:p>
            <a:pPr marL="0" indent="0">
              <a:buNone/>
            </a:pPr>
            <a:r>
              <a:rPr lang="en-US" dirty="0"/>
              <a:t>	</a:t>
            </a:r>
          </a:p>
          <a:p>
            <a:pPr marL="0" indent="0">
              <a:buNone/>
            </a:pPr>
            <a:endParaRPr lang="en-US" sz="2400" dirty="0"/>
          </a:p>
          <a:p>
            <a:pPr marL="0" indent="0">
              <a:buNone/>
            </a:pPr>
            <a:endParaRPr lang="en-US" sz="2400" dirty="0"/>
          </a:p>
          <a:p>
            <a:pPr marL="0" indent="0">
              <a:buNone/>
            </a:pPr>
            <a:endParaRPr lang="en-US" sz="2400" dirty="0"/>
          </a:p>
          <a:p>
            <a:r>
              <a:rPr lang="en-US" sz="2400" dirty="0"/>
              <a:t>Test Case Class</a:t>
            </a:r>
          </a:p>
          <a:p>
            <a:pPr marL="57150" indent="0">
              <a:buNone/>
            </a:pPr>
            <a:r>
              <a:rPr lang="en-US" sz="1400" dirty="0"/>
              <a:t>	</a:t>
            </a:r>
            <a:r>
              <a:rPr lang="en-US" dirty="0"/>
              <a:t/>
            </a:r>
            <a:br>
              <a:rPr lang="en-US" dirty="0"/>
            </a:br>
            <a:endParaRPr lang="en-US" dirty="0"/>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339" y="1550158"/>
            <a:ext cx="6309360" cy="1752600"/>
          </a:xfrm>
          <a:prstGeom prst="rect">
            <a:avLst/>
          </a:prstGeom>
          <a:solidFill>
            <a:schemeClr val="accent2"/>
          </a:solidFill>
          <a:ln>
            <a:solidFill>
              <a:schemeClr val="tx1">
                <a:lumMod val="75000"/>
                <a:lumOff val="25000"/>
              </a:schemeClr>
            </a:solidFill>
          </a:ln>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339" y="3767720"/>
            <a:ext cx="630936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3003801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Convention for </a:t>
            </a:r>
            <a:r>
              <a:rPr lang="en-US" dirty="0" err="1" smtClean="0"/>
              <a:t>Junit</a:t>
            </a:r>
            <a:r>
              <a:rPr lang="en-US" dirty="0" smtClean="0"/>
              <a:t> class</a:t>
            </a:r>
            <a:endParaRPr lang="en-US" dirty="0"/>
          </a:p>
        </p:txBody>
      </p:sp>
      <p:sp>
        <p:nvSpPr>
          <p:cNvPr id="3" name="Content Placeholder 2"/>
          <p:cNvSpPr>
            <a:spLocks noGrp="1"/>
          </p:cNvSpPr>
          <p:nvPr>
            <p:ph idx="1"/>
          </p:nvPr>
        </p:nvSpPr>
        <p:spPr/>
        <p:txBody>
          <a:bodyPr/>
          <a:lstStyle/>
          <a:p>
            <a:r>
              <a:rPr lang="en-US" dirty="0" smtClean="0"/>
              <a:t>Name of the test class must end with “Test”</a:t>
            </a:r>
          </a:p>
          <a:p>
            <a:r>
              <a:rPr lang="en-US" dirty="0" smtClean="0"/>
              <a:t>Name of the method must begin with “test”</a:t>
            </a:r>
          </a:p>
          <a:p>
            <a:r>
              <a:rPr lang="en-US" dirty="0" smtClean="0"/>
              <a:t>Return type of a test method must be void</a:t>
            </a:r>
          </a:p>
          <a:p>
            <a:r>
              <a:rPr lang="en-US" smtClean="0"/>
              <a:t>Test </a:t>
            </a:r>
            <a:r>
              <a:rPr lang="en-US" dirty="0" smtClean="0"/>
              <a:t>method must not throw any exception</a:t>
            </a:r>
          </a:p>
          <a:p>
            <a:r>
              <a:rPr lang="en-US" dirty="0" smtClean="0"/>
              <a:t>Test method must not have any parameter</a:t>
            </a:r>
          </a:p>
          <a:p>
            <a:endParaRPr lang="en-US" dirty="0"/>
          </a:p>
        </p:txBody>
      </p:sp>
    </p:spTree>
    <p:extLst>
      <p:ext uri="{BB962C8B-B14F-4D97-AF65-F5344CB8AC3E}">
        <p14:creationId xmlns:p14="http://schemas.microsoft.com/office/powerpoint/2010/main" val="13340392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JUnit</a:t>
            </a:r>
            <a:r>
              <a:rPr lang="en-US"/>
              <a:t> </a:t>
            </a:r>
            <a:r>
              <a:rPr lang="en-US" smtClean="0"/>
              <a:t>Api</a:t>
            </a:r>
            <a:endParaRPr lang="en-US" dirty="0"/>
          </a:p>
        </p:txBody>
      </p:sp>
      <p:sp>
        <p:nvSpPr>
          <p:cNvPr id="3" name="Content Placeholder 2"/>
          <p:cNvSpPr>
            <a:spLocks noGrp="1"/>
          </p:cNvSpPr>
          <p:nvPr>
            <p:ph idx="1"/>
          </p:nvPr>
        </p:nvSpPr>
        <p:spPr/>
        <p:txBody>
          <a:bodyPr/>
          <a:lstStyle/>
          <a:p>
            <a:pPr marL="0" indent="0">
              <a:buNone/>
            </a:pPr>
            <a:r>
              <a:rPr lang="en-US" sz="2400" dirty="0"/>
              <a:t>The most important package in </a:t>
            </a:r>
            <a:r>
              <a:rPr lang="en-US" sz="2400" dirty="0" err="1"/>
              <a:t>JUnit</a:t>
            </a:r>
            <a:r>
              <a:rPr lang="en-US" sz="2400" dirty="0"/>
              <a:t> is </a:t>
            </a:r>
            <a:r>
              <a:rPr lang="en-US" sz="2400" b="1" dirty="0" err="1"/>
              <a:t>junit.framework</a:t>
            </a:r>
            <a:r>
              <a:rPr lang="en-US" sz="2400" dirty="0"/>
              <a:t> which contain all the core classes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71004622"/>
              </p:ext>
            </p:extLst>
          </p:nvPr>
        </p:nvGraphicFramePr>
        <p:xfrm>
          <a:off x="1622568" y="2296285"/>
          <a:ext cx="8128000" cy="3860484"/>
        </p:xfrm>
        <a:graphic>
          <a:graphicData uri="http://schemas.openxmlformats.org/drawingml/2006/table">
            <a:tbl>
              <a:tblPr firstRow="1" bandRow="1">
                <a:tableStyleId>{00A15C55-8517-42AA-B614-E9B94910E393}</a:tableStyleId>
              </a:tblPr>
              <a:tblGrid>
                <a:gridCol w="2307987">
                  <a:extLst>
                    <a:ext uri="{9D8B030D-6E8A-4147-A177-3AD203B41FA5}">
                      <a16:colId xmlns:a16="http://schemas.microsoft.com/office/drawing/2014/main" val="20000"/>
                    </a:ext>
                  </a:extLst>
                </a:gridCol>
                <a:gridCol w="5820013">
                  <a:extLst>
                    <a:ext uri="{9D8B030D-6E8A-4147-A177-3AD203B41FA5}">
                      <a16:colId xmlns:a16="http://schemas.microsoft.com/office/drawing/2014/main" val="20001"/>
                    </a:ext>
                  </a:extLst>
                </a:gridCol>
              </a:tblGrid>
              <a:tr h="370840">
                <a:tc>
                  <a:txBody>
                    <a:bodyPr/>
                    <a:lstStyle/>
                    <a:p>
                      <a:pPr algn="l"/>
                      <a:r>
                        <a:rPr lang="en-US" dirty="0">
                          <a:effectLst/>
                        </a:rPr>
                        <a:t>Class Name</a:t>
                      </a:r>
                    </a:p>
                  </a:txBody>
                  <a:tcPr marL="47625" marR="47625" marT="47625" marB="47625"/>
                </a:tc>
                <a:tc>
                  <a:txBody>
                    <a:bodyPr/>
                    <a:lstStyle/>
                    <a:p>
                      <a:pPr algn="l"/>
                      <a:r>
                        <a:rPr lang="en-US" dirty="0">
                          <a:effectLst/>
                        </a:rPr>
                        <a:t>Functionality</a:t>
                      </a:r>
                    </a:p>
                  </a:txBody>
                  <a:tcPr marL="47625" marR="47625" marT="47625" marB="47625"/>
                </a:tc>
                <a:extLst>
                  <a:ext uri="{0D108BD9-81ED-4DB2-BD59-A6C34878D82A}">
                    <a16:rowId xmlns:a16="http://schemas.microsoft.com/office/drawing/2014/main" val="10000"/>
                  </a:ext>
                </a:extLst>
              </a:tr>
              <a:tr h="370840">
                <a:tc>
                  <a:txBody>
                    <a:bodyPr/>
                    <a:lstStyle/>
                    <a:p>
                      <a:r>
                        <a:rPr lang="en-US" dirty="0">
                          <a:effectLst/>
                        </a:rPr>
                        <a:t>Assert</a:t>
                      </a:r>
                    </a:p>
                  </a:txBody>
                  <a:tcPr marL="47625" marR="47625" marT="47625" marB="47625"/>
                </a:tc>
                <a:tc>
                  <a:txBody>
                    <a:bodyPr/>
                    <a:lstStyle/>
                    <a:p>
                      <a:r>
                        <a:rPr lang="en-US" dirty="0">
                          <a:effectLst/>
                        </a:rPr>
                        <a:t>A set of assert methods.</a:t>
                      </a:r>
                    </a:p>
                  </a:txBody>
                  <a:tcPr marL="47625" marR="47625" marT="47625" marB="47625"/>
                </a:tc>
                <a:extLst>
                  <a:ext uri="{0D108BD9-81ED-4DB2-BD59-A6C34878D82A}">
                    <a16:rowId xmlns:a16="http://schemas.microsoft.com/office/drawing/2014/main" val="10001"/>
                  </a:ext>
                </a:extLst>
              </a:tr>
              <a:tr h="370840">
                <a:tc>
                  <a:txBody>
                    <a:bodyPr/>
                    <a:lstStyle/>
                    <a:p>
                      <a:r>
                        <a:rPr lang="en-US" dirty="0" err="1">
                          <a:effectLst/>
                        </a:rPr>
                        <a:t>TestCase</a:t>
                      </a:r>
                      <a:endParaRPr lang="en-US" dirty="0">
                        <a:effectLst/>
                      </a:endParaRPr>
                    </a:p>
                  </a:txBody>
                  <a:tcPr marL="47625" marR="47625" marT="47625" marB="47625"/>
                </a:tc>
                <a:tc>
                  <a:txBody>
                    <a:bodyPr/>
                    <a:lstStyle/>
                    <a:p>
                      <a:r>
                        <a:rPr lang="en-US" dirty="0">
                          <a:effectLst/>
                        </a:rPr>
                        <a:t>A test case defines the fixture to run multiple tests.</a:t>
                      </a:r>
                    </a:p>
                  </a:txBody>
                  <a:tcPr marL="47625" marR="47625" marT="47625" marB="47625"/>
                </a:tc>
                <a:extLst>
                  <a:ext uri="{0D108BD9-81ED-4DB2-BD59-A6C34878D82A}">
                    <a16:rowId xmlns:a16="http://schemas.microsoft.com/office/drawing/2014/main" val="10002"/>
                  </a:ext>
                </a:extLst>
              </a:tr>
              <a:tr h="370840">
                <a:tc>
                  <a:txBody>
                    <a:bodyPr/>
                    <a:lstStyle/>
                    <a:p>
                      <a:r>
                        <a:rPr lang="en-US" dirty="0" err="1">
                          <a:effectLst/>
                        </a:rPr>
                        <a:t>TestResult</a:t>
                      </a:r>
                      <a:endParaRPr lang="en-US" dirty="0">
                        <a:effectLst/>
                      </a:endParaRPr>
                    </a:p>
                  </a:txBody>
                  <a:tcPr marL="47625" marR="47625" marT="47625" marB="47625"/>
                </a:tc>
                <a:tc>
                  <a:txBody>
                    <a:bodyPr/>
                    <a:lstStyle/>
                    <a:p>
                      <a:r>
                        <a:rPr lang="en-US" dirty="0">
                          <a:effectLst/>
                        </a:rPr>
                        <a:t>A </a:t>
                      </a:r>
                      <a:r>
                        <a:rPr lang="en-US" dirty="0" err="1">
                          <a:effectLst/>
                        </a:rPr>
                        <a:t>TestResult</a:t>
                      </a:r>
                      <a:r>
                        <a:rPr lang="en-US" dirty="0">
                          <a:effectLst/>
                        </a:rPr>
                        <a:t> collects the results of executing a test case.</a:t>
                      </a:r>
                    </a:p>
                  </a:txBody>
                  <a:tcPr marL="47625" marR="47625" marT="47625" marB="47625"/>
                </a:tc>
                <a:extLst>
                  <a:ext uri="{0D108BD9-81ED-4DB2-BD59-A6C34878D82A}">
                    <a16:rowId xmlns:a16="http://schemas.microsoft.com/office/drawing/2014/main" val="10003"/>
                  </a:ext>
                </a:extLst>
              </a:tr>
              <a:tr h="370840">
                <a:tc>
                  <a:txBody>
                    <a:bodyPr/>
                    <a:lstStyle/>
                    <a:p>
                      <a:r>
                        <a:rPr lang="en-US" dirty="0" err="1">
                          <a:effectLst/>
                        </a:rPr>
                        <a:t>TestSuite</a:t>
                      </a:r>
                      <a:endParaRPr lang="en-US" dirty="0">
                        <a:effectLst/>
                      </a:endParaRPr>
                    </a:p>
                  </a:txBody>
                  <a:tcPr marL="47625" marR="47625" marT="47625" marB="47625"/>
                </a:tc>
                <a:tc>
                  <a:txBody>
                    <a:bodyPr/>
                    <a:lstStyle/>
                    <a:p>
                      <a:r>
                        <a:rPr lang="en-US" dirty="0">
                          <a:effectLst/>
                        </a:rPr>
                        <a:t>A </a:t>
                      </a:r>
                      <a:r>
                        <a:rPr lang="en-US" dirty="0" err="1">
                          <a:effectLst/>
                        </a:rPr>
                        <a:t>TestSuite</a:t>
                      </a:r>
                      <a:r>
                        <a:rPr lang="en-US" dirty="0">
                          <a:effectLst/>
                        </a:rPr>
                        <a:t> is a Composite of Tests</a:t>
                      </a:r>
                      <a:r>
                        <a:rPr lang="en-US" dirty="0" smtClean="0">
                          <a:effectLst/>
                        </a:rPr>
                        <a:t>.</a:t>
                      </a:r>
                    </a:p>
                  </a:txBody>
                  <a:tcPr marL="47625" marR="47625" marT="47625" marB="47625"/>
                </a:tc>
                <a:extLst>
                  <a:ext uri="{0D108BD9-81ED-4DB2-BD59-A6C34878D82A}">
                    <a16:rowId xmlns:a16="http://schemas.microsoft.com/office/drawing/2014/main" val="10004"/>
                  </a:ext>
                </a:extLst>
              </a:tr>
              <a:tr h="370840">
                <a:tc>
                  <a:txBody>
                    <a:bodyPr/>
                    <a:lstStyle/>
                    <a:p>
                      <a:r>
                        <a:rPr lang="en-US" dirty="0" smtClean="0">
                          <a:effectLst/>
                        </a:rPr>
                        <a:t>Test</a:t>
                      </a:r>
                      <a:r>
                        <a:rPr lang="en-US" baseline="0" dirty="0" smtClean="0">
                          <a:effectLst/>
                        </a:rPr>
                        <a:t> Runner</a:t>
                      </a:r>
                      <a:endParaRPr lang="en-US" dirty="0">
                        <a:effectLst/>
                      </a:endParaRPr>
                    </a:p>
                  </a:txBody>
                  <a:tcPr marL="47625" marR="47625" marT="47625" marB="47625"/>
                </a:tc>
                <a:tc>
                  <a:txBody>
                    <a:bodyPr/>
                    <a:lstStyle/>
                    <a:p>
                      <a:r>
                        <a:rPr lang="en-US" sz="2398" kern="1200" dirty="0" smtClean="0">
                          <a:effectLst/>
                        </a:rPr>
                        <a:t>A Test runner is an executable program that runs tests</a:t>
                      </a:r>
                      <a:endParaRPr lang="en-US" sz="2398" kern="1200" dirty="0" smtClean="0">
                        <a:solidFill>
                          <a:schemeClr val="dk1"/>
                        </a:solidFill>
                        <a:effectLst/>
                        <a:latin typeface="+mn-lt"/>
                        <a:ea typeface="+mn-ea"/>
                        <a:cs typeface="+mn-cs"/>
                      </a:endParaRPr>
                    </a:p>
                  </a:txBody>
                  <a:tcPr marL="47625" marR="47625" marT="47625" marB="476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7353349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JUnit - </a:t>
            </a:r>
            <a:r>
              <a:rPr lang="en-US" smtClean="0"/>
              <a:t>Annotations			Cont…</a:t>
            </a:r>
            <a:endParaRPr lang="en-US"/>
          </a:p>
        </p:txBody>
      </p:sp>
      <p:sp>
        <p:nvSpPr>
          <p:cNvPr id="3" name="Content Placeholder 2"/>
          <p:cNvSpPr>
            <a:spLocks noGrp="1"/>
          </p:cNvSpPr>
          <p:nvPr>
            <p:ph idx="1"/>
          </p:nvPr>
        </p:nvSpPr>
        <p:spPr/>
        <p:txBody>
          <a:bodyPr/>
          <a:lstStyle/>
          <a:p>
            <a:pPr marL="0" indent="0">
              <a:buNone/>
            </a:pPr>
            <a:r>
              <a:rPr lang="en-US"/>
              <a:t>Every time we run a JUnit test class, a new instance of it is created</a:t>
            </a:r>
            <a:r>
              <a:rPr lang="en-US" smtClean="0"/>
              <a:t>. </a:t>
            </a:r>
            <a:r>
              <a:rPr lang="en-US"/>
              <a:t>JUnit framework </a:t>
            </a:r>
            <a:r>
              <a:rPr lang="en-US" smtClean="0"/>
              <a:t>provides </a:t>
            </a:r>
            <a:r>
              <a:rPr lang="en-US"/>
              <a:t>basic lifecycle annotations </a:t>
            </a:r>
          </a:p>
          <a:p>
            <a:pPr marL="0" indent="0">
              <a:buNone/>
            </a:pPr>
            <a:r>
              <a:rPr lang="en-US"/>
              <a:t> </a:t>
            </a:r>
            <a:r>
              <a:rPr lang="en-US" b="1"/>
              <a:t>@BeforeClass:</a:t>
            </a:r>
          </a:p>
          <a:p>
            <a:r>
              <a:rPr lang="en-US" smtClean="0"/>
              <a:t>This </a:t>
            </a:r>
            <a:r>
              <a:rPr lang="en-US"/>
              <a:t>method is called only once, whereas, other instance lifecycle methods are called every time before calling each test method.</a:t>
            </a:r>
          </a:p>
          <a:p>
            <a:r>
              <a:rPr lang="en-US"/>
              <a:t>This annotation is useful for initializing static resources which would, otherwise, be expensive to create during each test </a:t>
            </a:r>
            <a:r>
              <a:rPr lang="en-US" smtClean="0"/>
              <a:t>invocation</a:t>
            </a:r>
            <a:endParaRPr lang="en-US"/>
          </a:p>
          <a:p>
            <a:pPr marL="0" indent="0">
              <a:buNone/>
            </a:pPr>
            <a:r>
              <a:rPr lang="en-US" b="1"/>
              <a:t> @AfterClass</a:t>
            </a:r>
            <a:r>
              <a:rPr lang="en-US" b="1" smtClean="0"/>
              <a:t>:</a:t>
            </a:r>
          </a:p>
          <a:p>
            <a:r>
              <a:rPr lang="en-US" smtClean="0"/>
              <a:t> </a:t>
            </a:r>
            <a:r>
              <a:rPr lang="en-US"/>
              <a:t>Similar to @BeforeClass but is called at the very end of all test/other lifecycle methods. </a:t>
            </a:r>
            <a:endParaRPr lang="en-US" smtClean="0"/>
          </a:p>
          <a:p>
            <a:r>
              <a:rPr lang="en-US" smtClean="0"/>
              <a:t>It </a:t>
            </a:r>
            <a:r>
              <a:rPr lang="en-US"/>
              <a:t>is called only once. Useful for static resource clean up.</a:t>
            </a:r>
          </a:p>
        </p:txBody>
      </p:sp>
    </p:spTree>
    <p:extLst>
      <p:ext uri="{BB962C8B-B14F-4D97-AF65-F5344CB8AC3E}">
        <p14:creationId xmlns:p14="http://schemas.microsoft.com/office/powerpoint/2010/main" val="418064110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JUnit - Annotations </a:t>
            </a:r>
            <a:r>
              <a:rPr lang="en-US" smtClean="0"/>
              <a:t>			Cont…	</a:t>
            </a:r>
            <a:endParaRPr lang="en-US" dirty="0"/>
          </a:p>
        </p:txBody>
      </p:sp>
      <p:sp>
        <p:nvSpPr>
          <p:cNvPr id="3" name="Content Placeholder 2"/>
          <p:cNvSpPr>
            <a:spLocks noGrp="1"/>
          </p:cNvSpPr>
          <p:nvPr>
            <p:ph idx="1"/>
          </p:nvPr>
        </p:nvSpPr>
        <p:spPr/>
        <p:txBody>
          <a:bodyPr/>
          <a:lstStyle/>
          <a:p>
            <a:pPr marL="0" indent="0">
              <a:buNone/>
            </a:pPr>
            <a:r>
              <a:rPr lang="en-US" b="1"/>
              <a:t>@Before:</a:t>
            </a:r>
          </a:p>
          <a:p>
            <a:r>
              <a:rPr lang="en-US" smtClean="0"/>
              <a:t>It </a:t>
            </a:r>
            <a:r>
              <a:rPr lang="en-US"/>
              <a:t>is invoked every time before each test method invocation.</a:t>
            </a:r>
          </a:p>
          <a:p>
            <a:r>
              <a:rPr lang="en-US"/>
              <a:t>Used to setup instance variables/resources which can be used during a test method execution. </a:t>
            </a:r>
            <a:endParaRPr lang="en-US" smtClean="0"/>
          </a:p>
          <a:p>
            <a:pPr marL="0" indent="0">
              <a:buNone/>
            </a:pPr>
            <a:r>
              <a:rPr lang="en-US" b="1" smtClean="0"/>
              <a:t>@</a:t>
            </a:r>
            <a:r>
              <a:rPr lang="en-US" b="1"/>
              <a:t>After: </a:t>
            </a:r>
            <a:endParaRPr lang="en-US" b="1" smtClean="0"/>
          </a:p>
          <a:p>
            <a:r>
              <a:rPr lang="en-US" smtClean="0"/>
              <a:t>Similar </a:t>
            </a:r>
            <a:r>
              <a:rPr lang="en-US"/>
              <a:t>to @Before but runs after target test method execution. </a:t>
            </a:r>
            <a:endParaRPr lang="en-US" smtClean="0"/>
          </a:p>
          <a:p>
            <a:r>
              <a:rPr lang="en-US" smtClean="0"/>
              <a:t>Useful </a:t>
            </a:r>
            <a:r>
              <a:rPr lang="en-US"/>
              <a:t>for cleaning up instance resources</a:t>
            </a:r>
            <a:r>
              <a:rPr lang="en-US" smtClean="0"/>
              <a:t>.</a:t>
            </a:r>
            <a:endParaRPr lang="en-US"/>
          </a:p>
        </p:txBody>
      </p:sp>
    </p:spTree>
    <p:extLst>
      <p:ext uri="{BB962C8B-B14F-4D97-AF65-F5344CB8AC3E}">
        <p14:creationId xmlns:p14="http://schemas.microsoft.com/office/powerpoint/2010/main" val="319937686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JUnit - Annotations </a:t>
            </a:r>
            <a:r>
              <a:rPr lang="en-US" smtClean="0"/>
              <a:t>	</a:t>
            </a:r>
            <a:r>
              <a:rPr lang="en-US"/>
              <a:t>		Cont…</a:t>
            </a:r>
            <a:endParaRPr lang="en-US" dirty="0"/>
          </a:p>
        </p:txBody>
      </p:sp>
      <p:sp>
        <p:nvSpPr>
          <p:cNvPr id="3" name="Content Placeholder 2"/>
          <p:cNvSpPr>
            <a:spLocks noGrp="1"/>
          </p:cNvSpPr>
          <p:nvPr>
            <p:ph idx="1"/>
          </p:nvPr>
        </p:nvSpPr>
        <p:spPr/>
        <p:txBody>
          <a:bodyPr/>
          <a:lstStyle/>
          <a:p>
            <a:pPr marL="0" indent="0">
              <a:buNone/>
            </a:pPr>
            <a:r>
              <a:rPr lang="en-US" b="1"/>
              <a:t>@Test: </a:t>
            </a:r>
            <a:endParaRPr lang="en-US" b="1" smtClean="0"/>
          </a:p>
          <a:p>
            <a:r>
              <a:rPr lang="en-US" smtClean="0"/>
              <a:t>Perform </a:t>
            </a:r>
            <a:r>
              <a:rPr lang="en-US"/>
              <a:t>one or more assertions by using static methods of org.junit.Assert</a:t>
            </a:r>
            <a:r>
              <a:rPr lang="en-US" smtClean="0"/>
              <a:t>.</a:t>
            </a:r>
          </a:p>
          <a:p>
            <a:r>
              <a:rPr lang="en-US" smtClean="0"/>
              <a:t>Assert </a:t>
            </a:r>
            <a:r>
              <a:rPr lang="en-US"/>
              <a:t>methods throw org.junit.AssertionError on assertion failure. </a:t>
            </a:r>
            <a:endParaRPr lang="en-US" smtClean="0"/>
          </a:p>
          <a:p>
            <a:r>
              <a:rPr lang="en-US" smtClean="0"/>
              <a:t>This </a:t>
            </a:r>
            <a:r>
              <a:rPr lang="en-US"/>
              <a:t>exception or any other exception is reported as test failure. If no exceptions are thrown then the test will pass.</a:t>
            </a:r>
          </a:p>
          <a:p>
            <a:pPr marL="0" indent="0">
              <a:buNone/>
            </a:pPr>
            <a:endParaRPr lang="en-US"/>
          </a:p>
        </p:txBody>
      </p:sp>
    </p:spTree>
    <p:extLst>
      <p:ext uri="{BB962C8B-B14F-4D97-AF65-F5344CB8AC3E}">
        <p14:creationId xmlns:p14="http://schemas.microsoft.com/office/powerpoint/2010/main" val="374658967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Annotations - Sample Demo</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209" y="1559666"/>
            <a:ext cx="5723848" cy="44492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914" y="1541130"/>
            <a:ext cx="5268626" cy="446778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8337826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40041556"/>
              </p:ext>
            </p:extLst>
          </p:nvPr>
        </p:nvGraphicFramePr>
        <p:xfrm>
          <a:off x="1277257" y="1117601"/>
          <a:ext cx="9419772" cy="5234905"/>
        </p:xfrm>
        <a:graphic>
          <a:graphicData uri="http://schemas.openxmlformats.org/drawingml/2006/table">
            <a:tbl>
              <a:tblPr>
                <a:tableStyleId>{616DA210-FB5B-4158-B5E0-FEB733F419BA}</a:tableStyleId>
              </a:tblPr>
              <a:tblGrid>
                <a:gridCol w="604017">
                  <a:extLst>
                    <a:ext uri="{9D8B030D-6E8A-4147-A177-3AD203B41FA5}">
                      <a16:colId xmlns:a16="http://schemas.microsoft.com/office/drawing/2014/main" val="20000"/>
                    </a:ext>
                  </a:extLst>
                </a:gridCol>
                <a:gridCol w="3293325">
                  <a:extLst>
                    <a:ext uri="{9D8B030D-6E8A-4147-A177-3AD203B41FA5}">
                      <a16:colId xmlns:a16="http://schemas.microsoft.com/office/drawing/2014/main" val="20001"/>
                    </a:ext>
                  </a:extLst>
                </a:gridCol>
                <a:gridCol w="5522430">
                  <a:extLst>
                    <a:ext uri="{9D8B030D-6E8A-4147-A177-3AD203B41FA5}">
                      <a16:colId xmlns:a16="http://schemas.microsoft.com/office/drawing/2014/main" val="20002"/>
                    </a:ext>
                  </a:extLst>
                </a:gridCol>
              </a:tblGrid>
              <a:tr h="574581">
                <a:tc>
                  <a:txBody>
                    <a:bodyPr/>
                    <a:lstStyle/>
                    <a:p>
                      <a:pPr algn="ctr" fontAlgn="t"/>
                      <a:r>
                        <a:rPr lang="en-US" sz="1800" b="1">
                          <a:effectLst/>
                        </a:rPr>
                        <a:t>S.No.</a:t>
                      </a:r>
                    </a:p>
                  </a:txBody>
                  <a:tcPr marL="20525" marR="20525" marT="20525" marB="20525"/>
                </a:tc>
                <a:tc>
                  <a:txBody>
                    <a:bodyPr/>
                    <a:lstStyle/>
                    <a:p>
                      <a:pPr algn="ctr" fontAlgn="t"/>
                      <a:r>
                        <a:rPr lang="en-US" sz="1800" b="1">
                          <a:effectLst/>
                        </a:rPr>
                        <a:t>Method</a:t>
                      </a:r>
                    </a:p>
                  </a:txBody>
                  <a:tcPr marL="20525" marR="20525" marT="20525" marB="20525"/>
                </a:tc>
                <a:tc>
                  <a:txBody>
                    <a:bodyPr/>
                    <a:lstStyle/>
                    <a:p>
                      <a:pPr algn="ctr" fontAlgn="t"/>
                      <a:r>
                        <a:rPr lang="en-US" sz="1800" b="1">
                          <a:effectLst/>
                        </a:rPr>
                        <a:t>Description</a:t>
                      </a:r>
                    </a:p>
                  </a:txBody>
                  <a:tcPr marL="20525" marR="20525" marT="20525" marB="20525"/>
                </a:tc>
                <a:extLst>
                  <a:ext uri="{0D108BD9-81ED-4DB2-BD59-A6C34878D82A}">
                    <a16:rowId xmlns:a16="http://schemas.microsoft.com/office/drawing/2014/main" val="10000"/>
                  </a:ext>
                </a:extLst>
              </a:tr>
              <a:tr h="711385">
                <a:tc>
                  <a:txBody>
                    <a:bodyPr/>
                    <a:lstStyle/>
                    <a:p>
                      <a:pPr algn="l" fontAlgn="t"/>
                      <a:r>
                        <a:rPr lang="en-US" sz="1600">
                          <a:effectLst/>
                        </a:rPr>
                        <a:t>1.</a:t>
                      </a:r>
                    </a:p>
                  </a:txBody>
                  <a:tcPr marL="20525" marR="20525" marT="20525" marB="20525"/>
                </a:tc>
                <a:tc>
                  <a:txBody>
                    <a:bodyPr/>
                    <a:lstStyle/>
                    <a:p>
                      <a:pPr algn="l" fontAlgn="t"/>
                      <a:r>
                        <a:rPr lang="en-US" sz="1600">
                          <a:effectLst/>
                        </a:rPr>
                        <a:t>void assertEquals(boolean expected, boolean actual)</a:t>
                      </a:r>
                    </a:p>
                  </a:txBody>
                  <a:tcPr marL="20525" marR="20525" marT="20525" marB="20525"/>
                </a:tc>
                <a:tc>
                  <a:txBody>
                    <a:bodyPr/>
                    <a:lstStyle/>
                    <a:p>
                      <a:pPr algn="l" fontAlgn="t"/>
                      <a:r>
                        <a:rPr lang="en-US" sz="1600">
                          <a:effectLst/>
                        </a:rPr>
                        <a:t>It checks whether two values are equals similar to equals method of Object class</a:t>
                      </a:r>
                    </a:p>
                  </a:txBody>
                  <a:tcPr marL="20525" marR="20525" marT="20525" marB="20525"/>
                </a:tc>
                <a:extLst>
                  <a:ext uri="{0D108BD9-81ED-4DB2-BD59-A6C34878D82A}">
                    <a16:rowId xmlns:a16="http://schemas.microsoft.com/office/drawing/2014/main" val="10001"/>
                  </a:ext>
                </a:extLst>
              </a:tr>
              <a:tr h="423648">
                <a:tc>
                  <a:txBody>
                    <a:bodyPr/>
                    <a:lstStyle/>
                    <a:p>
                      <a:pPr algn="l" fontAlgn="t"/>
                      <a:r>
                        <a:rPr lang="en-US" sz="1600">
                          <a:effectLst/>
                        </a:rPr>
                        <a:t>2.</a:t>
                      </a:r>
                    </a:p>
                  </a:txBody>
                  <a:tcPr marL="20525" marR="20525" marT="20525" marB="20525"/>
                </a:tc>
                <a:tc>
                  <a:txBody>
                    <a:bodyPr/>
                    <a:lstStyle/>
                    <a:p>
                      <a:pPr algn="l" fontAlgn="t"/>
                      <a:r>
                        <a:rPr lang="en-US" sz="1600">
                          <a:effectLst/>
                        </a:rPr>
                        <a:t>void assertFalse(boolean condition)</a:t>
                      </a:r>
                    </a:p>
                  </a:txBody>
                  <a:tcPr marL="20525" marR="20525" marT="20525" marB="20525"/>
                </a:tc>
                <a:tc>
                  <a:txBody>
                    <a:bodyPr/>
                    <a:lstStyle/>
                    <a:p>
                      <a:pPr algn="l" fontAlgn="t"/>
                      <a:r>
                        <a:rPr lang="en-US" sz="1600">
                          <a:effectLst/>
                        </a:rPr>
                        <a:t>functionality is to check that a condition is false.</a:t>
                      </a:r>
                    </a:p>
                  </a:txBody>
                  <a:tcPr marL="20525" marR="20525" marT="20525" marB="20525"/>
                </a:tc>
                <a:extLst>
                  <a:ext uri="{0D108BD9-81ED-4DB2-BD59-A6C34878D82A}">
                    <a16:rowId xmlns:a16="http://schemas.microsoft.com/office/drawing/2014/main" val="10002"/>
                  </a:ext>
                </a:extLst>
              </a:tr>
              <a:tr h="519561">
                <a:tc>
                  <a:txBody>
                    <a:bodyPr/>
                    <a:lstStyle/>
                    <a:p>
                      <a:pPr algn="l" fontAlgn="t"/>
                      <a:r>
                        <a:rPr lang="en-US" sz="1600">
                          <a:effectLst/>
                        </a:rPr>
                        <a:t>3.</a:t>
                      </a:r>
                    </a:p>
                  </a:txBody>
                  <a:tcPr marL="20525" marR="20525" marT="20525" marB="20525"/>
                </a:tc>
                <a:tc>
                  <a:txBody>
                    <a:bodyPr/>
                    <a:lstStyle/>
                    <a:p>
                      <a:pPr algn="l" fontAlgn="t"/>
                      <a:r>
                        <a:rPr lang="en-US" sz="1600">
                          <a:effectLst/>
                        </a:rPr>
                        <a:t>void assertNotNull(Object object)</a:t>
                      </a:r>
                    </a:p>
                  </a:txBody>
                  <a:tcPr marL="20525" marR="20525" marT="20525" marB="20525"/>
                </a:tc>
                <a:tc>
                  <a:txBody>
                    <a:bodyPr/>
                    <a:lstStyle/>
                    <a:p>
                      <a:pPr algn="l" fontAlgn="t"/>
                      <a:r>
                        <a:rPr lang="en-US" sz="1600">
                          <a:effectLst/>
                        </a:rPr>
                        <a:t>"assertNotNull" functionality is to check that an object is not null.</a:t>
                      </a:r>
                    </a:p>
                  </a:txBody>
                  <a:tcPr marL="20525" marR="20525" marT="20525" marB="20525"/>
                </a:tc>
                <a:extLst>
                  <a:ext uri="{0D108BD9-81ED-4DB2-BD59-A6C34878D82A}">
                    <a16:rowId xmlns:a16="http://schemas.microsoft.com/office/drawing/2014/main" val="10003"/>
                  </a:ext>
                </a:extLst>
              </a:tr>
              <a:tr h="423648">
                <a:tc>
                  <a:txBody>
                    <a:bodyPr/>
                    <a:lstStyle/>
                    <a:p>
                      <a:pPr algn="l" fontAlgn="t"/>
                      <a:r>
                        <a:rPr lang="en-US" sz="1600">
                          <a:effectLst/>
                        </a:rPr>
                        <a:t>4.</a:t>
                      </a:r>
                    </a:p>
                  </a:txBody>
                  <a:tcPr marL="20525" marR="20525" marT="20525" marB="20525"/>
                </a:tc>
                <a:tc>
                  <a:txBody>
                    <a:bodyPr/>
                    <a:lstStyle/>
                    <a:p>
                      <a:pPr algn="l" fontAlgn="t"/>
                      <a:r>
                        <a:rPr lang="en-US" sz="1600">
                          <a:effectLst/>
                        </a:rPr>
                        <a:t>void assertNull(Object object)</a:t>
                      </a:r>
                    </a:p>
                  </a:txBody>
                  <a:tcPr marL="20525" marR="20525" marT="20525" marB="20525"/>
                </a:tc>
                <a:tc>
                  <a:txBody>
                    <a:bodyPr/>
                    <a:lstStyle/>
                    <a:p>
                      <a:pPr algn="l" fontAlgn="t"/>
                      <a:r>
                        <a:rPr lang="en-US" sz="1600">
                          <a:effectLst/>
                        </a:rPr>
                        <a:t>"assertNull" functionality is to check that an object is null.</a:t>
                      </a:r>
                    </a:p>
                  </a:txBody>
                  <a:tcPr marL="20525" marR="20525" marT="20525" marB="20525"/>
                </a:tc>
                <a:extLst>
                  <a:ext uri="{0D108BD9-81ED-4DB2-BD59-A6C34878D82A}">
                    <a16:rowId xmlns:a16="http://schemas.microsoft.com/office/drawing/2014/main" val="10004"/>
                  </a:ext>
                </a:extLst>
              </a:tr>
              <a:tr h="519561">
                <a:tc>
                  <a:txBody>
                    <a:bodyPr/>
                    <a:lstStyle/>
                    <a:p>
                      <a:pPr algn="l" fontAlgn="t"/>
                      <a:r>
                        <a:rPr lang="en-US" sz="1600">
                          <a:effectLst/>
                        </a:rPr>
                        <a:t>5.</a:t>
                      </a:r>
                    </a:p>
                  </a:txBody>
                  <a:tcPr marL="20525" marR="20525" marT="20525" marB="20525"/>
                </a:tc>
                <a:tc>
                  <a:txBody>
                    <a:bodyPr/>
                    <a:lstStyle/>
                    <a:p>
                      <a:pPr algn="l" fontAlgn="t"/>
                      <a:r>
                        <a:rPr lang="en-US" sz="1600">
                          <a:effectLst/>
                        </a:rPr>
                        <a:t>void assertTrue(boolean condition)</a:t>
                      </a:r>
                    </a:p>
                  </a:txBody>
                  <a:tcPr marL="20525" marR="20525" marT="20525" marB="20525"/>
                </a:tc>
                <a:tc>
                  <a:txBody>
                    <a:bodyPr/>
                    <a:lstStyle/>
                    <a:p>
                      <a:pPr algn="l" fontAlgn="t"/>
                      <a:r>
                        <a:rPr lang="en-US" sz="1600">
                          <a:effectLst/>
                        </a:rPr>
                        <a:t>"assertTrue" functionality is to check that a condition is true.</a:t>
                      </a:r>
                    </a:p>
                  </a:txBody>
                  <a:tcPr marL="20525" marR="20525" marT="20525" marB="20525"/>
                </a:tc>
                <a:extLst>
                  <a:ext uri="{0D108BD9-81ED-4DB2-BD59-A6C34878D82A}">
                    <a16:rowId xmlns:a16="http://schemas.microsoft.com/office/drawing/2014/main" val="10005"/>
                  </a:ext>
                </a:extLst>
              </a:tr>
              <a:tr h="711385">
                <a:tc>
                  <a:txBody>
                    <a:bodyPr/>
                    <a:lstStyle/>
                    <a:p>
                      <a:pPr algn="l" fontAlgn="t"/>
                      <a:r>
                        <a:rPr lang="en-US" sz="1600">
                          <a:effectLst/>
                        </a:rPr>
                        <a:t>6.</a:t>
                      </a:r>
                    </a:p>
                  </a:txBody>
                  <a:tcPr marL="20525" marR="20525" marT="20525" marB="20525"/>
                </a:tc>
                <a:tc>
                  <a:txBody>
                    <a:bodyPr/>
                    <a:lstStyle/>
                    <a:p>
                      <a:pPr algn="l" fontAlgn="t"/>
                      <a:r>
                        <a:rPr lang="en-US" sz="1600">
                          <a:effectLst/>
                        </a:rPr>
                        <a:t>void fail()</a:t>
                      </a:r>
                    </a:p>
                  </a:txBody>
                  <a:tcPr marL="20525" marR="20525" marT="20525" marB="20525"/>
                </a:tc>
                <a:tc>
                  <a:txBody>
                    <a:bodyPr/>
                    <a:lstStyle/>
                    <a:p>
                      <a:pPr algn="l" fontAlgn="t"/>
                      <a:r>
                        <a:rPr lang="en-US" sz="1600">
                          <a:effectLst/>
                        </a:rPr>
                        <a:t>If you want to throw any assertion error, you have fail() that always results in a fail verdict.</a:t>
                      </a:r>
                    </a:p>
                  </a:txBody>
                  <a:tcPr marL="20525" marR="20525" marT="20525" marB="20525"/>
                </a:tc>
                <a:extLst>
                  <a:ext uri="{0D108BD9-81ED-4DB2-BD59-A6C34878D82A}">
                    <a16:rowId xmlns:a16="http://schemas.microsoft.com/office/drawing/2014/main" val="10006"/>
                  </a:ext>
                </a:extLst>
              </a:tr>
              <a:tr h="615473">
                <a:tc>
                  <a:txBody>
                    <a:bodyPr/>
                    <a:lstStyle/>
                    <a:p>
                      <a:pPr algn="l" fontAlgn="t"/>
                      <a:r>
                        <a:rPr lang="en-US" sz="1600">
                          <a:effectLst/>
                        </a:rPr>
                        <a:t>7.</a:t>
                      </a:r>
                    </a:p>
                  </a:txBody>
                  <a:tcPr marL="20525" marR="20525" marT="20525" marB="20525"/>
                </a:tc>
                <a:tc>
                  <a:txBody>
                    <a:bodyPr/>
                    <a:lstStyle/>
                    <a:p>
                      <a:pPr algn="l" fontAlgn="t"/>
                      <a:r>
                        <a:rPr lang="en-US" sz="1600">
                          <a:effectLst/>
                        </a:rPr>
                        <a:t>void assertSame([String message]</a:t>
                      </a:r>
                    </a:p>
                  </a:txBody>
                  <a:tcPr marL="20525" marR="20525" marT="20525" marB="20525"/>
                </a:tc>
                <a:tc>
                  <a:txBody>
                    <a:bodyPr/>
                    <a:lstStyle/>
                    <a:p>
                      <a:pPr algn="l" fontAlgn="t"/>
                      <a:r>
                        <a:rPr lang="en-US" sz="1600">
                          <a:effectLst/>
                        </a:rPr>
                        <a:t>"assertSame" functionality is to check that the two objects refer to the same object.</a:t>
                      </a:r>
                    </a:p>
                  </a:txBody>
                  <a:tcPr marL="20525" marR="20525" marT="20525" marB="20525"/>
                </a:tc>
                <a:extLst>
                  <a:ext uri="{0D108BD9-81ED-4DB2-BD59-A6C34878D82A}">
                    <a16:rowId xmlns:a16="http://schemas.microsoft.com/office/drawing/2014/main" val="10007"/>
                  </a:ext>
                </a:extLst>
              </a:tr>
              <a:tr h="711385">
                <a:tc>
                  <a:txBody>
                    <a:bodyPr/>
                    <a:lstStyle/>
                    <a:p>
                      <a:pPr algn="l" fontAlgn="t"/>
                      <a:r>
                        <a:rPr lang="en-US" sz="1600">
                          <a:effectLst/>
                        </a:rPr>
                        <a:t>8.</a:t>
                      </a:r>
                    </a:p>
                  </a:txBody>
                  <a:tcPr marL="20525" marR="20525" marT="20525" marB="20525"/>
                </a:tc>
                <a:tc>
                  <a:txBody>
                    <a:bodyPr/>
                    <a:lstStyle/>
                    <a:p>
                      <a:pPr algn="l" fontAlgn="t"/>
                      <a:r>
                        <a:rPr lang="en-US" sz="1600">
                          <a:effectLst/>
                        </a:rPr>
                        <a:t>void assertNotSame([String message]</a:t>
                      </a:r>
                    </a:p>
                  </a:txBody>
                  <a:tcPr marL="20525" marR="20525" marT="20525" marB="20525"/>
                </a:tc>
                <a:tc>
                  <a:txBody>
                    <a:bodyPr/>
                    <a:lstStyle/>
                    <a:p>
                      <a:pPr algn="l" fontAlgn="t"/>
                      <a:r>
                        <a:rPr lang="en-US" sz="1600">
                          <a:effectLst/>
                        </a:rPr>
                        <a:t>"assertNotSame" functionality is to check that the two objects do not refer to the same object.</a:t>
                      </a:r>
                    </a:p>
                  </a:txBody>
                  <a:tcPr marL="20525" marR="20525" marT="20525" marB="20525"/>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910326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a:t>
            </a:r>
            <a:endParaRPr lang="en-US" dirty="0"/>
          </a:p>
        </p:txBody>
      </p:sp>
      <p:sp>
        <p:nvSpPr>
          <p:cNvPr id="3" name="Content Placeholder 2"/>
          <p:cNvSpPr>
            <a:spLocks noGrp="1"/>
          </p:cNvSpPr>
          <p:nvPr>
            <p:ph idx="1"/>
          </p:nvPr>
        </p:nvSpPr>
        <p:spPr/>
        <p:txBody>
          <a:bodyPr/>
          <a:lstStyle/>
          <a:p>
            <a:pPr marL="0" indent="0">
              <a:buNone/>
            </a:pPr>
            <a:r>
              <a:rPr lang="en-US" dirty="0" smtClean="0"/>
              <a:t>To understand  and execute test using </a:t>
            </a:r>
            <a:r>
              <a:rPr lang="en-US" dirty="0" err="1" smtClean="0"/>
              <a:t>Junit</a:t>
            </a:r>
            <a:endParaRPr lang="en-US" dirty="0" smtClean="0"/>
          </a:p>
          <a:p>
            <a:pPr marL="0" indent="0">
              <a:buNone/>
            </a:pPr>
            <a:r>
              <a:rPr lang="en-US" dirty="0"/>
              <a:t>	</a:t>
            </a:r>
            <a:r>
              <a:rPr lang="en-US" dirty="0" smtClean="0"/>
              <a:t>		- </a:t>
            </a:r>
            <a:r>
              <a:rPr lang="en-US" dirty="0" err="1" smtClean="0"/>
              <a:t>Junit</a:t>
            </a:r>
            <a:r>
              <a:rPr lang="en-US" dirty="0" smtClean="0"/>
              <a:t> API</a:t>
            </a:r>
          </a:p>
          <a:p>
            <a:pPr marL="0" indent="0">
              <a:buNone/>
            </a:pPr>
            <a:r>
              <a:rPr lang="en-US" dirty="0"/>
              <a:t>	</a:t>
            </a:r>
            <a:r>
              <a:rPr lang="en-US" dirty="0" smtClean="0"/>
              <a:t>		- </a:t>
            </a:r>
            <a:r>
              <a:rPr lang="en-US" dirty="0" err="1" smtClean="0"/>
              <a:t>Junit</a:t>
            </a:r>
            <a:r>
              <a:rPr lang="en-US" dirty="0" smtClean="0"/>
              <a:t> Annotations</a:t>
            </a:r>
          </a:p>
          <a:p>
            <a:pPr marL="0" indent="0">
              <a:buNone/>
            </a:pPr>
            <a:r>
              <a:rPr lang="en-US" dirty="0"/>
              <a:t>	</a:t>
            </a:r>
            <a:r>
              <a:rPr lang="en-US" dirty="0" smtClean="0"/>
              <a:t>		- Assert classes	</a:t>
            </a:r>
            <a:endParaRPr lang="en-US" dirty="0"/>
          </a:p>
        </p:txBody>
      </p:sp>
    </p:spTree>
    <p:extLst>
      <p:ext uri="{BB962C8B-B14F-4D97-AF65-F5344CB8AC3E}">
        <p14:creationId xmlns:p14="http://schemas.microsoft.com/office/powerpoint/2010/main" val="14332488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r>
              <a:rPr lang="en-US" dirty="0" smtClean="0"/>
              <a:t> – Sample code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Steps to create </a:t>
            </a:r>
            <a:r>
              <a:rPr lang="en-US" dirty="0" err="1" smtClean="0"/>
              <a:t>Junit</a:t>
            </a:r>
            <a:r>
              <a:rPr lang="en-US" dirty="0" smtClean="0"/>
              <a:t> </a:t>
            </a:r>
            <a:r>
              <a:rPr lang="en-US" dirty="0"/>
              <a:t>T</a:t>
            </a:r>
            <a:r>
              <a:rPr lang="en-US" dirty="0" smtClean="0"/>
              <a:t>est case</a:t>
            </a:r>
          </a:p>
          <a:p>
            <a:pPr marL="0" indent="0">
              <a:buNone/>
            </a:pPr>
            <a:r>
              <a:rPr lang="en-US" dirty="0" smtClean="0"/>
              <a:t>STEP1 :Create a Maven project</a:t>
            </a:r>
          </a:p>
          <a:p>
            <a:pPr marL="0" indent="0">
              <a:buNone/>
            </a:pPr>
            <a:r>
              <a:rPr lang="en-US" dirty="0" smtClean="0"/>
              <a:t>STEP2:Create a Java class</a:t>
            </a:r>
          </a:p>
          <a:p>
            <a:pPr marL="0" indent="0">
              <a:buNone/>
            </a:pPr>
            <a:endParaRPr lang="en-US" dirty="0"/>
          </a:p>
        </p:txBody>
      </p:sp>
      <p:sp>
        <p:nvSpPr>
          <p:cNvPr id="4" name="Rectangle 3"/>
          <p:cNvSpPr/>
          <p:nvPr/>
        </p:nvSpPr>
        <p:spPr bwMode="auto">
          <a:xfrm>
            <a:off x="1760561" y="3207224"/>
            <a:ext cx="5063320" cy="2142698"/>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a:latin typeface="Arial" pitchFamily="34" charset="0"/>
              </a:rPr>
              <a:t>public class Addition {</a:t>
            </a:r>
          </a:p>
          <a:p>
            <a:pPr eaLnBrk="0" fontAlgn="base" hangingPunct="0">
              <a:spcBef>
                <a:spcPct val="0"/>
              </a:spcBef>
              <a:spcAft>
                <a:spcPct val="0"/>
              </a:spcAft>
            </a:pPr>
            <a:r>
              <a:rPr lang="en-US" sz="2400">
                <a:latin typeface="Arial" pitchFamily="34" charset="0"/>
              </a:rPr>
              <a:t>      public int add(int a,int b){</a:t>
            </a:r>
          </a:p>
          <a:p>
            <a:pPr eaLnBrk="0" fontAlgn="base" hangingPunct="0">
              <a:spcBef>
                <a:spcPct val="0"/>
              </a:spcBef>
              <a:spcAft>
                <a:spcPct val="0"/>
              </a:spcAft>
            </a:pPr>
            <a:r>
              <a:rPr lang="en-US" sz="2400">
                <a:latin typeface="Arial" pitchFamily="34" charset="0"/>
              </a:rPr>
              <a:t>            return (a+b);</a:t>
            </a:r>
          </a:p>
          <a:p>
            <a:pPr eaLnBrk="0" fontAlgn="base" hangingPunct="0">
              <a:spcBef>
                <a:spcPct val="0"/>
              </a:spcBef>
              <a:spcAft>
                <a:spcPct val="0"/>
              </a:spcAft>
            </a:pPr>
            <a:r>
              <a:rPr lang="en-US" sz="2400">
                <a:latin typeface="Arial" pitchFamily="34" charset="0"/>
              </a:rPr>
              <a:t>      }</a:t>
            </a:r>
          </a:p>
          <a:p>
            <a:pPr eaLnBrk="0" fontAlgn="base" hangingPunct="0">
              <a:spcBef>
                <a:spcPct val="0"/>
              </a:spcBef>
              <a:spcAft>
                <a:spcPct val="0"/>
              </a:spcAft>
            </a:pPr>
            <a:r>
              <a:rPr lang="en-US" sz="2400">
                <a:latin typeface="Arial" pitchFamily="34" charset="0"/>
              </a:rPr>
              <a:t>}</a:t>
            </a: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28890714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Junit</a:t>
            </a:r>
            <a:r>
              <a:rPr lang="en-US" dirty="0"/>
              <a:t> – Sample </a:t>
            </a:r>
            <a:r>
              <a:rPr lang="en-US" dirty="0" smtClean="0"/>
              <a:t>code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STEP 3:Test location</a:t>
            </a:r>
          </a:p>
          <a:p>
            <a:r>
              <a:rPr lang="en-US" dirty="0" err="1"/>
              <a:t>src</a:t>
            </a:r>
            <a:r>
              <a:rPr lang="en-US" dirty="0"/>
              <a:t>/main/java - for Java classes</a:t>
            </a:r>
          </a:p>
          <a:p>
            <a:r>
              <a:rPr lang="en-US" dirty="0" err="1"/>
              <a:t>src</a:t>
            </a:r>
            <a:r>
              <a:rPr lang="en-US" dirty="0"/>
              <a:t>/test/java - for test classes</a:t>
            </a:r>
          </a:p>
          <a:p>
            <a:pPr marL="0" indent="0">
              <a:buNone/>
            </a:pPr>
            <a:endParaRPr lang="en-US" dirty="0"/>
          </a:p>
        </p:txBody>
      </p:sp>
    </p:spTree>
    <p:extLst>
      <p:ext uri="{BB962C8B-B14F-4D97-AF65-F5344CB8AC3E}">
        <p14:creationId xmlns:p14="http://schemas.microsoft.com/office/powerpoint/2010/main" val="369468400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Junit</a:t>
            </a:r>
            <a:r>
              <a:rPr lang="en-US" dirty="0"/>
              <a:t> – Sample code				</a:t>
            </a:r>
            <a:r>
              <a:rPr lang="en-US" dirty="0" err="1"/>
              <a:t>Cont</a:t>
            </a:r>
            <a:r>
              <a:rPr lang="en-US" dirty="0"/>
              <a:t>…</a:t>
            </a:r>
          </a:p>
        </p:txBody>
      </p:sp>
      <p:sp>
        <p:nvSpPr>
          <p:cNvPr id="3" name="Content Placeholder 2"/>
          <p:cNvSpPr>
            <a:spLocks noGrp="1"/>
          </p:cNvSpPr>
          <p:nvPr>
            <p:ph idx="1"/>
          </p:nvPr>
        </p:nvSpPr>
        <p:spPr/>
        <p:txBody>
          <a:bodyPr/>
          <a:lstStyle/>
          <a:p>
            <a:pPr marL="0" indent="0">
              <a:buNone/>
            </a:pPr>
            <a:r>
              <a:rPr lang="en-US" dirty="0" smtClean="0"/>
              <a:t>STEP 4: Create a Test class with Test method</a:t>
            </a:r>
          </a:p>
          <a:p>
            <a:pPr marL="0" indent="0">
              <a:buNone/>
            </a:pPr>
            <a:endParaRPr lang="en-US" dirty="0" smtClean="0"/>
          </a:p>
          <a:p>
            <a:pPr marL="0" indent="0">
              <a:buNone/>
            </a:pPr>
            <a:endParaRPr lang="en-US" dirty="0"/>
          </a:p>
        </p:txBody>
      </p:sp>
      <p:sp>
        <p:nvSpPr>
          <p:cNvPr id="4" name="Rectangle 3"/>
          <p:cNvSpPr/>
          <p:nvPr/>
        </p:nvSpPr>
        <p:spPr bwMode="auto">
          <a:xfrm>
            <a:off x="1146412" y="2169994"/>
            <a:ext cx="5090615" cy="3944203"/>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000" dirty="0">
                <a:latin typeface="Arial" pitchFamily="34" charset="0"/>
              </a:rPr>
              <a:t>public class </a:t>
            </a:r>
            <a:r>
              <a:rPr lang="en-US" sz="2000" dirty="0" err="1">
                <a:latin typeface="Arial" pitchFamily="34" charset="0"/>
              </a:rPr>
              <a:t>AdditionTest</a:t>
            </a:r>
            <a:r>
              <a:rPr lang="en-US" sz="2000" dirty="0">
                <a:latin typeface="Arial" pitchFamily="34" charset="0"/>
              </a:rPr>
              <a:t> {</a:t>
            </a:r>
          </a:p>
          <a:p>
            <a:pPr eaLnBrk="0" fontAlgn="base" hangingPunct="0">
              <a:spcBef>
                <a:spcPct val="0"/>
              </a:spcBef>
              <a:spcAft>
                <a:spcPct val="0"/>
              </a:spcAft>
            </a:pPr>
            <a:r>
              <a:rPr lang="en-US" sz="2000" dirty="0">
                <a:latin typeface="Arial" pitchFamily="34" charset="0"/>
              </a:rPr>
              <a:t>	private Addition </a:t>
            </a:r>
            <a:r>
              <a:rPr lang="en-US" sz="2000" dirty="0" err="1">
                <a:latin typeface="Arial" pitchFamily="34" charset="0"/>
              </a:rPr>
              <a:t>addition</a:t>
            </a:r>
            <a:r>
              <a:rPr lang="en-US" sz="2000" dirty="0">
                <a:latin typeface="Arial" pitchFamily="34" charset="0"/>
              </a:rPr>
              <a:t>;</a:t>
            </a:r>
          </a:p>
          <a:p>
            <a:pPr eaLnBrk="0" fontAlgn="base" hangingPunct="0">
              <a:spcBef>
                <a:spcPct val="0"/>
              </a:spcBef>
              <a:spcAft>
                <a:spcPct val="0"/>
              </a:spcAft>
            </a:pPr>
            <a:endParaRPr lang="en-US" sz="2000" dirty="0">
              <a:latin typeface="Arial" pitchFamily="34" charset="0"/>
            </a:endParaRPr>
          </a:p>
          <a:p>
            <a:pPr eaLnBrk="0" fontAlgn="base" hangingPunct="0">
              <a:spcBef>
                <a:spcPct val="0"/>
              </a:spcBef>
              <a:spcAft>
                <a:spcPct val="0"/>
              </a:spcAft>
            </a:pPr>
            <a:r>
              <a:rPr lang="en-US" sz="2000" dirty="0">
                <a:latin typeface="Arial" pitchFamily="34" charset="0"/>
              </a:rPr>
              <a:t>	/** * Initialization */</a:t>
            </a:r>
          </a:p>
          <a:p>
            <a:pPr eaLnBrk="0" fontAlgn="base" hangingPunct="0">
              <a:spcBef>
                <a:spcPct val="0"/>
              </a:spcBef>
              <a:spcAft>
                <a:spcPct val="0"/>
              </a:spcAft>
            </a:pPr>
            <a:r>
              <a:rPr lang="en-US" sz="2000" dirty="0">
                <a:latin typeface="Arial" pitchFamily="34" charset="0"/>
              </a:rPr>
              <a:t>	@Before</a:t>
            </a:r>
          </a:p>
          <a:p>
            <a:pPr eaLnBrk="0" fontAlgn="base" hangingPunct="0">
              <a:spcBef>
                <a:spcPct val="0"/>
              </a:spcBef>
              <a:spcAft>
                <a:spcPct val="0"/>
              </a:spcAft>
            </a:pPr>
            <a:r>
              <a:rPr lang="en-US" sz="2000" dirty="0">
                <a:latin typeface="Arial" pitchFamily="34" charset="0"/>
              </a:rPr>
              <a:t>	public void </a:t>
            </a:r>
            <a:r>
              <a:rPr lang="en-US" sz="2000" dirty="0" err="1">
                <a:latin typeface="Arial" pitchFamily="34" charset="0"/>
              </a:rPr>
              <a:t>setUp</a:t>
            </a:r>
            <a:r>
              <a:rPr lang="en-US" sz="2000" dirty="0">
                <a:latin typeface="Arial" pitchFamily="34" charset="0"/>
              </a:rPr>
              <a:t>() {</a:t>
            </a:r>
          </a:p>
          <a:p>
            <a:pPr eaLnBrk="0" fontAlgn="base" hangingPunct="0">
              <a:spcBef>
                <a:spcPct val="0"/>
              </a:spcBef>
              <a:spcAft>
                <a:spcPct val="0"/>
              </a:spcAft>
            </a:pPr>
            <a:r>
              <a:rPr lang="en-US" sz="2000" dirty="0">
                <a:latin typeface="Arial" pitchFamily="34" charset="0"/>
              </a:rPr>
              <a:t>		addition = new Addition();</a:t>
            </a:r>
          </a:p>
          <a:p>
            <a:pPr eaLnBrk="0" fontAlgn="base" hangingPunct="0">
              <a:spcBef>
                <a:spcPct val="0"/>
              </a:spcBef>
              <a:spcAft>
                <a:spcPct val="0"/>
              </a:spcAft>
            </a:pPr>
            <a:r>
              <a:rPr lang="en-US" sz="2000" dirty="0">
                <a:latin typeface="Arial" pitchFamily="34" charset="0"/>
              </a:rPr>
              <a:t>	}</a:t>
            </a:r>
          </a:p>
          <a:p>
            <a:pPr eaLnBrk="0" fontAlgn="base" hangingPunct="0">
              <a:spcBef>
                <a:spcPct val="0"/>
              </a:spcBef>
              <a:spcAft>
                <a:spcPct val="0"/>
              </a:spcAft>
            </a:pPr>
            <a:endParaRPr lang="en-US" sz="2000" dirty="0">
              <a:latin typeface="Arial" pitchFamily="34" charset="0"/>
            </a:endParaRPr>
          </a:p>
          <a:p>
            <a:pPr eaLnBrk="0" fontAlgn="base" hangingPunct="0">
              <a:spcBef>
                <a:spcPct val="0"/>
              </a:spcBef>
              <a:spcAft>
                <a:spcPct val="0"/>
              </a:spcAft>
            </a:pPr>
            <a:r>
              <a:rPr lang="en-US" sz="2000" dirty="0">
                <a:latin typeface="Arial" pitchFamily="34" charset="0"/>
              </a:rPr>
              <a:t>	/** * Test case for add method */</a:t>
            </a:r>
          </a:p>
          <a:p>
            <a:pPr eaLnBrk="0" fontAlgn="base" hangingPunct="0">
              <a:spcBef>
                <a:spcPct val="0"/>
              </a:spcBef>
              <a:spcAft>
                <a:spcPct val="0"/>
              </a:spcAft>
            </a:pPr>
            <a:r>
              <a:rPr lang="en-US" sz="2000" dirty="0">
                <a:latin typeface="Arial" pitchFamily="34" charset="0"/>
              </a:rPr>
              <a:t>	@Test</a:t>
            </a:r>
          </a:p>
          <a:p>
            <a:pPr eaLnBrk="0" fontAlgn="base" hangingPunct="0">
              <a:spcBef>
                <a:spcPct val="0"/>
              </a:spcBef>
              <a:spcAft>
                <a:spcPct val="0"/>
              </a:spcAft>
            </a:pPr>
            <a:r>
              <a:rPr lang="en-US" sz="2000" dirty="0">
                <a:latin typeface="Arial" pitchFamily="34" charset="0"/>
              </a:rPr>
              <a:t>	public void test() {</a:t>
            </a:r>
          </a:p>
          <a:p>
            <a:pPr eaLnBrk="0" fontAlgn="base" hangingPunct="0">
              <a:spcBef>
                <a:spcPct val="0"/>
              </a:spcBef>
              <a:spcAft>
                <a:spcPct val="0"/>
              </a:spcAft>
            </a:pPr>
            <a:r>
              <a:rPr lang="en-US" sz="2000" dirty="0">
                <a:latin typeface="Arial" pitchFamily="34" charset="0"/>
              </a:rPr>
              <a:t>		</a:t>
            </a:r>
          </a:p>
        </p:txBody>
      </p:sp>
      <p:sp>
        <p:nvSpPr>
          <p:cNvPr id="5" name="Rectangle 4"/>
          <p:cNvSpPr/>
          <p:nvPr/>
        </p:nvSpPr>
        <p:spPr bwMode="auto">
          <a:xfrm>
            <a:off x="6632812" y="2169994"/>
            <a:ext cx="4790364" cy="3916907"/>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dirty="0" smtClean="0">
                <a:latin typeface="Arial" pitchFamily="34" charset="0"/>
              </a:rPr>
              <a:t>	</a:t>
            </a:r>
            <a:r>
              <a:rPr lang="en-US" sz="2400" dirty="0" err="1" smtClean="0">
                <a:latin typeface="Arial" pitchFamily="34" charset="0"/>
              </a:rPr>
              <a:t>int</a:t>
            </a:r>
            <a:r>
              <a:rPr lang="en-US" sz="2400" dirty="0" smtClean="0">
                <a:latin typeface="Arial" pitchFamily="34" charset="0"/>
              </a:rPr>
              <a:t> </a:t>
            </a:r>
            <a:r>
              <a:rPr lang="en-US" sz="2400" dirty="0">
                <a:latin typeface="Arial" pitchFamily="34" charset="0"/>
              </a:rPr>
              <a:t>i = </a:t>
            </a:r>
            <a:r>
              <a:rPr lang="en-US" sz="2400" dirty="0" err="1">
                <a:latin typeface="Arial" pitchFamily="34" charset="0"/>
              </a:rPr>
              <a:t>addition.add</a:t>
            </a:r>
            <a:r>
              <a:rPr lang="en-US" sz="2400" dirty="0">
                <a:latin typeface="Arial" pitchFamily="34" charset="0"/>
              </a:rPr>
              <a:t>(3, 7</a:t>
            </a:r>
            <a:r>
              <a:rPr lang="en-US" sz="2400" dirty="0" smtClean="0">
                <a:latin typeface="Arial" pitchFamily="34" charset="0"/>
              </a:rPr>
              <a:t>);</a:t>
            </a:r>
            <a:r>
              <a:rPr lang="en-US" sz="2400" dirty="0">
                <a:latin typeface="Arial" pitchFamily="34" charset="0"/>
              </a:rPr>
              <a:t>	</a:t>
            </a:r>
            <a:endParaRPr lang="en-US" sz="2400" dirty="0" smtClean="0">
              <a:latin typeface="Arial" pitchFamily="34" charset="0"/>
            </a:endParaRPr>
          </a:p>
          <a:p>
            <a:pPr eaLnBrk="0" fontAlgn="base" hangingPunct="0">
              <a:spcBef>
                <a:spcPct val="0"/>
              </a:spcBef>
              <a:spcAft>
                <a:spcPct val="0"/>
              </a:spcAft>
            </a:pPr>
            <a:r>
              <a:rPr lang="en-US" sz="2400" dirty="0" smtClean="0">
                <a:latin typeface="Arial" pitchFamily="34" charset="0"/>
              </a:rPr>
              <a:t>	assert	Equals(10</a:t>
            </a:r>
            <a:r>
              <a:rPr lang="en-US" sz="2400" dirty="0">
                <a:latin typeface="Arial" pitchFamily="34" charset="0"/>
              </a:rPr>
              <a:t>, i);</a:t>
            </a:r>
          </a:p>
          <a:p>
            <a:pPr eaLnBrk="0" fontAlgn="base" hangingPunct="0">
              <a:spcBef>
                <a:spcPct val="0"/>
              </a:spcBef>
              <a:spcAft>
                <a:spcPct val="0"/>
              </a:spcAft>
            </a:pPr>
            <a:r>
              <a:rPr lang="en-US" sz="2400" dirty="0">
                <a:latin typeface="Arial" pitchFamily="34" charset="0"/>
              </a:rPr>
              <a:t>	}</a:t>
            </a:r>
          </a:p>
          <a:p>
            <a:pPr eaLnBrk="0" fontAlgn="base" hangingPunct="0">
              <a:spcBef>
                <a:spcPct val="0"/>
              </a:spcBef>
              <a:spcAft>
                <a:spcPct val="0"/>
              </a:spcAft>
            </a:pPr>
            <a:endParaRPr lang="en-US" sz="2400" dirty="0">
              <a:latin typeface="Arial" pitchFamily="34" charset="0"/>
            </a:endParaRPr>
          </a:p>
          <a:p>
            <a:pPr eaLnBrk="0" fontAlgn="base" hangingPunct="0">
              <a:spcBef>
                <a:spcPct val="0"/>
              </a:spcBef>
              <a:spcAft>
                <a:spcPct val="0"/>
              </a:spcAft>
            </a:pPr>
            <a:r>
              <a:rPr lang="en-US" sz="2400" dirty="0">
                <a:latin typeface="Arial" pitchFamily="34" charset="0"/>
              </a:rPr>
              <a:t>	/** * destroy the object */</a:t>
            </a:r>
          </a:p>
          <a:p>
            <a:pPr eaLnBrk="0" fontAlgn="base" hangingPunct="0">
              <a:spcBef>
                <a:spcPct val="0"/>
              </a:spcBef>
              <a:spcAft>
                <a:spcPct val="0"/>
              </a:spcAft>
            </a:pPr>
            <a:r>
              <a:rPr lang="en-US" sz="2400" dirty="0">
                <a:latin typeface="Arial" pitchFamily="34" charset="0"/>
              </a:rPr>
              <a:t>	@After</a:t>
            </a:r>
          </a:p>
          <a:p>
            <a:pPr eaLnBrk="0" fontAlgn="base" hangingPunct="0">
              <a:spcBef>
                <a:spcPct val="0"/>
              </a:spcBef>
              <a:spcAft>
                <a:spcPct val="0"/>
              </a:spcAft>
            </a:pPr>
            <a:r>
              <a:rPr lang="en-US" sz="2400" dirty="0">
                <a:latin typeface="Arial" pitchFamily="34" charset="0"/>
              </a:rPr>
              <a:t>	public void </a:t>
            </a:r>
            <a:r>
              <a:rPr lang="en-US" sz="2400" dirty="0" err="1">
                <a:latin typeface="Arial" pitchFamily="34" charset="0"/>
              </a:rPr>
              <a:t>tearDown</a:t>
            </a:r>
            <a:r>
              <a:rPr lang="en-US" sz="2400" dirty="0">
                <a:latin typeface="Arial" pitchFamily="34" charset="0"/>
              </a:rPr>
              <a:t>() {</a:t>
            </a:r>
          </a:p>
          <a:p>
            <a:pPr eaLnBrk="0" fontAlgn="base" hangingPunct="0">
              <a:spcBef>
                <a:spcPct val="0"/>
              </a:spcBef>
              <a:spcAft>
                <a:spcPct val="0"/>
              </a:spcAft>
            </a:pPr>
            <a:r>
              <a:rPr lang="en-US" sz="2400" dirty="0">
                <a:latin typeface="Arial" pitchFamily="34" charset="0"/>
              </a:rPr>
              <a:t>		addition = null;</a:t>
            </a:r>
          </a:p>
          <a:p>
            <a:pPr eaLnBrk="0" fontAlgn="base" hangingPunct="0">
              <a:spcBef>
                <a:spcPct val="0"/>
              </a:spcBef>
              <a:spcAft>
                <a:spcPct val="0"/>
              </a:spcAft>
            </a:pPr>
            <a:r>
              <a:rPr lang="en-US" sz="2400" dirty="0">
                <a:latin typeface="Arial" pitchFamily="34" charset="0"/>
              </a:rPr>
              <a:t>	}</a:t>
            </a:r>
          </a:p>
          <a:p>
            <a:pPr eaLnBrk="0" fontAlgn="base" hangingPunct="0">
              <a:spcBef>
                <a:spcPct val="0"/>
              </a:spcBef>
              <a:spcAft>
                <a:spcPct val="0"/>
              </a:spcAft>
            </a:pPr>
            <a:r>
              <a:rPr lang="en-US" sz="2400" dirty="0">
                <a:latin typeface="Arial" pitchFamily="34" charset="0"/>
              </a:rPr>
              <a:t>}</a:t>
            </a:r>
          </a:p>
        </p:txBody>
      </p:sp>
    </p:spTree>
    <p:extLst>
      <p:ext uri="{BB962C8B-B14F-4D97-AF65-F5344CB8AC3E}">
        <p14:creationId xmlns:p14="http://schemas.microsoft.com/office/powerpoint/2010/main" val="185201644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Junit</a:t>
            </a:r>
            <a:r>
              <a:rPr lang="en-US" dirty="0"/>
              <a:t> – Sample code				</a:t>
            </a:r>
            <a:r>
              <a:rPr lang="en-US" dirty="0" err="1"/>
              <a:t>Cont</a:t>
            </a:r>
            <a:r>
              <a:rPr lang="en-US" dirty="0"/>
              <a:t>…</a:t>
            </a:r>
          </a:p>
        </p:txBody>
      </p:sp>
      <p:sp>
        <p:nvSpPr>
          <p:cNvPr id="3" name="Content Placeholder 2"/>
          <p:cNvSpPr>
            <a:spLocks noGrp="1"/>
          </p:cNvSpPr>
          <p:nvPr>
            <p:ph idx="1"/>
          </p:nvPr>
        </p:nvSpPr>
        <p:spPr/>
        <p:txBody>
          <a:bodyPr/>
          <a:lstStyle/>
          <a:p>
            <a:pPr marL="0" indent="0">
              <a:buNone/>
            </a:pPr>
            <a:r>
              <a:rPr lang="en-US" dirty="0" smtClean="0"/>
              <a:t>STEP 5:Add the following dependencies in POM.XML</a:t>
            </a:r>
          </a:p>
          <a:p>
            <a:pPr marL="0" indent="0">
              <a:buNone/>
            </a:pPr>
            <a:endParaRPr lang="en-US" dirty="0" smtClean="0"/>
          </a:p>
          <a:p>
            <a:pPr marL="0" indent="0">
              <a:buNone/>
            </a:pPr>
            <a:endParaRPr lang="en-US" dirty="0"/>
          </a:p>
        </p:txBody>
      </p:sp>
      <p:sp>
        <p:nvSpPr>
          <p:cNvPr id="4" name="Rectangle 3"/>
          <p:cNvSpPr/>
          <p:nvPr/>
        </p:nvSpPr>
        <p:spPr bwMode="auto">
          <a:xfrm>
            <a:off x="1924334" y="2320119"/>
            <a:ext cx="8434317" cy="382137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Arial" pitchFamily="34" charset="0"/>
              </a:rPr>
              <a:t>&lt;dependencies&gt;</a:t>
            </a:r>
          </a:p>
          <a:p>
            <a:pPr eaLnBrk="0" fontAlgn="base" hangingPunct="0">
              <a:spcBef>
                <a:spcPct val="0"/>
              </a:spcBef>
              <a:spcAft>
                <a:spcPct val="0"/>
              </a:spcAft>
            </a:pPr>
            <a:r>
              <a:rPr lang="en-US" dirty="0">
                <a:latin typeface="Arial" pitchFamily="34" charset="0"/>
              </a:rPr>
              <a:t>	&lt;dependency&gt;</a:t>
            </a:r>
          </a:p>
          <a:p>
            <a:pPr eaLnBrk="0" fontAlgn="base" hangingPunct="0">
              <a:spcBef>
                <a:spcPct val="0"/>
              </a:spcBef>
              <a:spcAft>
                <a:spcPct val="0"/>
              </a:spcAft>
            </a:pPr>
            <a:r>
              <a:rPr lang="en-US" dirty="0">
                <a:latin typeface="Arial" pitchFamily="34" charset="0"/>
              </a:rPr>
              <a:t>		&lt;</a:t>
            </a:r>
            <a:r>
              <a:rPr lang="en-US" dirty="0" err="1">
                <a:latin typeface="Arial" pitchFamily="34" charset="0"/>
              </a:rPr>
              <a:t>groupId</a:t>
            </a:r>
            <a:r>
              <a:rPr lang="en-US" dirty="0">
                <a:latin typeface="Arial" pitchFamily="34" charset="0"/>
              </a:rPr>
              <a:t>&gt;</a:t>
            </a:r>
            <a:r>
              <a:rPr lang="en-US" dirty="0" err="1">
                <a:latin typeface="Arial" pitchFamily="34" charset="0"/>
              </a:rPr>
              <a:t>junit</a:t>
            </a:r>
            <a:r>
              <a:rPr lang="en-US" dirty="0">
                <a:latin typeface="Arial" pitchFamily="34" charset="0"/>
              </a:rPr>
              <a:t>&lt;/</a:t>
            </a:r>
            <a:r>
              <a:rPr lang="en-US" dirty="0" err="1">
                <a:latin typeface="Arial" pitchFamily="34" charset="0"/>
              </a:rPr>
              <a:t>groupId</a:t>
            </a:r>
            <a:r>
              <a:rPr lang="en-US" dirty="0">
                <a:latin typeface="Arial" pitchFamily="34" charset="0"/>
              </a:rPr>
              <a:t>&gt;</a:t>
            </a:r>
          </a:p>
          <a:p>
            <a:pPr eaLnBrk="0" fontAlgn="base" hangingPunct="0">
              <a:spcBef>
                <a:spcPct val="0"/>
              </a:spcBef>
              <a:spcAft>
                <a:spcPct val="0"/>
              </a:spcAft>
            </a:pPr>
            <a:r>
              <a:rPr lang="en-US" dirty="0">
                <a:latin typeface="Arial" pitchFamily="34" charset="0"/>
              </a:rPr>
              <a:t>		&lt;</a:t>
            </a:r>
            <a:r>
              <a:rPr lang="en-US" dirty="0" err="1">
                <a:latin typeface="Arial" pitchFamily="34" charset="0"/>
              </a:rPr>
              <a:t>artifactId</a:t>
            </a:r>
            <a:r>
              <a:rPr lang="en-US" dirty="0">
                <a:latin typeface="Arial" pitchFamily="34" charset="0"/>
              </a:rPr>
              <a:t>&gt;</a:t>
            </a:r>
            <a:r>
              <a:rPr lang="en-US" dirty="0" err="1">
                <a:latin typeface="Arial" pitchFamily="34" charset="0"/>
              </a:rPr>
              <a:t>junit</a:t>
            </a:r>
            <a:r>
              <a:rPr lang="en-US" dirty="0">
                <a:latin typeface="Arial" pitchFamily="34" charset="0"/>
              </a:rPr>
              <a:t>&lt;/</a:t>
            </a:r>
            <a:r>
              <a:rPr lang="en-US" dirty="0" err="1">
                <a:latin typeface="Arial" pitchFamily="34" charset="0"/>
              </a:rPr>
              <a:t>artifactId</a:t>
            </a:r>
            <a:r>
              <a:rPr lang="en-US" dirty="0">
                <a:latin typeface="Arial" pitchFamily="34" charset="0"/>
              </a:rPr>
              <a:t>&gt;</a:t>
            </a:r>
          </a:p>
          <a:p>
            <a:pPr eaLnBrk="0" fontAlgn="base" hangingPunct="0">
              <a:spcBef>
                <a:spcPct val="0"/>
              </a:spcBef>
              <a:spcAft>
                <a:spcPct val="0"/>
              </a:spcAft>
            </a:pPr>
            <a:r>
              <a:rPr lang="en-US" dirty="0">
                <a:latin typeface="Arial" pitchFamily="34" charset="0"/>
              </a:rPr>
              <a:t>		&lt;version&gt;4.12&lt;/version&gt;</a:t>
            </a:r>
          </a:p>
          <a:p>
            <a:pPr eaLnBrk="0" fontAlgn="base" hangingPunct="0">
              <a:spcBef>
                <a:spcPct val="0"/>
              </a:spcBef>
              <a:spcAft>
                <a:spcPct val="0"/>
              </a:spcAft>
            </a:pPr>
            <a:r>
              <a:rPr lang="en-US" dirty="0">
                <a:latin typeface="Arial" pitchFamily="34" charset="0"/>
              </a:rPr>
              <a:t>		&lt;scope&gt;test&lt;/scope&gt;</a:t>
            </a:r>
          </a:p>
          <a:p>
            <a:pPr eaLnBrk="0" fontAlgn="base" hangingPunct="0">
              <a:spcBef>
                <a:spcPct val="0"/>
              </a:spcBef>
              <a:spcAft>
                <a:spcPct val="0"/>
              </a:spcAft>
            </a:pPr>
            <a:r>
              <a:rPr lang="en-US" dirty="0">
                <a:latin typeface="Arial" pitchFamily="34" charset="0"/>
              </a:rPr>
              <a:t>		&lt;exclusions&gt;</a:t>
            </a:r>
          </a:p>
          <a:p>
            <a:pPr eaLnBrk="0" fontAlgn="base" hangingPunct="0">
              <a:spcBef>
                <a:spcPct val="0"/>
              </a:spcBef>
              <a:spcAft>
                <a:spcPct val="0"/>
              </a:spcAft>
            </a:pPr>
            <a:r>
              <a:rPr lang="en-US" dirty="0">
                <a:latin typeface="Arial" pitchFamily="34" charset="0"/>
              </a:rPr>
              <a:t>			&lt;exclusion&gt;</a:t>
            </a:r>
          </a:p>
          <a:p>
            <a:pPr eaLnBrk="0" fontAlgn="base" hangingPunct="0">
              <a:spcBef>
                <a:spcPct val="0"/>
              </a:spcBef>
              <a:spcAft>
                <a:spcPct val="0"/>
              </a:spcAft>
            </a:pPr>
            <a:r>
              <a:rPr lang="en-US" dirty="0">
                <a:latin typeface="Arial" pitchFamily="34" charset="0"/>
              </a:rPr>
              <a:t>				&lt;</a:t>
            </a:r>
            <a:r>
              <a:rPr lang="en-US" dirty="0" err="1">
                <a:latin typeface="Arial" pitchFamily="34" charset="0"/>
              </a:rPr>
              <a:t>groupId</a:t>
            </a:r>
            <a:r>
              <a:rPr lang="en-US" dirty="0">
                <a:latin typeface="Arial" pitchFamily="34" charset="0"/>
              </a:rPr>
              <a:t>&gt;</a:t>
            </a:r>
            <a:r>
              <a:rPr lang="en-US" dirty="0" err="1">
                <a:latin typeface="Arial" pitchFamily="34" charset="0"/>
              </a:rPr>
              <a:t>org.hamcrest</a:t>
            </a:r>
            <a:r>
              <a:rPr lang="en-US" dirty="0">
                <a:latin typeface="Arial" pitchFamily="34" charset="0"/>
              </a:rPr>
              <a:t>&lt;/</a:t>
            </a:r>
            <a:r>
              <a:rPr lang="en-US" dirty="0" err="1">
                <a:latin typeface="Arial" pitchFamily="34" charset="0"/>
              </a:rPr>
              <a:t>groupId</a:t>
            </a:r>
            <a:r>
              <a:rPr lang="en-US" dirty="0">
                <a:latin typeface="Arial" pitchFamily="34" charset="0"/>
              </a:rPr>
              <a:t>&gt;</a:t>
            </a:r>
          </a:p>
          <a:p>
            <a:pPr eaLnBrk="0" fontAlgn="base" hangingPunct="0">
              <a:spcBef>
                <a:spcPct val="0"/>
              </a:spcBef>
              <a:spcAft>
                <a:spcPct val="0"/>
              </a:spcAft>
            </a:pPr>
            <a:r>
              <a:rPr lang="en-US" dirty="0">
                <a:latin typeface="Arial" pitchFamily="34" charset="0"/>
              </a:rPr>
              <a:t>	</a:t>
            </a:r>
            <a:r>
              <a:rPr lang="en-US" dirty="0" smtClean="0">
                <a:latin typeface="Arial" pitchFamily="34" charset="0"/>
              </a:rPr>
              <a:t>			&lt;</a:t>
            </a:r>
            <a:r>
              <a:rPr lang="en-US" dirty="0" err="1">
                <a:latin typeface="Arial" pitchFamily="34" charset="0"/>
              </a:rPr>
              <a:t>artifactId</a:t>
            </a:r>
            <a:r>
              <a:rPr lang="en-US" dirty="0">
                <a:latin typeface="Arial" pitchFamily="34" charset="0"/>
              </a:rPr>
              <a:t>&gt;</a:t>
            </a:r>
            <a:r>
              <a:rPr lang="en-US" dirty="0" err="1">
                <a:latin typeface="Arial" pitchFamily="34" charset="0"/>
              </a:rPr>
              <a:t>hamcrest</a:t>
            </a:r>
            <a:r>
              <a:rPr lang="en-US" dirty="0">
                <a:latin typeface="Arial" pitchFamily="34" charset="0"/>
              </a:rPr>
              <a:t>-core&lt;/</a:t>
            </a:r>
            <a:r>
              <a:rPr lang="en-US" dirty="0" err="1">
                <a:latin typeface="Arial" pitchFamily="34" charset="0"/>
              </a:rPr>
              <a:t>artifactId</a:t>
            </a:r>
            <a:r>
              <a:rPr lang="en-US" dirty="0">
                <a:latin typeface="Arial" pitchFamily="34" charset="0"/>
              </a:rPr>
              <a:t>&gt;</a:t>
            </a:r>
          </a:p>
          <a:p>
            <a:pPr eaLnBrk="0" fontAlgn="base" hangingPunct="0">
              <a:spcBef>
                <a:spcPct val="0"/>
              </a:spcBef>
              <a:spcAft>
                <a:spcPct val="0"/>
              </a:spcAft>
            </a:pPr>
            <a:r>
              <a:rPr lang="en-US" dirty="0">
                <a:latin typeface="Arial" pitchFamily="34" charset="0"/>
              </a:rPr>
              <a:t>			&lt;/exclusion&gt;</a:t>
            </a:r>
          </a:p>
          <a:p>
            <a:pPr eaLnBrk="0" fontAlgn="base" hangingPunct="0">
              <a:spcBef>
                <a:spcPct val="0"/>
              </a:spcBef>
              <a:spcAft>
                <a:spcPct val="0"/>
              </a:spcAft>
            </a:pPr>
            <a:r>
              <a:rPr lang="en-US" dirty="0">
                <a:latin typeface="Arial" pitchFamily="34" charset="0"/>
              </a:rPr>
              <a:t>		&lt;/exclusions&gt;</a:t>
            </a:r>
          </a:p>
          <a:p>
            <a:pPr eaLnBrk="0" fontAlgn="base" hangingPunct="0">
              <a:spcBef>
                <a:spcPct val="0"/>
              </a:spcBef>
              <a:spcAft>
                <a:spcPct val="0"/>
              </a:spcAft>
            </a:pPr>
            <a:r>
              <a:rPr lang="en-US" dirty="0">
                <a:latin typeface="Arial" pitchFamily="34" charset="0"/>
              </a:rPr>
              <a:t>	&lt;/dependency&gt;</a:t>
            </a:r>
          </a:p>
          <a:p>
            <a:pPr eaLnBrk="0" fontAlgn="base" hangingPunct="0">
              <a:spcBef>
                <a:spcPct val="0"/>
              </a:spcBef>
              <a:spcAft>
                <a:spcPct val="0"/>
              </a:spcAft>
            </a:pPr>
            <a:r>
              <a:rPr lang="en-US" dirty="0">
                <a:latin typeface="Arial" pitchFamily="34" charset="0"/>
              </a:rPr>
              <a:t>	</a:t>
            </a:r>
            <a:endParaRPr kumimoji="0" lang="en-US"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323200212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Junit</a:t>
            </a:r>
            <a:r>
              <a:rPr lang="en-US" dirty="0"/>
              <a:t> – Sample code				</a:t>
            </a:r>
            <a:r>
              <a:rPr lang="en-US" dirty="0" err="1"/>
              <a:t>Cont</a:t>
            </a:r>
            <a:r>
              <a:rPr lang="en-US" dirty="0"/>
              <a:t>…</a:t>
            </a:r>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bwMode="auto">
          <a:xfrm>
            <a:off x="1978926" y="2421735"/>
            <a:ext cx="7670041" cy="3207223"/>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400" dirty="0">
                <a:latin typeface="Arial" pitchFamily="34" charset="0"/>
              </a:rPr>
              <a:t>&lt;!-- This will get </a:t>
            </a:r>
            <a:r>
              <a:rPr lang="en-US" sz="2400" dirty="0" err="1">
                <a:latin typeface="Arial" pitchFamily="34" charset="0"/>
              </a:rPr>
              <a:t>hamcrest</a:t>
            </a:r>
            <a:r>
              <a:rPr lang="en-US" sz="2400" dirty="0">
                <a:latin typeface="Arial" pitchFamily="34" charset="0"/>
              </a:rPr>
              <a:t>-core automatically --&gt;</a:t>
            </a:r>
          </a:p>
          <a:p>
            <a:pPr eaLnBrk="0" fontAlgn="base" hangingPunct="0">
              <a:spcBef>
                <a:spcPct val="0"/>
              </a:spcBef>
              <a:spcAft>
                <a:spcPct val="0"/>
              </a:spcAft>
            </a:pPr>
            <a:r>
              <a:rPr lang="en-US" sz="2400" dirty="0">
                <a:latin typeface="Arial" pitchFamily="34" charset="0"/>
              </a:rPr>
              <a:t>	&lt;dependency&gt;</a:t>
            </a:r>
          </a:p>
          <a:p>
            <a:pPr eaLnBrk="0" fontAlgn="base" hangingPunct="0">
              <a:spcBef>
                <a:spcPct val="0"/>
              </a:spcBef>
              <a:spcAft>
                <a:spcPct val="0"/>
              </a:spcAft>
            </a:pPr>
            <a:r>
              <a:rPr lang="en-US" sz="2400" dirty="0">
                <a:latin typeface="Arial" pitchFamily="34" charset="0"/>
              </a:rPr>
              <a:t>		&lt;</a:t>
            </a:r>
            <a:r>
              <a:rPr lang="en-US" sz="2400" dirty="0" err="1">
                <a:latin typeface="Arial" pitchFamily="34" charset="0"/>
              </a:rPr>
              <a:t>groupId</a:t>
            </a:r>
            <a:r>
              <a:rPr lang="en-US" sz="2400" dirty="0">
                <a:latin typeface="Arial" pitchFamily="34" charset="0"/>
              </a:rPr>
              <a:t>&gt;</a:t>
            </a:r>
            <a:r>
              <a:rPr lang="en-US" sz="2400" dirty="0" err="1">
                <a:latin typeface="Arial" pitchFamily="34" charset="0"/>
              </a:rPr>
              <a:t>org.hamcrest</a:t>
            </a:r>
            <a:r>
              <a:rPr lang="en-US" sz="2400" dirty="0">
                <a:latin typeface="Arial" pitchFamily="34" charset="0"/>
              </a:rPr>
              <a:t>&lt;/</a:t>
            </a:r>
            <a:r>
              <a:rPr lang="en-US" sz="2400" dirty="0" err="1">
                <a:latin typeface="Arial" pitchFamily="34" charset="0"/>
              </a:rPr>
              <a:t>groupId</a:t>
            </a:r>
            <a:r>
              <a:rPr lang="en-US" sz="2400" dirty="0">
                <a:latin typeface="Arial" pitchFamily="34" charset="0"/>
              </a:rPr>
              <a:t>&gt;</a:t>
            </a:r>
          </a:p>
          <a:p>
            <a:pPr eaLnBrk="0" fontAlgn="base" hangingPunct="0">
              <a:spcBef>
                <a:spcPct val="0"/>
              </a:spcBef>
              <a:spcAft>
                <a:spcPct val="0"/>
              </a:spcAft>
            </a:pPr>
            <a:r>
              <a:rPr lang="en-US" sz="2400" dirty="0">
                <a:latin typeface="Arial" pitchFamily="34" charset="0"/>
              </a:rPr>
              <a:t>		&lt;</a:t>
            </a:r>
            <a:r>
              <a:rPr lang="en-US" sz="2400" dirty="0" err="1">
                <a:latin typeface="Arial" pitchFamily="34" charset="0"/>
              </a:rPr>
              <a:t>artifactId</a:t>
            </a:r>
            <a:r>
              <a:rPr lang="en-US" sz="2400" dirty="0">
                <a:latin typeface="Arial" pitchFamily="34" charset="0"/>
              </a:rPr>
              <a:t>&gt;</a:t>
            </a:r>
            <a:r>
              <a:rPr lang="en-US" sz="2400" dirty="0" err="1">
                <a:latin typeface="Arial" pitchFamily="34" charset="0"/>
              </a:rPr>
              <a:t>hamcrest</a:t>
            </a:r>
            <a:r>
              <a:rPr lang="en-US" sz="2400" dirty="0">
                <a:latin typeface="Arial" pitchFamily="34" charset="0"/>
              </a:rPr>
              <a:t>-library&lt;/</a:t>
            </a:r>
            <a:r>
              <a:rPr lang="en-US" sz="2400" dirty="0" err="1">
                <a:latin typeface="Arial" pitchFamily="34" charset="0"/>
              </a:rPr>
              <a:t>artifactId</a:t>
            </a:r>
            <a:r>
              <a:rPr lang="en-US" sz="2400" dirty="0">
                <a:latin typeface="Arial" pitchFamily="34" charset="0"/>
              </a:rPr>
              <a:t>&gt;</a:t>
            </a:r>
          </a:p>
          <a:p>
            <a:pPr eaLnBrk="0" fontAlgn="base" hangingPunct="0">
              <a:spcBef>
                <a:spcPct val="0"/>
              </a:spcBef>
              <a:spcAft>
                <a:spcPct val="0"/>
              </a:spcAft>
            </a:pPr>
            <a:r>
              <a:rPr lang="en-US" sz="2400" dirty="0">
                <a:latin typeface="Arial" pitchFamily="34" charset="0"/>
              </a:rPr>
              <a:t>		&lt;version&gt;1.3&lt;/version&gt;</a:t>
            </a:r>
          </a:p>
          <a:p>
            <a:pPr eaLnBrk="0" fontAlgn="base" hangingPunct="0">
              <a:spcBef>
                <a:spcPct val="0"/>
              </a:spcBef>
              <a:spcAft>
                <a:spcPct val="0"/>
              </a:spcAft>
            </a:pPr>
            <a:r>
              <a:rPr lang="en-US" sz="2400" dirty="0">
                <a:latin typeface="Arial" pitchFamily="34" charset="0"/>
              </a:rPr>
              <a:t>		&lt;scope&gt;test&lt;/scope&gt;</a:t>
            </a:r>
          </a:p>
          <a:p>
            <a:pPr eaLnBrk="0" fontAlgn="base" hangingPunct="0">
              <a:spcBef>
                <a:spcPct val="0"/>
              </a:spcBef>
              <a:spcAft>
                <a:spcPct val="0"/>
              </a:spcAft>
            </a:pPr>
            <a:r>
              <a:rPr lang="en-US" sz="2400" dirty="0">
                <a:latin typeface="Arial" pitchFamily="34" charset="0"/>
              </a:rPr>
              <a:t>	&lt;/dependency&gt;</a:t>
            </a:r>
          </a:p>
          <a:p>
            <a:pPr eaLnBrk="0" fontAlgn="base" hangingPunct="0">
              <a:spcBef>
                <a:spcPct val="0"/>
              </a:spcBef>
              <a:spcAft>
                <a:spcPct val="0"/>
              </a:spcAft>
            </a:pPr>
            <a:r>
              <a:rPr lang="en-US" sz="2400" dirty="0">
                <a:latin typeface="Arial" pitchFamily="34" charset="0"/>
              </a:rPr>
              <a:t>&lt;/</a:t>
            </a:r>
            <a:r>
              <a:rPr lang="en-US" sz="2400" dirty="0" smtClean="0">
                <a:latin typeface="Arial" pitchFamily="34" charset="0"/>
              </a:rPr>
              <a:t>dependencies&gt;</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253305070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Junit</a:t>
            </a:r>
            <a:r>
              <a:rPr lang="en-US" dirty="0"/>
              <a:t> – Sample code</a:t>
            </a:r>
          </a:p>
        </p:txBody>
      </p:sp>
      <p:sp>
        <p:nvSpPr>
          <p:cNvPr id="3" name="Content Placeholder 2"/>
          <p:cNvSpPr>
            <a:spLocks noGrp="1"/>
          </p:cNvSpPr>
          <p:nvPr>
            <p:ph idx="1"/>
          </p:nvPr>
        </p:nvSpPr>
        <p:spPr/>
        <p:txBody>
          <a:bodyPr/>
          <a:lstStyle/>
          <a:p>
            <a:pPr marL="0" indent="0">
              <a:buNone/>
            </a:pPr>
            <a:r>
              <a:rPr lang="en-US" dirty="0" smtClean="0"/>
              <a:t>STEP 6:Execute the </a:t>
            </a:r>
            <a:r>
              <a:rPr lang="en-US" dirty="0" err="1" smtClean="0"/>
              <a:t>junit</a:t>
            </a:r>
            <a:r>
              <a:rPr lang="en-US" dirty="0" smtClean="0"/>
              <a:t> test</a:t>
            </a:r>
          </a:p>
          <a:p>
            <a:pPr marL="0" indent="0">
              <a:buNone/>
            </a:pPr>
            <a:r>
              <a:rPr lang="en-US" dirty="0"/>
              <a:t>	</a:t>
            </a:r>
            <a:r>
              <a:rPr lang="en-US" dirty="0" smtClean="0"/>
              <a:t>Right click(project) -&gt; Run AS -&gt; </a:t>
            </a:r>
            <a:r>
              <a:rPr lang="en-US" dirty="0" err="1" smtClean="0"/>
              <a:t>Junit</a:t>
            </a:r>
            <a:r>
              <a:rPr lang="en-US" dirty="0" smtClean="0"/>
              <a:t> Test</a:t>
            </a:r>
            <a:endParaRPr lang="en-US" dirty="0"/>
          </a:p>
        </p:txBody>
      </p:sp>
    </p:spTree>
    <p:extLst>
      <p:ext uri="{BB962C8B-B14F-4D97-AF65-F5344CB8AC3E}">
        <p14:creationId xmlns:p14="http://schemas.microsoft.com/office/powerpoint/2010/main" val="245230783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A </a:t>
            </a:r>
            <a:r>
              <a:rPr lang="en-US" b="1" i="1" dirty="0"/>
              <a:t>unit test </a:t>
            </a:r>
            <a:r>
              <a:rPr lang="en-US" dirty="0"/>
              <a:t>targets a small unit of code, e.g., a method or a class</a:t>
            </a:r>
            <a:r>
              <a:rPr lang="en-US" dirty="0" smtClean="0"/>
              <a:t>.</a:t>
            </a:r>
          </a:p>
          <a:p>
            <a:r>
              <a:rPr lang="en-US" dirty="0"/>
              <a:t>An </a:t>
            </a:r>
            <a:r>
              <a:rPr lang="en-US" b="1" i="1" dirty="0"/>
              <a:t>integration test</a:t>
            </a:r>
            <a:r>
              <a:rPr lang="en-US" dirty="0"/>
              <a:t> aims to test the behavior of a component or the integration between a set of components. </a:t>
            </a:r>
            <a:endParaRPr lang="en-US" dirty="0" smtClean="0"/>
          </a:p>
          <a:p>
            <a:r>
              <a:rPr lang="en-US" b="1" i="1" dirty="0"/>
              <a:t>Performance tests </a:t>
            </a:r>
            <a:r>
              <a:rPr lang="en-US" dirty="0"/>
              <a:t>are used to benchmark software components repeatedly. Their purpose is to ensure that the code under test runs fast enough even if it’s under high </a:t>
            </a:r>
            <a:r>
              <a:rPr lang="en-US" dirty="0" smtClean="0"/>
              <a:t>load</a:t>
            </a:r>
          </a:p>
          <a:p>
            <a:r>
              <a:rPr lang="en-US" b="1" dirty="0"/>
              <a:t>test automation</a:t>
            </a:r>
            <a:r>
              <a:rPr lang="en-US" dirty="0"/>
              <a:t> is the use of special</a:t>
            </a:r>
            <a:r>
              <a:rPr lang="en-US"/>
              <a:t> </a:t>
            </a:r>
            <a:r>
              <a:rPr lang="en-US" smtClean="0"/>
              <a:t>software </a:t>
            </a:r>
            <a:r>
              <a:rPr lang="en-US" dirty="0"/>
              <a:t>to control the execution of tests and the comparison of actual outcomes with predicted outcomes</a:t>
            </a:r>
            <a:endParaRPr lang="en-US" dirty="0" smtClean="0"/>
          </a:p>
          <a:p>
            <a:endParaRPr lang="en-US" dirty="0"/>
          </a:p>
        </p:txBody>
      </p:sp>
    </p:spTree>
    <p:extLst>
      <p:ext uri="{BB962C8B-B14F-4D97-AF65-F5344CB8AC3E}">
        <p14:creationId xmlns:p14="http://schemas.microsoft.com/office/powerpoint/2010/main" val="284202152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Tree>
    <p:extLst>
      <p:ext uri="{BB962C8B-B14F-4D97-AF65-F5344CB8AC3E}">
        <p14:creationId xmlns:p14="http://schemas.microsoft.com/office/powerpoint/2010/main" val="24511650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pPr marL="0" indent="0">
              <a:buNone/>
            </a:pPr>
            <a:r>
              <a:rPr lang="en-US" dirty="0" smtClean="0"/>
              <a:t>What is Unit Testing?</a:t>
            </a:r>
          </a:p>
          <a:p>
            <a:r>
              <a:rPr lang="en-US" sz="2400" b="1" dirty="0"/>
              <a:t>Unit Testing</a:t>
            </a:r>
            <a:r>
              <a:rPr lang="en-US" sz="2400" dirty="0"/>
              <a:t> is a level of the software testing process where individual units/components of a software/system are tested. </a:t>
            </a:r>
          </a:p>
          <a:p>
            <a:r>
              <a:rPr lang="en-US" sz="2400" dirty="0"/>
              <a:t>The purpose is to validate that each unit of the software performs as designed.</a:t>
            </a:r>
          </a:p>
          <a:p>
            <a:r>
              <a:rPr lang="en-US" sz="2400" dirty="0"/>
              <a:t>A unit of work can span a single method, a whole class or multiple classes working together to achieve one single logical purpose that can be verified.</a:t>
            </a:r>
          </a:p>
          <a:p>
            <a:r>
              <a:rPr lang="en-US" sz="2400" dirty="0"/>
              <a:t>Unit Testing is normally performed by software developers</a:t>
            </a:r>
          </a:p>
          <a:p>
            <a:pPr marL="0" indent="0">
              <a:buNone/>
            </a:pPr>
            <a:endParaRPr lang="en-US" dirty="0"/>
          </a:p>
        </p:txBody>
      </p:sp>
    </p:spTree>
    <p:extLst>
      <p:ext uri="{BB962C8B-B14F-4D97-AF65-F5344CB8AC3E}">
        <p14:creationId xmlns:p14="http://schemas.microsoft.com/office/powerpoint/2010/main" val="651986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Hierarchy</a:t>
            </a:r>
          </a:p>
        </p:txBody>
      </p:sp>
      <p:sp>
        <p:nvSpPr>
          <p:cNvPr id="3" name="Content Placeholder 2"/>
          <p:cNvSpPr>
            <a:spLocks noGrp="1"/>
          </p:cNvSpPr>
          <p:nvPr>
            <p:ph idx="1"/>
          </p:nvPr>
        </p:nvSpPr>
        <p:spPr/>
        <p:txBody>
          <a:bodyPr/>
          <a:lstStyle/>
          <a:p>
            <a:r>
              <a:rPr lang="en-US" sz="2400" dirty="0"/>
              <a:t>The percentage of code which is tested by unit tests is typically called </a:t>
            </a:r>
            <a:r>
              <a:rPr lang="en-US" sz="2400" i="1" dirty="0"/>
              <a:t>test coverage</a:t>
            </a:r>
            <a:r>
              <a:rPr lang="en-US" sz="2400" dirty="0"/>
              <a:t>.</a:t>
            </a:r>
          </a:p>
          <a:p>
            <a:r>
              <a:rPr lang="en-US" sz="2400" dirty="0"/>
              <a:t>Layers in testing</a:t>
            </a:r>
          </a:p>
          <a:p>
            <a:pPr marL="0" indent="0">
              <a:buNone/>
            </a:pPr>
            <a:endParaRPr lang="en-US" dirty="0"/>
          </a:p>
        </p:txBody>
      </p:sp>
      <p:pic>
        <p:nvPicPr>
          <p:cNvPr id="4" name="Picture 3" descr="D:\Hexavarsity\Images Repo\unittes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75" y="3276600"/>
            <a:ext cx="276225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31210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Unit Test</a:t>
            </a:r>
          </a:p>
        </p:txBody>
      </p:sp>
      <p:sp>
        <p:nvSpPr>
          <p:cNvPr id="3" name="Content Placeholder 2"/>
          <p:cNvSpPr>
            <a:spLocks noGrp="1"/>
          </p:cNvSpPr>
          <p:nvPr>
            <p:ph idx="1"/>
          </p:nvPr>
        </p:nvSpPr>
        <p:spPr/>
        <p:txBody>
          <a:bodyPr/>
          <a:lstStyle/>
          <a:p>
            <a:pPr marL="0" indent="0">
              <a:buNone/>
            </a:pPr>
            <a:r>
              <a:rPr lang="en-US" sz="2400" dirty="0"/>
              <a:t>Characteristics of good unit test </a:t>
            </a:r>
          </a:p>
          <a:p>
            <a:pPr lvl="1"/>
            <a:r>
              <a:rPr lang="en-US" sz="2000" dirty="0"/>
              <a:t>Able to be fully automated</a:t>
            </a:r>
          </a:p>
          <a:p>
            <a:pPr lvl="1"/>
            <a:r>
              <a:rPr lang="en-US" sz="2000" dirty="0"/>
              <a:t>Good Coverage</a:t>
            </a:r>
          </a:p>
          <a:p>
            <a:pPr lvl="1"/>
            <a:r>
              <a:rPr lang="en-US" sz="2000" dirty="0"/>
              <a:t>Can be run in any order  if part of many other tests</a:t>
            </a:r>
          </a:p>
          <a:p>
            <a:pPr lvl="1"/>
            <a:r>
              <a:rPr lang="en-US" sz="2000" dirty="0"/>
              <a:t>Readable</a:t>
            </a:r>
          </a:p>
          <a:p>
            <a:pPr lvl="1"/>
            <a:r>
              <a:rPr lang="en-US" sz="2000" dirty="0"/>
              <a:t>Maintainable</a:t>
            </a:r>
          </a:p>
          <a:p>
            <a:pPr lvl="1"/>
            <a:r>
              <a:rPr lang="en-US" sz="2000" dirty="0"/>
              <a:t>Consistently returns the same result</a:t>
            </a:r>
          </a:p>
          <a:p>
            <a:pPr lvl="1"/>
            <a:r>
              <a:rPr lang="en-US" sz="2000" dirty="0"/>
              <a:t>Runs in memory </a:t>
            </a:r>
          </a:p>
          <a:p>
            <a:pPr marL="0" indent="0">
              <a:buNone/>
            </a:pPr>
            <a:endParaRPr lang="en-US" dirty="0"/>
          </a:p>
        </p:txBody>
      </p:sp>
    </p:spTree>
    <p:extLst>
      <p:ext uri="{BB962C8B-B14F-4D97-AF65-F5344CB8AC3E}">
        <p14:creationId xmlns:p14="http://schemas.microsoft.com/office/powerpoint/2010/main" val="26610197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Frameworks</a:t>
            </a:r>
          </a:p>
        </p:txBody>
      </p:sp>
      <p:sp>
        <p:nvSpPr>
          <p:cNvPr id="3" name="Content Placeholder 2"/>
          <p:cNvSpPr>
            <a:spLocks noGrp="1"/>
          </p:cNvSpPr>
          <p:nvPr>
            <p:ph idx="1"/>
          </p:nvPr>
        </p:nvSpPr>
        <p:spPr/>
        <p:txBody>
          <a:bodyPr/>
          <a:lstStyle/>
          <a:p>
            <a:r>
              <a:rPr lang="en-US" sz="2400" dirty="0"/>
              <a:t>There are several testing frameworks available for Java.</a:t>
            </a:r>
          </a:p>
          <a:p>
            <a:pPr lvl="1"/>
            <a:r>
              <a:rPr lang="en-US" sz="2000" dirty="0" err="1"/>
              <a:t>Jtest</a:t>
            </a:r>
            <a:r>
              <a:rPr lang="en-US" sz="2000" dirty="0"/>
              <a:t>	</a:t>
            </a:r>
          </a:p>
          <a:p>
            <a:pPr lvl="1"/>
            <a:r>
              <a:rPr lang="en-US" sz="2000" dirty="0" err="1"/>
              <a:t>JUnit</a:t>
            </a:r>
            <a:r>
              <a:rPr lang="en-US" sz="2000" dirty="0"/>
              <a:t>		</a:t>
            </a:r>
          </a:p>
          <a:p>
            <a:pPr lvl="1"/>
            <a:r>
              <a:rPr lang="en-US" sz="2000" dirty="0" err="1"/>
              <a:t>JWalk</a:t>
            </a:r>
            <a:endParaRPr lang="en-US" sz="2000" dirty="0"/>
          </a:p>
          <a:p>
            <a:pPr lvl="1"/>
            <a:r>
              <a:rPr lang="en-US" sz="2000" dirty="0"/>
              <a:t>Cactus	</a:t>
            </a:r>
          </a:p>
          <a:p>
            <a:pPr lvl="1"/>
            <a:r>
              <a:rPr lang="en-US" sz="2000" dirty="0" err="1"/>
              <a:t>TestNG</a:t>
            </a:r>
            <a:endParaRPr lang="en-US" sz="2000" dirty="0"/>
          </a:p>
          <a:p>
            <a:pPr lvl="1"/>
            <a:r>
              <a:rPr lang="en-US" sz="2000" dirty="0" err="1"/>
              <a:t>EasyMock</a:t>
            </a:r>
            <a:endParaRPr lang="en-US" sz="2000" dirty="0"/>
          </a:p>
          <a:p>
            <a:pPr lvl="1"/>
            <a:r>
              <a:rPr lang="en-US" sz="2000" dirty="0" err="1"/>
              <a:t>JMock</a:t>
            </a:r>
            <a:r>
              <a:rPr lang="en-US" sz="2000" dirty="0"/>
              <a:t>	</a:t>
            </a:r>
          </a:p>
          <a:p>
            <a:pPr lvl="1"/>
            <a:r>
              <a:rPr lang="en-US" sz="2000" dirty="0" err="1"/>
              <a:t>Mockito</a:t>
            </a:r>
            <a:r>
              <a:rPr lang="en-US" sz="2000" dirty="0"/>
              <a:t> </a:t>
            </a:r>
          </a:p>
          <a:p>
            <a:r>
              <a:rPr lang="en-US" sz="2400" dirty="0"/>
              <a:t>The most popular ones are </a:t>
            </a:r>
            <a:r>
              <a:rPr lang="en-US" sz="2400" dirty="0" err="1"/>
              <a:t>Junit</a:t>
            </a:r>
            <a:r>
              <a:rPr lang="en-US" sz="2400" dirty="0"/>
              <a:t> and </a:t>
            </a:r>
            <a:r>
              <a:rPr lang="en-US" sz="2400" dirty="0" err="1"/>
              <a:t>TestNG</a:t>
            </a:r>
            <a:r>
              <a:rPr lang="en-US" dirty="0"/>
              <a:t>.</a:t>
            </a:r>
          </a:p>
          <a:p>
            <a:pPr marL="0" indent="0">
              <a:buNone/>
            </a:pPr>
            <a:endParaRPr lang="en-US" dirty="0"/>
          </a:p>
        </p:txBody>
      </p:sp>
    </p:spTree>
    <p:extLst>
      <p:ext uri="{BB962C8B-B14F-4D97-AF65-F5344CB8AC3E}">
        <p14:creationId xmlns:p14="http://schemas.microsoft.com/office/powerpoint/2010/main" val="319098230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endParaRPr lang="en-US" dirty="0"/>
          </a:p>
        </p:txBody>
      </p:sp>
    </p:spTree>
    <p:extLst>
      <p:ext uri="{BB962C8B-B14F-4D97-AF65-F5344CB8AC3E}">
        <p14:creationId xmlns:p14="http://schemas.microsoft.com/office/powerpoint/2010/main" val="173162992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Junit</a:t>
            </a:r>
            <a:r>
              <a:rPr lang="en-US" dirty="0" smtClean="0"/>
              <a:t> - Introduction</a:t>
            </a:r>
            <a:endParaRPr lang="en-US" dirty="0"/>
          </a:p>
        </p:txBody>
      </p:sp>
      <p:sp>
        <p:nvSpPr>
          <p:cNvPr id="3" name="Content Placeholder 2"/>
          <p:cNvSpPr>
            <a:spLocks noGrp="1"/>
          </p:cNvSpPr>
          <p:nvPr>
            <p:ph idx="1"/>
          </p:nvPr>
        </p:nvSpPr>
        <p:spPr/>
        <p:txBody>
          <a:bodyPr/>
          <a:lstStyle/>
          <a:p>
            <a:pPr marL="0" indent="0">
              <a:lnSpc>
                <a:spcPct val="120000"/>
              </a:lnSpc>
              <a:buNone/>
            </a:pPr>
            <a:r>
              <a:rPr lang="en-US" altLang="en-US" sz="2400" dirty="0" smtClean="0"/>
              <a:t>What is </a:t>
            </a:r>
            <a:r>
              <a:rPr lang="en-US" altLang="en-US" sz="2400" dirty="0" err="1" smtClean="0"/>
              <a:t>Junit</a:t>
            </a:r>
            <a:r>
              <a:rPr lang="en-US" altLang="en-US" sz="2400" dirty="0" smtClean="0"/>
              <a:t>?</a:t>
            </a:r>
          </a:p>
          <a:p>
            <a:pPr>
              <a:lnSpc>
                <a:spcPct val="120000"/>
              </a:lnSpc>
              <a:buFontTx/>
              <a:buChar char="•"/>
            </a:pPr>
            <a:r>
              <a:rPr lang="en-US" altLang="en-US" sz="2400" dirty="0" err="1" smtClean="0"/>
              <a:t>JUnit</a:t>
            </a:r>
            <a:r>
              <a:rPr lang="en-US" altLang="en-US" sz="2400" dirty="0" smtClean="0"/>
              <a:t> </a:t>
            </a:r>
            <a:r>
              <a:rPr lang="en-US" altLang="en-US" sz="2400" dirty="0"/>
              <a:t>is a simple open source Java testing framework used to write and run repeatable automated tests.</a:t>
            </a:r>
          </a:p>
          <a:p>
            <a:pPr>
              <a:lnSpc>
                <a:spcPct val="120000"/>
              </a:lnSpc>
              <a:buFontTx/>
              <a:buChar char="•"/>
            </a:pPr>
            <a:r>
              <a:rPr lang="en-US" altLang="en-US" sz="2400" dirty="0"/>
              <a:t>It’s a regression testing framework written by Erich Gamma and Kent Beck.</a:t>
            </a:r>
          </a:p>
          <a:p>
            <a:pPr>
              <a:lnSpc>
                <a:spcPct val="120000"/>
              </a:lnSpc>
              <a:buFontTx/>
              <a:buChar char="•"/>
            </a:pPr>
            <a:r>
              <a:rPr lang="en-US" altLang="en-US" sz="2400" dirty="0"/>
              <a:t>Runs a bunch of tests and reports their results.</a:t>
            </a:r>
          </a:p>
          <a:p>
            <a:endParaRPr lang="en-US" dirty="0"/>
          </a:p>
        </p:txBody>
      </p:sp>
    </p:spTree>
    <p:extLst>
      <p:ext uri="{BB962C8B-B14F-4D97-AF65-F5344CB8AC3E}">
        <p14:creationId xmlns:p14="http://schemas.microsoft.com/office/powerpoint/2010/main" val="422912340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A85A817F38494FB2CAEF50AF632CC4" ma:contentTypeVersion="0" ma:contentTypeDescription="Create a new document." ma:contentTypeScope="" ma:versionID="289e4c6a6392d02f3682c12b86bc912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2427474e-60f8-4f75-abfc-98841d67cf98" ContentTypeId="0x01"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85026A-D783-4C21-AA53-1BBF8F0C4FC5}"/>
</file>

<file path=customXml/itemProps2.xml><?xml version="1.0" encoding="utf-8"?>
<ds:datastoreItem xmlns:ds="http://schemas.openxmlformats.org/officeDocument/2006/customXml" ds:itemID="{EFE2F61D-0844-4312-8295-BA9460D20164}"/>
</file>

<file path=customXml/itemProps3.xml><?xml version="1.0" encoding="utf-8"?>
<ds:datastoreItem xmlns:ds="http://schemas.openxmlformats.org/officeDocument/2006/customXml" ds:itemID="{BB6B1B1A-757B-4314-9726-963B0F5EDA79}"/>
</file>

<file path=customXml/itemProps4.xml><?xml version="1.0" encoding="utf-8"?>
<ds:datastoreItem xmlns:ds="http://schemas.openxmlformats.org/officeDocument/2006/customXml" ds:itemID="{1590D1E7-2A80-490F-937A-F1E57FE1C728}"/>
</file>

<file path=docProps/app.xml><?xml version="1.0" encoding="utf-8"?>
<Properties xmlns="http://schemas.openxmlformats.org/officeDocument/2006/extended-properties" xmlns:vt="http://schemas.openxmlformats.org/officeDocument/2006/docPropsVTypes">
  <Template>Q3 2014 Board Meeting v4 November 2 2014</Template>
  <TotalTime>15298</TotalTime>
  <Words>896</Words>
  <Application>Microsoft Office PowerPoint</Application>
  <PresentationFormat>Widescreen</PresentationFormat>
  <Paragraphs>226</Paragraphs>
  <Slides>27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ＭＳ Ｐゴシック</vt:lpstr>
      <vt:lpstr>Arial</vt:lpstr>
      <vt:lpstr>Brush Script Std</vt:lpstr>
      <vt:lpstr>Calibri</vt:lpstr>
      <vt:lpstr>Helvetica Condensed</vt:lpstr>
      <vt:lpstr>HelveticaNeue Condensed</vt:lpstr>
      <vt:lpstr>Times</vt:lpstr>
      <vt:lpstr>Blank Presentation</vt:lpstr>
      <vt:lpstr>JUnit</vt:lpstr>
      <vt:lpstr>Course Objective</vt:lpstr>
      <vt:lpstr>Unit Testing</vt:lpstr>
      <vt:lpstr>Unit Testing</vt:lpstr>
      <vt:lpstr>Unit Testing Hierarchy</vt:lpstr>
      <vt:lpstr>Good Unit Test</vt:lpstr>
      <vt:lpstr>Unit Testing Frameworks</vt:lpstr>
      <vt:lpstr>JUnit</vt:lpstr>
      <vt:lpstr>Junit - Introduction</vt:lpstr>
      <vt:lpstr>Features of JUnit</vt:lpstr>
      <vt:lpstr>Environment Setup</vt:lpstr>
      <vt:lpstr>Basic Sample</vt:lpstr>
      <vt:lpstr>Coding Convention for Junit class</vt:lpstr>
      <vt:lpstr>JUnit Api</vt:lpstr>
      <vt:lpstr>JUnit - Annotations   Cont…</vt:lpstr>
      <vt:lpstr>JUnit - Annotations    Cont… </vt:lpstr>
      <vt:lpstr>JUnit - Annotations    Cont…</vt:lpstr>
      <vt:lpstr>Annotations - Sample Demo</vt:lpstr>
      <vt:lpstr>Assert Methods</vt:lpstr>
      <vt:lpstr>Junit – Sample code    Cont…</vt:lpstr>
      <vt:lpstr>Junit – Sample code    Cont…</vt:lpstr>
      <vt:lpstr>Junit – Sample code    Cont…</vt:lpstr>
      <vt:lpstr>Junit – Sample code    Cont…</vt:lpstr>
      <vt:lpstr>Junit – Sample code    Cont…</vt:lpstr>
      <vt:lpstr>Junit – Sample code</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Vimala R</cp:lastModifiedBy>
  <cp:revision>646</cp:revision>
  <dcterms:created xsi:type="dcterms:W3CDTF">2014-11-02T05:32:32Z</dcterms:created>
  <dcterms:modified xsi:type="dcterms:W3CDTF">2017-12-15T02:18:14Z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0x010100DDA85A817F38494FB2CAEF50AF632CC4</vt:lpwstr>
  </property>
</Properties>
</file>