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entation.xml" ContentType="application/vnd.openxmlformats-officedocument.presentationml.presentation.main+xml"/>
  <Override PartName="/ppt/slides/slide42.xml" ContentType="application/vnd.openxmlformats-officedocument.presentationml.slide+xml"/>
  <Override PartName="/ppt/slides/slide2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28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49"/>
  </p:notesMasterIdLst>
  <p:handoutMasterIdLst>
    <p:handoutMasterId r:id="rId50"/>
  </p:handoutMasterIdLst>
  <p:sldIdLst>
    <p:sldId id="256" r:id="rId5"/>
    <p:sldId id="311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26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B006"/>
    <a:srgbClr val="0E4EFF"/>
    <a:srgbClr val="FB0A1A"/>
    <a:srgbClr val="F39220"/>
    <a:srgbClr val="B40028"/>
    <a:srgbClr val="FF0000"/>
    <a:srgbClr val="000061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openxmlformats.org/officeDocument/2006/relationships/customXml" Target="../customXml/item4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 type declaration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No need to declare the type of a parameter. The compiler can inference the same from the value of the parameter.</a:t>
            </a:r>
          </a:p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 parenthesis around parameter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No need to declare a single parameter in parenthesis. For multiple parameters, parentheses are required.</a:t>
            </a:r>
          </a:p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 curly braces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No need to use curly braces in expression body if the body contains a single statement.</a:t>
            </a:r>
          </a:p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 return keyword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− The compiler automatically returns the value if the body has a single expression to return the value. Curly braces are required to indicate that expression returns a value.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9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Anonymous classes enable you to make your code more concise. They enable you to declare and instantiate a class at the same time. They are like local classes except that they do not have a name.</a:t>
            </a:r>
            <a:endParaRPr lang="en-US" dirty="0" smtClean="0"/>
          </a:p>
          <a:p>
            <a:r>
              <a:rPr lang="en-US" dirty="0" err="1" smtClean="0"/>
              <a:t>btn.setOnAction</a:t>
            </a:r>
            <a:r>
              <a:rPr lang="en-US" dirty="0" smtClean="0"/>
              <a:t>(</a:t>
            </a:r>
            <a:r>
              <a:rPr lang="en-US" b="1" dirty="0" smtClean="0"/>
              <a:t>new </a:t>
            </a:r>
            <a:r>
              <a:rPr lang="en-US" b="1" dirty="0" err="1" smtClean="0"/>
              <a:t>EventHandler</a:t>
            </a:r>
            <a:r>
              <a:rPr lang="en-US" b="1" dirty="0" smtClean="0"/>
              <a:t>&lt;</a:t>
            </a:r>
            <a:r>
              <a:rPr lang="en-US" b="1" dirty="0" err="1" smtClean="0"/>
              <a:t>ActionEvent</a:t>
            </a:r>
            <a:r>
              <a:rPr lang="en-US" b="1" dirty="0" smtClean="0"/>
              <a:t>&gt;() </a:t>
            </a:r>
          </a:p>
          <a:p>
            <a:r>
              <a:rPr lang="en-US" b="1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@Override</a:t>
            </a:r>
            <a:r>
              <a:rPr lang="en-US" dirty="0" smtClean="0"/>
              <a:t> </a:t>
            </a:r>
            <a:r>
              <a:rPr lang="en-US" b="1" dirty="0" smtClean="0"/>
              <a:t>public void handle(</a:t>
            </a:r>
            <a:r>
              <a:rPr lang="en-US" b="1" dirty="0" err="1" smtClean="0"/>
              <a:t>ActionEvent</a:t>
            </a:r>
            <a:r>
              <a:rPr lang="en-US" b="1" dirty="0" smtClean="0"/>
              <a:t> event) {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System.out.println</a:t>
            </a:r>
            <a:r>
              <a:rPr lang="en-US" b="1" dirty="0" smtClean="0"/>
              <a:t>("Hello World!");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}</a:t>
            </a:r>
            <a:r>
              <a:rPr lang="en-US" dirty="0" smtClean="0"/>
              <a:t> </a:t>
            </a:r>
            <a:r>
              <a:rPr lang="en-US" b="1" dirty="0" smtClean="0"/>
              <a:t>}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91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41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79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2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Lambda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Step3:</a:t>
            </a:r>
          </a:p>
          <a:p>
            <a:r>
              <a:rPr lang="en-IN" dirty="0" smtClean="0"/>
              <a:t>It </a:t>
            </a:r>
            <a:r>
              <a:rPr lang="en-IN" dirty="0"/>
              <a:t>is possible to encapsulate the function to a variable and pass it around </a:t>
            </a:r>
            <a:r>
              <a:rPr lang="en-IN" dirty="0" smtClean="0"/>
              <a:t>even </a:t>
            </a:r>
            <a:r>
              <a:rPr lang="en-IN" dirty="0"/>
              <a:t>to the argument of the </a:t>
            </a:r>
            <a:r>
              <a:rPr lang="en-IN" dirty="0" smtClean="0"/>
              <a:t>method</a:t>
            </a:r>
          </a:p>
          <a:p>
            <a:pPr marL="0" lv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fun(</a:t>
            </a:r>
            <a:r>
              <a:rPr lang="en-IN" dirty="0" err="1" smtClean="0"/>
              <a:t>blockofCode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pPr lvl="0"/>
            <a:r>
              <a:rPr lang="en-IN" dirty="0"/>
              <a:t>can also be written </a:t>
            </a:r>
            <a:r>
              <a:rPr lang="en-IN" dirty="0" smtClean="0"/>
              <a:t>as</a:t>
            </a:r>
          </a:p>
          <a:p>
            <a:pPr lvl="0"/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blockofCode</a:t>
            </a:r>
            <a:r>
              <a:rPr lang="en-IN" dirty="0"/>
              <a:t>(()-&gt;</a:t>
            </a:r>
            <a:r>
              <a:rPr lang="en-IN" dirty="0" err="1"/>
              <a:t>System.out.println</a:t>
            </a:r>
            <a:r>
              <a:rPr lang="en-IN" dirty="0" smtClean="0"/>
              <a:t>(“</a:t>
            </a:r>
            <a:r>
              <a:rPr lang="en-IN" dirty="0"/>
              <a:t>Lambda Expression</a:t>
            </a:r>
            <a:r>
              <a:rPr lang="en-IN" dirty="0" smtClean="0"/>
              <a:t>”));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61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Lambda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/>
              <a:t>Functions with argument:</a:t>
            </a:r>
            <a:r>
              <a:rPr lang="en-US" dirty="0" smtClean="0"/>
              <a:t> </a:t>
            </a:r>
          </a:p>
          <a:p>
            <a:r>
              <a:rPr lang="en-IN" dirty="0" smtClean="0"/>
              <a:t>value=public </a:t>
            </a:r>
            <a:r>
              <a:rPr lang="en-IN" dirty="0" err="1"/>
              <a:t>int</a:t>
            </a:r>
            <a:r>
              <a:rPr lang="en-IN" dirty="0"/>
              <a:t> fun(</a:t>
            </a:r>
            <a:r>
              <a:rPr lang="en-IN" dirty="0" err="1"/>
              <a:t>int</a:t>
            </a:r>
            <a:r>
              <a:rPr lang="en-IN" dirty="0"/>
              <a:t> a){return a*a;}</a:t>
            </a:r>
          </a:p>
          <a:p>
            <a:r>
              <a:rPr lang="en-IN" dirty="0" smtClean="0"/>
              <a:t>value</a:t>
            </a:r>
            <a:r>
              <a:rPr lang="en-IN" dirty="0"/>
              <a:t>=(</a:t>
            </a:r>
            <a:r>
              <a:rPr lang="en-IN" dirty="0" err="1"/>
              <a:t>int</a:t>
            </a:r>
            <a:r>
              <a:rPr lang="en-IN" dirty="0"/>
              <a:t> a){return a*a;}</a:t>
            </a:r>
          </a:p>
          <a:p>
            <a:r>
              <a:rPr lang="en-IN" dirty="0" smtClean="0"/>
              <a:t>value</a:t>
            </a:r>
            <a:r>
              <a:rPr lang="en-IN" dirty="0"/>
              <a:t>=(</a:t>
            </a:r>
            <a:r>
              <a:rPr lang="en-IN" dirty="0" err="1"/>
              <a:t>int</a:t>
            </a:r>
            <a:r>
              <a:rPr lang="en-IN" dirty="0"/>
              <a:t> a)-&gt;{return a*a</a:t>
            </a:r>
            <a:r>
              <a:rPr lang="en-IN" dirty="0" smtClean="0"/>
              <a:t>;}</a:t>
            </a:r>
          </a:p>
          <a:p>
            <a:pPr lvl="0"/>
            <a:r>
              <a:rPr lang="en-IN" dirty="0"/>
              <a:t>value=(</a:t>
            </a:r>
            <a:r>
              <a:rPr lang="en-IN" dirty="0" err="1"/>
              <a:t>int</a:t>
            </a:r>
            <a:r>
              <a:rPr lang="en-IN" dirty="0"/>
              <a:t> a) -&gt;  a*a;</a:t>
            </a:r>
          </a:p>
          <a:p>
            <a:endParaRPr lang="en-IN" dirty="0"/>
          </a:p>
          <a:p>
            <a:pPr marL="0" lvl="0" indent="0">
              <a:buNone/>
            </a:pPr>
            <a:r>
              <a:rPr lang="en-IN" dirty="0" smtClean="0"/>
              <a:t>Note: No </a:t>
            </a:r>
            <a:r>
              <a:rPr lang="en-IN" dirty="0"/>
              <a:t>need to specify the return keyword and curly </a:t>
            </a:r>
            <a:r>
              <a:rPr lang="en-IN" dirty="0" smtClean="0"/>
              <a:t>brace for single line of expression</a:t>
            </a:r>
          </a:p>
          <a:p>
            <a:pPr marL="0" lvl="0" indent="0">
              <a:buNone/>
            </a:pPr>
            <a:endParaRPr lang="en-IN" dirty="0"/>
          </a:p>
          <a:p>
            <a:r>
              <a:rPr lang="en-IN" dirty="0" smtClean="0"/>
              <a:t>add</a:t>
            </a:r>
            <a:r>
              <a:rPr lang="en-IN" dirty="0"/>
              <a:t>=(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a,int</a:t>
            </a:r>
            <a:r>
              <a:rPr lang="en-IN" dirty="0"/>
              <a:t> b) -&gt; </a:t>
            </a:r>
            <a:r>
              <a:rPr lang="en-IN" dirty="0" err="1"/>
              <a:t>a+b</a:t>
            </a:r>
            <a:r>
              <a:rPr lang="en-IN" dirty="0"/>
              <a:t>;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22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Lambda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Defining </a:t>
            </a:r>
            <a:r>
              <a:rPr lang="en-IN" b="1" dirty="0"/>
              <a:t>a functional interface for which lambda will be </a:t>
            </a:r>
            <a:r>
              <a:rPr lang="en-IN" b="1" dirty="0" smtClean="0"/>
              <a:t>created</a:t>
            </a:r>
          </a:p>
          <a:p>
            <a:pPr marL="0" indent="0">
              <a:buNone/>
            </a:pPr>
            <a:endParaRPr lang="en-IN" b="1" dirty="0" smtClean="0"/>
          </a:p>
          <a:p>
            <a:pPr marL="532907" lvl="1" indent="0">
              <a:buNone/>
            </a:pPr>
            <a:r>
              <a:rPr lang="en-IN" dirty="0"/>
              <a:t>@</a:t>
            </a:r>
            <a:r>
              <a:rPr lang="en-IN" dirty="0" err="1"/>
              <a:t>FunctionalInterface</a:t>
            </a:r>
            <a:endParaRPr lang="en-IN" dirty="0"/>
          </a:p>
          <a:p>
            <a:pPr marL="532907" lvl="1" indent="0">
              <a:buNone/>
            </a:pPr>
            <a:r>
              <a:rPr lang="en-IN" dirty="0"/>
              <a:t>public interface </a:t>
            </a:r>
            <a:r>
              <a:rPr lang="en-IN" dirty="0" smtClean="0"/>
              <a:t>Greeting </a:t>
            </a:r>
            <a:r>
              <a:rPr lang="en-IN" dirty="0"/>
              <a:t>{</a:t>
            </a:r>
          </a:p>
          <a:p>
            <a:pPr marL="532907" lvl="1" indent="0">
              <a:buNone/>
            </a:pPr>
            <a:r>
              <a:rPr lang="en-IN" dirty="0"/>
              <a:t> //the abstract method  </a:t>
            </a:r>
          </a:p>
          <a:p>
            <a:pPr marL="532907" lvl="1" indent="0">
              <a:buNone/>
            </a:pPr>
            <a:r>
              <a:rPr lang="en-IN" dirty="0"/>
              <a:t> public void </a:t>
            </a:r>
            <a:r>
              <a:rPr lang="en-IN" dirty="0" smtClean="0"/>
              <a:t>greet(String message);</a:t>
            </a:r>
            <a:endParaRPr lang="en-IN" dirty="0"/>
          </a:p>
          <a:p>
            <a:pPr marL="532907" lvl="1" indent="0">
              <a:buNone/>
            </a:pP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68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Lambda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Lambda equivalent for the </a:t>
            </a:r>
            <a:r>
              <a:rPr lang="en-IN" b="1" dirty="0" smtClean="0"/>
              <a:t> </a:t>
            </a:r>
            <a:r>
              <a:rPr lang="en-IN" b="1" dirty="0"/>
              <a:t>functional </a:t>
            </a:r>
            <a:r>
              <a:rPr lang="en-IN" b="1" dirty="0" smtClean="0"/>
              <a:t>interface is</a:t>
            </a:r>
          </a:p>
          <a:p>
            <a:r>
              <a:rPr lang="en-IN" dirty="0"/>
              <a:t>(String </a:t>
            </a:r>
            <a:r>
              <a:rPr lang="en-IN" dirty="0" smtClean="0"/>
              <a:t>message)-&gt;{</a:t>
            </a:r>
            <a:r>
              <a:rPr lang="en-IN" dirty="0" err="1"/>
              <a:t>System.out.println</a:t>
            </a:r>
            <a:r>
              <a:rPr lang="en-IN" dirty="0" smtClean="0"/>
              <a:t>(“Welcome u all for the "+message);};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Create a class and define the statement</a:t>
            </a:r>
            <a:endParaRPr lang="en-IN" b="1" dirty="0"/>
          </a:p>
          <a:p>
            <a:r>
              <a:rPr lang="en-IN" dirty="0" smtClean="0"/>
              <a:t>Greeting greeting=(message)-&gt;</a:t>
            </a:r>
            <a:r>
              <a:rPr lang="en-IN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 smtClean="0"/>
              <a:t>("</a:t>
            </a:r>
            <a:r>
              <a:rPr lang="en-IN" dirty="0"/>
              <a:t> Welcome u all for the "+message </a:t>
            </a:r>
            <a:r>
              <a:rPr lang="en-IN" b="1" i="1" dirty="0" smtClean="0"/>
              <a:t>);</a:t>
            </a:r>
            <a:endParaRPr lang="en-IN" b="1" i="1" dirty="0"/>
          </a:p>
          <a:p>
            <a:r>
              <a:rPr lang="en-IN" dirty="0"/>
              <a:t> </a:t>
            </a:r>
            <a:r>
              <a:rPr lang="en-IN" dirty="0" err="1" smtClean="0"/>
              <a:t>greeting.greet</a:t>
            </a:r>
            <a:r>
              <a:rPr lang="en-IN" dirty="0" smtClean="0"/>
              <a:t>(“Lambda World”);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50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Comparision</a:t>
            </a:r>
            <a:r>
              <a:rPr lang="en-US" dirty="0" smtClean="0"/>
              <a:t> Java7 – Java8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IN" dirty="0"/>
              <a:t>Java 7 example</a:t>
            </a:r>
          </a:p>
          <a:p>
            <a:pPr marL="532907" lvl="1" indent="0">
              <a:buNone/>
            </a:pPr>
            <a:r>
              <a:rPr lang="en-US" dirty="0" err="1" smtClean="0"/>
              <a:t>button.addActionListener</a:t>
            </a:r>
            <a:r>
              <a:rPr lang="en-US" dirty="0" smtClean="0"/>
              <a:t>(new </a:t>
            </a:r>
            <a:r>
              <a:rPr lang="en-US" dirty="0" err="1"/>
              <a:t>ActionListener</a:t>
            </a:r>
            <a:r>
              <a:rPr lang="en-US" dirty="0"/>
              <a:t>() { </a:t>
            </a:r>
          </a:p>
          <a:p>
            <a:pPr marL="532907" lvl="1" indent="0">
              <a:buNone/>
            </a:pPr>
            <a:r>
              <a:rPr lang="en-US" dirty="0"/>
              <a:t>@Override</a:t>
            </a:r>
          </a:p>
          <a:p>
            <a:pPr marL="532907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e) { </a:t>
            </a:r>
          </a:p>
          <a:p>
            <a:pPr marL="532907" lvl="1" indent="0">
              <a:buNone/>
            </a:pPr>
            <a:r>
              <a:rPr lang="en-US" dirty="0" err="1"/>
              <a:t>doSomethingWith</a:t>
            </a:r>
            <a:r>
              <a:rPr lang="en-US" dirty="0"/>
              <a:t>(e); </a:t>
            </a:r>
          </a:p>
          <a:p>
            <a:pPr marL="532907" lvl="1" indent="0">
              <a:buNone/>
            </a:pPr>
            <a:r>
              <a:rPr lang="en-US" dirty="0"/>
              <a:t>}</a:t>
            </a:r>
          </a:p>
          <a:p>
            <a:pPr marL="532907" lvl="1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IN" dirty="0"/>
              <a:t>• Java 8 alternative</a:t>
            </a:r>
          </a:p>
          <a:p>
            <a:pPr marL="532907" lvl="1" indent="0">
              <a:buNone/>
            </a:pPr>
            <a:r>
              <a:rPr lang="en-US" dirty="0" err="1" smtClean="0"/>
              <a:t>button.addActionListener</a:t>
            </a:r>
            <a:r>
              <a:rPr lang="en-US" dirty="0" smtClean="0"/>
              <a:t>(e </a:t>
            </a:r>
            <a:r>
              <a:rPr lang="en-US" dirty="0"/>
              <a:t>-&gt; </a:t>
            </a:r>
            <a:r>
              <a:rPr lang="en-US" dirty="0" err="1"/>
              <a:t>doSomethingWith</a:t>
            </a:r>
            <a:r>
              <a:rPr lang="en-US" dirty="0"/>
              <a:t>(e)); 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0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Comparision</a:t>
            </a:r>
            <a:r>
              <a:rPr lang="en-US" dirty="0"/>
              <a:t> Java7 – Java8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7 example</a:t>
            </a:r>
          </a:p>
          <a:p>
            <a:pPr marL="532907" lvl="1" indent="0">
              <a:buNone/>
            </a:pPr>
            <a:r>
              <a:rPr lang="en-IN" dirty="0" err="1"/>
              <a:t>Arrays.sort</a:t>
            </a:r>
            <a:r>
              <a:rPr lang="en-IN" dirty="0"/>
              <a:t>(</a:t>
            </a:r>
            <a:r>
              <a:rPr lang="en-IN" dirty="0" err="1"/>
              <a:t>testStrings</a:t>
            </a:r>
            <a:r>
              <a:rPr lang="en-IN" dirty="0"/>
              <a:t>, new Comparator&lt;String&gt;() {</a:t>
            </a:r>
          </a:p>
          <a:p>
            <a:pPr marL="532907" lvl="1" indent="0">
              <a:buNone/>
            </a:pPr>
            <a:r>
              <a:rPr lang="en-IN" dirty="0"/>
              <a:t>@Override</a:t>
            </a:r>
          </a:p>
          <a:p>
            <a:pPr marL="532907" lvl="1" indent="0">
              <a:buNone/>
            </a:pPr>
            <a:r>
              <a:rPr lang="en-IN" dirty="0"/>
              <a:t>public </a:t>
            </a:r>
            <a:r>
              <a:rPr lang="en-IN" dirty="0" err="1"/>
              <a:t>int</a:t>
            </a:r>
            <a:r>
              <a:rPr lang="en-IN" dirty="0"/>
              <a:t> compare(String s1, String s2) {</a:t>
            </a:r>
          </a:p>
          <a:p>
            <a:pPr marL="532907" lvl="1" indent="0">
              <a:buNone/>
            </a:pPr>
            <a:r>
              <a:rPr lang="en-IN" dirty="0"/>
              <a:t>return(s1.length() - s2.length());</a:t>
            </a:r>
          </a:p>
          <a:p>
            <a:pPr marL="532907" lvl="1" indent="0">
              <a:buNone/>
            </a:pPr>
            <a:r>
              <a:rPr lang="en-IN" dirty="0"/>
              <a:t>}</a:t>
            </a:r>
          </a:p>
          <a:p>
            <a:pPr marL="532907" lvl="1" indent="0">
              <a:buNone/>
            </a:pPr>
            <a:r>
              <a:rPr lang="en-IN" dirty="0" smtClean="0"/>
              <a:t>});</a:t>
            </a:r>
          </a:p>
          <a:p>
            <a:pPr marL="532907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• Java 8 alternative</a:t>
            </a:r>
          </a:p>
          <a:p>
            <a:pPr marL="532907" lvl="1" indent="0">
              <a:buNone/>
            </a:pPr>
            <a:r>
              <a:rPr lang="en-IN" dirty="0" err="1"/>
              <a:t>Arrays.sort</a:t>
            </a:r>
            <a:r>
              <a:rPr lang="en-IN" dirty="0"/>
              <a:t>(</a:t>
            </a:r>
            <a:r>
              <a:rPr lang="en-IN" dirty="0" err="1"/>
              <a:t>testStrings</a:t>
            </a:r>
            <a:r>
              <a:rPr lang="en-IN" dirty="0"/>
              <a:t>, (s1, s2) -&gt; s1.length() - s2.length());</a:t>
            </a:r>
          </a:p>
          <a:p>
            <a:pPr marL="532907" lvl="1" indent="0">
              <a:buNone/>
            </a:pP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921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8: Interfaces and 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09" y="1276265"/>
            <a:ext cx="11373491" cy="48976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44395" y="1560145"/>
          <a:ext cx="10237338" cy="432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2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Java 7 and Earlier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Java 8 and Later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781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Abstract </a:t>
                      </a:r>
                    </a:p>
                    <a:p>
                      <a:r>
                        <a:rPr lang="en-IN" sz="2000" dirty="0" smtClean="0"/>
                        <a:t>Classes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• Can have concrete methods and </a:t>
                      </a:r>
                    </a:p>
                    <a:p>
                      <a:r>
                        <a:rPr lang="en-IN" sz="2000" dirty="0" smtClean="0"/>
                        <a:t>abstract methods</a:t>
                      </a:r>
                    </a:p>
                    <a:p>
                      <a:r>
                        <a:rPr lang="en-IN" sz="2000" dirty="0" smtClean="0"/>
                        <a:t>• Can have static methods</a:t>
                      </a:r>
                    </a:p>
                    <a:p>
                      <a:r>
                        <a:rPr lang="en-IN" sz="2000" dirty="0" smtClean="0"/>
                        <a:t>• Can have instance variables</a:t>
                      </a:r>
                    </a:p>
                    <a:p>
                      <a:r>
                        <a:rPr lang="en-IN" sz="2000" dirty="0" smtClean="0"/>
                        <a:t>• Class can directly extend one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(Same as Java 7)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42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Interfaces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• Can only have abstract methods –</a:t>
                      </a:r>
                    </a:p>
                    <a:p>
                      <a:r>
                        <a:rPr lang="en-IN" sz="2000" dirty="0" smtClean="0"/>
                        <a:t>no concrete methods</a:t>
                      </a:r>
                    </a:p>
                    <a:p>
                      <a:r>
                        <a:rPr lang="en-IN" sz="2000" dirty="0" smtClean="0"/>
                        <a:t>• Cannot have static methods</a:t>
                      </a:r>
                    </a:p>
                    <a:p>
                      <a:r>
                        <a:rPr lang="en-IN" sz="2000" dirty="0" smtClean="0"/>
                        <a:t>• Cannot have mutable </a:t>
                      </a:r>
                    </a:p>
                    <a:p>
                      <a:r>
                        <a:rPr lang="en-IN" sz="2000" dirty="0" smtClean="0"/>
                        <a:t>instance variables</a:t>
                      </a:r>
                    </a:p>
                    <a:p>
                      <a:r>
                        <a:rPr lang="en-IN" sz="2000" dirty="0" smtClean="0"/>
                        <a:t>• Class can implement any number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• </a:t>
                      </a:r>
                      <a:r>
                        <a:rPr lang="en-IN" sz="2000" dirty="0" smtClean="0">
                          <a:solidFill>
                            <a:srgbClr val="FF0000"/>
                          </a:solidFill>
                        </a:rPr>
                        <a:t>Can have concrete (default) </a:t>
                      </a:r>
                    </a:p>
                    <a:p>
                      <a:r>
                        <a:rPr lang="en-IN" sz="2000" dirty="0" smtClean="0">
                          <a:solidFill>
                            <a:srgbClr val="FF0000"/>
                          </a:solidFill>
                        </a:rPr>
                        <a:t>methods and abstract methods</a:t>
                      </a:r>
                    </a:p>
                    <a:p>
                      <a:r>
                        <a:rPr lang="en-IN" sz="2000" dirty="0" smtClean="0">
                          <a:solidFill>
                            <a:srgbClr val="FF0000"/>
                          </a:solidFill>
                        </a:rPr>
                        <a:t>• Can have static methods</a:t>
                      </a:r>
                    </a:p>
                    <a:p>
                      <a:r>
                        <a:rPr lang="en-IN" sz="2000" dirty="0" smtClean="0"/>
                        <a:t>• Cannot have mutable instance </a:t>
                      </a:r>
                    </a:p>
                    <a:p>
                      <a:r>
                        <a:rPr lang="en-IN" sz="2000" dirty="0" smtClean="0"/>
                        <a:t>variables</a:t>
                      </a:r>
                    </a:p>
                    <a:p>
                      <a:r>
                        <a:rPr lang="en-IN" sz="2000" dirty="0" smtClean="0"/>
                        <a:t>• Class can implement any number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737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 -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IN" dirty="0" smtClean="0"/>
              <a:t> </a:t>
            </a:r>
            <a:r>
              <a:rPr lang="en-IN" dirty="0"/>
              <a:t>We have lambdas</a:t>
            </a:r>
          </a:p>
          <a:p>
            <a:pPr marL="0" indent="0">
              <a:buNone/>
            </a:pPr>
            <a:r>
              <a:rPr lang="en-IN" dirty="0"/>
              <a:t>– Concise and succinct</a:t>
            </a:r>
          </a:p>
          <a:p>
            <a:pPr marL="0" indent="0">
              <a:buNone/>
            </a:pPr>
            <a:r>
              <a:rPr lang="en-IN" dirty="0"/>
              <a:t>– F</a:t>
            </a:r>
            <a:r>
              <a:rPr lang="en-IN" dirty="0" smtClean="0"/>
              <a:t>its </a:t>
            </a:r>
            <a:r>
              <a:rPr lang="en-IN" dirty="0"/>
              <a:t>into existing APIs</a:t>
            </a:r>
          </a:p>
          <a:p>
            <a:pPr marL="0" indent="0">
              <a:buNone/>
            </a:pPr>
            <a:r>
              <a:rPr lang="en-IN" dirty="0"/>
              <a:t>– Familiar to developers </a:t>
            </a:r>
            <a:r>
              <a:rPr lang="en-IN" dirty="0" smtClean="0"/>
              <a:t>who </a:t>
            </a:r>
            <a:r>
              <a:rPr lang="en-IN" dirty="0"/>
              <a:t>know </a:t>
            </a:r>
            <a:r>
              <a:rPr lang="en-IN" dirty="0" smtClean="0"/>
              <a:t>functional </a:t>
            </a:r>
            <a:r>
              <a:rPr lang="en-IN" dirty="0"/>
              <a:t>programming</a:t>
            </a:r>
          </a:p>
          <a:p>
            <a:pPr marL="0" indent="0">
              <a:buNone/>
            </a:pPr>
            <a:r>
              <a:rPr lang="en-IN" dirty="0"/>
              <a:t>– Fits well with new streams API</a:t>
            </a:r>
          </a:p>
          <a:p>
            <a:pPr marL="0" indent="0">
              <a:buNone/>
            </a:pPr>
            <a:r>
              <a:rPr lang="en-IN" dirty="0"/>
              <a:t>– Also have method references and prebuilt functional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213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</a:t>
            </a:r>
          </a:p>
        </p:txBody>
      </p:sp>
    </p:spTree>
    <p:extLst>
      <p:ext uri="{BB962C8B-B14F-4D97-AF65-F5344CB8AC3E}">
        <p14:creationId xmlns:p14="http://schemas.microsoft.com/office/powerpoint/2010/main" val="2785136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method reference is a simplified </a:t>
            </a:r>
            <a:r>
              <a:rPr lang="en-IN" dirty="0" smtClean="0"/>
              <a:t>form of a Lambda expression</a:t>
            </a:r>
          </a:p>
          <a:p>
            <a:r>
              <a:rPr lang="en-US" dirty="0" smtClean="0"/>
              <a:t>A method reference is described using :: symbol.</a:t>
            </a:r>
            <a:endParaRPr lang="en-IN" dirty="0" smtClean="0"/>
          </a:p>
          <a:p>
            <a:r>
              <a:rPr lang="en-US" b="1" dirty="0" smtClean="0"/>
              <a:t>Syntax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dirty="0"/>
              <a:t>&lt;class or instance name&gt;::&lt;</a:t>
            </a:r>
            <a:r>
              <a:rPr lang="en-IN" dirty="0" err="1"/>
              <a:t>methodName</a:t>
            </a:r>
            <a:r>
              <a:rPr lang="en-IN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52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443" y="217413"/>
            <a:ext cx="8839200" cy="60959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Session Objective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43" y="1202443"/>
            <a:ext cx="11373491" cy="4897665"/>
          </a:xfrm>
        </p:spPr>
        <p:txBody>
          <a:bodyPr/>
          <a:lstStyle/>
          <a:p>
            <a:r>
              <a:rPr lang="en-US" sz="2400" dirty="0"/>
              <a:t>Lambda Expression</a:t>
            </a:r>
          </a:p>
          <a:p>
            <a:r>
              <a:rPr lang="en-US" sz="2400" dirty="0"/>
              <a:t>Functional Interface </a:t>
            </a:r>
          </a:p>
          <a:p>
            <a:r>
              <a:rPr lang="en-US" sz="2400" dirty="0"/>
              <a:t>Method </a:t>
            </a:r>
            <a:r>
              <a:rPr lang="en-US" sz="2400" dirty="0" smtClean="0"/>
              <a:t>Reference</a:t>
            </a:r>
          </a:p>
          <a:p>
            <a:r>
              <a:rPr lang="en-US" sz="2400" dirty="0" smtClean="0"/>
              <a:t>Date &amp; Time API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0108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</a:t>
            </a:r>
            <a:r>
              <a:rPr lang="en-IN" dirty="0" smtClean="0"/>
              <a:t>he </a:t>
            </a:r>
            <a:r>
              <a:rPr lang="en-IN" dirty="0"/>
              <a:t>lambda expression </a:t>
            </a:r>
            <a:r>
              <a:rPr lang="en-IN" dirty="0" smtClean="0"/>
              <a:t>which makes </a:t>
            </a:r>
            <a:r>
              <a:rPr lang="en-IN" dirty="0"/>
              <a:t>a call </a:t>
            </a:r>
            <a:r>
              <a:rPr lang="en-IN" dirty="0" smtClean="0"/>
              <a:t>to some method</a:t>
            </a:r>
          </a:p>
          <a:p>
            <a:pPr marL="0" indent="0">
              <a:buNone/>
            </a:pPr>
            <a:r>
              <a:rPr lang="en-US" dirty="0" smtClean="0"/>
              <a:t>	Consumer&lt;String&gt; c=s -&gt; </a:t>
            </a:r>
            <a:r>
              <a:rPr lang="en-US" dirty="0" err="1" smtClean="0"/>
              <a:t>System.out.println</a:t>
            </a:r>
            <a:r>
              <a:rPr lang="en-US" dirty="0" smtClean="0"/>
              <a:t>(s);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IN" dirty="0"/>
              <a:t>To make the code clearer, </a:t>
            </a:r>
            <a:r>
              <a:rPr lang="en-IN" dirty="0" smtClean="0"/>
              <a:t>the </a:t>
            </a:r>
            <a:r>
              <a:rPr lang="en-IN" dirty="0"/>
              <a:t>lambda expression </a:t>
            </a:r>
            <a:r>
              <a:rPr lang="en-IN" dirty="0" smtClean="0"/>
              <a:t>can be changed into </a:t>
            </a:r>
            <a:r>
              <a:rPr lang="en-IN" dirty="0"/>
              <a:t>a method reference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Consumer&lt;String</a:t>
            </a:r>
            <a:r>
              <a:rPr lang="en-US" dirty="0"/>
              <a:t>&gt; </a:t>
            </a:r>
            <a:r>
              <a:rPr lang="en-US" dirty="0" smtClean="0"/>
              <a:t>c= </a:t>
            </a:r>
            <a:r>
              <a:rPr lang="en-US" dirty="0" err="1" smtClean="0"/>
              <a:t>System.out</a:t>
            </a:r>
            <a:r>
              <a:rPr lang="en-US" dirty="0" smtClean="0"/>
              <a:t>::</a:t>
            </a:r>
            <a:r>
              <a:rPr lang="en-US" dirty="0" err="1" smtClean="0"/>
              <a:t>println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IN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</a:t>
            </a:r>
            <a:r>
              <a:rPr lang="en-IN" dirty="0" smtClean="0"/>
              <a:t>A method </a:t>
            </a:r>
            <a:r>
              <a:rPr lang="en-IN" dirty="0"/>
              <a:t>reference can't be used for any method. </a:t>
            </a:r>
            <a:r>
              <a:rPr lang="en-IN" b="1" dirty="0"/>
              <a:t>They can only be used to replace a single-method lambda expression.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89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Method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Static methods</a:t>
            </a:r>
          </a:p>
          <a:p>
            <a:r>
              <a:rPr lang="en-IN" dirty="0"/>
              <a:t>Instance methods</a:t>
            </a:r>
          </a:p>
          <a:p>
            <a:r>
              <a:rPr lang="en-IN" dirty="0"/>
              <a:t>Constructors using new operator (</a:t>
            </a:r>
            <a:r>
              <a:rPr lang="en-IN" dirty="0" err="1"/>
              <a:t>TreeSet</a:t>
            </a:r>
            <a:r>
              <a:rPr lang="en-IN" dirty="0"/>
              <a:t>::new)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98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– Replace </a:t>
            </a:r>
          </a:p>
          <a:p>
            <a:pPr marL="0" indent="0">
              <a:buNone/>
            </a:pP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) -&gt; </a:t>
            </a:r>
            <a:r>
              <a:rPr lang="en-IN" dirty="0" err="1"/>
              <a:t>ClassName.staticMethodName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– with</a:t>
            </a:r>
          </a:p>
          <a:p>
            <a:pPr marL="0" indent="0">
              <a:buNone/>
            </a:pPr>
            <a:r>
              <a:rPr lang="en-IN" dirty="0" err="1"/>
              <a:t>ClassName</a:t>
            </a:r>
            <a:r>
              <a:rPr lang="en-IN" dirty="0"/>
              <a:t>::</a:t>
            </a:r>
            <a:r>
              <a:rPr lang="en-IN" dirty="0" err="1"/>
              <a:t>staticMethodName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• E.g., </a:t>
            </a:r>
            <a:r>
              <a:rPr lang="en-IN" dirty="0" smtClean="0"/>
              <a:t> Arrays</a:t>
            </a:r>
            <a:r>
              <a:rPr lang="en-IN" dirty="0"/>
              <a:t>::sort, String::</a:t>
            </a:r>
            <a:r>
              <a:rPr lang="en-IN" dirty="0" err="1"/>
              <a:t>valueOf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– </a:t>
            </a:r>
            <a:r>
              <a:rPr lang="en-IN" dirty="0" smtClean="0"/>
              <a:t> if </a:t>
            </a:r>
            <a:r>
              <a:rPr lang="en-IN" dirty="0"/>
              <a:t>the function </a:t>
            </a:r>
            <a:r>
              <a:rPr lang="en-IN" dirty="0" smtClean="0"/>
              <a:t>already </a:t>
            </a:r>
            <a:r>
              <a:rPr lang="en-IN" dirty="0"/>
              <a:t>has a name, </a:t>
            </a:r>
            <a:r>
              <a:rPr lang="en-IN" dirty="0" smtClean="0"/>
              <a:t>no need to </a:t>
            </a:r>
            <a:r>
              <a:rPr lang="en-IN" dirty="0"/>
              <a:t>write a lambda for it, but can instead just use the method name</a:t>
            </a:r>
          </a:p>
          <a:p>
            <a:pPr marL="0" indent="0">
              <a:buNone/>
            </a:pPr>
            <a:r>
              <a:rPr lang="en-IN" dirty="0"/>
              <a:t>– The signature of the method </a:t>
            </a:r>
            <a:r>
              <a:rPr lang="en-IN" dirty="0" smtClean="0"/>
              <a:t>that is referred to, </a:t>
            </a:r>
            <a:r>
              <a:rPr lang="en-IN" dirty="0"/>
              <a:t>must match signature of the method in functional </a:t>
            </a:r>
            <a:r>
              <a:rPr lang="en-IN" dirty="0" smtClean="0"/>
              <a:t>(</a:t>
            </a:r>
            <a:r>
              <a:rPr lang="en-IN" dirty="0"/>
              <a:t>SAM) interface to which it is assigned</a:t>
            </a:r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326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Constructor Reference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the </a:t>
            </a:r>
            <a:r>
              <a:rPr lang="en-US" dirty="0" smtClean="0"/>
              <a:t>constructor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28697" y="2542745"/>
          <a:ext cx="8240712" cy="245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0712">
                  <a:extLst>
                    <a:ext uri="{9D8B030D-6E8A-4147-A177-3AD203B41FA5}">
                      <a16:colId xmlns:a16="http://schemas.microsoft.com/office/drawing/2014/main" val="3776936920"/>
                    </a:ext>
                  </a:extLst>
                </a:gridCol>
              </a:tblGrid>
              <a:tr h="24578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Factory&lt;List&gt; f = () -&gt; return new 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();</a:t>
                      </a:r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Factory&lt;List&lt;String&gt;&gt; f = 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&lt;String&gt;::new;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896351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 bwMode="auto">
          <a:xfrm>
            <a:off x="4200525" y="3114675"/>
            <a:ext cx="485775" cy="91067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88997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</a:t>
            </a:r>
          </a:p>
        </p:txBody>
      </p:sp>
    </p:spTree>
    <p:extLst>
      <p:ext uri="{BB962C8B-B14F-4D97-AF65-F5344CB8AC3E}">
        <p14:creationId xmlns:p14="http://schemas.microsoft.com/office/powerpoint/2010/main" val="1107234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 </a:t>
            </a:r>
            <a:r>
              <a:rPr lang="en-IN" dirty="0"/>
              <a:t>interface which has only a single abstract </a:t>
            </a:r>
            <a:r>
              <a:rPr lang="en-IN" dirty="0" smtClean="0"/>
              <a:t>method.</a:t>
            </a:r>
          </a:p>
          <a:p>
            <a:r>
              <a:rPr lang="en-US" dirty="0" smtClean="0"/>
              <a:t>Used with Lambda expression</a:t>
            </a:r>
          </a:p>
          <a:p>
            <a:r>
              <a:rPr lang="en-IN" dirty="0" smtClean="0"/>
              <a:t>@</a:t>
            </a:r>
            <a:r>
              <a:rPr lang="en-IN" dirty="0" err="1" smtClean="0"/>
              <a:t>FunctionalInterface</a:t>
            </a:r>
            <a:r>
              <a:rPr lang="en-IN" dirty="0" smtClean="0"/>
              <a:t> (</a:t>
            </a:r>
            <a:r>
              <a:rPr lang="en-IN" dirty="0" err="1" smtClean="0"/>
              <a:t>java.lang.FunctionalInterface</a:t>
            </a:r>
            <a:r>
              <a:rPr lang="en-IN" dirty="0"/>
              <a:t>) </a:t>
            </a:r>
            <a:r>
              <a:rPr lang="en-IN" dirty="0" smtClean="0"/>
              <a:t>annotation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21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@</a:t>
            </a:r>
            <a:r>
              <a:rPr lang="en-IN" dirty="0" err="1"/>
              <a:t>FunctionalInterface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/>
              <a:t>interface </a:t>
            </a:r>
            <a:r>
              <a:rPr lang="en-IN" b="1" dirty="0" err="1"/>
              <a:t>CustomFunctionalInterface</a:t>
            </a:r>
            <a:r>
              <a:rPr lang="en-IN" b="1" dirty="0"/>
              <a:t> {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 //Single abstract method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b="1" dirty="0"/>
              <a:t>public void </a:t>
            </a:r>
            <a:r>
              <a:rPr lang="en-IN" b="1" dirty="0" err="1"/>
              <a:t>firstMethod</a:t>
            </a:r>
            <a:r>
              <a:rPr lang="en-IN" b="1" dirty="0"/>
              <a:t>();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87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Pre-existing functional interfaces in Java prior to Java </a:t>
            </a:r>
            <a:r>
              <a:rPr lang="en-IN" b="1" dirty="0" smtClean="0"/>
              <a:t>8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dirty="0"/>
              <a:t>These are interfaces which already exist in Java Language Specification and have a single abstract </a:t>
            </a:r>
            <a:r>
              <a:rPr lang="en-IN" dirty="0" smtClean="0"/>
              <a:t>method</a:t>
            </a:r>
          </a:p>
          <a:p>
            <a:endParaRPr lang="en-IN" b="1" dirty="0" smtClean="0"/>
          </a:p>
          <a:p>
            <a:pPr lvl="1"/>
            <a:r>
              <a:rPr lang="en-IN" b="1" dirty="0" err="1"/>
              <a:t>java.lang.Runnable</a:t>
            </a:r>
            <a:r>
              <a:rPr lang="en-IN" b="1" dirty="0"/>
              <a:t> -&gt; run()</a:t>
            </a:r>
          </a:p>
          <a:p>
            <a:pPr lvl="1"/>
            <a:r>
              <a:rPr lang="en-US" b="1" dirty="0" err="1"/>
              <a:t>Java.util.Comparator</a:t>
            </a:r>
            <a:r>
              <a:rPr lang="en-US" b="1" dirty="0"/>
              <a:t> -&gt; compare(T o1, T o2)</a:t>
            </a:r>
          </a:p>
          <a:p>
            <a:pPr lvl="1"/>
            <a:r>
              <a:rPr lang="en-US" b="1" dirty="0" err="1"/>
              <a:t>Java.awt.event.ActionListener</a:t>
            </a:r>
            <a:r>
              <a:rPr lang="en-US" b="1" dirty="0"/>
              <a:t> -&gt; </a:t>
            </a:r>
            <a:r>
              <a:rPr lang="en-US" b="1" dirty="0" err="1"/>
              <a:t>actionPerformed</a:t>
            </a:r>
            <a:r>
              <a:rPr lang="en-US" b="1" dirty="0"/>
              <a:t>(</a:t>
            </a:r>
            <a:r>
              <a:rPr lang="en-US" b="1" dirty="0" err="1"/>
              <a:t>ActionEvent</a:t>
            </a:r>
            <a:r>
              <a:rPr lang="en-US" b="1" dirty="0"/>
              <a:t> e)</a:t>
            </a:r>
          </a:p>
          <a:p>
            <a:pPr lvl="1"/>
            <a:r>
              <a:rPr lang="en-US" b="1" dirty="0" err="1"/>
              <a:t>Java.lang.iterable</a:t>
            </a:r>
            <a:r>
              <a:rPr lang="en-US" b="1" dirty="0"/>
              <a:t> -&gt;  	</a:t>
            </a:r>
            <a:r>
              <a:rPr lang="en-US" b="1" dirty="0" err="1"/>
              <a:t>forEach</a:t>
            </a:r>
            <a:r>
              <a:rPr lang="en-US" b="1" dirty="0"/>
              <a:t>(Consumer action)</a:t>
            </a:r>
            <a:endParaRPr lang="en-IN" b="1" dirty="0"/>
          </a:p>
          <a:p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68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IN" dirty="0"/>
              <a:t>//</a:t>
            </a:r>
            <a:r>
              <a:rPr lang="en-IN" dirty="0" err="1" smtClean="0"/>
              <a:t>java.lang.Runnable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dirty="0" err="1"/>
              <a:t>FunctionalInterface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public interface Runnable {</a:t>
            </a:r>
          </a:p>
          <a:p>
            <a:pPr marL="0" indent="0">
              <a:buNone/>
            </a:pPr>
            <a:r>
              <a:rPr lang="en-IN" dirty="0"/>
              <a:t>    public abstract void run();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//</a:t>
            </a:r>
            <a:r>
              <a:rPr lang="en-IN" dirty="0" err="1"/>
              <a:t>java.lang.Callable</a:t>
            </a:r>
            <a:r>
              <a:rPr lang="en-IN" dirty="0"/>
              <a:t>&lt;V&gt;</a:t>
            </a:r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dirty="0" err="1"/>
              <a:t>FunctionalInterface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public interface Callable&lt;V&gt; {</a:t>
            </a:r>
          </a:p>
          <a:p>
            <a:pPr marL="0" indent="0">
              <a:buNone/>
            </a:pPr>
            <a:r>
              <a:rPr lang="en-IN" dirty="0"/>
              <a:t>    V call() throws Exception;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01119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Newly defined functional interface in Java 8 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err="1" smtClean="0"/>
              <a:t>Java.util.function</a:t>
            </a:r>
            <a:endParaRPr lang="en-US" dirty="0" smtClean="0"/>
          </a:p>
          <a:p>
            <a:r>
              <a:rPr lang="en-IN" dirty="0"/>
              <a:t>They are defined with generic types and are re-usable for specific </a:t>
            </a:r>
            <a:r>
              <a:rPr lang="en-IN" dirty="0" smtClean="0"/>
              <a:t>use cases.</a:t>
            </a:r>
          </a:p>
          <a:p>
            <a:endParaRPr lang="en-IN" dirty="0" smtClean="0"/>
          </a:p>
          <a:p>
            <a:pPr marL="532907" lvl="1" indent="0">
              <a:buNone/>
            </a:pPr>
            <a:r>
              <a:rPr lang="en-IN" dirty="0"/>
              <a:t>@</a:t>
            </a:r>
            <a:r>
              <a:rPr lang="en-IN" dirty="0" err="1"/>
              <a:t>FunctionalInterface</a:t>
            </a:r>
            <a:endParaRPr lang="en-IN" dirty="0"/>
          </a:p>
          <a:p>
            <a:pPr marL="532907" lvl="1" indent="0">
              <a:buNone/>
            </a:pPr>
            <a:r>
              <a:rPr lang="en-IN" b="1" dirty="0"/>
              <a:t>public interface </a:t>
            </a:r>
            <a:r>
              <a:rPr lang="en-IN" b="1" u="sng" dirty="0"/>
              <a:t>Predicate&lt;T&gt; {</a:t>
            </a:r>
          </a:p>
          <a:p>
            <a:pPr marL="532907" lvl="1" indent="0">
              <a:buNone/>
            </a:pPr>
            <a:r>
              <a:rPr lang="en-IN" dirty="0"/>
              <a:t>    </a:t>
            </a:r>
            <a:r>
              <a:rPr lang="en-IN" b="1" dirty="0" err="1"/>
              <a:t>boolean</a:t>
            </a:r>
            <a:r>
              <a:rPr lang="en-IN" b="1" dirty="0"/>
              <a:t> test(T t);</a:t>
            </a:r>
          </a:p>
          <a:p>
            <a:pPr marL="532907" lvl="1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06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77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public interface Function&lt;T,R&gt; {</a:t>
            </a:r>
          </a:p>
          <a:p>
            <a:pPr marL="0" indent="0">
              <a:buNone/>
            </a:pPr>
            <a:r>
              <a:rPr lang="en-IN" dirty="0"/>
              <a:t>R apply(T t);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</a:t>
            </a:r>
            <a:r>
              <a:rPr lang="en-IN" dirty="0" smtClean="0"/>
              <a:t>ublic </a:t>
            </a:r>
            <a:r>
              <a:rPr lang="en-IN" dirty="0"/>
              <a:t>interface Consumer&lt;T&gt;{</a:t>
            </a:r>
          </a:p>
          <a:p>
            <a:pPr marL="0" indent="0">
              <a:buNone/>
            </a:pPr>
            <a:r>
              <a:rPr lang="en-IN" dirty="0"/>
              <a:t>v</a:t>
            </a:r>
            <a:r>
              <a:rPr lang="en-IN" dirty="0" smtClean="0"/>
              <a:t>oid </a:t>
            </a:r>
            <a:r>
              <a:rPr lang="en-IN" dirty="0"/>
              <a:t>accept(T t);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</a:t>
            </a:r>
            <a:r>
              <a:rPr lang="en-IN" dirty="0" smtClean="0"/>
              <a:t>ublic </a:t>
            </a:r>
            <a:r>
              <a:rPr lang="en-IN" dirty="0"/>
              <a:t>interface Supplier&lt;T&gt;{</a:t>
            </a:r>
          </a:p>
          <a:p>
            <a:pPr marL="0" indent="0">
              <a:buNone/>
            </a:pPr>
            <a:r>
              <a:rPr lang="en-IN" dirty="0"/>
              <a:t>T get();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873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and Static method in </a:t>
            </a:r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500619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ForEach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smtClean="0"/>
              <a:t>method is </a:t>
            </a:r>
            <a:r>
              <a:rPr lang="en-US" dirty="0"/>
              <a:t>in </a:t>
            </a:r>
            <a:r>
              <a:rPr lang="en-US" dirty="0" err="1"/>
              <a:t>java.lang.Iterable</a:t>
            </a:r>
            <a:r>
              <a:rPr lang="en-US" dirty="0"/>
              <a:t> </a:t>
            </a:r>
            <a:r>
              <a:rPr lang="en-US" dirty="0" smtClean="0"/>
              <a:t>interface.</a:t>
            </a:r>
          </a:p>
          <a:p>
            <a:r>
              <a:rPr lang="en-US" dirty="0" smtClean="0"/>
              <a:t>while </a:t>
            </a:r>
            <a:r>
              <a:rPr lang="en-US" dirty="0"/>
              <a:t>writing code </a:t>
            </a:r>
            <a:r>
              <a:rPr lang="en-US" dirty="0" smtClean="0"/>
              <a:t>we can </a:t>
            </a:r>
            <a:r>
              <a:rPr lang="en-US" dirty="0"/>
              <a:t>focus on business logic only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forEach</a:t>
            </a:r>
            <a:r>
              <a:rPr lang="en-US" dirty="0"/>
              <a:t> method takes </a:t>
            </a:r>
            <a:r>
              <a:rPr lang="en-US" dirty="0" err="1"/>
              <a:t>java.util.function.Consumer</a:t>
            </a:r>
            <a:r>
              <a:rPr lang="en-US" dirty="0"/>
              <a:t> object as argument, so it helps in having our business logic at a separate location that we can </a:t>
            </a:r>
            <a:r>
              <a:rPr lang="en-US" dirty="0" smtClean="0"/>
              <a:t>reuse.</a:t>
            </a:r>
            <a:r>
              <a:rPr lang="en-IN" dirty="0" smtClean="0"/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334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59" y="417438"/>
            <a:ext cx="8839200" cy="609599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efault </a:t>
            </a:r>
            <a:r>
              <a:rPr lang="en-US" dirty="0"/>
              <a:t>and static methods in Interfaces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7259" y="1405065"/>
            <a:ext cx="11373491" cy="4897665"/>
          </a:xfrm>
        </p:spPr>
        <p:txBody>
          <a:bodyPr/>
          <a:lstStyle/>
          <a:p>
            <a:r>
              <a:rPr lang="en-IN" dirty="0"/>
              <a:t>I</a:t>
            </a:r>
            <a:r>
              <a:rPr lang="en-IN" dirty="0" smtClean="0"/>
              <a:t>nterfaces </a:t>
            </a:r>
            <a:r>
              <a:rPr lang="en-IN" dirty="0"/>
              <a:t>are enhanced to have method with </a:t>
            </a:r>
            <a:r>
              <a:rPr lang="en-IN" dirty="0" smtClean="0"/>
              <a:t>implementation</a:t>
            </a:r>
          </a:p>
          <a:p>
            <a:r>
              <a:rPr lang="en-US" dirty="0" smtClean="0"/>
              <a:t>default </a:t>
            </a:r>
            <a:r>
              <a:rPr lang="en-US" dirty="0"/>
              <a:t>and static keyword </a:t>
            </a:r>
            <a:r>
              <a:rPr lang="en-US" dirty="0" smtClean="0"/>
              <a:t>are used to </a:t>
            </a:r>
            <a:r>
              <a:rPr lang="en-US" dirty="0"/>
              <a:t>create interfaces with method implementation</a:t>
            </a:r>
            <a:r>
              <a:rPr lang="en-US" dirty="0" smtClean="0"/>
              <a:t>.</a:t>
            </a:r>
          </a:p>
          <a:p>
            <a:r>
              <a:rPr lang="en-IN" dirty="0" err="1"/>
              <a:t>forEach</a:t>
            </a:r>
            <a:r>
              <a:rPr lang="en-IN" dirty="0"/>
              <a:t> method implementation in </a:t>
            </a:r>
            <a:r>
              <a:rPr lang="en-IN" dirty="0" err="1"/>
              <a:t>Iterable</a:t>
            </a:r>
            <a:r>
              <a:rPr lang="en-IN" dirty="0"/>
              <a:t> interface </a:t>
            </a:r>
            <a:r>
              <a:rPr lang="en-IN" dirty="0" smtClean="0"/>
              <a:t>is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427159" y="3397014"/>
          <a:ext cx="8128000" cy="228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254089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void </a:t>
                      </a:r>
                      <a:r>
                        <a:rPr lang="en-US" dirty="0" err="1" smtClean="0"/>
                        <a:t>forEach</a:t>
                      </a:r>
                      <a:r>
                        <a:rPr lang="en-US" dirty="0" smtClean="0"/>
                        <a:t>(Consumer&lt;? super T&gt; action) {</a:t>
                      </a:r>
                    </a:p>
                    <a:p>
                      <a:r>
                        <a:rPr lang="en-US" dirty="0" smtClean="0"/>
                        <a:t>        </a:t>
                      </a:r>
                      <a:r>
                        <a:rPr lang="en-US" dirty="0" err="1" smtClean="0"/>
                        <a:t>Objects.requireNonNull</a:t>
                      </a:r>
                      <a:r>
                        <a:rPr lang="en-US" dirty="0" smtClean="0"/>
                        <a:t>(action);</a:t>
                      </a:r>
                    </a:p>
                    <a:p>
                      <a:r>
                        <a:rPr lang="en-US" dirty="0" smtClean="0"/>
                        <a:t>        for (T </a:t>
                      </a:r>
                      <a:r>
                        <a:rPr lang="en-US" dirty="0" err="1" smtClean="0"/>
                        <a:t>t</a:t>
                      </a:r>
                      <a:r>
                        <a:rPr lang="en-US" dirty="0" smtClean="0"/>
                        <a:t> : this) {</a:t>
                      </a:r>
                    </a:p>
                    <a:p>
                      <a:r>
                        <a:rPr lang="en-US" dirty="0" smtClean="0"/>
                        <a:t>            </a:t>
                      </a:r>
                      <a:r>
                        <a:rPr lang="en-US" dirty="0" err="1" smtClean="0"/>
                        <a:t>action.accept</a:t>
                      </a:r>
                      <a:r>
                        <a:rPr lang="en-US" dirty="0" smtClean="0"/>
                        <a:t>(t);</a:t>
                      </a:r>
                    </a:p>
                    <a:p>
                      <a:r>
                        <a:rPr lang="en-US" dirty="0" smtClean="0"/>
                        <a:t>        }</a:t>
                      </a:r>
                    </a:p>
                    <a:p>
                      <a:r>
                        <a:rPr lang="en-US" dirty="0" smtClean="0"/>
                        <a:t>    }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08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491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147" y="2623567"/>
            <a:ext cx="4985038" cy="924852"/>
          </a:xfrm>
        </p:spPr>
        <p:txBody>
          <a:bodyPr/>
          <a:lstStyle/>
          <a:p>
            <a:r>
              <a:rPr lang="en-US" dirty="0" smtClean="0"/>
              <a:t>Java Date &amp; Time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26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&amp; Time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Java 8 added a new package </a:t>
            </a:r>
            <a:r>
              <a:rPr lang="en-IN" b="1" dirty="0" err="1" smtClean="0"/>
              <a:t>java.time</a:t>
            </a:r>
            <a:r>
              <a:rPr lang="en-IN" dirty="0" smtClean="0"/>
              <a:t> </a:t>
            </a:r>
            <a:r>
              <a:rPr lang="en-IN" dirty="0"/>
              <a:t>that will streamline the process of working with time in </a:t>
            </a:r>
            <a:r>
              <a:rPr lang="en-IN" dirty="0" smtClean="0"/>
              <a:t>java.</a:t>
            </a:r>
          </a:p>
          <a:p>
            <a:r>
              <a:rPr lang="en-US" dirty="0" err="1" smtClean="0"/>
              <a:t>Java.time.Format</a:t>
            </a:r>
            <a:r>
              <a:rPr lang="en-US" dirty="0" smtClean="0"/>
              <a:t> </a:t>
            </a:r>
            <a:r>
              <a:rPr lang="en-IN" dirty="0"/>
              <a:t>that provides classes to print and parse dates and times </a:t>
            </a:r>
            <a:endParaRPr lang="en-US" dirty="0" smtClean="0"/>
          </a:p>
          <a:p>
            <a:r>
              <a:rPr lang="en-US" dirty="0" err="1" smtClean="0"/>
              <a:t>Java.time.Zone</a:t>
            </a:r>
            <a:r>
              <a:rPr lang="en-US" dirty="0" smtClean="0"/>
              <a:t> </a:t>
            </a:r>
            <a:r>
              <a:rPr lang="en-IN" dirty="0"/>
              <a:t>provides support for time-zones and their rules.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529" y="3867143"/>
            <a:ext cx="3174603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32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D</a:t>
            </a:r>
            <a:r>
              <a:rPr lang="en-IN" b="0" dirty="0" smtClean="0"/>
              <a:t>rawbacks </a:t>
            </a:r>
            <a:r>
              <a:rPr lang="en-IN" b="0" dirty="0"/>
              <a:t>of old date-time API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Not thread </a:t>
            </a:r>
            <a:r>
              <a:rPr lang="en-IN" b="1" dirty="0" smtClean="0"/>
              <a:t>safe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IN" dirty="0"/>
              <a:t>D</a:t>
            </a:r>
            <a:r>
              <a:rPr lang="en-IN" dirty="0" smtClean="0"/>
              <a:t>evelopers </a:t>
            </a:r>
            <a:r>
              <a:rPr lang="en-IN" dirty="0"/>
              <a:t>have to deal with concurrency issue while using date</a:t>
            </a:r>
            <a:endParaRPr lang="en-IN" b="1" dirty="0" smtClean="0"/>
          </a:p>
          <a:p>
            <a:r>
              <a:rPr lang="en-IN" b="1" dirty="0"/>
              <a:t>Poor </a:t>
            </a:r>
            <a:r>
              <a:rPr lang="en-IN" b="1" dirty="0" smtClean="0"/>
              <a:t>design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It has </a:t>
            </a:r>
            <a:r>
              <a:rPr lang="en-IN" dirty="0" smtClean="0"/>
              <a:t>less </a:t>
            </a:r>
            <a:r>
              <a:rPr lang="en-IN" dirty="0"/>
              <a:t>direct methods for date operations.</a:t>
            </a:r>
            <a:endParaRPr lang="en-IN" b="1" dirty="0" smtClean="0"/>
          </a:p>
          <a:p>
            <a:r>
              <a:rPr lang="en-IN" b="1" dirty="0"/>
              <a:t>Difficult time zone </a:t>
            </a:r>
            <a:r>
              <a:rPr lang="en-IN" b="1" dirty="0" smtClean="0"/>
              <a:t>handling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L</a:t>
            </a:r>
            <a:r>
              <a:rPr lang="en-IN" dirty="0" err="1" smtClean="0"/>
              <a:t>ots</a:t>
            </a:r>
            <a:r>
              <a:rPr lang="en-IN" dirty="0" smtClean="0"/>
              <a:t> </a:t>
            </a:r>
            <a:r>
              <a:rPr lang="en-IN" dirty="0"/>
              <a:t>of code to deal with </a:t>
            </a:r>
            <a:r>
              <a:rPr lang="en-IN" dirty="0" err="1"/>
              <a:t>timezone</a:t>
            </a:r>
            <a:r>
              <a:rPr lang="en-IN" dirty="0"/>
              <a:t>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40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new Date Time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new date-time API is immutable and does not have setter methods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provides </a:t>
            </a:r>
            <a:r>
              <a:rPr lang="en-IN" dirty="0"/>
              <a:t>numerous utility methods for </a:t>
            </a:r>
            <a:r>
              <a:rPr lang="en-IN" dirty="0" smtClean="0"/>
              <a:t>operations.</a:t>
            </a:r>
          </a:p>
          <a:p>
            <a:r>
              <a:rPr lang="en-IN" dirty="0" smtClean="0"/>
              <a:t>It is developed </a:t>
            </a:r>
            <a:r>
              <a:rPr lang="en-IN" dirty="0"/>
              <a:t>keeping domain-specific design in mind.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25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&amp; Time -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u="sng" dirty="0" smtClean="0"/>
              <a:t>Clock</a:t>
            </a:r>
            <a:r>
              <a:rPr lang="en-IN" dirty="0" smtClean="0"/>
              <a:t>- </a:t>
            </a:r>
            <a:r>
              <a:rPr lang="en-IN" dirty="0"/>
              <a:t>A clock to tell the current time, including the current instant, date, and time with time-zone.</a:t>
            </a:r>
          </a:p>
          <a:p>
            <a:pPr lvl="0"/>
            <a:r>
              <a:rPr lang="en-IN" u="sng" dirty="0" smtClean="0"/>
              <a:t>Duration</a:t>
            </a:r>
            <a:r>
              <a:rPr lang="en-IN" dirty="0" smtClean="0"/>
              <a:t>, </a:t>
            </a:r>
            <a:r>
              <a:rPr lang="en-IN" dirty="0"/>
              <a:t>and </a:t>
            </a:r>
            <a:r>
              <a:rPr lang="en-IN" u="sng" dirty="0"/>
              <a:t>Period</a:t>
            </a:r>
            <a:r>
              <a:rPr lang="en-IN" dirty="0"/>
              <a:t> - An amount of time. Duration uses time-based values such as “76.8 seconds, and Period, date-based, such as “4 years, 6 months and 12 days”.</a:t>
            </a:r>
          </a:p>
          <a:p>
            <a:pPr lvl="0"/>
            <a:r>
              <a:rPr lang="en-IN" u="sng" dirty="0"/>
              <a:t>Instant</a:t>
            </a:r>
            <a:r>
              <a:rPr lang="en-IN" dirty="0"/>
              <a:t> - An instantaneous point in time, in several formats.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72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&amp; Time -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u="sng" dirty="0" err="1"/>
              <a:t>LocalDate</a:t>
            </a:r>
            <a:r>
              <a:rPr lang="en-IN" dirty="0"/>
              <a:t>, </a:t>
            </a:r>
            <a:r>
              <a:rPr lang="en-IN" u="sng" dirty="0" err="1"/>
              <a:t>LocalDateTime</a:t>
            </a:r>
            <a:r>
              <a:rPr lang="en-IN" dirty="0"/>
              <a:t>, </a:t>
            </a:r>
            <a:r>
              <a:rPr lang="en-IN" u="sng" dirty="0" err="1"/>
              <a:t>LocalTime</a:t>
            </a:r>
            <a:r>
              <a:rPr lang="en-IN" dirty="0"/>
              <a:t>, </a:t>
            </a:r>
            <a:r>
              <a:rPr lang="en-IN" u="sng" dirty="0"/>
              <a:t>Year</a:t>
            </a:r>
            <a:r>
              <a:rPr lang="en-IN" dirty="0"/>
              <a:t>, </a:t>
            </a:r>
            <a:r>
              <a:rPr lang="en-IN" u="sng" dirty="0" err="1"/>
              <a:t>YearMonth</a:t>
            </a:r>
            <a:r>
              <a:rPr lang="en-IN" dirty="0"/>
              <a:t>- A date, time, year, month, or some combination thereof, without a time-zone in the ISO-8601 calendar system.</a:t>
            </a:r>
          </a:p>
          <a:p>
            <a:pPr lvl="0"/>
            <a:r>
              <a:rPr lang="en-IN" u="sng" dirty="0" err="1"/>
              <a:t>OffsetDateTime</a:t>
            </a:r>
            <a:r>
              <a:rPr lang="en-IN" dirty="0"/>
              <a:t>, </a:t>
            </a:r>
            <a:r>
              <a:rPr lang="en-IN" u="sng" dirty="0" err="1"/>
              <a:t>OffsetTime</a:t>
            </a:r>
            <a:r>
              <a:rPr lang="en-IN" dirty="0"/>
              <a:t>- A date-time with an offset from UTC/Greenwich in the ISO-8601 calendar system, such as “2015-08-29T14:15:30+01:00.”</a:t>
            </a:r>
          </a:p>
          <a:p>
            <a:pPr lvl="0"/>
            <a:r>
              <a:rPr lang="en-IN" u="sng" dirty="0" err="1"/>
              <a:t>ZonedDateTime</a:t>
            </a:r>
            <a:r>
              <a:rPr lang="en-IN" dirty="0"/>
              <a:t> - A date-time with an associated time-zone in the ISO-8601 calendar system, such as “1986-08-29T10:15:30+01:00 Europe/Paris.”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28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Lambda expression facilitates functional </a:t>
            </a:r>
            <a:r>
              <a:rPr lang="en-IN" dirty="0" smtClean="0"/>
              <a:t>programming</a:t>
            </a:r>
          </a:p>
          <a:p>
            <a:r>
              <a:rPr lang="en-IN" dirty="0"/>
              <a:t>Lambdas helps to create functions in isolation which are not dependent to </a:t>
            </a:r>
            <a:r>
              <a:rPr lang="en-IN" dirty="0" smtClean="0"/>
              <a:t>the class</a:t>
            </a:r>
            <a:endParaRPr lang="en-IN" dirty="0"/>
          </a:p>
          <a:p>
            <a:r>
              <a:rPr lang="en-US" dirty="0" smtClean="0"/>
              <a:t> 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parameter -&gt; expression body</a:t>
            </a:r>
            <a:endParaRPr lang="en-IN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3944651"/>
            <a:ext cx="3329354" cy="25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617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New classes – Date &amp; Time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new classes intended to replace Date </a:t>
            </a:r>
            <a:r>
              <a:rPr lang="en-IN" dirty="0" smtClean="0"/>
              <a:t>class are</a:t>
            </a:r>
          </a:p>
          <a:p>
            <a:pPr marL="990107" lvl="1" indent="-457200">
              <a:buFont typeface="+mj-lt"/>
              <a:buAutoNum type="arabicPeriod"/>
            </a:pPr>
            <a:r>
              <a:rPr lang="en-IN" b="1" dirty="0" err="1" smtClean="0"/>
              <a:t>LocalDate</a:t>
            </a:r>
            <a:r>
              <a:rPr lang="en-IN" dirty="0" smtClean="0"/>
              <a:t>,</a:t>
            </a:r>
          </a:p>
          <a:p>
            <a:pPr marL="990107" lvl="1" indent="-457200">
              <a:buFont typeface="+mj-lt"/>
              <a:buAutoNum type="arabicPeriod"/>
            </a:pPr>
            <a:r>
              <a:rPr lang="en-IN" b="1" dirty="0" err="1" smtClean="0"/>
              <a:t>LocalTime</a:t>
            </a:r>
            <a:r>
              <a:rPr lang="en-IN" dirty="0"/>
              <a:t> </a:t>
            </a:r>
            <a:endParaRPr lang="en-IN" dirty="0" smtClean="0"/>
          </a:p>
          <a:p>
            <a:pPr marL="990107" lvl="1" indent="-457200">
              <a:buFont typeface="+mj-lt"/>
              <a:buAutoNum type="arabicPeriod"/>
            </a:pPr>
            <a:r>
              <a:rPr lang="en-IN" b="1" dirty="0" err="1" smtClean="0"/>
              <a:t>LocalDateTime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827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LocalDate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The </a:t>
            </a:r>
            <a:r>
              <a:rPr lang="en-IN" dirty="0" err="1"/>
              <a:t>LocalDate</a:t>
            </a:r>
            <a:r>
              <a:rPr lang="en-IN" dirty="0"/>
              <a:t> class represents a date. There is no representation of a time or time-zone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532907" lvl="1" indent="0">
              <a:buNone/>
            </a:pPr>
            <a:r>
              <a:rPr lang="en-IN" dirty="0" err="1"/>
              <a:t>LocalDate</a:t>
            </a:r>
            <a:r>
              <a:rPr lang="en-IN" dirty="0"/>
              <a:t> </a:t>
            </a:r>
            <a:r>
              <a:rPr lang="en-IN" dirty="0" err="1"/>
              <a:t>localDate</a:t>
            </a:r>
            <a:r>
              <a:rPr lang="en-IN" dirty="0"/>
              <a:t> = </a:t>
            </a:r>
            <a:r>
              <a:rPr lang="en-IN" dirty="0" err="1"/>
              <a:t>LocalDate.now</a:t>
            </a:r>
            <a:r>
              <a:rPr lang="en-IN" dirty="0"/>
              <a:t>();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localDate.toString</a:t>
            </a:r>
            <a:r>
              <a:rPr lang="en-IN" dirty="0"/>
              <a:t>());                //2013-05-15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localDate.getDayOfWeek</a:t>
            </a:r>
            <a:r>
              <a:rPr lang="en-IN" dirty="0"/>
              <a:t>().</a:t>
            </a:r>
            <a:r>
              <a:rPr lang="en-IN" dirty="0" err="1"/>
              <a:t>toString</a:t>
            </a:r>
            <a:r>
              <a:rPr lang="en-IN" dirty="0"/>
              <a:t>()); //WEDNESDAY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localDate.getDayOfMonth</a:t>
            </a:r>
            <a:r>
              <a:rPr lang="en-IN" dirty="0"/>
              <a:t>());           //15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localDate.getDayOfYear</a:t>
            </a:r>
            <a:r>
              <a:rPr lang="en-IN" dirty="0"/>
              <a:t>());            //135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localDate.isLeapYear</a:t>
            </a:r>
            <a:r>
              <a:rPr lang="en-IN" dirty="0"/>
              <a:t>());              //false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localDate.plusDays</a:t>
            </a:r>
            <a:r>
              <a:rPr lang="en-IN" dirty="0"/>
              <a:t>(12).</a:t>
            </a:r>
            <a:r>
              <a:rPr lang="en-IN" dirty="0" err="1"/>
              <a:t>toString</a:t>
            </a:r>
            <a:r>
              <a:rPr lang="en-IN" dirty="0"/>
              <a:t>());   //2013-05-27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43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LocalTime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The </a:t>
            </a:r>
            <a:r>
              <a:rPr lang="en-IN" dirty="0" err="1"/>
              <a:t>LocalTime</a:t>
            </a:r>
            <a:r>
              <a:rPr lang="en-IN" dirty="0"/>
              <a:t> class represents a time. There is no representation of a date or time-zone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532907" lvl="1" indent="0">
              <a:buNone/>
            </a:pPr>
            <a:r>
              <a:rPr lang="en-IN" dirty="0" err="1"/>
              <a:t>LocalTime</a:t>
            </a:r>
            <a:r>
              <a:rPr lang="en-IN" dirty="0"/>
              <a:t> </a:t>
            </a:r>
            <a:r>
              <a:rPr lang="en-IN" dirty="0" err="1"/>
              <a:t>localTime</a:t>
            </a:r>
            <a:r>
              <a:rPr lang="en-IN" dirty="0"/>
              <a:t> = </a:t>
            </a:r>
            <a:r>
              <a:rPr lang="en-IN" dirty="0" err="1"/>
              <a:t>LocalTime.of</a:t>
            </a:r>
            <a:r>
              <a:rPr lang="en-IN" dirty="0"/>
              <a:t>(12, 20);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localTime.toString</a:t>
            </a:r>
            <a:r>
              <a:rPr lang="en-IN" dirty="0"/>
              <a:t>());    //12:20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localTime.getHour</a:t>
            </a:r>
            <a:r>
              <a:rPr lang="en-IN" dirty="0"/>
              <a:t>());     //12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localTime.getMinute</a:t>
            </a:r>
            <a:r>
              <a:rPr lang="en-IN" dirty="0"/>
              <a:t>());   //20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localTime.getSecond</a:t>
            </a:r>
            <a:r>
              <a:rPr lang="en-IN" dirty="0"/>
              <a:t>());   //0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localTime.MIDNIGHT</a:t>
            </a:r>
            <a:r>
              <a:rPr lang="en-IN" dirty="0"/>
              <a:t>);      //00:00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localTime.NOON</a:t>
            </a:r>
            <a:r>
              <a:rPr lang="en-IN" dirty="0"/>
              <a:t>);          //12:00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073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LocalDateTime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/>
              <a:t>LocalDateTime</a:t>
            </a:r>
            <a:r>
              <a:rPr lang="en-IN" dirty="0"/>
              <a:t> class represents a date-time. There is no representation of a time-zone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pPr marL="532907" lvl="1" indent="0">
              <a:buNone/>
            </a:pPr>
            <a:r>
              <a:rPr lang="en-IN" dirty="0"/>
              <a:t> </a:t>
            </a:r>
            <a:r>
              <a:rPr lang="en-IN" dirty="0" err="1"/>
              <a:t>LocalDateTime</a:t>
            </a:r>
            <a:r>
              <a:rPr lang="en-IN" dirty="0"/>
              <a:t> </a:t>
            </a:r>
            <a:r>
              <a:rPr lang="en-IN" dirty="0" err="1"/>
              <a:t>localDateTime</a:t>
            </a:r>
            <a:r>
              <a:rPr lang="en-IN" dirty="0"/>
              <a:t> = </a:t>
            </a:r>
            <a:r>
              <a:rPr lang="en-IN" dirty="0" err="1"/>
              <a:t>LocalDateTime.now</a:t>
            </a:r>
            <a:r>
              <a:rPr lang="en-IN" dirty="0"/>
              <a:t>(); 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localDateTime.toString</a:t>
            </a:r>
            <a:r>
              <a:rPr lang="en-IN" dirty="0"/>
              <a:t>());      //2013-05-15T10:01:14.911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localDateTime.getDayOfMonth</a:t>
            </a:r>
            <a:r>
              <a:rPr lang="en-IN" dirty="0"/>
              <a:t>()); //15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localDateTime.getHour</a:t>
            </a:r>
            <a:r>
              <a:rPr lang="en-IN" dirty="0"/>
              <a:t>());       //10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localDateTime.getNano</a:t>
            </a:r>
            <a:r>
              <a:rPr lang="en-IN" dirty="0"/>
              <a:t>());       //911000000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04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 of Lambda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Following are the optional characteristics of Lambda expression</a:t>
            </a:r>
            <a:endParaRPr lang="en-IN" dirty="0" smtClean="0"/>
          </a:p>
          <a:p>
            <a:r>
              <a:rPr lang="en-IN" dirty="0" smtClean="0"/>
              <a:t>Type declaration</a:t>
            </a:r>
          </a:p>
          <a:p>
            <a:r>
              <a:rPr lang="en-IN" dirty="0"/>
              <a:t>P</a:t>
            </a:r>
            <a:r>
              <a:rPr lang="en-IN" dirty="0" smtClean="0"/>
              <a:t>arenthesis </a:t>
            </a:r>
            <a:r>
              <a:rPr lang="en-IN" dirty="0"/>
              <a:t>around </a:t>
            </a:r>
            <a:r>
              <a:rPr lang="en-IN" dirty="0" smtClean="0"/>
              <a:t>parameter</a:t>
            </a:r>
          </a:p>
          <a:p>
            <a:r>
              <a:rPr lang="en-IN" dirty="0"/>
              <a:t>C</a:t>
            </a:r>
            <a:r>
              <a:rPr lang="en-IN" dirty="0" smtClean="0"/>
              <a:t>urly braces</a:t>
            </a:r>
          </a:p>
          <a:p>
            <a:r>
              <a:rPr lang="en-IN" dirty="0"/>
              <a:t>R</a:t>
            </a:r>
            <a:r>
              <a:rPr lang="en-IN" dirty="0" smtClean="0"/>
              <a:t>eturn </a:t>
            </a:r>
            <a:r>
              <a:rPr lang="en-IN" dirty="0"/>
              <a:t>keyword</a:t>
            </a: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708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443" y="217413"/>
            <a:ext cx="8839200" cy="60959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Why </a:t>
            </a:r>
            <a:r>
              <a:rPr lang="en-IN" dirty="0"/>
              <a:t>Lambdas?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Enables </a:t>
            </a:r>
            <a:r>
              <a:rPr lang="en-IN" dirty="0"/>
              <a:t>functional programming</a:t>
            </a:r>
          </a:p>
          <a:p>
            <a:pPr lvl="0"/>
            <a:r>
              <a:rPr lang="en-IN" dirty="0"/>
              <a:t>Readable and concise code</a:t>
            </a:r>
          </a:p>
          <a:p>
            <a:pPr lvl="0"/>
            <a:r>
              <a:rPr lang="en-IN" dirty="0"/>
              <a:t>Easier to use API and libraries</a:t>
            </a:r>
          </a:p>
          <a:p>
            <a:pPr lvl="0"/>
            <a:r>
              <a:rPr lang="en-IN" dirty="0"/>
              <a:t>Support for parallel processing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93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What </a:t>
            </a:r>
            <a:r>
              <a:rPr lang="en-IN" dirty="0"/>
              <a:t>is the return type of the lambda expression?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The type of lambda is interface, the reason is compatibility</a:t>
            </a:r>
          </a:p>
          <a:p>
            <a:pPr lvl="0"/>
            <a:r>
              <a:rPr lang="en-IN" dirty="0" smtClean="0"/>
              <a:t>If </a:t>
            </a:r>
            <a:r>
              <a:rPr lang="en-IN" dirty="0"/>
              <a:t>lambda type </a:t>
            </a:r>
            <a:r>
              <a:rPr lang="en-IN" dirty="0" smtClean="0"/>
              <a:t>is used then </a:t>
            </a:r>
            <a:r>
              <a:rPr lang="en-IN" dirty="0"/>
              <a:t>only the code which uses lambda can use it</a:t>
            </a:r>
          </a:p>
          <a:p>
            <a:pPr lvl="0"/>
            <a:r>
              <a:rPr lang="en-IN" dirty="0"/>
              <a:t>The advantage of interface is </a:t>
            </a:r>
            <a:r>
              <a:rPr lang="en-IN" dirty="0" smtClean="0"/>
              <a:t>that it can be used </a:t>
            </a:r>
            <a:r>
              <a:rPr lang="en-IN" dirty="0"/>
              <a:t>in the place of anonymous inner classes and all the method signature which uses the interface, no need to rewrite the code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13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Lambda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STEP 1 :</a:t>
            </a:r>
          </a:p>
          <a:p>
            <a:pPr marL="0" indent="0">
              <a:buNone/>
            </a:pPr>
            <a:r>
              <a:rPr lang="en-IN" dirty="0"/>
              <a:t>The functions can be treated as values.</a:t>
            </a:r>
          </a:p>
          <a:p>
            <a:pPr marL="532907" lvl="1" indent="0">
              <a:buNone/>
            </a:pPr>
            <a:r>
              <a:rPr lang="en-IN" dirty="0" err="1"/>
              <a:t>b</a:t>
            </a:r>
            <a:r>
              <a:rPr lang="en-IN" dirty="0" err="1" smtClean="0"/>
              <a:t>lockofCode</a:t>
            </a:r>
            <a:r>
              <a:rPr lang="en-IN" dirty="0" smtClean="0"/>
              <a:t> </a:t>
            </a:r>
            <a:r>
              <a:rPr lang="en-IN" dirty="0"/>
              <a:t>= public void  perform(){</a:t>
            </a:r>
          </a:p>
          <a:p>
            <a:pPr marL="532907" lvl="1" indent="0">
              <a:buNone/>
            </a:pPr>
            <a:r>
              <a:rPr lang="en-IN" dirty="0" err="1"/>
              <a:t>System.out.println</a:t>
            </a:r>
            <a:r>
              <a:rPr lang="en-IN" dirty="0" smtClean="0"/>
              <a:t>(“Lambda Expression”);</a:t>
            </a:r>
            <a:endParaRPr lang="en-IN" dirty="0"/>
          </a:p>
          <a:p>
            <a:pPr marL="532907" lvl="1" indent="0">
              <a:buNone/>
            </a:pPr>
            <a:r>
              <a:rPr lang="en-IN" dirty="0" smtClean="0"/>
              <a:t>}</a:t>
            </a:r>
          </a:p>
          <a:p>
            <a:pPr marL="532907" lvl="1" indent="0">
              <a:buNone/>
            </a:pPr>
            <a:endParaRPr lang="en-IN" dirty="0"/>
          </a:p>
          <a:p>
            <a:pPr marL="0" lvl="0" indent="0">
              <a:buNone/>
            </a:pPr>
            <a:r>
              <a:rPr lang="en-IN" b="1" dirty="0" smtClean="0"/>
              <a:t>Public: </a:t>
            </a:r>
            <a:r>
              <a:rPr lang="en-IN" dirty="0"/>
              <a:t>is not required since it </a:t>
            </a:r>
            <a:r>
              <a:rPr lang="en-IN" dirty="0" smtClean="0"/>
              <a:t>is stored </a:t>
            </a:r>
            <a:r>
              <a:rPr lang="en-IN" dirty="0"/>
              <a:t>as a value to a </a:t>
            </a:r>
            <a:r>
              <a:rPr lang="en-IN" dirty="0" smtClean="0"/>
              <a:t>variable </a:t>
            </a:r>
            <a:r>
              <a:rPr lang="en-IN" b="1" dirty="0" smtClean="0"/>
              <a:t>(</a:t>
            </a:r>
            <a:r>
              <a:rPr lang="en-IN" b="1" dirty="0" err="1" smtClean="0"/>
              <a:t>blockofCode</a:t>
            </a:r>
            <a:r>
              <a:rPr lang="en-IN" b="1" dirty="0" smtClean="0"/>
              <a:t>)</a:t>
            </a:r>
            <a:endParaRPr lang="en-IN" b="1" dirty="0"/>
          </a:p>
          <a:p>
            <a:pPr marL="0" lvl="0" indent="0">
              <a:buNone/>
            </a:pPr>
            <a:r>
              <a:rPr lang="en-IN" b="1" dirty="0"/>
              <a:t>Void: </a:t>
            </a:r>
            <a:r>
              <a:rPr lang="en-IN" dirty="0"/>
              <a:t>Complier is smart </a:t>
            </a:r>
            <a:r>
              <a:rPr lang="en-IN" dirty="0" smtClean="0"/>
              <a:t>to </a:t>
            </a:r>
            <a:r>
              <a:rPr lang="en-IN" dirty="0"/>
              <a:t>identify the type of value the function is going to </a:t>
            </a:r>
            <a:r>
              <a:rPr lang="en-IN" dirty="0" smtClean="0"/>
              <a:t>return</a:t>
            </a:r>
            <a:endParaRPr lang="en-IN" dirty="0"/>
          </a:p>
          <a:p>
            <a:pPr marL="0" lvl="0" indent="0">
              <a:buNone/>
            </a:pPr>
            <a:r>
              <a:rPr lang="en-IN" b="1" dirty="0" smtClean="0"/>
              <a:t>Method(Perform): </a:t>
            </a:r>
            <a:r>
              <a:rPr lang="en-IN" dirty="0" smtClean="0"/>
              <a:t>is </a:t>
            </a:r>
            <a:r>
              <a:rPr lang="en-IN" dirty="0"/>
              <a:t>not required since it </a:t>
            </a:r>
            <a:r>
              <a:rPr lang="en-IN" dirty="0" smtClean="0"/>
              <a:t>will </a:t>
            </a:r>
            <a:r>
              <a:rPr lang="en-IN" dirty="0"/>
              <a:t>be stored in a variable</a:t>
            </a:r>
          </a:p>
          <a:p>
            <a:pPr marL="0" indent="0">
              <a:buNone/>
            </a:pP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29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 smtClean="0"/>
              <a:t>blockofCode</a:t>
            </a:r>
            <a:r>
              <a:rPr lang="en-IN" dirty="0" smtClean="0"/>
              <a:t> </a:t>
            </a:r>
            <a:r>
              <a:rPr lang="en-IN" dirty="0"/>
              <a:t>= (){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 smtClean="0"/>
              <a:t>(“</a:t>
            </a:r>
            <a:r>
              <a:rPr lang="en-IN" dirty="0"/>
              <a:t>Lambda Expression</a:t>
            </a:r>
            <a:r>
              <a:rPr lang="en-IN" dirty="0" smtClean="0"/>
              <a:t>”);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US" b="1" dirty="0"/>
              <a:t>Step2:</a:t>
            </a:r>
          </a:p>
          <a:p>
            <a:r>
              <a:rPr lang="en-IN" dirty="0" smtClean="0"/>
              <a:t>Add </a:t>
            </a:r>
            <a:r>
              <a:rPr lang="en-IN" dirty="0"/>
              <a:t>lambda to </a:t>
            </a:r>
            <a:r>
              <a:rPr lang="en-IN" dirty="0" smtClean="0"/>
              <a:t>the expression</a:t>
            </a:r>
            <a:endParaRPr lang="en-IN" dirty="0"/>
          </a:p>
          <a:p>
            <a:r>
              <a:rPr lang="en-IN" dirty="0" smtClean="0"/>
              <a:t>Single </a:t>
            </a:r>
            <a:r>
              <a:rPr lang="en-IN" dirty="0"/>
              <a:t>line </a:t>
            </a:r>
            <a:r>
              <a:rPr lang="en-IN" dirty="0" smtClean="0"/>
              <a:t>do not require  </a:t>
            </a:r>
            <a:r>
              <a:rPr lang="en-IN" dirty="0"/>
              <a:t>curly </a:t>
            </a:r>
            <a:r>
              <a:rPr lang="en-IN" dirty="0" smtClean="0"/>
              <a:t>brace</a:t>
            </a:r>
          </a:p>
          <a:p>
            <a:pPr marL="0" lv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b</a:t>
            </a:r>
            <a:r>
              <a:rPr lang="en-IN" dirty="0" err="1" smtClean="0"/>
              <a:t>lockofCode</a:t>
            </a:r>
            <a:r>
              <a:rPr lang="en-IN" dirty="0" smtClean="0"/>
              <a:t> </a:t>
            </a:r>
            <a:r>
              <a:rPr lang="en-IN" dirty="0"/>
              <a:t>= ()-&gt;</a:t>
            </a:r>
            <a:r>
              <a:rPr lang="en-IN" dirty="0" err="1"/>
              <a:t>System.out.println</a:t>
            </a:r>
            <a:r>
              <a:rPr lang="en-IN" dirty="0" smtClean="0"/>
              <a:t>(“</a:t>
            </a:r>
            <a:r>
              <a:rPr lang="en-IN" dirty="0"/>
              <a:t>Lambda Expression</a:t>
            </a:r>
            <a:r>
              <a:rPr lang="en-IN" dirty="0" smtClean="0"/>
              <a:t>”);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75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2427474e-60f8-4f75-abfc-98841d67cf98" ContentTypeId="0x01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A85A817F38494FB2CAEF50AF632CC4" ma:contentTypeVersion="0" ma:contentTypeDescription="Create a new document." ma:contentTypeScope="" ma:versionID="289e4c6a6392d02f3682c12b86bc91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592EAE-6117-4EF7-8A80-2C3D3E7EAB56}"/>
</file>

<file path=customXml/itemProps2.xml><?xml version="1.0" encoding="utf-8"?>
<ds:datastoreItem xmlns:ds="http://schemas.openxmlformats.org/officeDocument/2006/customXml" ds:itemID="{EFE2F61D-0844-4312-8295-BA9460D20164}"/>
</file>

<file path=customXml/itemProps3.xml><?xml version="1.0" encoding="utf-8"?>
<ds:datastoreItem xmlns:ds="http://schemas.openxmlformats.org/officeDocument/2006/customXml" ds:itemID="{C2347CDE-7BAF-4BA4-8C44-50D9F505198B}"/>
</file>

<file path=customXml/itemProps4.xml><?xml version="1.0" encoding="utf-8"?>
<ds:datastoreItem xmlns:ds="http://schemas.openxmlformats.org/officeDocument/2006/customXml" ds:itemID="{1590D1E7-2A80-490F-937A-F1E57FE1C728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15303</TotalTime>
  <Words>1238</Words>
  <Application>Microsoft Office PowerPoint</Application>
  <PresentationFormat>Widescreen</PresentationFormat>
  <Paragraphs>320</Paragraphs>
  <Slides>44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ＭＳ Ｐゴシック</vt:lpstr>
      <vt:lpstr>Arial</vt:lpstr>
      <vt:lpstr>Brush Script Std</vt:lpstr>
      <vt:lpstr>Calibri</vt:lpstr>
      <vt:lpstr>Helvetica Condensed</vt:lpstr>
      <vt:lpstr>HelveticaNeue Condensed</vt:lpstr>
      <vt:lpstr>Times</vt:lpstr>
      <vt:lpstr>Blank Presentation</vt:lpstr>
      <vt:lpstr>Java 8</vt:lpstr>
      <vt:lpstr> Session Objective </vt:lpstr>
      <vt:lpstr>Lambda Expression</vt:lpstr>
      <vt:lpstr>Lambda Expression</vt:lpstr>
      <vt:lpstr>Characteristic of Lambda Expression</vt:lpstr>
      <vt:lpstr> Why Lambdas? </vt:lpstr>
      <vt:lpstr> What is the return type of the lambda expression? </vt:lpstr>
      <vt:lpstr>Understanding Lambda Expression</vt:lpstr>
      <vt:lpstr>Understanding Lambda Expression</vt:lpstr>
      <vt:lpstr>Understanding Lambda Expression</vt:lpstr>
      <vt:lpstr>Understanding Lambda Expression</vt:lpstr>
      <vt:lpstr>Using Lambda Expression</vt:lpstr>
      <vt:lpstr>Using Lambda Expression</vt:lpstr>
      <vt:lpstr>Comparision Java7 – Java8</vt:lpstr>
      <vt:lpstr>Comparision Java7 – Java8</vt:lpstr>
      <vt:lpstr>Java 8: Interfaces and Abstract Classes</vt:lpstr>
      <vt:lpstr>Lambda Expression - conclusion</vt:lpstr>
      <vt:lpstr>Method Reference</vt:lpstr>
      <vt:lpstr>Method Reference</vt:lpstr>
      <vt:lpstr>Method Reference</vt:lpstr>
      <vt:lpstr>Types of Method Reference</vt:lpstr>
      <vt:lpstr>Static Method Reference</vt:lpstr>
      <vt:lpstr> Constructor Reference</vt:lpstr>
      <vt:lpstr>Functional Interface</vt:lpstr>
      <vt:lpstr>Functional Interface</vt:lpstr>
      <vt:lpstr>Functional Interface</vt:lpstr>
      <vt:lpstr>Functional Interface</vt:lpstr>
      <vt:lpstr>Functional Interface</vt:lpstr>
      <vt:lpstr>Functional Interface</vt:lpstr>
      <vt:lpstr>Functional Interface</vt:lpstr>
      <vt:lpstr>Default and Static method in Interface</vt:lpstr>
      <vt:lpstr> ForEach Method</vt:lpstr>
      <vt:lpstr>Default and static methods in Interfaces</vt:lpstr>
      <vt:lpstr>Java Date &amp; Time API</vt:lpstr>
      <vt:lpstr>Date &amp; Time API</vt:lpstr>
      <vt:lpstr>Drawbacks of old date-time API </vt:lpstr>
      <vt:lpstr>Advantage of new Date Time API</vt:lpstr>
      <vt:lpstr>Date &amp; Time - Classes</vt:lpstr>
      <vt:lpstr>Date &amp; Time - Classes</vt:lpstr>
      <vt:lpstr> New classes – Date &amp; Time </vt:lpstr>
      <vt:lpstr>LocalDate</vt:lpstr>
      <vt:lpstr>LocalTime</vt:lpstr>
      <vt:lpstr>LocalDateTime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Vimala R</cp:lastModifiedBy>
  <cp:revision>649</cp:revision>
  <dcterms:created xsi:type="dcterms:W3CDTF">2014-11-02T05:32:32Z</dcterms:created>
  <dcterms:modified xsi:type="dcterms:W3CDTF">2019-05-20T09:45:43Z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0x010100DDA85A817F38494FB2CAEF50AF632CC4</vt:lpwstr>
  </property>
</Properties>
</file>